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7" r:id="rId14"/>
    <p:sldId id="265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0066"/>
    <a:srgbClr val="00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8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07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3931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86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0741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94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96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3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8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2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5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7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339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4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7596" y="549593"/>
            <a:ext cx="172515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Javascript</a:t>
            </a:r>
            <a:endParaRPr lang="en-US" sz="2400" b="1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12417" y="1158742"/>
            <a:ext cx="1043053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99"/>
                </a:solidFill>
              </a:rPr>
              <a:t>JavaScript is a dynamic programming language that's used for web development</a:t>
            </a:r>
            <a:r>
              <a:rPr lang="en-US" sz="2200" b="1" dirty="0" smtClean="0">
                <a:solidFill>
                  <a:srgbClr val="000099"/>
                </a:solidFill>
              </a:rPr>
              <a:t>, It </a:t>
            </a:r>
            <a:r>
              <a:rPr lang="en-US" sz="2200" b="1" dirty="0">
                <a:solidFill>
                  <a:srgbClr val="000099"/>
                </a:solidFill>
              </a:rPr>
              <a:t>is used both on the client-side and server-side that allows you to make web pages interactive.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99"/>
                </a:solidFill>
              </a:rPr>
              <a:t>Where HTML and CSS are languages that give structure and style to web pages, JavaScript gives web pages interactive elements that engage a user.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99"/>
                </a:solidFill>
              </a:rPr>
              <a:t>It is an interpreted programming language with object-oriented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16994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4777" y="414555"/>
            <a:ext cx="7441474" cy="6131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Logical Operators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&amp;&amp; Logical and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|| Logical or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! Logical not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Bitwise Operators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&amp; AND statement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| OR statement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~ NOT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^ XOR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&lt;&lt; Left shift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&gt;&gt; Right shift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&gt;&gt;&gt; Zero fill right shift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4582" y="1491026"/>
            <a:ext cx="11142617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alert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Output data in an alert box in the browser window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confirm()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Opens up a yes/no dialog and returns true/false depending on user click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console.log()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Writes information to the browser console, good for debugging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purposes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endParaRPr lang="en-US" sz="22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Write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directly to the HTML document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prompt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Creates an dialogue for user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input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0241" y="327382"/>
            <a:ext cx="2861232" cy="588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Outputting Data</a:t>
            </a:r>
          </a:p>
        </p:txBody>
      </p:sp>
    </p:spTree>
    <p:extLst>
      <p:ext uri="{BB962C8B-B14F-4D97-AF65-F5344CB8AC3E}">
        <p14:creationId xmlns:p14="http://schemas.microsoft.com/office/powerpoint/2010/main" val="394627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39884" y="149374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if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(condition)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// what to do if condition is met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}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Else if(condition)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//statement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// what to do if condition is not met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8860" y="657888"/>
            <a:ext cx="351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If - 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259143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6579" y="1320918"/>
            <a:ext cx="111291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for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(before loop; condition for loop; execute after loop) {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// what to do during the loop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for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The most common way to create a loop in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Javascript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Sets up conditions under which a loop executes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do while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Similar to the while loop, however, it executes at least once and performs a check at the end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to see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if the condition is met to execute again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break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Used to stop and exit the cycle at certain conditions</a:t>
            </a:r>
          </a:p>
          <a:p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continue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Skip parts of the cycle if certain conditions are met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2901" y="324569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42825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98022" y="1214233"/>
            <a:ext cx="791173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Functions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function name(parameter1, parameter2, parameter3) {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// what the function does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93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29098" y="1023317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person =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“</a:t>
            </a: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javascript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";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Escape Characters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\' — Single quote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\" — Double quote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\\ — Backslash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\b — Backspace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\f — Form feed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\n — New line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\r — Carriage return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\t — Horizontal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tabulator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\v — Vertical tabulator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2207" y="288193"/>
            <a:ext cx="1380506" cy="588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C0066"/>
                </a:solidFill>
                <a:latin typeface="Arial Black" panose="020B0A0402010202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166996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1634" y="1367394"/>
            <a:ext cx="412350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length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slice()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substring()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substr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replace()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replaceAll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toUpperCase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toLowerCase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1384" y="1439995"/>
            <a:ext cx="6096000" cy="46083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concat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String trim()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trimStart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trimEnd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padStart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padEnd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charAt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charCodeAt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split()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47450" y="551463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C0066"/>
                </a:solidFill>
                <a:latin typeface="Arial Black" panose="020B0A04020102020204" pitchFamily="34" charset="0"/>
              </a:rPr>
              <a:t>String methods</a:t>
            </a:r>
            <a:endParaRPr lang="en-US" sz="2400" b="1" dirty="0">
              <a:solidFill>
                <a:srgbClr val="CC0066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32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5772" y="144400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indexOf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lastIndexOf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search()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match()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matchAll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includes()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startsWith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endsWith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3772" y="531230"/>
            <a:ext cx="4012637" cy="5888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String Search Methods</a:t>
            </a:r>
          </a:p>
        </p:txBody>
      </p:sp>
    </p:spTree>
    <p:extLst>
      <p:ext uri="{BB962C8B-B14F-4D97-AF65-F5344CB8AC3E}">
        <p14:creationId xmlns:p14="http://schemas.microsoft.com/office/powerpoint/2010/main" val="3317150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66509" y="459699"/>
            <a:ext cx="1695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Numbers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62892" y="1166093"/>
            <a:ext cx="78072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let x = 3.14;    // A number with decimals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let y = 3;       // A number without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decimals</a:t>
            </a:r>
          </a:p>
          <a:p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typeOf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()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06137" y="2749650"/>
            <a:ext cx="1053737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toExponential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a string with a rounded number written as exponential notation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toFixed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string of a number with a specified number of </a:t>
            </a: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decimalstoPrecision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String of a number written with a specified length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toString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a number as a string</a:t>
            </a:r>
          </a:p>
          <a:p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valueOf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a number as a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488" y="2226430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C0066"/>
                </a:solidFill>
                <a:latin typeface="Consolas" panose="020B0609020204030204" pitchFamily="49" charset="0"/>
              </a:rPr>
              <a:t>Number Methods</a:t>
            </a:r>
          </a:p>
        </p:txBody>
      </p:sp>
    </p:spTree>
    <p:extLst>
      <p:ext uri="{BB962C8B-B14F-4D97-AF65-F5344CB8AC3E}">
        <p14:creationId xmlns:p14="http://schemas.microsoft.com/office/powerpoint/2010/main" val="3921557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7242" y="488072"/>
            <a:ext cx="255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66"/>
                </a:solidFill>
                <a:latin typeface="Arial Black" panose="020B0A04020102020204" pitchFamily="34" charset="0"/>
              </a:rPr>
              <a:t>Math Methods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243" y="1315497"/>
            <a:ext cx="1117745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Math.abs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absolute value of x, which is the non-negative value of x without any sign.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Math.ceil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rounds the number x up to the nearest integer.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Math.floor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rounds the number x down to the nearest integer.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Math.round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rounds the number x to the nearest integer.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Math.sqrt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square root of x.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Math.pow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(x, y):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value of x raised to the power of y.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Math.max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(x1, x2, ...):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largest of zero or more numbers.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Math.min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(x1, x2, ...):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smallest of zero or more numbers.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Math.random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a random number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371182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32710" y="662747"/>
            <a:ext cx="772885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Javascript</a:t>
            </a:r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Basics</a:t>
            </a:r>
          </a:p>
          <a:p>
            <a:endParaRPr lang="en-US" sz="2200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Including JavaScript in an HTML Page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&lt;script type="text/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javascript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//JS code goes here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&lt;/script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Call an External JavaScript File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&lt;script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src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="myscript.js"&gt;&lt;/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script</a:t>
            </a:r>
          </a:p>
          <a:p>
            <a:endParaRPr lang="en-US" sz="2200" b="1" dirty="0" smtClean="0">
              <a:solidFill>
                <a:srgbClr val="0033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Comments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Single line comments</a:t>
            </a:r>
            <a:endParaRPr lang="en-US" sz="2200" b="1" dirty="0" smtClean="0">
              <a:solidFill>
                <a:srgbClr val="0033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//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/*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comment here */</a:t>
            </a: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Multi-line comments</a:t>
            </a:r>
          </a:p>
        </p:txBody>
      </p:sp>
    </p:spTree>
    <p:extLst>
      <p:ext uri="{BB962C8B-B14F-4D97-AF65-F5344CB8AC3E}">
        <p14:creationId xmlns:p14="http://schemas.microsoft.com/office/powerpoint/2010/main" val="417869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508" y="1496258"/>
            <a:ext cx="10236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Math.sin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sine of x (x is in radians).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Math.cos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cosine of x (x is in radians).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Math.tan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tangent of an angle x (x is in radians).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Math.log(x):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natural logarithm (base e) of x.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Math.log10(x):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common logarithm (base 10) of x.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Math.exp</a:t>
            </a: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(x):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value of Ex.</a:t>
            </a:r>
          </a:p>
        </p:txBody>
      </p:sp>
    </p:spTree>
    <p:extLst>
      <p:ext uri="{BB962C8B-B14F-4D97-AF65-F5344CB8AC3E}">
        <p14:creationId xmlns:p14="http://schemas.microsoft.com/office/powerpoint/2010/main" val="392316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90907" y="553385"/>
            <a:ext cx="2365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66"/>
                </a:solidFill>
                <a:latin typeface="Arial Black" panose="020B0A04020102020204" pitchFamily="34" charset="0"/>
              </a:rPr>
              <a:t>Date 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0235" y="1263640"/>
            <a:ext cx="824303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Date(date string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year,month,day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year,month,day,hours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year,month,day,hours,minutes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year,month,day,hours,minutes,seconds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year,month,day,hours,minutes,seconds,ms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new Date(milliseconds)</a:t>
            </a:r>
          </a:p>
        </p:txBody>
      </p:sp>
    </p:spTree>
    <p:extLst>
      <p:ext uri="{BB962C8B-B14F-4D97-AF65-F5344CB8AC3E}">
        <p14:creationId xmlns:p14="http://schemas.microsoft.com/office/powerpoint/2010/main" val="34313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948" y="1534137"/>
            <a:ext cx="1110342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b="1" dirty="0" smtClean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 err="1" smtClean="0">
                <a:solidFill>
                  <a:srgbClr val="CC0066"/>
                </a:solidFill>
                <a:latin typeface="Consolas" panose="020B0609020204030204" pitchFamily="49" charset="0"/>
              </a:rPr>
              <a:t>var</a:t>
            </a:r>
            <a:endParaRPr lang="en-US" sz="2200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The most common variable. Can be reassigned but only accessed within a function.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Variables defined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with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 move to the top when code is executed.</a:t>
            </a:r>
          </a:p>
          <a:p>
            <a:endParaRPr lang="en-US" sz="2200" b="1" dirty="0" smtClean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 err="1" smtClean="0">
                <a:solidFill>
                  <a:srgbClr val="CC0066"/>
                </a:solidFill>
                <a:latin typeface="Consolas" panose="020B0609020204030204" pitchFamily="49" charset="0"/>
              </a:rPr>
              <a:t>const</a:t>
            </a:r>
            <a:endParaRPr lang="en-US" sz="2200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Cannot be reassigned and not accessible before they appear within the code.</a:t>
            </a:r>
          </a:p>
          <a:p>
            <a:endParaRPr lang="en-US" sz="2200" b="1" dirty="0" smtClean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let</a:t>
            </a:r>
            <a:endParaRPr lang="en-US" sz="2200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Similar to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const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, however, let variable can be reassigned but not re-declared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.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95832" y="463330"/>
            <a:ext cx="25268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</a:rPr>
              <a:t>Variables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Const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let</a:t>
            </a:r>
          </a:p>
        </p:txBody>
      </p:sp>
    </p:spTree>
    <p:extLst>
      <p:ext uri="{BB962C8B-B14F-4D97-AF65-F5344CB8AC3E}">
        <p14:creationId xmlns:p14="http://schemas.microsoft.com/office/powerpoint/2010/main" val="231894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986" y="1183893"/>
            <a:ext cx="435864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</a:rPr>
              <a:t>Data </a:t>
            </a:r>
            <a:r>
              <a:rPr lang="en-US" sz="24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Types</a:t>
            </a:r>
          </a:p>
          <a:p>
            <a:endParaRPr lang="en-US" sz="2200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Numbers</a:t>
            </a:r>
            <a:endParaRPr lang="en-US" sz="2200" b="1" dirty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 age =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23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Variables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x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Text (strings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a = "</a:t>
            </a: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init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Operations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b = 1 + 2 +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3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5363" y="1373645"/>
            <a:ext cx="6096000" cy="35927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True or false statements</a:t>
            </a:r>
          </a:p>
          <a:p>
            <a:pPr>
              <a:lnSpc>
                <a:spcPct val="150000"/>
              </a:lnSpc>
            </a:pPr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c = true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Constant numbers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const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 PI = 3.14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Objects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 name = {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:"John",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lastName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:”Doe"}</a:t>
            </a:r>
          </a:p>
        </p:txBody>
      </p:sp>
    </p:spTree>
    <p:extLst>
      <p:ext uri="{BB962C8B-B14F-4D97-AF65-F5344CB8AC3E}">
        <p14:creationId xmlns:p14="http://schemas.microsoft.com/office/powerpoint/2010/main" val="256643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223" y="1321025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CC0066"/>
                </a:solidFill>
                <a:latin typeface="Consolas" panose="020B0609020204030204" pitchFamily="49" charset="0"/>
              </a:rPr>
              <a:t>Objects </a:t>
            </a:r>
            <a:endParaRPr lang="en-US" sz="2200" b="1" dirty="0" smtClean="0">
              <a:solidFill>
                <a:srgbClr val="CC0066"/>
              </a:solidFill>
              <a:latin typeface="Consolas" panose="020B0609020204030204" pitchFamily="49" charset="0"/>
            </a:endParaRPr>
          </a:p>
          <a:p>
            <a:r>
              <a:rPr 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person = {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firstName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:"John",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lastName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:"Doe", age:20,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nationality:"German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"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Arrays</a:t>
            </a:r>
          </a:p>
          <a:p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var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 fruit = ["Banana", "Apple", "Pear"];</a:t>
            </a:r>
          </a:p>
        </p:txBody>
      </p:sp>
    </p:spTree>
    <p:extLst>
      <p:ext uri="{BB962C8B-B14F-4D97-AF65-F5344CB8AC3E}">
        <p14:creationId xmlns:p14="http://schemas.microsoft.com/office/powerpoint/2010/main" val="240286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5759" y="1182918"/>
            <a:ext cx="1139624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concat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Join several arrays into one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indexOf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first position at which a given element appears in an array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join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Combine elements of an array into a single string and return the string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lastIndexOf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Gives the last position at which a given element appears in an </a:t>
            </a:r>
            <a:r>
              <a:rPr lang="en-US" sz="20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Removes the last element of an array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push()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Add a new element at the end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reverse()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Reverse the order of the elements in an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386457" y="266002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Consolas" panose="020B0609020204030204" pitchFamily="49" charset="0"/>
              </a:rPr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136769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2708" y="1198493"/>
            <a:ext cx="8800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shift()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Remove the first element of an </a:t>
            </a:r>
            <a:r>
              <a:rPr lang="en-US" sz="20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slice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Pulls a copy of a portion of an array into a new array of 4 24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sort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Sorts elements alphabetically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CC0066"/>
                </a:solidFill>
                <a:latin typeface="Consolas" panose="020B0609020204030204" pitchFamily="49" charset="0"/>
              </a:rPr>
              <a:t>splice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Adds elements in a specified way and position </a:t>
            </a:r>
            <a:r>
              <a:rPr lang="en-US" sz="2000" b="1" dirty="0" err="1">
                <a:solidFill>
                  <a:srgbClr val="CC0066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Converts elements to strings </a:t>
            </a:r>
            <a:endParaRPr lang="en-US" sz="20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C0066"/>
                </a:solidFill>
                <a:latin typeface="Consolas" panose="020B0609020204030204" pitchFamily="49" charset="0"/>
              </a:rPr>
              <a:t>unshift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Adds a new element to the </a:t>
            </a:r>
            <a:r>
              <a:rPr lang="en-US" sz="20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beginning</a:t>
            </a:r>
          </a:p>
          <a:p>
            <a:pPr>
              <a:lnSpc>
                <a:spcPct val="150000"/>
              </a:lnSpc>
            </a:pPr>
            <a:r>
              <a:rPr lang="en-US" sz="2000" b="1" dirty="0" err="1" smtClean="0">
                <a:solidFill>
                  <a:srgbClr val="CC0066"/>
                </a:solidFill>
                <a:latin typeface="Consolas" panose="020B0609020204030204" pitchFamily="49" charset="0"/>
              </a:rPr>
              <a:t>valueOf</a:t>
            </a:r>
            <a:r>
              <a:rPr lang="en-US" sz="2000" b="1" dirty="0">
                <a:solidFill>
                  <a:srgbClr val="CC0066"/>
                </a:solidFill>
                <a:latin typeface="Consolas" panose="020B0609020204030204" pitchFamily="49" charset="0"/>
              </a:rPr>
              <a:t>() </a:t>
            </a:r>
            <a:r>
              <a:rPr lang="en-US" sz="2000" b="1" dirty="0">
                <a:solidFill>
                  <a:srgbClr val="000099"/>
                </a:solidFill>
                <a:latin typeface="Consolas" panose="020B0609020204030204" pitchFamily="49" charset="0"/>
              </a:rPr>
              <a:t>Returns the primitive value of the specified </a:t>
            </a:r>
            <a:r>
              <a:rPr lang="en-US" sz="20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object</a:t>
            </a:r>
            <a:endParaRPr lang="en-US" sz="20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3209" y="736266"/>
            <a:ext cx="1865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C0066"/>
                </a:solidFill>
                <a:latin typeface="Arial Black" panose="020B0A04020102020204" pitchFamily="34" charset="0"/>
              </a:rPr>
              <a:t>Operators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78628" y="1313544"/>
            <a:ext cx="6096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Basic Operators </a:t>
            </a:r>
            <a:endParaRPr lang="en-US" sz="2200" b="1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+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Addition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Subtraction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*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Multiplication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/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Division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(..)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Grouping operator </a:t>
            </a:r>
            <a:endParaRPr lang="en-US" sz="2200" b="1" dirty="0" smtClean="0">
              <a:solidFill>
                <a:srgbClr val="00009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%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Modulus (remainder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++ Increment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numbers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-- Decrement numbers</a:t>
            </a:r>
          </a:p>
        </p:txBody>
      </p:sp>
    </p:spTree>
    <p:extLst>
      <p:ext uri="{BB962C8B-B14F-4D97-AF65-F5344CB8AC3E}">
        <p14:creationId xmlns:p14="http://schemas.microsoft.com/office/powerpoint/2010/main" val="15757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0458" y="613176"/>
            <a:ext cx="6096000" cy="56784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Comparison Operators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== Equal to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=== Equal value and equal type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!= Not equal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!== Not equal value or not equal type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&gt; Greater than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&lt; Less than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&gt;= Greater than or equal to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000099"/>
                </a:solidFill>
                <a:latin typeface="Consolas" panose="020B0609020204030204" pitchFamily="49" charset="0"/>
              </a:rPr>
              <a:t>&lt;= Less than or equal 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Ternary </a:t>
            </a:r>
            <a:r>
              <a:rPr lang="en-US" sz="2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operator</a:t>
            </a:r>
            <a:endParaRPr lang="en-US" sz="22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Condition ?(true) :</a:t>
            </a:r>
            <a:r>
              <a:rPr 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(false)</a:t>
            </a:r>
            <a:endParaRPr lang="en-US" sz="2200" b="1" dirty="0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35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1163</Words>
  <Application>Microsoft Office PowerPoint</Application>
  <PresentationFormat>Widescreen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Century Gothic</vt:lpstr>
      <vt:lpstr>Consolas</vt:lpstr>
      <vt:lpstr>Segoe UI Black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Isysway</dc:creator>
  <cp:lastModifiedBy>isysway</cp:lastModifiedBy>
  <cp:revision>28</cp:revision>
  <dcterms:created xsi:type="dcterms:W3CDTF">2023-12-21T11:07:44Z</dcterms:created>
  <dcterms:modified xsi:type="dcterms:W3CDTF">2024-05-11T06:20:44Z</dcterms:modified>
</cp:coreProperties>
</file>