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8" r:id="rId9"/>
    <p:sldId id="289" r:id="rId10"/>
    <p:sldId id="290" r:id="rId11"/>
    <p:sldId id="291"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74EC42-5B18-46D6-B61A-7F0CEC3B463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79CB-F1AA-4618-8B9D-0FA136DF8D86}" type="slidenum">
              <a:rPr lang="en-US" smtClean="0"/>
              <a:t>‹#›</a:t>
            </a:fld>
            <a:endParaRPr lang="en-US"/>
          </a:p>
        </p:txBody>
      </p:sp>
    </p:spTree>
    <p:extLst>
      <p:ext uri="{BB962C8B-B14F-4D97-AF65-F5344CB8AC3E}">
        <p14:creationId xmlns:p14="http://schemas.microsoft.com/office/powerpoint/2010/main" val="409980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4EC42-5B18-46D6-B61A-7F0CEC3B463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79CB-F1AA-4618-8B9D-0FA136DF8D86}" type="slidenum">
              <a:rPr lang="en-US" smtClean="0"/>
              <a:t>‹#›</a:t>
            </a:fld>
            <a:endParaRPr lang="en-US"/>
          </a:p>
        </p:txBody>
      </p:sp>
    </p:spTree>
    <p:extLst>
      <p:ext uri="{BB962C8B-B14F-4D97-AF65-F5344CB8AC3E}">
        <p14:creationId xmlns:p14="http://schemas.microsoft.com/office/powerpoint/2010/main" val="67752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4EC42-5B18-46D6-B61A-7F0CEC3B463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79CB-F1AA-4618-8B9D-0FA136DF8D86}" type="slidenum">
              <a:rPr lang="en-US" smtClean="0"/>
              <a:t>‹#›</a:t>
            </a:fld>
            <a:endParaRPr lang="en-US"/>
          </a:p>
        </p:txBody>
      </p:sp>
    </p:spTree>
    <p:extLst>
      <p:ext uri="{BB962C8B-B14F-4D97-AF65-F5344CB8AC3E}">
        <p14:creationId xmlns:p14="http://schemas.microsoft.com/office/powerpoint/2010/main" val="332930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4EC42-5B18-46D6-B61A-7F0CEC3B463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79CB-F1AA-4618-8B9D-0FA136DF8D86}" type="slidenum">
              <a:rPr lang="en-US" smtClean="0"/>
              <a:t>‹#›</a:t>
            </a:fld>
            <a:endParaRPr lang="en-US"/>
          </a:p>
        </p:txBody>
      </p:sp>
    </p:spTree>
    <p:extLst>
      <p:ext uri="{BB962C8B-B14F-4D97-AF65-F5344CB8AC3E}">
        <p14:creationId xmlns:p14="http://schemas.microsoft.com/office/powerpoint/2010/main" val="380297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74EC42-5B18-46D6-B61A-7F0CEC3B463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79CB-F1AA-4618-8B9D-0FA136DF8D86}" type="slidenum">
              <a:rPr lang="en-US" smtClean="0"/>
              <a:t>‹#›</a:t>
            </a:fld>
            <a:endParaRPr lang="en-US"/>
          </a:p>
        </p:txBody>
      </p:sp>
    </p:spTree>
    <p:extLst>
      <p:ext uri="{BB962C8B-B14F-4D97-AF65-F5344CB8AC3E}">
        <p14:creationId xmlns:p14="http://schemas.microsoft.com/office/powerpoint/2010/main" val="39039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74EC42-5B18-46D6-B61A-7F0CEC3B463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79CB-F1AA-4618-8B9D-0FA136DF8D86}" type="slidenum">
              <a:rPr lang="en-US" smtClean="0"/>
              <a:t>‹#›</a:t>
            </a:fld>
            <a:endParaRPr lang="en-US"/>
          </a:p>
        </p:txBody>
      </p:sp>
    </p:spTree>
    <p:extLst>
      <p:ext uri="{BB962C8B-B14F-4D97-AF65-F5344CB8AC3E}">
        <p14:creationId xmlns:p14="http://schemas.microsoft.com/office/powerpoint/2010/main" val="8151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74EC42-5B18-46D6-B61A-7F0CEC3B4633}"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C79CB-F1AA-4618-8B9D-0FA136DF8D86}" type="slidenum">
              <a:rPr lang="en-US" smtClean="0"/>
              <a:t>‹#›</a:t>
            </a:fld>
            <a:endParaRPr lang="en-US"/>
          </a:p>
        </p:txBody>
      </p:sp>
    </p:spTree>
    <p:extLst>
      <p:ext uri="{BB962C8B-B14F-4D97-AF65-F5344CB8AC3E}">
        <p14:creationId xmlns:p14="http://schemas.microsoft.com/office/powerpoint/2010/main" val="228892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74EC42-5B18-46D6-B61A-7F0CEC3B4633}"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C79CB-F1AA-4618-8B9D-0FA136DF8D86}" type="slidenum">
              <a:rPr lang="en-US" smtClean="0"/>
              <a:t>‹#›</a:t>
            </a:fld>
            <a:endParaRPr lang="en-US"/>
          </a:p>
        </p:txBody>
      </p:sp>
    </p:spTree>
    <p:extLst>
      <p:ext uri="{BB962C8B-B14F-4D97-AF65-F5344CB8AC3E}">
        <p14:creationId xmlns:p14="http://schemas.microsoft.com/office/powerpoint/2010/main" val="191758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4EC42-5B18-46D6-B61A-7F0CEC3B4633}"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C79CB-F1AA-4618-8B9D-0FA136DF8D86}" type="slidenum">
              <a:rPr lang="en-US" smtClean="0"/>
              <a:t>‹#›</a:t>
            </a:fld>
            <a:endParaRPr lang="en-US"/>
          </a:p>
        </p:txBody>
      </p:sp>
    </p:spTree>
    <p:extLst>
      <p:ext uri="{BB962C8B-B14F-4D97-AF65-F5344CB8AC3E}">
        <p14:creationId xmlns:p14="http://schemas.microsoft.com/office/powerpoint/2010/main" val="341896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74EC42-5B18-46D6-B61A-7F0CEC3B463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79CB-F1AA-4618-8B9D-0FA136DF8D86}" type="slidenum">
              <a:rPr lang="en-US" smtClean="0"/>
              <a:t>‹#›</a:t>
            </a:fld>
            <a:endParaRPr lang="en-US"/>
          </a:p>
        </p:txBody>
      </p:sp>
    </p:spTree>
    <p:extLst>
      <p:ext uri="{BB962C8B-B14F-4D97-AF65-F5344CB8AC3E}">
        <p14:creationId xmlns:p14="http://schemas.microsoft.com/office/powerpoint/2010/main" val="155084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74EC42-5B18-46D6-B61A-7F0CEC3B463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79CB-F1AA-4618-8B9D-0FA136DF8D86}" type="slidenum">
              <a:rPr lang="en-US" smtClean="0"/>
              <a:t>‹#›</a:t>
            </a:fld>
            <a:endParaRPr lang="en-US"/>
          </a:p>
        </p:txBody>
      </p:sp>
    </p:spTree>
    <p:extLst>
      <p:ext uri="{BB962C8B-B14F-4D97-AF65-F5344CB8AC3E}">
        <p14:creationId xmlns:p14="http://schemas.microsoft.com/office/powerpoint/2010/main" val="2502080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4EC42-5B18-46D6-B61A-7F0CEC3B4633}" type="datetimeFigureOut">
              <a:rPr lang="en-US" smtClean="0"/>
              <a:t>3/9/2024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C79CB-F1AA-4618-8B9D-0FA136DF8D86}" type="slidenum">
              <a:rPr lang="en-US" smtClean="0"/>
              <a:t>‹#›</a:t>
            </a:fld>
            <a:endParaRPr lang="en-US"/>
          </a:p>
        </p:txBody>
      </p:sp>
    </p:spTree>
    <p:extLst>
      <p:ext uri="{BB962C8B-B14F-4D97-AF65-F5344CB8AC3E}">
        <p14:creationId xmlns:p14="http://schemas.microsoft.com/office/powerpoint/2010/main" val="2698037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8240" y="2180454"/>
            <a:ext cx="9144000" cy="1033008"/>
          </a:xfrm>
        </p:spPr>
        <p:txBody>
          <a:bodyPr/>
          <a:lstStyle/>
          <a:p>
            <a:r>
              <a:rPr lang="en-US" b="1" dirty="0" smtClean="0"/>
              <a:t>REACT JS</a:t>
            </a:r>
            <a:endParaRPr lang="en-US"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1232948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5079"/>
            <a:ext cx="10515600" cy="1325563"/>
          </a:xfrm>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471612" y="496390"/>
            <a:ext cx="9248775" cy="5865222"/>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27976" b="29167"/>
          <a:stretch/>
        </p:blipFill>
        <p:spPr>
          <a:xfrm>
            <a:off x="0" y="70800"/>
            <a:ext cx="1933303" cy="828558"/>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26619" b="33301"/>
          <a:stretch/>
        </p:blipFill>
        <p:spPr>
          <a:xfrm>
            <a:off x="10226354" y="30976"/>
            <a:ext cx="1821505" cy="730048"/>
          </a:xfrm>
          <a:prstGeom prst="rect">
            <a:avLst/>
          </a:prstGeom>
        </p:spPr>
      </p:pic>
    </p:spTree>
    <p:extLst>
      <p:ext uri="{BB962C8B-B14F-4D97-AF65-F5344CB8AC3E}">
        <p14:creationId xmlns:p14="http://schemas.microsoft.com/office/powerpoint/2010/main" val="3369417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90662" y="80962"/>
            <a:ext cx="9210675" cy="6696075"/>
          </a:xfrm>
          <a:prstGeom prst="rect">
            <a:avLst/>
          </a:prstGeom>
        </p:spPr>
      </p:pic>
    </p:spTree>
    <p:extLst>
      <p:ext uri="{BB962C8B-B14F-4D97-AF65-F5344CB8AC3E}">
        <p14:creationId xmlns:p14="http://schemas.microsoft.com/office/powerpoint/2010/main" val="387131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REACT ES6</a:t>
            </a:r>
            <a:endParaRPr lang="en-US" dirty="0"/>
          </a:p>
        </p:txBody>
      </p:sp>
      <p:sp>
        <p:nvSpPr>
          <p:cNvPr id="3" name="Content Placeholder 2"/>
          <p:cNvSpPr>
            <a:spLocks noGrp="1"/>
          </p:cNvSpPr>
          <p:nvPr>
            <p:ph idx="1"/>
          </p:nvPr>
        </p:nvSpPr>
        <p:spPr>
          <a:xfrm>
            <a:off x="838199" y="1825625"/>
            <a:ext cx="10996749" cy="4351338"/>
          </a:xfrm>
        </p:spPr>
        <p:txBody>
          <a:bodyPr/>
          <a:lstStyle/>
          <a:p>
            <a:r>
              <a:rPr lang="en-US" dirty="0" smtClean="0"/>
              <a:t>ES6 stands for ECMA Script 6 version</a:t>
            </a:r>
          </a:p>
          <a:p>
            <a:r>
              <a:rPr lang="en-US" dirty="0" smtClean="0"/>
              <a:t>ECMA Script is the standardization of </a:t>
            </a:r>
            <a:r>
              <a:rPr lang="en-US" dirty="0" err="1" smtClean="0"/>
              <a:t>Javascript</a:t>
            </a:r>
            <a:r>
              <a:rPr lang="en-US" dirty="0" smtClean="0"/>
              <a:t> programming language.</a:t>
            </a:r>
          </a:p>
          <a:p>
            <a:r>
              <a:rPr lang="en-US" dirty="0" smtClean="0"/>
              <a:t>Use of ES6 features we </a:t>
            </a:r>
            <a:r>
              <a:rPr lang="en-US" u="sng" dirty="0" smtClean="0"/>
              <a:t>Write Less and Do More</a:t>
            </a:r>
            <a:r>
              <a:rPr lang="en-US" dirty="0" smtClean="0"/>
              <a:t>.</a:t>
            </a:r>
          </a:p>
          <a:p>
            <a:pPr marL="0" indent="0">
              <a:buNone/>
            </a:pPr>
            <a:r>
              <a:rPr lang="en-US" dirty="0" smtClean="0"/>
              <a:t>Some of the new features like:</a:t>
            </a:r>
          </a:p>
          <a:p>
            <a:pPr marL="457200" lvl="1" indent="0">
              <a:buNone/>
            </a:pPr>
            <a:r>
              <a:rPr lang="en-US" dirty="0" smtClean="0"/>
              <a:t>Classes</a:t>
            </a:r>
          </a:p>
          <a:p>
            <a:pPr marL="457200" lvl="1" indent="0">
              <a:buNone/>
            </a:pPr>
            <a:r>
              <a:rPr lang="en-US" dirty="0" smtClean="0"/>
              <a:t>Arrow functions</a:t>
            </a:r>
          </a:p>
          <a:p>
            <a:pPr marL="457200" lvl="1" indent="0">
              <a:buNone/>
            </a:pPr>
            <a:r>
              <a:rPr lang="en-US" dirty="0" smtClean="0"/>
              <a:t>Variables (let, </a:t>
            </a:r>
            <a:r>
              <a:rPr lang="en-US" dirty="0" err="1" smtClean="0"/>
              <a:t>const</a:t>
            </a:r>
            <a:r>
              <a:rPr lang="en-US" dirty="0" smtClean="0"/>
              <a:t>, </a:t>
            </a:r>
            <a:r>
              <a:rPr lang="en-US" dirty="0" err="1" smtClean="0"/>
              <a:t>var</a:t>
            </a:r>
            <a:r>
              <a:rPr lang="en-US" dirty="0" smtClean="0"/>
              <a:t>)</a:t>
            </a:r>
          </a:p>
          <a:p>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2610919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143"/>
            <a:ext cx="10515600" cy="1037545"/>
          </a:xfrm>
        </p:spPr>
        <p:txBody>
          <a:bodyPr/>
          <a:lstStyle/>
          <a:p>
            <a:pPr algn="ctr"/>
            <a:r>
              <a:rPr lang="en-US" dirty="0" smtClean="0"/>
              <a:t>Features of ES6</a:t>
            </a:r>
            <a:endParaRPr lang="en-US" dirty="0"/>
          </a:p>
        </p:txBody>
      </p:sp>
      <p:sp>
        <p:nvSpPr>
          <p:cNvPr id="3" name="Content Placeholder 2"/>
          <p:cNvSpPr>
            <a:spLocks noGrp="1"/>
          </p:cNvSpPr>
          <p:nvPr>
            <p:ph idx="1"/>
          </p:nvPr>
        </p:nvSpPr>
        <p:spPr>
          <a:xfrm>
            <a:off x="838200" y="1538243"/>
            <a:ext cx="10515600" cy="4351338"/>
          </a:xfrm>
        </p:spPr>
        <p:txBody>
          <a:bodyPr>
            <a:normAutofit fontScale="92500" lnSpcReduction="10000"/>
          </a:bodyPr>
          <a:lstStyle/>
          <a:p>
            <a:r>
              <a:rPr lang="en-US" dirty="0" smtClean="0"/>
              <a:t>Class – A class is used to bind data as well as methods together as a single unit. Object acts like a variable of the class.</a:t>
            </a:r>
          </a:p>
          <a:p>
            <a:r>
              <a:rPr lang="en-US" dirty="0" smtClean="0"/>
              <a:t>ARROW – To write a shorter syntax for the function we use ARROW.</a:t>
            </a:r>
          </a:p>
          <a:p>
            <a:r>
              <a:rPr lang="en-US" dirty="0" smtClean="0"/>
              <a:t>VAR – If we use outside the function its called global variable. If we use inside the function its called local variable.</a:t>
            </a:r>
          </a:p>
          <a:p>
            <a:r>
              <a:rPr lang="en-US" dirty="0" smtClean="0"/>
              <a:t>CONST-Once we assign a variable as constant we never change it.</a:t>
            </a:r>
          </a:p>
          <a:p>
            <a:r>
              <a:rPr lang="en-US" dirty="0" smtClean="0"/>
              <a:t>LET-If you use </a:t>
            </a:r>
            <a:r>
              <a:rPr lang="en-US" dirty="0" err="1" smtClean="0"/>
              <a:t>var</a:t>
            </a:r>
            <a:r>
              <a:rPr lang="en-US" dirty="0" smtClean="0"/>
              <a:t> inside a for loop or any other block, the variable also available outside of that block or loop, so we use “LET” for overcoming from this problem.</a:t>
            </a:r>
          </a:p>
          <a:p>
            <a:r>
              <a:rPr lang="en-US" dirty="0" smtClean="0"/>
              <a:t>If we use variable as let in block or loop, then the value only available inside the block only.</a:t>
            </a: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40471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React JSX</a:t>
            </a:r>
            <a:endParaRPr lang="en-US" dirty="0"/>
          </a:p>
        </p:txBody>
      </p:sp>
      <p:sp>
        <p:nvSpPr>
          <p:cNvPr id="3" name="Content Placeholder 2"/>
          <p:cNvSpPr>
            <a:spLocks noGrp="1"/>
          </p:cNvSpPr>
          <p:nvPr>
            <p:ph idx="1"/>
          </p:nvPr>
        </p:nvSpPr>
        <p:spPr>
          <a:xfrm>
            <a:off x="2308860" y="2004197"/>
            <a:ext cx="7574280" cy="3804466"/>
          </a:xfrm>
        </p:spPr>
        <p:txBody>
          <a:bodyPr/>
          <a:lstStyle/>
          <a:p>
            <a:r>
              <a:rPr lang="en-US" dirty="0" smtClean="0"/>
              <a:t>JSX stands for JavaScript XML.</a:t>
            </a:r>
          </a:p>
          <a:p>
            <a:r>
              <a:rPr lang="en-US" dirty="0" smtClean="0"/>
              <a:t>JSX allows us to write HTML in React.</a:t>
            </a:r>
          </a:p>
          <a:p>
            <a:r>
              <a:rPr lang="en-US" dirty="0" smtClean="0"/>
              <a:t>JSX allows us to write HTML elements in </a:t>
            </a:r>
            <a:r>
              <a:rPr lang="en-US" dirty="0"/>
              <a:t>J</a:t>
            </a:r>
            <a:r>
              <a:rPr lang="en-US" dirty="0" smtClean="0"/>
              <a:t>avaScript and place them in the DOM without any </a:t>
            </a:r>
            <a:r>
              <a:rPr lang="en-US" dirty="0" err="1" smtClean="0"/>
              <a:t>createElement</a:t>
            </a:r>
            <a:r>
              <a:rPr lang="en-US" dirty="0" smtClean="0"/>
              <a:t>()</a:t>
            </a: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325086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React Components</a:t>
            </a:r>
            <a:endParaRPr lang="en-US" dirty="0"/>
          </a:p>
        </p:txBody>
      </p:sp>
      <p:sp>
        <p:nvSpPr>
          <p:cNvPr id="3" name="Content Placeholder 2"/>
          <p:cNvSpPr>
            <a:spLocks noGrp="1"/>
          </p:cNvSpPr>
          <p:nvPr>
            <p:ph idx="1"/>
          </p:nvPr>
        </p:nvSpPr>
        <p:spPr>
          <a:xfrm>
            <a:off x="838200" y="1825625"/>
            <a:ext cx="9901645" cy="4351338"/>
          </a:xfrm>
        </p:spPr>
        <p:txBody>
          <a:bodyPr>
            <a:normAutofit lnSpcReduction="10000"/>
          </a:bodyPr>
          <a:lstStyle/>
          <a:p>
            <a:r>
              <a:rPr lang="en-US" dirty="0" smtClean="0"/>
              <a:t>Every application you will develop in React will be made up of pieces called components.</a:t>
            </a:r>
          </a:p>
          <a:p>
            <a:r>
              <a:rPr lang="en-US" dirty="0" smtClean="0"/>
              <a:t>Components make the task of building UIs much easier.</a:t>
            </a:r>
          </a:p>
          <a:p>
            <a:r>
              <a:rPr lang="en-US" dirty="0" smtClean="0"/>
              <a:t>We have lot of individual components like a single web page contain (search bar, menu bar, </a:t>
            </a:r>
            <a:r>
              <a:rPr lang="en-US" dirty="0" err="1" smtClean="0"/>
              <a:t>nav</a:t>
            </a:r>
            <a:r>
              <a:rPr lang="en-US" dirty="0" smtClean="0"/>
              <a:t> bar, content, article </a:t>
            </a:r>
            <a:r>
              <a:rPr lang="en-US" dirty="0" err="1" smtClean="0"/>
              <a:t>etc</a:t>
            </a:r>
            <a:r>
              <a:rPr lang="en-US" dirty="0" smtClean="0"/>
              <a:t>;)</a:t>
            </a:r>
          </a:p>
          <a:p>
            <a:r>
              <a:rPr lang="en-US" dirty="0" smtClean="0"/>
              <a:t>Merge all of these individual components to make a parent component which will be the final UI.</a:t>
            </a:r>
          </a:p>
          <a:p>
            <a:r>
              <a:rPr lang="en-US" dirty="0" smtClean="0"/>
              <a:t>Two types of components</a:t>
            </a:r>
          </a:p>
          <a:p>
            <a:pPr marL="914400" lvl="1" indent="-457200">
              <a:buFont typeface="+mj-lt"/>
              <a:buAutoNum type="arabicPeriod"/>
            </a:pPr>
            <a:r>
              <a:rPr lang="en-US" dirty="0" smtClean="0"/>
              <a:t>Functional Component</a:t>
            </a:r>
          </a:p>
          <a:p>
            <a:pPr marL="914400" lvl="1" indent="-457200">
              <a:buFont typeface="+mj-lt"/>
              <a:buAutoNum type="arabicPeriod"/>
            </a:pPr>
            <a:r>
              <a:rPr lang="en-US" dirty="0" smtClean="0"/>
              <a:t>Class component</a:t>
            </a: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418872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lstStyle/>
          <a:p>
            <a:pPr algn="ctr"/>
            <a:r>
              <a:rPr lang="en-US" dirty="0" smtClean="0"/>
              <a:t>React Props</a:t>
            </a:r>
            <a:endParaRPr lang="en-US" dirty="0"/>
          </a:p>
        </p:txBody>
      </p:sp>
      <p:sp>
        <p:nvSpPr>
          <p:cNvPr id="3" name="Content Placeholder 2"/>
          <p:cNvSpPr>
            <a:spLocks noGrp="1"/>
          </p:cNvSpPr>
          <p:nvPr>
            <p:ph idx="1"/>
          </p:nvPr>
        </p:nvSpPr>
        <p:spPr>
          <a:xfrm>
            <a:off x="616131" y="1698171"/>
            <a:ext cx="10959738" cy="4351338"/>
          </a:xfrm>
        </p:spPr>
        <p:txBody>
          <a:bodyPr>
            <a:normAutofit lnSpcReduction="10000"/>
          </a:bodyPr>
          <a:lstStyle/>
          <a:p>
            <a:r>
              <a:rPr lang="en-US" dirty="0" smtClean="0"/>
              <a:t>Props stand for “</a:t>
            </a:r>
            <a:r>
              <a:rPr lang="en-US" b="1" dirty="0" smtClean="0"/>
              <a:t>properties</a:t>
            </a:r>
            <a:r>
              <a:rPr lang="en-US" dirty="0" smtClean="0"/>
              <a:t>.”</a:t>
            </a:r>
          </a:p>
          <a:p>
            <a:r>
              <a:rPr lang="en-US" dirty="0" smtClean="0"/>
              <a:t>React allows us to pass information to a Component using </a:t>
            </a:r>
            <a:r>
              <a:rPr lang="en-US" b="1" dirty="0" smtClean="0"/>
              <a:t>props</a:t>
            </a:r>
            <a:r>
              <a:rPr lang="en-US" dirty="0" smtClean="0"/>
              <a:t>.</a:t>
            </a:r>
          </a:p>
          <a:p>
            <a:r>
              <a:rPr lang="en-US" dirty="0" smtClean="0"/>
              <a:t>Props are </a:t>
            </a:r>
            <a:r>
              <a:rPr lang="en-US" b="1" dirty="0" smtClean="0"/>
              <a:t>immutable</a:t>
            </a:r>
            <a:r>
              <a:rPr lang="en-US" dirty="0" smtClean="0"/>
              <a:t> so, we cannot modify the props from inside the component.</a:t>
            </a:r>
          </a:p>
          <a:p>
            <a:r>
              <a:rPr lang="en-US" dirty="0" smtClean="0"/>
              <a:t>Props are basically kind of global variable or object. It is an object which stores the value of attributes of a tag and work similar to the HTML attributes.</a:t>
            </a:r>
          </a:p>
          <a:p>
            <a:r>
              <a:rPr lang="en-US" dirty="0" smtClean="0"/>
              <a:t>We can access any prop from inside a component’s class using the below syntax</a:t>
            </a:r>
          </a:p>
          <a:p>
            <a:pPr marL="1828800" lvl="4" indent="0">
              <a:buNone/>
            </a:pPr>
            <a:r>
              <a:rPr lang="en-US" sz="2800" dirty="0" smtClean="0"/>
              <a:t>this.props.</a:t>
            </a:r>
            <a:r>
              <a:rPr lang="en-US" sz="2800" i="1" dirty="0" smtClean="0"/>
              <a:t>propName</a:t>
            </a:r>
            <a:r>
              <a:rPr lang="en-US" sz="2800" dirty="0"/>
              <a:t>;</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80595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7" y="189729"/>
            <a:ext cx="10515600" cy="959803"/>
          </a:xfrm>
        </p:spPr>
        <p:txBody>
          <a:bodyPr/>
          <a:lstStyle/>
          <a:p>
            <a:pPr algn="ctr"/>
            <a:r>
              <a:rPr lang="en-US" dirty="0" smtClean="0"/>
              <a:t>React State</a:t>
            </a:r>
            <a:endParaRPr lang="en-US" dirty="0"/>
          </a:p>
        </p:txBody>
      </p:sp>
      <p:sp>
        <p:nvSpPr>
          <p:cNvPr id="3" name="Content Placeholder 2"/>
          <p:cNvSpPr>
            <a:spLocks noGrp="1"/>
          </p:cNvSpPr>
          <p:nvPr>
            <p:ph idx="1"/>
          </p:nvPr>
        </p:nvSpPr>
        <p:spPr>
          <a:xfrm>
            <a:off x="1112520" y="1449981"/>
            <a:ext cx="10515600" cy="4700860"/>
          </a:xfrm>
        </p:spPr>
        <p:txBody>
          <a:bodyPr>
            <a:normAutofit/>
          </a:bodyPr>
          <a:lstStyle/>
          <a:p>
            <a:r>
              <a:rPr lang="en-US" dirty="0" smtClean="0"/>
              <a:t>React components has a built-in state object.</a:t>
            </a:r>
          </a:p>
          <a:p>
            <a:r>
              <a:rPr lang="en-US" dirty="0" smtClean="0"/>
              <a:t>To define a state, you have to first declare a default set of values for defining the component’s initial state.</a:t>
            </a:r>
          </a:p>
          <a:p>
            <a:r>
              <a:rPr lang="en-US" dirty="0" smtClean="0"/>
              <a:t>To do this, add a class constructor which assigns an initial state using </a:t>
            </a:r>
            <a:r>
              <a:rPr lang="en-US" dirty="0" err="1" smtClean="0"/>
              <a:t>this.state</a:t>
            </a:r>
            <a:endParaRPr lang="en-US" dirty="0" smtClean="0"/>
          </a:p>
          <a:p>
            <a:r>
              <a:rPr lang="en-US" dirty="0" smtClean="0"/>
              <a:t>The ‘</a:t>
            </a:r>
            <a:r>
              <a:rPr lang="en-US" b="1" dirty="0" err="1" smtClean="0"/>
              <a:t>this.state</a:t>
            </a:r>
            <a:r>
              <a:rPr lang="en-US" dirty="0" smtClean="0"/>
              <a:t>’ property can be rendered inside render() method.</a:t>
            </a:r>
          </a:p>
          <a:p>
            <a:pPr marL="0" indent="0">
              <a:buNone/>
            </a:pPr>
            <a:r>
              <a:rPr lang="en-US" dirty="0" smtClean="0"/>
              <a:t>			</a:t>
            </a:r>
            <a:r>
              <a:rPr lang="en-US" dirty="0" err="1" smtClean="0"/>
              <a:t>this.props.</a:t>
            </a:r>
            <a:r>
              <a:rPr lang="en-US" i="1" dirty="0" err="1" smtClean="0"/>
              <a:t>propertyName</a:t>
            </a:r>
            <a:r>
              <a:rPr lang="en-US" dirty="0" smtClean="0"/>
              <a:t>;</a:t>
            </a:r>
          </a:p>
          <a:p>
            <a:r>
              <a:rPr lang="en-US" dirty="0" smtClean="0"/>
              <a:t>When a value in the state object changes, the component will re-render, so, the output will change according to the user values(s).</a:t>
            </a:r>
          </a:p>
          <a:p>
            <a:pPr marL="0" indent="0">
              <a:buNone/>
            </a:pPr>
            <a:r>
              <a:rPr lang="en-US" dirty="0" smtClean="0"/>
              <a:t>			</a:t>
            </a:r>
            <a:r>
              <a:rPr lang="en-US" dirty="0" err="1" smtClean="0"/>
              <a:t>this.setState</a:t>
            </a:r>
            <a:r>
              <a:rPr lang="en-US" dirty="0" smtClean="0"/>
              <a:t>()</a:t>
            </a:r>
            <a:endParaRPr lang="en-US" dirty="0"/>
          </a:p>
          <a:p>
            <a:endParaRPr lang="en-US" dirty="0" smtClean="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233696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Props VS State</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87837498"/>
              </p:ext>
            </p:extLst>
          </p:nvPr>
        </p:nvGraphicFramePr>
        <p:xfrm>
          <a:off x="1384663" y="1816943"/>
          <a:ext cx="8443686" cy="4401398"/>
        </p:xfrm>
        <a:graphic>
          <a:graphicData uri="http://schemas.openxmlformats.org/drawingml/2006/table">
            <a:tbl>
              <a:tblPr firstRow="1" bandRow="1">
                <a:tableStyleId>{073A0DAA-6AF3-43AB-8588-CEC1D06C72B9}</a:tableStyleId>
              </a:tblPr>
              <a:tblGrid>
                <a:gridCol w="4221843">
                  <a:extLst>
                    <a:ext uri="{9D8B030D-6E8A-4147-A177-3AD203B41FA5}">
                      <a16:colId xmlns:a16="http://schemas.microsoft.com/office/drawing/2014/main" val="3741672108"/>
                    </a:ext>
                  </a:extLst>
                </a:gridCol>
                <a:gridCol w="4221843">
                  <a:extLst>
                    <a:ext uri="{9D8B030D-6E8A-4147-A177-3AD203B41FA5}">
                      <a16:colId xmlns:a16="http://schemas.microsoft.com/office/drawing/2014/main" val="1078820353"/>
                    </a:ext>
                  </a:extLst>
                </a:gridCol>
              </a:tblGrid>
              <a:tr h="946243">
                <a:tc>
                  <a:txBody>
                    <a:bodyPr/>
                    <a:lstStyle/>
                    <a:p>
                      <a:pPr algn="ctr"/>
                      <a:r>
                        <a:rPr lang="en-US" sz="3200" dirty="0" smtClean="0"/>
                        <a:t>props</a:t>
                      </a:r>
                      <a:endParaRPr lang="en-US" sz="3200" dirty="0"/>
                    </a:p>
                  </a:txBody>
                  <a:tcPr anchor="ctr"/>
                </a:tc>
                <a:tc>
                  <a:txBody>
                    <a:bodyPr/>
                    <a:lstStyle/>
                    <a:p>
                      <a:pPr algn="ctr"/>
                      <a:r>
                        <a:rPr lang="en-US" sz="3200" dirty="0" smtClean="0"/>
                        <a:t>state</a:t>
                      </a:r>
                      <a:endParaRPr lang="en-US" sz="3200" dirty="0"/>
                    </a:p>
                  </a:txBody>
                  <a:tcPr anchor="ctr"/>
                </a:tc>
                <a:extLst>
                  <a:ext uri="{0D108BD9-81ED-4DB2-BD59-A6C34878D82A}">
                    <a16:rowId xmlns:a16="http://schemas.microsoft.com/office/drawing/2014/main" val="2292257836"/>
                  </a:ext>
                </a:extLst>
              </a:tr>
              <a:tr h="567843">
                <a:tc>
                  <a:txBody>
                    <a:bodyPr/>
                    <a:lstStyle/>
                    <a:p>
                      <a:r>
                        <a:rPr lang="en-US" dirty="0" smtClean="0"/>
                        <a:t>Props</a:t>
                      </a:r>
                      <a:r>
                        <a:rPr lang="en-US" baseline="0" dirty="0" smtClean="0"/>
                        <a:t> are immutable</a:t>
                      </a:r>
                      <a:endParaRPr lang="en-US" dirty="0"/>
                    </a:p>
                  </a:txBody>
                  <a:tcPr/>
                </a:tc>
                <a:tc>
                  <a:txBody>
                    <a:bodyPr/>
                    <a:lstStyle/>
                    <a:p>
                      <a:r>
                        <a:rPr lang="en-US" dirty="0" smtClean="0"/>
                        <a:t>State is mutable</a:t>
                      </a:r>
                      <a:endParaRPr lang="en-US" dirty="0"/>
                    </a:p>
                  </a:txBody>
                  <a:tcPr/>
                </a:tc>
                <a:extLst>
                  <a:ext uri="{0D108BD9-81ED-4DB2-BD59-A6C34878D82A}">
                    <a16:rowId xmlns:a16="http://schemas.microsoft.com/office/drawing/2014/main" val="3428356592"/>
                  </a:ext>
                </a:extLst>
              </a:tr>
              <a:tr h="994826">
                <a:tc>
                  <a:txBody>
                    <a:bodyPr/>
                    <a:lstStyle/>
                    <a:p>
                      <a:r>
                        <a:rPr lang="en-US" dirty="0" smtClean="0"/>
                        <a:t>Props allow you to pass data</a:t>
                      </a:r>
                      <a:r>
                        <a:rPr lang="en-US" baseline="0" dirty="0" smtClean="0"/>
                        <a:t> from one component to other components as an argument.</a:t>
                      </a:r>
                      <a:endParaRPr lang="en-US" dirty="0"/>
                    </a:p>
                  </a:txBody>
                  <a:tcPr/>
                </a:tc>
                <a:tc>
                  <a:txBody>
                    <a:bodyPr/>
                    <a:lstStyle/>
                    <a:p>
                      <a:r>
                        <a:rPr lang="en-US" dirty="0" smtClean="0"/>
                        <a:t>State holds information about the components.</a:t>
                      </a:r>
                      <a:endParaRPr lang="en-US" dirty="0"/>
                    </a:p>
                  </a:txBody>
                  <a:tcPr/>
                </a:tc>
                <a:extLst>
                  <a:ext uri="{0D108BD9-81ED-4DB2-BD59-A6C34878D82A}">
                    <a16:rowId xmlns:a16="http://schemas.microsoft.com/office/drawing/2014/main" val="286828782"/>
                  </a:ext>
                </a:extLst>
              </a:tr>
              <a:tr h="946243">
                <a:tc>
                  <a:txBody>
                    <a:bodyPr/>
                    <a:lstStyle/>
                    <a:p>
                      <a:r>
                        <a:rPr lang="en-US" dirty="0" smtClean="0"/>
                        <a:t>Props can be accessed by the child</a:t>
                      </a:r>
                      <a:r>
                        <a:rPr lang="en-US" baseline="0" dirty="0" smtClean="0"/>
                        <a:t> component.</a:t>
                      </a:r>
                      <a:endParaRPr lang="en-US" dirty="0"/>
                    </a:p>
                  </a:txBody>
                  <a:tcPr/>
                </a:tc>
                <a:tc>
                  <a:txBody>
                    <a:bodyPr/>
                    <a:lstStyle/>
                    <a:p>
                      <a:r>
                        <a:rPr lang="en-US" dirty="0" smtClean="0"/>
                        <a:t>State cannot</a:t>
                      </a:r>
                      <a:r>
                        <a:rPr lang="en-US" baseline="0" dirty="0" smtClean="0"/>
                        <a:t> be accessed by child components.</a:t>
                      </a:r>
                    </a:p>
                  </a:txBody>
                  <a:tcPr/>
                </a:tc>
                <a:extLst>
                  <a:ext uri="{0D108BD9-81ED-4DB2-BD59-A6C34878D82A}">
                    <a16:rowId xmlns:a16="http://schemas.microsoft.com/office/drawing/2014/main" val="1196061661"/>
                  </a:ext>
                </a:extLst>
              </a:tr>
              <a:tr h="946243">
                <a:tc>
                  <a:txBody>
                    <a:bodyPr/>
                    <a:lstStyle/>
                    <a:p>
                      <a:r>
                        <a:rPr lang="en-US" dirty="0" smtClean="0"/>
                        <a:t>Props are used to</a:t>
                      </a:r>
                      <a:r>
                        <a:rPr lang="en-US" baseline="0" dirty="0" smtClean="0"/>
                        <a:t> communicate between components.</a:t>
                      </a:r>
                      <a:endParaRPr lang="en-US" dirty="0"/>
                    </a:p>
                  </a:txBody>
                  <a:tcPr/>
                </a:tc>
                <a:tc>
                  <a:txBody>
                    <a:bodyPr/>
                    <a:lstStyle/>
                    <a:p>
                      <a:r>
                        <a:rPr lang="en-US" dirty="0" smtClean="0"/>
                        <a:t>States can be</a:t>
                      </a:r>
                      <a:r>
                        <a:rPr lang="en-US" baseline="0" dirty="0" smtClean="0"/>
                        <a:t> used for rending dynamic changes with the component.</a:t>
                      </a:r>
                      <a:endParaRPr lang="en-US" dirty="0"/>
                    </a:p>
                  </a:txBody>
                  <a:tcPr/>
                </a:tc>
                <a:extLst>
                  <a:ext uri="{0D108BD9-81ED-4DB2-BD59-A6C34878D82A}">
                    <a16:rowId xmlns:a16="http://schemas.microsoft.com/office/drawing/2014/main" val="326379830"/>
                  </a:ext>
                </a:extLst>
              </a:tr>
            </a:tbl>
          </a:graphicData>
        </a:graphic>
      </p:graphicFrame>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3707268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React lifecycle</a:t>
            </a:r>
            <a:endParaRPr lang="en-US" b="1" dirty="0"/>
          </a:p>
        </p:txBody>
      </p:sp>
      <p:sp>
        <p:nvSpPr>
          <p:cNvPr id="3" name="Content Placeholder 2"/>
          <p:cNvSpPr>
            <a:spLocks noGrp="1"/>
          </p:cNvSpPr>
          <p:nvPr>
            <p:ph idx="1"/>
          </p:nvPr>
        </p:nvSpPr>
        <p:spPr>
          <a:xfrm>
            <a:off x="2563585" y="2047694"/>
            <a:ext cx="7064830" cy="3791404"/>
          </a:xfrm>
        </p:spPr>
        <p:txBody>
          <a:bodyPr>
            <a:normAutofit/>
          </a:bodyPr>
          <a:lstStyle/>
          <a:p>
            <a:r>
              <a:rPr lang="en-US" dirty="0" smtClean="0"/>
              <a:t>In React every components has various lifecycle methods.</a:t>
            </a:r>
          </a:p>
          <a:p>
            <a:r>
              <a:rPr lang="en-US" dirty="0" smtClean="0"/>
              <a:t>All the lifecycle methods are comes under the four phases.</a:t>
            </a:r>
          </a:p>
          <a:p>
            <a:pPr lvl="3"/>
            <a:r>
              <a:rPr lang="en-US" sz="2800" dirty="0" smtClean="0"/>
              <a:t>Initial phase</a:t>
            </a:r>
          </a:p>
          <a:p>
            <a:pPr lvl="3"/>
            <a:r>
              <a:rPr lang="en-US" sz="2800" dirty="0" smtClean="0"/>
              <a:t>Mounting phase</a:t>
            </a:r>
          </a:p>
          <a:p>
            <a:pPr lvl="3"/>
            <a:r>
              <a:rPr lang="en-US" sz="2800" dirty="0" smtClean="0"/>
              <a:t>Updating phase</a:t>
            </a:r>
          </a:p>
          <a:p>
            <a:pPr lvl="3"/>
            <a:r>
              <a:rPr lang="en-US" sz="2800" dirty="0" smtClean="0"/>
              <a:t>Unmounting phase</a:t>
            </a:r>
          </a:p>
          <a:p>
            <a:pPr lvl="2"/>
            <a:endParaRPr lang="en-US" dirty="0" smtClean="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41028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7731" y="1854925"/>
            <a:ext cx="8216538" cy="3773397"/>
          </a:xfrm>
        </p:spPr>
        <p:txBody>
          <a:bodyPr/>
          <a:lstStyle/>
          <a:p>
            <a:r>
              <a:rPr lang="en-US" dirty="0" smtClean="0"/>
              <a:t>React is a JavaScript library for building user interfaces.</a:t>
            </a:r>
          </a:p>
          <a:p>
            <a:r>
              <a:rPr lang="en-US" dirty="0" smtClean="0"/>
              <a:t>It’s ‘v’ in MVC. React JS is an open-source, component-based front end library responsible only for the view layer of the application.</a:t>
            </a:r>
          </a:p>
          <a:p>
            <a:r>
              <a:rPr lang="en-US" dirty="0" smtClean="0"/>
              <a:t>React is created by Facebook.</a:t>
            </a:r>
          </a:p>
          <a:p>
            <a:r>
              <a:rPr lang="en-US" dirty="0" smtClean="0"/>
              <a:t>React is used to build single page applications. </a:t>
            </a:r>
            <a:endParaRPr lang="en-US" dirty="0"/>
          </a:p>
        </p:txBody>
      </p:sp>
      <p:sp>
        <p:nvSpPr>
          <p:cNvPr id="5" name="Title 1"/>
          <p:cNvSpPr>
            <a:spLocks noGrp="1"/>
          </p:cNvSpPr>
          <p:nvPr>
            <p:ph type="title"/>
          </p:nvPr>
        </p:nvSpPr>
        <p:spPr>
          <a:xfrm>
            <a:off x="838200" y="365125"/>
            <a:ext cx="10515600" cy="1325563"/>
          </a:xfrm>
        </p:spPr>
        <p:txBody>
          <a:bodyPr/>
          <a:lstStyle/>
          <a:p>
            <a:pPr algn="ctr"/>
            <a:r>
              <a:rPr lang="en-US" b="1" dirty="0" smtClean="0"/>
              <a:t>Introduction</a:t>
            </a:r>
            <a:endParaRPr lang="en-US" b="1"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1185323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Initial phase</a:t>
            </a:r>
            <a:endParaRPr lang="en-US" sz="4800" b="1" dirty="0"/>
          </a:p>
        </p:txBody>
      </p:sp>
      <p:sp>
        <p:nvSpPr>
          <p:cNvPr id="3" name="Content Placeholder 2"/>
          <p:cNvSpPr>
            <a:spLocks noGrp="1"/>
          </p:cNvSpPr>
          <p:nvPr>
            <p:ph idx="1"/>
          </p:nvPr>
        </p:nvSpPr>
        <p:spPr>
          <a:xfrm>
            <a:off x="838200" y="1808041"/>
            <a:ext cx="9181011" cy="4351338"/>
          </a:xfrm>
        </p:spPr>
        <p:txBody>
          <a:bodyPr/>
          <a:lstStyle/>
          <a:p>
            <a:r>
              <a:rPr lang="en-US" dirty="0" smtClean="0"/>
              <a:t>In this phase the developer has to define the props and initial state of the component this is generally done in the constructor of the component</a:t>
            </a:r>
          </a:p>
          <a:p>
            <a:r>
              <a:rPr lang="en-US" b="1" dirty="0" err="1" smtClean="0"/>
              <a:t>getDefaultprops</a:t>
            </a:r>
            <a:r>
              <a:rPr lang="en-US" b="1" dirty="0" smtClean="0"/>
              <a:t>()</a:t>
            </a:r>
          </a:p>
          <a:p>
            <a:pPr marL="457200" lvl="1" indent="0">
              <a:buNone/>
            </a:pPr>
            <a:r>
              <a:rPr lang="en-US" sz="2800" dirty="0" smtClean="0"/>
              <a:t>It is used to specify the default value of </a:t>
            </a:r>
            <a:r>
              <a:rPr lang="en-US" sz="2800" dirty="0" err="1" smtClean="0"/>
              <a:t>this.state</a:t>
            </a:r>
            <a:r>
              <a:rPr lang="en-US" sz="2800" dirty="0" smtClean="0"/>
              <a:t>. It is                               invoked before the creation of the component.</a:t>
            </a:r>
          </a:p>
          <a:p>
            <a:r>
              <a:rPr lang="en-US" b="1" dirty="0" err="1"/>
              <a:t>g</a:t>
            </a:r>
            <a:r>
              <a:rPr lang="en-US" b="1" dirty="0" err="1" smtClean="0"/>
              <a:t>etInitialState</a:t>
            </a:r>
            <a:r>
              <a:rPr lang="en-US" b="1" dirty="0" smtClean="0"/>
              <a:t>()</a:t>
            </a:r>
          </a:p>
          <a:p>
            <a:pPr marL="457200" lvl="1" indent="0">
              <a:buNone/>
            </a:pPr>
            <a:r>
              <a:rPr lang="en-US" sz="2800" dirty="0" smtClean="0"/>
              <a:t>it is used to specify the default value of </a:t>
            </a:r>
            <a:r>
              <a:rPr lang="en-US" sz="2800" dirty="0" err="1" smtClean="0"/>
              <a:t>this.state</a:t>
            </a:r>
            <a:r>
              <a:rPr lang="en-US" sz="2800" dirty="0" smtClean="0"/>
              <a:t>. It is invoked before the creation of the component.</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1766300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187323"/>
            <a:ext cx="10515600" cy="1127850"/>
          </a:xfrm>
        </p:spPr>
        <p:txBody>
          <a:bodyPr/>
          <a:lstStyle/>
          <a:p>
            <a:pPr algn="ctr"/>
            <a:r>
              <a:rPr lang="en-US" b="1" dirty="0" smtClean="0"/>
              <a:t>Mounting phase</a:t>
            </a:r>
            <a:endParaRPr lang="en-US" b="1" dirty="0"/>
          </a:p>
        </p:txBody>
      </p:sp>
      <p:sp>
        <p:nvSpPr>
          <p:cNvPr id="3" name="Content Placeholder 2"/>
          <p:cNvSpPr>
            <a:spLocks noGrp="1"/>
          </p:cNvSpPr>
          <p:nvPr>
            <p:ph idx="1"/>
          </p:nvPr>
        </p:nvSpPr>
        <p:spPr>
          <a:xfrm>
            <a:off x="838200" y="940527"/>
            <a:ext cx="10515600" cy="5763895"/>
          </a:xfrm>
        </p:spPr>
        <p:txBody>
          <a:bodyPr>
            <a:normAutofit lnSpcReduction="10000"/>
          </a:bodyPr>
          <a:lstStyle/>
          <a:p>
            <a:r>
              <a:rPr lang="en-US" dirty="0" smtClean="0"/>
              <a:t>After the initialization of the component is completed, then the component is mounted on the DOM and rendered for the first time in the webpage.</a:t>
            </a:r>
          </a:p>
          <a:p>
            <a:r>
              <a:rPr lang="en-US" b="1" dirty="0" err="1" smtClean="0"/>
              <a:t>componentWillMount</a:t>
            </a:r>
            <a:r>
              <a:rPr lang="en-US" b="1" dirty="0" smtClean="0"/>
              <a:t>() Function: </a:t>
            </a:r>
            <a:r>
              <a:rPr lang="en-US" dirty="0" smtClean="0"/>
              <a:t>this function is invoked before the component is mounted on the DOM.</a:t>
            </a:r>
          </a:p>
          <a:p>
            <a:pPr lvl="1">
              <a:buFont typeface="Wingdings" panose="05000000000000000000" pitchFamily="2" charset="2"/>
              <a:buChar char="Ø"/>
            </a:pPr>
            <a:r>
              <a:rPr lang="en-US" sz="2800" dirty="0" smtClean="0"/>
              <a:t>This function gets invoked once before the render() function is executed for the first time.</a:t>
            </a:r>
          </a:p>
          <a:p>
            <a:pPr lvl="1">
              <a:buFont typeface="Wingdings" panose="05000000000000000000" pitchFamily="2" charset="2"/>
              <a:buChar char="Ø"/>
            </a:pPr>
            <a:r>
              <a:rPr lang="en-US" sz="2800" dirty="0" smtClean="0"/>
              <a:t>In the case, when you call </a:t>
            </a:r>
            <a:r>
              <a:rPr lang="en-US" sz="2800" b="1" dirty="0" err="1" smtClean="0"/>
              <a:t>setState</a:t>
            </a:r>
            <a:r>
              <a:rPr lang="en-US" sz="2800" b="1" dirty="0" smtClean="0"/>
              <a:t>() </a:t>
            </a:r>
            <a:r>
              <a:rPr lang="en-US" sz="2800" dirty="0" smtClean="0"/>
              <a:t>inside this method, the component will not </a:t>
            </a:r>
            <a:r>
              <a:rPr lang="en-US" sz="2800" b="1" dirty="0" smtClean="0"/>
              <a:t>re-render.</a:t>
            </a:r>
          </a:p>
          <a:p>
            <a:r>
              <a:rPr lang="en-US" dirty="0" err="1" smtClean="0"/>
              <a:t>componentDidMount</a:t>
            </a:r>
            <a:r>
              <a:rPr lang="en-US" dirty="0" smtClean="0"/>
              <a:t>() Function: this function is invoked after the component is mounted on the DOM.</a:t>
            </a:r>
          </a:p>
          <a:p>
            <a:pPr lvl="1">
              <a:buFont typeface="Wingdings" panose="05000000000000000000" pitchFamily="2" charset="2"/>
              <a:buChar char="Ø"/>
            </a:pPr>
            <a:r>
              <a:rPr lang="en-US" sz="2800" dirty="0" smtClean="0"/>
              <a:t>This </a:t>
            </a:r>
            <a:r>
              <a:rPr lang="en-US" sz="2800" dirty="0" err="1" smtClean="0"/>
              <a:t>funcyion</a:t>
            </a:r>
            <a:r>
              <a:rPr lang="en-US" sz="2800" dirty="0" smtClean="0"/>
              <a:t> gets invoked once after the render() function is executed for the first time.</a:t>
            </a:r>
          </a:p>
          <a:p>
            <a:pPr lvl="1">
              <a:buFont typeface="Wingdings" panose="05000000000000000000" pitchFamily="2" charset="2"/>
              <a:buChar char="Ø"/>
            </a:pPr>
            <a:r>
              <a:rPr lang="en-US" sz="2800" dirty="0" smtClean="0"/>
              <a:t>Now, you can do any DOM querying operations.</a:t>
            </a:r>
          </a:p>
          <a:p>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92282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Updating phase</a:t>
            </a:r>
            <a:endParaRPr lang="en-US" b="1" dirty="0"/>
          </a:p>
        </p:txBody>
      </p:sp>
      <p:sp>
        <p:nvSpPr>
          <p:cNvPr id="3" name="Content Placeholder 2"/>
          <p:cNvSpPr>
            <a:spLocks noGrp="1"/>
          </p:cNvSpPr>
          <p:nvPr>
            <p:ph idx="1"/>
          </p:nvPr>
        </p:nvSpPr>
        <p:spPr>
          <a:xfrm>
            <a:off x="838200" y="1786436"/>
            <a:ext cx="10515600" cy="4351338"/>
          </a:xfrm>
        </p:spPr>
        <p:txBody>
          <a:bodyPr>
            <a:normAutofit lnSpcReduction="10000"/>
          </a:bodyPr>
          <a:lstStyle/>
          <a:p>
            <a:r>
              <a:rPr lang="en-US" dirty="0" err="1" smtClean="0"/>
              <a:t>Updation</a:t>
            </a:r>
            <a:r>
              <a:rPr lang="en-US" dirty="0" smtClean="0"/>
              <a:t> is the phase where the states and props of a component are updated followed by some user events such as clicking or pressing button.</a:t>
            </a:r>
          </a:p>
          <a:p>
            <a:r>
              <a:rPr lang="en-US" b="1" dirty="0" err="1" smtClean="0"/>
              <a:t>componentWillUpdate</a:t>
            </a:r>
            <a:r>
              <a:rPr lang="en-US" b="1" dirty="0" smtClean="0"/>
              <a:t>() Function:</a:t>
            </a:r>
          </a:p>
          <a:p>
            <a:pPr lvl="1"/>
            <a:r>
              <a:rPr lang="en-US" sz="2800" dirty="0" smtClean="0"/>
              <a:t>This function is invoked once before the component is </a:t>
            </a:r>
            <a:r>
              <a:rPr lang="en-US" sz="2800" dirty="0" err="1" smtClean="0"/>
              <a:t>rerendered</a:t>
            </a:r>
            <a:r>
              <a:rPr lang="en-US" sz="2800" dirty="0" smtClean="0"/>
              <a:t>.</a:t>
            </a:r>
          </a:p>
          <a:p>
            <a:pPr lvl="1"/>
            <a:r>
              <a:rPr lang="en-US" sz="2800" dirty="0" smtClean="0"/>
              <a:t>This function gets invoked once before the render() function is executed after the </a:t>
            </a:r>
            <a:r>
              <a:rPr lang="en-US" sz="2800" dirty="0" err="1" smtClean="0"/>
              <a:t>updation</a:t>
            </a:r>
            <a:r>
              <a:rPr lang="en-US" sz="2800" dirty="0" smtClean="0"/>
              <a:t> of State or props.</a:t>
            </a:r>
          </a:p>
          <a:p>
            <a:r>
              <a:rPr lang="en-US" b="1" dirty="0" err="1" smtClean="0"/>
              <a:t>componentDidUpdate</a:t>
            </a:r>
            <a:r>
              <a:rPr lang="en-US" b="1" dirty="0" smtClean="0"/>
              <a:t>() Function:</a:t>
            </a:r>
          </a:p>
          <a:p>
            <a:pPr lvl="1"/>
            <a:r>
              <a:rPr lang="en-US" sz="2800" dirty="0" smtClean="0"/>
              <a:t>Similarly this function is invoked once after the render() function is executed after the </a:t>
            </a:r>
            <a:r>
              <a:rPr lang="en-US" sz="2800" dirty="0" err="1" smtClean="0"/>
              <a:t>updation</a:t>
            </a:r>
            <a:r>
              <a:rPr lang="en-US" sz="2800" dirty="0" smtClean="0"/>
              <a:t> of State or props.</a:t>
            </a:r>
            <a:endParaRPr lang="en-US" sz="2800"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889667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Unmounting phase</a:t>
            </a:r>
            <a:endParaRPr lang="en-US" b="1" dirty="0"/>
          </a:p>
        </p:txBody>
      </p:sp>
      <p:sp>
        <p:nvSpPr>
          <p:cNvPr id="3" name="Content Placeholder 2"/>
          <p:cNvSpPr>
            <a:spLocks noGrp="1"/>
          </p:cNvSpPr>
          <p:nvPr>
            <p:ph idx="1"/>
          </p:nvPr>
        </p:nvSpPr>
        <p:spPr>
          <a:xfrm>
            <a:off x="2103120" y="2181497"/>
            <a:ext cx="8347165" cy="4062548"/>
          </a:xfrm>
        </p:spPr>
        <p:txBody>
          <a:bodyPr/>
          <a:lstStyle/>
          <a:p>
            <a:r>
              <a:rPr lang="en-US" b="1" dirty="0" err="1" smtClean="0"/>
              <a:t>componentWillUnmount</a:t>
            </a:r>
            <a:r>
              <a:rPr lang="en-US" b="1" dirty="0" smtClean="0"/>
              <a:t>()</a:t>
            </a:r>
          </a:p>
          <a:p>
            <a:pPr lvl="1">
              <a:buFont typeface="Wingdings" panose="05000000000000000000" pitchFamily="2" charset="2"/>
              <a:buChar char="Ø"/>
            </a:pPr>
            <a:r>
              <a:rPr lang="en-US" dirty="0" smtClean="0"/>
              <a:t>This method is invoked immediately before a component is destroyed and unmounted permanently.</a:t>
            </a:r>
          </a:p>
          <a:p>
            <a:pPr lvl="1">
              <a:buFont typeface="Wingdings" panose="05000000000000000000" pitchFamily="2" charset="2"/>
              <a:buChar char="Ø"/>
            </a:pPr>
            <a:r>
              <a:rPr lang="en-US" dirty="0" smtClean="0"/>
              <a:t>It performs any necessary cleanup related task such as invalidating timers, event listener, canceling network requests, or cleaning up DOM elements.</a:t>
            </a:r>
          </a:p>
          <a:p>
            <a:pPr lvl="1">
              <a:buFont typeface="Wingdings" panose="05000000000000000000" pitchFamily="2" charset="2"/>
              <a:buChar char="Ø"/>
            </a:pPr>
            <a:r>
              <a:rPr lang="en-US" dirty="0" smtClean="0"/>
              <a:t>If a component instance is unmounted. You cannot mount it again.</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1875576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“This” keyword</a:t>
            </a:r>
            <a:endParaRPr lang="en-US" dirty="0"/>
          </a:p>
        </p:txBody>
      </p:sp>
      <p:sp>
        <p:nvSpPr>
          <p:cNvPr id="3" name="Content Placeholder 2"/>
          <p:cNvSpPr>
            <a:spLocks noGrp="1"/>
          </p:cNvSpPr>
          <p:nvPr>
            <p:ph idx="1"/>
          </p:nvPr>
        </p:nvSpPr>
        <p:spPr/>
        <p:txBody>
          <a:bodyPr/>
          <a:lstStyle/>
          <a:p>
            <a:r>
              <a:rPr lang="en-US" u="sng" dirty="0" smtClean="0"/>
              <a:t>Regular function:</a:t>
            </a:r>
          </a:p>
          <a:p>
            <a:pPr lvl="2">
              <a:buFont typeface="Wingdings" panose="05000000000000000000" pitchFamily="2" charset="2"/>
              <a:buChar char="Ø"/>
            </a:pPr>
            <a:r>
              <a:rPr lang="en-US" sz="2800" dirty="0" smtClean="0"/>
              <a:t>The “</a:t>
            </a:r>
            <a:r>
              <a:rPr lang="en-US" sz="2800" b="1" dirty="0" smtClean="0"/>
              <a:t>this</a:t>
            </a:r>
            <a:r>
              <a:rPr lang="en-US" sz="2800" dirty="0" smtClean="0"/>
              <a:t>” represents the object that called the function.</a:t>
            </a:r>
          </a:p>
          <a:p>
            <a:pPr lvl="2">
              <a:buFont typeface="Wingdings" panose="05000000000000000000" pitchFamily="2" charset="2"/>
              <a:buChar char="Ø"/>
            </a:pPr>
            <a:r>
              <a:rPr lang="en-US" sz="2800" dirty="0" smtClean="0"/>
              <a:t>It means there is an different objects depending on how the function was called, which could be the window, the document, a button or whateve</a:t>
            </a:r>
            <a:r>
              <a:rPr lang="en-US" dirty="0" smtClean="0"/>
              <a:t>r.</a:t>
            </a:r>
          </a:p>
          <a:p>
            <a:pPr marL="457200" lvl="1" indent="0">
              <a:buNone/>
            </a:pPr>
            <a:r>
              <a:rPr lang="en-US" b="1" u="sng" dirty="0" smtClean="0"/>
              <a:t>Arrow function: </a:t>
            </a:r>
          </a:p>
          <a:p>
            <a:pPr lvl="2">
              <a:buFont typeface="Wingdings" panose="05000000000000000000" pitchFamily="2" charset="2"/>
              <a:buChar char="Ø"/>
            </a:pPr>
            <a:r>
              <a:rPr lang="en-US" sz="2800" dirty="0" smtClean="0"/>
              <a:t>The “</a:t>
            </a:r>
            <a:r>
              <a:rPr lang="en-US" sz="2800" b="1" dirty="0" smtClean="0"/>
              <a:t>this</a:t>
            </a:r>
            <a:r>
              <a:rPr lang="en-US" sz="2800" dirty="0" smtClean="0"/>
              <a:t>” keyword always represent the object that defined    the arrow function.</a:t>
            </a:r>
          </a:p>
          <a:p>
            <a:pPr lvl="2">
              <a:buFont typeface="Wingdings" panose="05000000000000000000" pitchFamily="2" charset="2"/>
              <a:buChar char="Ø"/>
            </a:pPr>
            <a:r>
              <a:rPr lang="en-US" sz="2800" dirty="0" smtClean="0"/>
              <a:t>No matter who called the function.</a:t>
            </a:r>
            <a:endParaRPr lang="en-US" sz="2800"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373666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React Event Handling</a:t>
            </a:r>
            <a:endParaRPr lang="en-US" b="1" dirty="0"/>
          </a:p>
        </p:txBody>
      </p:sp>
      <p:sp>
        <p:nvSpPr>
          <p:cNvPr id="3" name="Content Placeholder 2"/>
          <p:cNvSpPr>
            <a:spLocks noGrp="1"/>
          </p:cNvSpPr>
          <p:nvPr>
            <p:ph idx="1"/>
          </p:nvPr>
        </p:nvSpPr>
        <p:spPr>
          <a:xfrm>
            <a:off x="1596934" y="2056448"/>
            <a:ext cx="8998131" cy="4351338"/>
          </a:xfrm>
        </p:spPr>
        <p:txBody>
          <a:bodyPr>
            <a:normAutofit lnSpcReduction="10000"/>
          </a:bodyPr>
          <a:lstStyle/>
          <a:p>
            <a:r>
              <a:rPr lang="en-US" dirty="0" smtClean="0"/>
              <a:t>An event is an action that could be triggered as a result of the action or system generated event.</a:t>
            </a:r>
          </a:p>
          <a:p>
            <a:r>
              <a:rPr lang="en-US" dirty="0" smtClean="0"/>
              <a:t>For example, a mouse click, loading of a web page, pressing a key, window resizes, and other interactions are called events.</a:t>
            </a:r>
          </a:p>
          <a:p>
            <a:r>
              <a:rPr lang="en-US" dirty="0" smtClean="0"/>
              <a:t>React events are named using </a:t>
            </a:r>
            <a:r>
              <a:rPr lang="en-US" dirty="0" err="1" smtClean="0"/>
              <a:t>camelCase</a:t>
            </a:r>
            <a:r>
              <a:rPr lang="en-US" dirty="0" smtClean="0"/>
              <a:t>, rather than lowercase.</a:t>
            </a:r>
          </a:p>
          <a:p>
            <a:r>
              <a:rPr lang="en-US" dirty="0" smtClean="0"/>
              <a:t>In react. With help of JSX you pass a function as the event handler, rather than a string.</a:t>
            </a:r>
          </a:p>
          <a:p>
            <a:pPr lvl="2"/>
            <a:r>
              <a:rPr lang="en-US" sz="2800" dirty="0" err="1" smtClean="0"/>
              <a:t>Onclick</a:t>
            </a:r>
            <a:r>
              <a:rPr lang="en-US" sz="2800" dirty="0" smtClean="0"/>
              <a:t>={shoot} instead of </a:t>
            </a:r>
            <a:r>
              <a:rPr lang="en-US" sz="2800" dirty="0" err="1" smtClean="0"/>
              <a:t>onclick</a:t>
            </a:r>
            <a:r>
              <a:rPr lang="en-US" sz="2800" dirty="0" smtClean="0"/>
              <a:t>=“shoot()”</a:t>
            </a:r>
            <a:endParaRPr lang="en-US" sz="2800"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3445417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React CSS</a:t>
            </a:r>
            <a:endParaRPr lang="en-US" b="1" dirty="0"/>
          </a:p>
        </p:txBody>
      </p:sp>
      <p:sp>
        <p:nvSpPr>
          <p:cNvPr id="3" name="Content Placeholder 2"/>
          <p:cNvSpPr>
            <a:spLocks noGrp="1"/>
          </p:cNvSpPr>
          <p:nvPr>
            <p:ph idx="1"/>
          </p:nvPr>
        </p:nvSpPr>
        <p:spPr>
          <a:xfrm>
            <a:off x="1832066" y="1969317"/>
            <a:ext cx="8527868" cy="4351338"/>
          </a:xfrm>
        </p:spPr>
        <p:txBody>
          <a:bodyPr/>
          <a:lstStyle/>
          <a:p>
            <a:r>
              <a:rPr lang="en-US" dirty="0" smtClean="0"/>
              <a:t>CSS-Cascading Style Sheets</a:t>
            </a:r>
          </a:p>
          <a:p>
            <a:r>
              <a:rPr lang="en-US" dirty="0" smtClean="0"/>
              <a:t>In React we use CSS to style the React App or Component.</a:t>
            </a:r>
          </a:p>
          <a:p>
            <a:r>
              <a:rPr lang="en-US" dirty="0" smtClean="0"/>
              <a:t>Here we are going to discuss mainly three ways to style React Components.</a:t>
            </a:r>
          </a:p>
          <a:p>
            <a:pPr lvl="4"/>
            <a:r>
              <a:rPr lang="en-US" sz="2800" dirty="0" smtClean="0"/>
              <a:t>Inline Styling</a:t>
            </a:r>
          </a:p>
          <a:p>
            <a:pPr lvl="4"/>
            <a:r>
              <a:rPr lang="en-US" sz="2800" dirty="0" err="1" smtClean="0"/>
              <a:t>Css</a:t>
            </a:r>
            <a:r>
              <a:rPr lang="en-US" sz="2800" dirty="0" smtClean="0"/>
              <a:t> Stylesheet </a:t>
            </a:r>
            <a:r>
              <a:rPr lang="en-US" sz="2800" dirty="0" err="1" smtClean="0"/>
              <a:t>Css</a:t>
            </a:r>
            <a:r>
              <a:rPr lang="en-US" sz="2800" dirty="0" smtClean="0"/>
              <a:t> Module</a:t>
            </a:r>
          </a:p>
          <a:p>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2552681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58" y="130629"/>
            <a:ext cx="11797937" cy="909705"/>
          </a:xfrm>
        </p:spPr>
        <p:txBody>
          <a:bodyPr/>
          <a:lstStyle/>
          <a:p>
            <a:pPr algn="ctr"/>
            <a:r>
              <a:rPr lang="en-US" b="1" dirty="0" smtClean="0"/>
              <a:t>Possible Way Of Adding CSS To React Components</a:t>
            </a:r>
            <a:endParaRPr lang="en-US" b="1" dirty="0"/>
          </a:p>
        </p:txBody>
      </p:sp>
      <p:sp>
        <p:nvSpPr>
          <p:cNvPr id="3" name="Content Placeholder 2"/>
          <p:cNvSpPr>
            <a:spLocks noGrp="1"/>
          </p:cNvSpPr>
          <p:nvPr>
            <p:ph idx="1"/>
          </p:nvPr>
        </p:nvSpPr>
        <p:spPr>
          <a:xfrm>
            <a:off x="1286689" y="1022577"/>
            <a:ext cx="9777552" cy="5700100"/>
          </a:xfrm>
        </p:spPr>
        <p:txBody>
          <a:bodyPr>
            <a:normAutofit fontScale="77500" lnSpcReduction="20000"/>
          </a:bodyPr>
          <a:lstStyle/>
          <a:p>
            <a:r>
              <a:rPr lang="en-US" sz="3100" b="1" dirty="0" smtClean="0"/>
              <a:t>Inline styling:</a:t>
            </a:r>
          </a:p>
          <a:p>
            <a:pPr lvl="1"/>
            <a:r>
              <a:rPr lang="en-US" sz="3100" dirty="0" smtClean="0"/>
              <a:t>To style an element with the inline style attribute, the value must be a JavaScript object {{}}.</a:t>
            </a:r>
          </a:p>
          <a:p>
            <a:pPr lvl="1"/>
            <a:r>
              <a:rPr lang="en-US" sz="3100" dirty="0" smtClean="0"/>
              <a:t>If the properties have two names, like </a:t>
            </a:r>
            <a:r>
              <a:rPr lang="en-US" sz="3100" b="1" dirty="0" smtClean="0"/>
              <a:t>background-color</a:t>
            </a:r>
            <a:r>
              <a:rPr lang="en-US" sz="3100" dirty="0" smtClean="0"/>
              <a:t>, it must be written in camel case syntax.</a:t>
            </a:r>
          </a:p>
          <a:p>
            <a:r>
              <a:rPr lang="en-US" sz="3100" b="1" dirty="0" smtClean="0"/>
              <a:t>CSS Stylesheets:</a:t>
            </a:r>
          </a:p>
          <a:p>
            <a:pPr marL="457200" lvl="1" indent="0">
              <a:buNone/>
            </a:pPr>
            <a:r>
              <a:rPr lang="en-US" dirty="0"/>
              <a:t>	</a:t>
            </a:r>
            <a:r>
              <a:rPr lang="en-US" sz="3100" dirty="0" smtClean="0"/>
              <a:t>you can write your CSS styling in a separate file, just save the file with the CSS file extension, and import it in your application.</a:t>
            </a:r>
          </a:p>
          <a:p>
            <a:r>
              <a:rPr lang="en-US" sz="3100" b="1" dirty="0" smtClean="0"/>
              <a:t>CSS Modules:</a:t>
            </a:r>
          </a:p>
          <a:p>
            <a:pPr lvl="1">
              <a:buFont typeface="Wingdings" panose="05000000000000000000" pitchFamily="2" charset="2"/>
              <a:buChar char="Ø"/>
            </a:pPr>
            <a:r>
              <a:rPr lang="en-US" sz="3100" dirty="0" smtClean="0"/>
              <a:t> CSS Modules are convenient for components that are placed in separate files.</a:t>
            </a:r>
          </a:p>
          <a:p>
            <a:pPr lvl="1">
              <a:buFont typeface="Wingdings" panose="05000000000000000000" pitchFamily="2" charset="2"/>
              <a:buChar char="Ø"/>
            </a:pPr>
            <a:r>
              <a:rPr lang="en-US" sz="3100" dirty="0" smtClean="0"/>
              <a:t> The CSS inside a module is available only for the component that imported it.</a:t>
            </a:r>
          </a:p>
          <a:p>
            <a:pPr lvl="1">
              <a:buFont typeface="Wingdings" panose="05000000000000000000" pitchFamily="2" charset="2"/>
              <a:buChar char="Ø"/>
            </a:pPr>
            <a:r>
              <a:rPr lang="en-US" sz="3100" dirty="0" smtClean="0"/>
              <a:t> It means any styling you add can never be applied to other components without   your permission, and you do not have to worry about name conflicts.</a:t>
            </a:r>
          </a:p>
          <a:p>
            <a:pPr lvl="1">
              <a:buFont typeface="Wingdings" panose="05000000000000000000" pitchFamily="2" charset="2"/>
              <a:buChar char="Ø"/>
            </a:pPr>
            <a:r>
              <a:rPr lang="en-US" sz="3100" dirty="0" smtClean="0"/>
              <a:t> You can create CSS Module with the </a:t>
            </a:r>
            <a:r>
              <a:rPr lang="en-US" sz="3100" b="1" dirty="0" smtClean="0"/>
              <a:t>.module.css </a:t>
            </a:r>
            <a:r>
              <a:rPr lang="en-US" sz="3100" dirty="0" smtClean="0"/>
              <a:t>extension like a </a:t>
            </a:r>
            <a:r>
              <a:rPr lang="en-US" sz="3100" b="1" dirty="0" smtClean="0"/>
              <a:t>mystylessheet.module.css</a:t>
            </a:r>
            <a:r>
              <a:rPr lang="en-US" sz="3100" dirty="0" smtClean="0"/>
              <a:t> name.</a:t>
            </a:r>
            <a:endParaRPr lang="en-US" sz="3100"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5870611"/>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10168344" y="6014304"/>
            <a:ext cx="1821505" cy="730048"/>
          </a:xfrm>
          <a:prstGeom prst="rect">
            <a:avLst/>
          </a:prstGeom>
        </p:spPr>
      </p:pic>
    </p:spTree>
    <p:extLst>
      <p:ext uri="{BB962C8B-B14F-4D97-AF65-F5344CB8AC3E}">
        <p14:creationId xmlns:p14="http://schemas.microsoft.com/office/powerpoint/2010/main" val="1331922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React Sass</a:t>
            </a:r>
            <a:endParaRPr lang="en-US" b="1" dirty="0"/>
          </a:p>
        </p:txBody>
      </p:sp>
      <p:sp>
        <p:nvSpPr>
          <p:cNvPr id="3" name="Content Placeholder 2"/>
          <p:cNvSpPr>
            <a:spLocks noGrp="1"/>
          </p:cNvSpPr>
          <p:nvPr>
            <p:ph idx="1"/>
          </p:nvPr>
        </p:nvSpPr>
        <p:spPr>
          <a:xfrm>
            <a:off x="838200" y="1446801"/>
            <a:ext cx="9938657" cy="5032375"/>
          </a:xfrm>
        </p:spPr>
        <p:txBody>
          <a:bodyPr>
            <a:normAutofit fontScale="92500"/>
          </a:bodyPr>
          <a:lstStyle/>
          <a:p>
            <a:r>
              <a:rPr lang="en-US" sz="2600" dirty="0" smtClean="0"/>
              <a:t>Sass-Syntactically Awesome Stylesheet</a:t>
            </a:r>
          </a:p>
          <a:p>
            <a:r>
              <a:rPr lang="en-US" sz="2600" dirty="0" smtClean="0"/>
              <a:t>Sass reduces repetition of CSS and therefore saves time.</a:t>
            </a:r>
          </a:p>
          <a:p>
            <a:r>
              <a:rPr lang="en-US" sz="2600" dirty="0" smtClean="0"/>
              <a:t>Sass have lot of features that do not exist in CSS, like variables, nested rules, imports, inheritance, built-in functions </a:t>
            </a:r>
            <a:r>
              <a:rPr lang="en-US" sz="2600" dirty="0" err="1" smtClean="0"/>
              <a:t>etc</a:t>
            </a:r>
            <a:r>
              <a:rPr lang="en-US" sz="2600" dirty="0" smtClean="0"/>
              <a:t>;</a:t>
            </a:r>
          </a:p>
          <a:p>
            <a:r>
              <a:rPr lang="en-US" sz="2600" dirty="0" smtClean="0"/>
              <a:t>Install Sass in your React App by running this command in your terminal</a:t>
            </a:r>
          </a:p>
          <a:p>
            <a:pPr marL="2743200" lvl="6" indent="0">
              <a:buNone/>
            </a:pPr>
            <a:r>
              <a:rPr lang="en-US" sz="2600" dirty="0" err="1" smtClean="0"/>
              <a:t>npm</a:t>
            </a:r>
            <a:r>
              <a:rPr lang="en-US" sz="2600" dirty="0" smtClean="0"/>
              <a:t> install node-sass</a:t>
            </a:r>
          </a:p>
          <a:p>
            <a:r>
              <a:rPr lang="en-US" sz="2600" dirty="0" smtClean="0"/>
              <a:t>Sass uses the $ symbol, followed by a name, to declare variables</a:t>
            </a:r>
          </a:p>
          <a:p>
            <a:pPr marL="2743200" lvl="6" indent="0">
              <a:buNone/>
            </a:pPr>
            <a:r>
              <a:rPr lang="en-US" sz="2600" dirty="0" smtClean="0"/>
              <a:t>$</a:t>
            </a:r>
            <a:r>
              <a:rPr lang="en-US" sz="2600" dirty="0" err="1" smtClean="0"/>
              <a:t>variablename</a:t>
            </a:r>
            <a:r>
              <a:rPr lang="en-US" sz="2600" dirty="0" smtClean="0"/>
              <a:t>: value;</a:t>
            </a:r>
          </a:p>
          <a:p>
            <a:r>
              <a:rPr lang="en-US" sz="2600" dirty="0" smtClean="0"/>
              <a:t>A browser does not understand Sass code. Therefore, you will need a Sass pre-processor to convert Sass code into standard CSS. This process is called </a:t>
            </a:r>
            <a:r>
              <a:rPr lang="en-US" sz="2600" dirty="0" err="1" smtClean="0"/>
              <a:t>transpiling</a:t>
            </a:r>
            <a:r>
              <a:rPr lang="en-US" sz="2600" dirty="0" smtClean="0"/>
              <a:t>.</a:t>
            </a:r>
          </a:p>
          <a:p>
            <a:r>
              <a:rPr lang="en-US" sz="2600" dirty="0" smtClean="0"/>
              <a:t>Transform/translate it into another language.</a:t>
            </a:r>
          </a:p>
          <a:p>
            <a:pPr lvl="6"/>
            <a:endParaRPr lang="en-US" sz="1400" dirty="0" smtClean="0"/>
          </a:p>
          <a:p>
            <a:endParaRPr lang="en-US" sz="2400"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3117870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React Forms</a:t>
            </a:r>
            <a:endParaRPr lang="en-US" b="1" dirty="0"/>
          </a:p>
        </p:txBody>
      </p:sp>
      <p:sp>
        <p:nvSpPr>
          <p:cNvPr id="3" name="Content Placeholder 2"/>
          <p:cNvSpPr>
            <a:spLocks noGrp="1"/>
          </p:cNvSpPr>
          <p:nvPr>
            <p:ph idx="1"/>
          </p:nvPr>
        </p:nvSpPr>
        <p:spPr>
          <a:xfrm>
            <a:off x="1353094" y="1825625"/>
            <a:ext cx="9485811" cy="4351338"/>
          </a:xfrm>
        </p:spPr>
        <p:txBody>
          <a:bodyPr/>
          <a:lstStyle/>
          <a:p>
            <a:r>
              <a:rPr lang="en-US" dirty="0" smtClean="0"/>
              <a:t>Forms play a major role in any website for login, </a:t>
            </a:r>
            <a:r>
              <a:rPr lang="en-US" dirty="0" err="1" smtClean="0"/>
              <a:t>sighnup</a:t>
            </a:r>
            <a:r>
              <a:rPr lang="en-US" dirty="0" smtClean="0"/>
              <a:t> </a:t>
            </a:r>
            <a:r>
              <a:rPr lang="en-US" dirty="0" err="1" smtClean="0"/>
              <a:t>etc</a:t>
            </a:r>
            <a:r>
              <a:rPr lang="en-US" dirty="0" smtClean="0"/>
              <a:t>;</a:t>
            </a:r>
          </a:p>
          <a:p>
            <a:r>
              <a:rPr lang="en-US" dirty="0" smtClean="0"/>
              <a:t>In React Forms work little different.</a:t>
            </a:r>
          </a:p>
          <a:p>
            <a:r>
              <a:rPr lang="en-US" dirty="0" smtClean="0"/>
              <a:t>In HTML, form data is usually handled by the DOM.</a:t>
            </a:r>
          </a:p>
          <a:p>
            <a:r>
              <a:rPr lang="en-US" dirty="0" smtClean="0"/>
              <a:t>In HTML elements like input tag, the value of the input field is changed whenever the user type.</a:t>
            </a:r>
          </a:p>
          <a:p>
            <a:r>
              <a:rPr lang="en-US" dirty="0" smtClean="0"/>
              <a:t>In react, form data is usually handled by the components.</a:t>
            </a:r>
          </a:p>
          <a:p>
            <a:r>
              <a:rPr lang="en-US" dirty="0" smtClean="0"/>
              <a:t>But, in React, whatever the value user types we save it in state and pass the same value to the input tag as its value, so here its value is not changed by DOM, it is controlled by react state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61260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Single Page Application</a:t>
            </a:r>
            <a:endParaRPr lang="en-US" b="1" dirty="0"/>
          </a:p>
        </p:txBody>
      </p:sp>
      <p:sp>
        <p:nvSpPr>
          <p:cNvPr id="3" name="Content Placeholder 2"/>
          <p:cNvSpPr>
            <a:spLocks noGrp="1"/>
          </p:cNvSpPr>
          <p:nvPr>
            <p:ph idx="1"/>
          </p:nvPr>
        </p:nvSpPr>
        <p:spPr>
          <a:xfrm>
            <a:off x="1901734" y="1690688"/>
            <a:ext cx="8388531" cy="4351338"/>
          </a:xfrm>
        </p:spPr>
        <p:txBody>
          <a:bodyPr/>
          <a:lstStyle/>
          <a:p>
            <a:r>
              <a:rPr lang="en-US" dirty="0" smtClean="0"/>
              <a:t>A single-page application (SPA) is a </a:t>
            </a:r>
            <a:r>
              <a:rPr lang="en-US" u="sng" dirty="0" smtClean="0">
                <a:solidFill>
                  <a:srgbClr val="0070C0"/>
                </a:solidFill>
              </a:rPr>
              <a:t>web application </a:t>
            </a:r>
            <a:r>
              <a:rPr lang="en-US" dirty="0" smtClean="0"/>
              <a:t>or </a:t>
            </a:r>
            <a:r>
              <a:rPr lang="en-US" u="sng" dirty="0" smtClean="0">
                <a:solidFill>
                  <a:srgbClr val="0070C0"/>
                </a:solidFill>
              </a:rPr>
              <a:t>website</a:t>
            </a:r>
            <a:r>
              <a:rPr lang="en-US" dirty="0" smtClean="0"/>
              <a:t> that interacts with the </a:t>
            </a:r>
            <a:r>
              <a:rPr lang="en-US" u="sng" dirty="0" smtClean="0">
                <a:solidFill>
                  <a:srgbClr val="0070C0"/>
                </a:solidFill>
              </a:rPr>
              <a:t>web browser </a:t>
            </a:r>
            <a:r>
              <a:rPr lang="en-US" dirty="0" smtClean="0"/>
              <a:t>by dynamically rewriting the current </a:t>
            </a:r>
            <a:r>
              <a:rPr lang="en-US" u="sng" dirty="0" smtClean="0">
                <a:solidFill>
                  <a:srgbClr val="0070C0"/>
                </a:solidFill>
              </a:rPr>
              <a:t>web page </a:t>
            </a:r>
            <a:r>
              <a:rPr lang="en-US" dirty="0" smtClean="0"/>
              <a:t>with new data from the </a:t>
            </a:r>
            <a:r>
              <a:rPr lang="en-US" u="sng" dirty="0" smtClean="0">
                <a:solidFill>
                  <a:srgbClr val="0070C0"/>
                </a:solidFill>
              </a:rPr>
              <a:t>web server</a:t>
            </a:r>
            <a:r>
              <a:rPr lang="en-US" dirty="0" smtClean="0"/>
              <a:t>.</a:t>
            </a:r>
          </a:p>
          <a:p>
            <a:r>
              <a:rPr lang="en-US" dirty="0" smtClean="0"/>
              <a:t>Instead of the default method of the browser loading entire new pages.</a:t>
            </a:r>
          </a:p>
          <a:p>
            <a:r>
              <a:rPr lang="en-US" dirty="0" smtClean="0"/>
              <a:t>The goal is faster transactions that make the website </a:t>
            </a:r>
            <a:r>
              <a:rPr lang="en-US" u="sng" dirty="0" smtClean="0">
                <a:solidFill>
                  <a:srgbClr val="0070C0"/>
                </a:solidFill>
              </a:rPr>
              <a:t>feel</a:t>
            </a:r>
            <a:r>
              <a:rPr lang="en-US" dirty="0" smtClean="0"/>
              <a:t> more like a </a:t>
            </a:r>
            <a:r>
              <a:rPr lang="en-US" u="sng" dirty="0" smtClean="0">
                <a:solidFill>
                  <a:srgbClr val="0070C0"/>
                </a:solidFill>
              </a:rPr>
              <a:t>native app</a:t>
            </a:r>
            <a:r>
              <a:rPr lang="en-US" dirty="0" smtClean="0"/>
              <a:t>.</a:t>
            </a:r>
          </a:p>
          <a:p>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4192186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React Fragments</a:t>
            </a:r>
            <a:endParaRPr lang="en-US" dirty="0"/>
          </a:p>
        </p:txBody>
      </p:sp>
      <p:sp>
        <p:nvSpPr>
          <p:cNvPr id="3" name="Content Placeholder 2"/>
          <p:cNvSpPr>
            <a:spLocks noGrp="1"/>
          </p:cNvSpPr>
          <p:nvPr>
            <p:ph idx="1"/>
          </p:nvPr>
        </p:nvSpPr>
        <p:spPr>
          <a:xfrm>
            <a:off x="1648098" y="1690688"/>
            <a:ext cx="9154886" cy="4351338"/>
          </a:xfrm>
        </p:spPr>
        <p:txBody>
          <a:bodyPr>
            <a:normAutofit fontScale="92500" lnSpcReduction="20000"/>
          </a:bodyPr>
          <a:lstStyle/>
          <a:p>
            <a:r>
              <a:rPr lang="en-US" dirty="0" smtClean="0"/>
              <a:t>In React, whenever you want to render something om the screen, you need to use to use a render method inside the component.</a:t>
            </a:r>
          </a:p>
          <a:p>
            <a:r>
              <a:rPr lang="en-US" dirty="0" smtClean="0"/>
              <a:t>The render method will only render a </a:t>
            </a:r>
            <a:r>
              <a:rPr lang="en-US" b="1" dirty="0" smtClean="0"/>
              <a:t>single root node </a:t>
            </a:r>
            <a:r>
              <a:rPr lang="en-US" dirty="0" smtClean="0"/>
              <a:t>inside it at a time.</a:t>
            </a:r>
          </a:p>
          <a:p>
            <a:r>
              <a:rPr lang="en-US" dirty="0" smtClean="0"/>
              <a:t>However, if you want to return </a:t>
            </a:r>
            <a:r>
              <a:rPr lang="en-US" b="1" dirty="0" smtClean="0"/>
              <a:t>multiple elements</a:t>
            </a:r>
            <a:r>
              <a:rPr lang="en-US" dirty="0" smtClean="0"/>
              <a:t>, the render method will require a ‘</a:t>
            </a:r>
            <a:r>
              <a:rPr lang="en-US" b="1" dirty="0" smtClean="0"/>
              <a:t>div</a:t>
            </a:r>
            <a:r>
              <a:rPr lang="en-US" dirty="0" smtClean="0"/>
              <a:t>’ tag and put the entire content or elements inside it.</a:t>
            </a:r>
          </a:p>
          <a:p>
            <a:r>
              <a:rPr lang="en-US" dirty="0" smtClean="0"/>
              <a:t>This extra node to the DOM sometimes results in the wrong formatting of your HTML output and its not good semantic html code.</a:t>
            </a:r>
          </a:p>
          <a:p>
            <a:r>
              <a:rPr lang="en-US" dirty="0" smtClean="0"/>
              <a:t>Advantage of using react </a:t>
            </a:r>
            <a:r>
              <a:rPr lang="en-US" dirty="0" err="1" smtClean="0"/>
              <a:t>fragmentsis</a:t>
            </a:r>
            <a:r>
              <a:rPr lang="en-US" dirty="0" smtClean="0"/>
              <a:t> it take lesser memory and quicker execution.</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1436658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React Lists</a:t>
            </a:r>
            <a:endParaRPr lang="en-US" b="1" dirty="0"/>
          </a:p>
        </p:txBody>
      </p:sp>
      <p:sp>
        <p:nvSpPr>
          <p:cNvPr id="3" name="Content Placeholder 2"/>
          <p:cNvSpPr>
            <a:spLocks noGrp="1"/>
          </p:cNvSpPr>
          <p:nvPr>
            <p:ph idx="1"/>
          </p:nvPr>
        </p:nvSpPr>
        <p:spPr>
          <a:xfrm>
            <a:off x="1633945" y="1877876"/>
            <a:ext cx="8924109" cy="4351338"/>
          </a:xfrm>
        </p:spPr>
        <p:txBody>
          <a:bodyPr/>
          <a:lstStyle/>
          <a:p>
            <a:r>
              <a:rPr lang="en-US" dirty="0" smtClean="0"/>
              <a:t>Lists are used to display data in an ordered format and mainly used to display menus on websites like navigation bar, menu bar </a:t>
            </a:r>
            <a:r>
              <a:rPr lang="en-US" dirty="0" err="1" smtClean="0"/>
              <a:t>etc</a:t>
            </a:r>
            <a:r>
              <a:rPr lang="en-US" dirty="0" smtClean="0"/>
              <a:t>;</a:t>
            </a:r>
          </a:p>
          <a:p>
            <a:r>
              <a:rPr lang="en-US" dirty="0" smtClean="0"/>
              <a:t>Let us now create a list of elements in React.</a:t>
            </a:r>
          </a:p>
          <a:p>
            <a:r>
              <a:rPr lang="en-US" dirty="0" smtClean="0"/>
              <a:t>To do this, we will traverse the list using the </a:t>
            </a:r>
            <a:r>
              <a:rPr lang="en-US" dirty="0" err="1" smtClean="0"/>
              <a:t>javasvript</a:t>
            </a:r>
            <a:r>
              <a:rPr lang="en-US" dirty="0" smtClean="0"/>
              <a:t> map() function and updates elements to be enclosed between &lt;Ii&gt; &lt;/Ii&gt; elements.</a:t>
            </a:r>
          </a:p>
          <a:p>
            <a:r>
              <a:rPr lang="en-US" dirty="0" smtClean="0"/>
              <a:t>Finally we will wrap this new list within &lt;</a:t>
            </a:r>
            <a:r>
              <a:rPr lang="en-US" dirty="0" err="1" smtClean="0"/>
              <a:t>uI</a:t>
            </a:r>
            <a:r>
              <a:rPr lang="en-US" dirty="0" smtClean="0"/>
              <a:t>&gt; &lt;/</a:t>
            </a:r>
            <a:r>
              <a:rPr lang="en-US" dirty="0" err="1" smtClean="0"/>
              <a:t>uI</a:t>
            </a:r>
            <a:r>
              <a:rPr lang="en-US" dirty="0" smtClean="0"/>
              <a:t>&gt; elements and render it to the DOM.</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0"/>
            <a:ext cx="2194562" cy="940526"/>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601500" y="0"/>
            <a:ext cx="2346660" cy="940526"/>
          </a:xfrm>
          <a:prstGeom prst="rect">
            <a:avLst/>
          </a:prstGeom>
        </p:spPr>
      </p:pic>
    </p:spTree>
    <p:extLst>
      <p:ext uri="{BB962C8B-B14F-4D97-AF65-F5344CB8AC3E}">
        <p14:creationId xmlns:p14="http://schemas.microsoft.com/office/powerpoint/2010/main" val="805069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React Keys</a:t>
            </a:r>
            <a:endParaRPr lang="en-US" b="1" dirty="0"/>
          </a:p>
        </p:txBody>
      </p:sp>
      <p:sp>
        <p:nvSpPr>
          <p:cNvPr id="3" name="Content Placeholder 2"/>
          <p:cNvSpPr>
            <a:spLocks noGrp="1"/>
          </p:cNvSpPr>
          <p:nvPr>
            <p:ph idx="1"/>
          </p:nvPr>
        </p:nvSpPr>
        <p:spPr>
          <a:xfrm>
            <a:off x="1603465" y="1825625"/>
            <a:ext cx="8985069" cy="4351338"/>
          </a:xfrm>
        </p:spPr>
        <p:txBody>
          <a:bodyPr/>
          <a:lstStyle/>
          <a:p>
            <a:r>
              <a:rPr lang="en-US" dirty="0" smtClean="0"/>
              <a:t>A “key” is a special string attribute you need to include when creating lists of elements in React.</a:t>
            </a:r>
          </a:p>
          <a:p>
            <a:r>
              <a:rPr lang="en-US" dirty="0" smtClean="0"/>
              <a:t>Keys are used in react to identify which items in the list are changed, updated or deleted. In other words we can say that keys are used to give an identify to the elements in the lists.</a:t>
            </a:r>
          </a:p>
          <a:p>
            <a:r>
              <a:rPr lang="en-US" dirty="0" smtClean="0"/>
              <a:t>It also helps to determine which components in a collection needs to be re-rendered instead of re-rendering the entire set of components every time.</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0"/>
            <a:ext cx="2168434" cy="929328"/>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629440" y="0"/>
            <a:ext cx="2318720" cy="929328"/>
          </a:xfrm>
          <a:prstGeom prst="rect">
            <a:avLst/>
          </a:prstGeom>
        </p:spPr>
      </p:pic>
    </p:spTree>
    <p:extLst>
      <p:ext uri="{BB962C8B-B14F-4D97-AF65-F5344CB8AC3E}">
        <p14:creationId xmlns:p14="http://schemas.microsoft.com/office/powerpoint/2010/main" val="3292373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React Hooks</a:t>
            </a:r>
            <a:endParaRPr lang="en-US" b="1" dirty="0"/>
          </a:p>
        </p:txBody>
      </p:sp>
      <p:sp>
        <p:nvSpPr>
          <p:cNvPr id="3" name="Content Placeholder 2"/>
          <p:cNvSpPr>
            <a:spLocks noGrp="1"/>
          </p:cNvSpPr>
          <p:nvPr>
            <p:ph idx="1"/>
          </p:nvPr>
        </p:nvSpPr>
        <p:spPr>
          <a:xfrm>
            <a:off x="1351880" y="1690688"/>
            <a:ext cx="10515600" cy="4901746"/>
          </a:xfrm>
        </p:spPr>
        <p:txBody>
          <a:bodyPr>
            <a:noAutofit/>
          </a:bodyPr>
          <a:lstStyle/>
          <a:p>
            <a:r>
              <a:rPr lang="en-US" sz="2400" dirty="0" smtClean="0"/>
              <a:t>React Hooks allows you to use state and other React features without writing a class.</a:t>
            </a:r>
          </a:p>
          <a:p>
            <a:r>
              <a:rPr lang="en-US" sz="2400" dirty="0" smtClean="0"/>
              <a:t>It does not work inside classes. Its work inside the function only.</a:t>
            </a:r>
          </a:p>
          <a:p>
            <a:r>
              <a:rPr lang="en-US" sz="2400" dirty="0" smtClean="0"/>
              <a:t>Rules of Hooks:</a:t>
            </a:r>
          </a:p>
          <a:p>
            <a:pPr lvl="1"/>
            <a:r>
              <a:rPr lang="en-US" dirty="0" smtClean="0"/>
              <a:t>Only call Hooks at the top level</a:t>
            </a:r>
          </a:p>
          <a:p>
            <a:pPr marL="914400" lvl="2" indent="0">
              <a:buNone/>
            </a:pPr>
            <a:r>
              <a:rPr lang="en-US" sz="2400" dirty="0" smtClean="0"/>
              <a:t>Do not call Hooks inside loops, conditions, or nested functions.</a:t>
            </a:r>
            <a:endParaRPr lang="en-US" sz="2400" dirty="0"/>
          </a:p>
          <a:p>
            <a:pPr marL="457200" lvl="1" indent="0">
              <a:buNone/>
            </a:pPr>
            <a:r>
              <a:rPr lang="en-US" dirty="0" smtClean="0"/>
              <a:t>   Hooks should always be used at the top level of the React functions.</a:t>
            </a:r>
          </a:p>
          <a:p>
            <a:pPr lvl="1"/>
            <a:r>
              <a:rPr lang="en-US" dirty="0" smtClean="0"/>
              <a:t>Only call Hooks from React functions</a:t>
            </a:r>
          </a:p>
          <a:p>
            <a:pPr marL="914400" lvl="2" indent="0">
              <a:buNone/>
            </a:pPr>
            <a:r>
              <a:rPr lang="en-US" sz="2400" dirty="0" smtClean="0"/>
              <a:t>You cannot call Hooks from regular JavaScript functions.</a:t>
            </a:r>
          </a:p>
          <a:p>
            <a:pPr marL="457200" lvl="1" indent="0">
              <a:buNone/>
            </a:pPr>
            <a:r>
              <a:rPr lang="en-US" dirty="0" smtClean="0"/>
              <a:t>   Instead, you can call Hooks from React function components.</a:t>
            </a:r>
          </a:p>
          <a:p>
            <a:pPr marL="457200" lvl="1" indent="0">
              <a:buNone/>
            </a:pPr>
            <a:r>
              <a:rPr lang="en-US" dirty="0" smtClean="0"/>
              <a:t>   Hooks can also be called from custom Hooks.</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0"/>
            <a:ext cx="2299063" cy="985312"/>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409076" y="0"/>
            <a:ext cx="2458403" cy="985312"/>
          </a:xfrm>
          <a:prstGeom prst="rect">
            <a:avLst/>
          </a:prstGeom>
        </p:spPr>
      </p:pic>
    </p:spTree>
    <p:extLst>
      <p:ext uri="{BB962C8B-B14F-4D97-AF65-F5344CB8AC3E}">
        <p14:creationId xmlns:p14="http://schemas.microsoft.com/office/powerpoint/2010/main" val="24916238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React Router</a:t>
            </a:r>
            <a:endParaRPr lang="en-US" b="1" dirty="0"/>
          </a:p>
        </p:txBody>
      </p:sp>
      <p:sp>
        <p:nvSpPr>
          <p:cNvPr id="3" name="Content Placeholder 2"/>
          <p:cNvSpPr>
            <a:spLocks noGrp="1"/>
          </p:cNvSpPr>
          <p:nvPr>
            <p:ph idx="1"/>
          </p:nvPr>
        </p:nvSpPr>
        <p:spPr>
          <a:xfrm>
            <a:off x="1407523" y="1690688"/>
            <a:ext cx="9376954" cy="4351338"/>
          </a:xfrm>
        </p:spPr>
        <p:txBody>
          <a:bodyPr/>
          <a:lstStyle/>
          <a:p>
            <a:r>
              <a:rPr lang="en-US" dirty="0" smtClean="0"/>
              <a:t>React Router is mainly used for developing a Single Page Web Applications. It plays an important role to display multiple views in a single page application.</a:t>
            </a:r>
          </a:p>
          <a:p>
            <a:r>
              <a:rPr lang="en-US" dirty="0" smtClean="0"/>
              <a:t>Routing is a process in which a user is directed to different pages based on their action or request.</a:t>
            </a:r>
          </a:p>
          <a:p>
            <a:r>
              <a:rPr lang="en-US" dirty="0" smtClean="0"/>
              <a:t>When a user types a specific URL into the browser, and if the URL path matches any ‘route’ inside the router file, the user will be redirected to that particular route.</a:t>
            </a:r>
          </a:p>
          <a:p>
            <a:r>
              <a:rPr lang="en-US" dirty="0" smtClean="0"/>
              <a:t>Most of the social media websites like Facebook, Instagram uses React Router for rendering multiple views.</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0"/>
            <a:ext cx="2364377" cy="1013304"/>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419914" y="0"/>
            <a:ext cx="2528245" cy="1013304"/>
          </a:xfrm>
          <a:prstGeom prst="rect">
            <a:avLst/>
          </a:prstGeom>
        </p:spPr>
      </p:pic>
    </p:spTree>
    <p:extLst>
      <p:ext uri="{BB962C8B-B14F-4D97-AF65-F5344CB8AC3E}">
        <p14:creationId xmlns:p14="http://schemas.microsoft.com/office/powerpoint/2010/main" val="972060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0331"/>
            <a:ext cx="10515600" cy="910357"/>
          </a:xfrm>
        </p:spPr>
        <p:txBody>
          <a:bodyPr>
            <a:normAutofit/>
          </a:bodyPr>
          <a:lstStyle/>
          <a:p>
            <a:pPr algn="ctr"/>
            <a:r>
              <a:rPr lang="en-US" sz="3600" b="1" dirty="0" smtClean="0"/>
              <a:t>Import{ Brower router as </a:t>
            </a:r>
            <a:r>
              <a:rPr lang="en-US" sz="3600" b="1" dirty="0" err="1" smtClean="0"/>
              <a:t>router,route,link,navlink,switch</a:t>
            </a:r>
            <a:r>
              <a:rPr lang="en-US" sz="3600" b="1" dirty="0" smtClean="0"/>
              <a:t>}</a:t>
            </a:r>
            <a:endParaRPr lang="en-US" sz="3600" b="1" dirty="0"/>
          </a:p>
        </p:txBody>
      </p:sp>
      <p:sp>
        <p:nvSpPr>
          <p:cNvPr id="3" name="Content Placeholder 2"/>
          <p:cNvSpPr>
            <a:spLocks noGrp="1"/>
          </p:cNvSpPr>
          <p:nvPr>
            <p:ph idx="1"/>
          </p:nvPr>
        </p:nvSpPr>
        <p:spPr/>
        <p:txBody>
          <a:bodyPr>
            <a:normAutofit fontScale="77500" lnSpcReduction="20000"/>
          </a:bodyPr>
          <a:lstStyle/>
          <a:p>
            <a:r>
              <a:rPr lang="en-US" b="1" dirty="0" smtClean="0"/>
              <a:t>Route</a:t>
            </a:r>
            <a:r>
              <a:rPr lang="en-US" dirty="0" smtClean="0"/>
              <a:t>-is the conditionally shown component based on matching a </a:t>
            </a:r>
            <a:r>
              <a:rPr lang="en-US" b="1" dirty="0" smtClean="0"/>
              <a:t>path </a:t>
            </a:r>
            <a:r>
              <a:rPr lang="en-US" dirty="0" smtClean="0"/>
              <a:t>to a </a:t>
            </a:r>
            <a:r>
              <a:rPr lang="en-US" b="1" dirty="0" smtClean="0"/>
              <a:t>URL</a:t>
            </a:r>
          </a:p>
          <a:p>
            <a:r>
              <a:rPr lang="en-US" b="1" dirty="0" smtClean="0"/>
              <a:t>Browser Router</a:t>
            </a:r>
            <a:r>
              <a:rPr lang="en-US" dirty="0" smtClean="0"/>
              <a:t>-is the router implementation it uses HTML 5 history API (</a:t>
            </a:r>
            <a:r>
              <a:rPr lang="en-US" dirty="0" err="1" smtClean="0"/>
              <a:t>i</a:t>
            </a:r>
            <a:r>
              <a:rPr lang="en-US" dirty="0" smtClean="0"/>
              <a:t>,.</a:t>
            </a:r>
            <a:r>
              <a:rPr lang="en-US" dirty="0" err="1" smtClean="0"/>
              <a:t>E.pushstate,replacestate</a:t>
            </a:r>
            <a:r>
              <a:rPr lang="en-US" dirty="0" smtClean="0"/>
              <a:t> and </a:t>
            </a:r>
            <a:r>
              <a:rPr lang="en-US" dirty="0" err="1" smtClean="0"/>
              <a:t>popstate</a:t>
            </a:r>
            <a:r>
              <a:rPr lang="en-US" dirty="0" smtClean="0"/>
              <a:t> API) to keep your UI in sync with the URL.</a:t>
            </a:r>
          </a:p>
          <a:p>
            <a:r>
              <a:rPr lang="en-US" b="1" dirty="0" smtClean="0"/>
              <a:t>Memory router- </a:t>
            </a:r>
            <a:r>
              <a:rPr lang="en-US" dirty="0" smtClean="0"/>
              <a:t>memory router keeps the URL changes in memory not in the user browers.it does not read or write to the address bar so the user can not use the browser’s back button as well as the forward button.it is very useful for testing and non-browser environments like react native.</a:t>
            </a:r>
          </a:p>
          <a:p>
            <a:r>
              <a:rPr lang="en-US" b="1" dirty="0" smtClean="0"/>
              <a:t>Link</a:t>
            </a:r>
            <a:r>
              <a:rPr lang="en-US" dirty="0" smtClean="0"/>
              <a:t>- is your replacement for anchor </a:t>
            </a:r>
            <a:r>
              <a:rPr lang="en-US" dirty="0" err="1" smtClean="0"/>
              <a:t>tags.sometimes,we</a:t>
            </a:r>
            <a:r>
              <a:rPr lang="en-US" dirty="0"/>
              <a:t> </a:t>
            </a:r>
            <a:r>
              <a:rPr lang="en-US" dirty="0" smtClean="0"/>
              <a:t>want to need </a:t>
            </a:r>
            <a:r>
              <a:rPr lang="en-US" b="1" dirty="0" smtClean="0"/>
              <a:t>multiple </a:t>
            </a:r>
            <a:r>
              <a:rPr lang="en-US" dirty="0" smtClean="0"/>
              <a:t>links on a single </a:t>
            </a:r>
            <a:r>
              <a:rPr lang="en-US" dirty="0" err="1" smtClean="0"/>
              <a:t>page.this</a:t>
            </a:r>
            <a:r>
              <a:rPr lang="en-US" dirty="0" smtClean="0"/>
              <a:t> </a:t>
            </a:r>
            <a:r>
              <a:rPr lang="en-US" b="1" dirty="0" smtClean="0"/>
              <a:t>&lt;link&gt;</a:t>
            </a:r>
            <a:r>
              <a:rPr lang="en-US" dirty="0" smtClean="0"/>
              <a:t>component is used to create links which allow to navigate on different </a:t>
            </a:r>
            <a:r>
              <a:rPr lang="en-US" b="1" dirty="0" smtClean="0"/>
              <a:t>URLS</a:t>
            </a:r>
            <a:r>
              <a:rPr lang="en-US" dirty="0" smtClean="0"/>
              <a:t> and render its content without reloading the webpage.</a:t>
            </a:r>
          </a:p>
          <a:p>
            <a:r>
              <a:rPr lang="en-US" b="1" dirty="0" err="1" smtClean="0"/>
              <a:t>Navlink</a:t>
            </a:r>
            <a:r>
              <a:rPr lang="en-US" dirty="0" smtClean="0"/>
              <a:t>-component is used to add styles to the active routes and add properties </a:t>
            </a:r>
            <a:r>
              <a:rPr lang="en-US" b="1" dirty="0" err="1" smtClean="0"/>
              <a:t>activestyle</a:t>
            </a:r>
            <a:r>
              <a:rPr lang="en-US" dirty="0" smtClean="0"/>
              <a:t>. The </a:t>
            </a:r>
            <a:r>
              <a:rPr lang="en-US" dirty="0" err="1" smtClean="0"/>
              <a:t>activestyle</a:t>
            </a:r>
            <a:r>
              <a:rPr lang="en-US" dirty="0" smtClean="0"/>
              <a:t> properties mean when </a:t>
            </a:r>
            <a:r>
              <a:rPr lang="en-US" dirty="0" err="1" smtClean="0"/>
              <a:t>when</a:t>
            </a:r>
            <a:r>
              <a:rPr lang="en-US" dirty="0" smtClean="0"/>
              <a:t> we click on the link, it should have a specific style so that we can differentiate which one is currently active.</a:t>
            </a:r>
          </a:p>
          <a:p>
            <a:r>
              <a:rPr lang="en-US" b="1" dirty="0" smtClean="0"/>
              <a:t>Switch</a:t>
            </a:r>
            <a:r>
              <a:rPr lang="en-US" dirty="0" smtClean="0"/>
              <a:t>-the </a:t>
            </a:r>
            <a:r>
              <a:rPr lang="en-US" b="1" dirty="0" smtClean="0"/>
              <a:t>&lt;switch&gt;</a:t>
            </a:r>
            <a:r>
              <a:rPr lang="en-US" dirty="0" smtClean="0"/>
              <a:t>component is used to render component only when the path will be </a:t>
            </a:r>
            <a:r>
              <a:rPr lang="en-US" b="1" dirty="0" smtClean="0"/>
              <a:t>matched</a:t>
            </a:r>
            <a:r>
              <a:rPr lang="en-US" dirty="0" smtClean="0"/>
              <a:t>. Otherwise, it returns to the </a:t>
            </a:r>
            <a:r>
              <a:rPr lang="en-US" b="1" dirty="0" smtClean="0"/>
              <a:t>not found </a:t>
            </a:r>
            <a:r>
              <a:rPr lang="en-US" dirty="0" smtClean="0"/>
              <a:t>component.</a:t>
            </a:r>
          </a:p>
          <a:p>
            <a:endParaRPr lang="en-US" dirty="0" smtClean="0"/>
          </a:p>
          <a:p>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117565" y="21182"/>
            <a:ext cx="2023215" cy="867092"/>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8773885" y="21182"/>
            <a:ext cx="2023215" cy="810892"/>
          </a:xfrm>
          <a:prstGeom prst="rect">
            <a:avLst/>
          </a:prstGeom>
        </p:spPr>
      </p:pic>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117565" y="-30561"/>
            <a:ext cx="2023215" cy="86709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8773885" y="-30561"/>
            <a:ext cx="2023215" cy="810892"/>
          </a:xfrm>
          <a:prstGeom prst="rect">
            <a:avLst/>
          </a:prstGeom>
        </p:spPr>
      </p:pic>
    </p:spTree>
    <p:extLst>
      <p:ext uri="{BB962C8B-B14F-4D97-AF65-F5344CB8AC3E}">
        <p14:creationId xmlns:p14="http://schemas.microsoft.com/office/powerpoint/2010/main" val="1703487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4628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Native App </a:t>
            </a:r>
            <a:endParaRPr lang="en-US" b="1" dirty="0"/>
          </a:p>
        </p:txBody>
      </p:sp>
      <p:sp>
        <p:nvSpPr>
          <p:cNvPr id="3" name="Content Placeholder 2"/>
          <p:cNvSpPr>
            <a:spLocks noGrp="1"/>
          </p:cNvSpPr>
          <p:nvPr>
            <p:ph idx="1"/>
          </p:nvPr>
        </p:nvSpPr>
        <p:spPr>
          <a:xfrm>
            <a:off x="2340428" y="2413454"/>
            <a:ext cx="7511144" cy="4351338"/>
          </a:xfrm>
        </p:spPr>
        <p:txBody>
          <a:bodyPr/>
          <a:lstStyle/>
          <a:p>
            <a:r>
              <a:rPr lang="en-US" dirty="0" smtClean="0"/>
              <a:t>A native app is one that is installed directly on the smartphone and can work, in most cases, with no internet connectivity depending on the nature of the app.</a:t>
            </a:r>
          </a:p>
          <a:p>
            <a:r>
              <a:rPr lang="en-US" dirty="0" smtClean="0"/>
              <a:t>A web app works via a web browser on the smartphone but requires either a cell signal or </a:t>
            </a:r>
            <a:r>
              <a:rPr lang="en-US" dirty="0" err="1" smtClean="0"/>
              <a:t>wi-fi</a:t>
            </a:r>
            <a:r>
              <a:rPr lang="en-US" dirty="0" smtClean="0"/>
              <a:t> to function.</a:t>
            </a: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365593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ReactJS</a:t>
            </a:r>
            <a:r>
              <a:rPr lang="en-US" b="1" dirty="0" smtClean="0"/>
              <a:t> Virtual DOM</a:t>
            </a:r>
            <a:endParaRPr lang="en-US" b="1" dirty="0"/>
          </a:p>
        </p:txBody>
      </p:sp>
      <p:sp>
        <p:nvSpPr>
          <p:cNvPr id="3" name="Content Placeholder 2"/>
          <p:cNvSpPr>
            <a:spLocks noGrp="1"/>
          </p:cNvSpPr>
          <p:nvPr>
            <p:ph idx="1"/>
          </p:nvPr>
        </p:nvSpPr>
        <p:spPr>
          <a:xfrm>
            <a:off x="1240971" y="1825625"/>
            <a:ext cx="8516983" cy="4351338"/>
          </a:xfrm>
        </p:spPr>
        <p:txBody>
          <a:bodyPr/>
          <a:lstStyle/>
          <a:p>
            <a:r>
              <a:rPr lang="en-US" dirty="0" smtClean="0"/>
              <a:t>React creates a VIRTUAL DOM in memory.</a:t>
            </a:r>
          </a:p>
          <a:p>
            <a:r>
              <a:rPr lang="en-US" dirty="0" smtClean="0"/>
              <a:t>Manipulating </a:t>
            </a:r>
            <a:r>
              <a:rPr lang="en-US" b="1" dirty="0" smtClean="0"/>
              <a:t>Real DOM </a:t>
            </a:r>
            <a:r>
              <a:rPr lang="en-US" dirty="0" smtClean="0"/>
              <a:t>is much slower than manipulating </a:t>
            </a:r>
            <a:r>
              <a:rPr lang="en-US" b="1" dirty="0" smtClean="0"/>
              <a:t>virtual DOM </a:t>
            </a:r>
            <a:r>
              <a:rPr lang="en-US" dirty="0" smtClean="0"/>
              <a:t>because nothing gets drawn on the screen.</a:t>
            </a:r>
          </a:p>
          <a:p>
            <a:r>
              <a:rPr lang="en-US" dirty="0" smtClean="0"/>
              <a:t>When the state of an object changes, </a:t>
            </a:r>
            <a:r>
              <a:rPr lang="en-US" b="1" dirty="0" smtClean="0"/>
              <a:t>Virtual DOM </a:t>
            </a:r>
            <a:r>
              <a:rPr lang="en-US" dirty="0" smtClean="0"/>
              <a:t>changes only that object in the </a:t>
            </a:r>
            <a:r>
              <a:rPr lang="en-US" b="1" dirty="0" smtClean="0"/>
              <a:t>real DOM </a:t>
            </a:r>
            <a:r>
              <a:rPr lang="en-US" dirty="0" smtClean="0"/>
              <a:t>instead of updating all the objects. </a:t>
            </a:r>
            <a:r>
              <a:rPr lang="en-US" b="1" dirty="0" smtClean="0"/>
              <a:t>Virtual DOM </a:t>
            </a:r>
            <a:r>
              <a:rPr lang="en-US" dirty="0" smtClean="0"/>
              <a:t>makes </a:t>
            </a:r>
            <a:r>
              <a:rPr lang="en-US" b="1" dirty="0" smtClean="0"/>
              <a:t>React </a:t>
            </a:r>
            <a:r>
              <a:rPr lang="en-US" dirty="0" smtClean="0"/>
              <a:t>extremely powerful and efficient.</a:t>
            </a:r>
          </a:p>
          <a:p>
            <a:r>
              <a:rPr lang="en-US" dirty="0" smtClean="0"/>
              <a:t>React only changes what needs to be changed!</a:t>
            </a: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2305030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Install </a:t>
            </a:r>
            <a:r>
              <a:rPr lang="en-US" b="1" dirty="0" err="1" smtClean="0"/>
              <a:t>NodeJS</a:t>
            </a:r>
            <a:r>
              <a:rPr lang="en-US" b="1" dirty="0" smtClean="0"/>
              <a:t> and </a:t>
            </a:r>
            <a:r>
              <a:rPr lang="en-US" b="1" dirty="0" err="1" smtClean="0"/>
              <a:t>npm</a:t>
            </a:r>
            <a:endParaRPr lang="en-US" b="1" dirty="0"/>
          </a:p>
        </p:txBody>
      </p:sp>
      <p:sp>
        <p:nvSpPr>
          <p:cNvPr id="3" name="Content Placeholder 2"/>
          <p:cNvSpPr>
            <a:spLocks noGrp="1"/>
          </p:cNvSpPr>
          <p:nvPr>
            <p:ph idx="1"/>
          </p:nvPr>
        </p:nvSpPr>
        <p:spPr>
          <a:xfrm>
            <a:off x="2320834" y="1690688"/>
            <a:ext cx="7550332" cy="4351338"/>
          </a:xfrm>
        </p:spPr>
        <p:txBody>
          <a:bodyPr>
            <a:normAutofit lnSpcReduction="10000"/>
          </a:bodyPr>
          <a:lstStyle/>
          <a:p>
            <a:r>
              <a:rPr lang="en-US" dirty="0" smtClean="0"/>
              <a:t>Recommended </a:t>
            </a:r>
            <a:r>
              <a:rPr lang="en-US" dirty="0" err="1" smtClean="0"/>
              <a:t>NodeJS</a:t>
            </a:r>
            <a:r>
              <a:rPr lang="en-US" dirty="0" smtClean="0"/>
              <a:t> and </a:t>
            </a:r>
            <a:r>
              <a:rPr lang="en-US" dirty="0" err="1" smtClean="0"/>
              <a:t>npm</a:t>
            </a:r>
            <a:r>
              <a:rPr lang="en-US" dirty="0" smtClean="0"/>
              <a:t> for using </a:t>
            </a:r>
            <a:r>
              <a:rPr lang="en-US" dirty="0" err="1" smtClean="0"/>
              <a:t>ReactJS</a:t>
            </a:r>
            <a:r>
              <a:rPr lang="en-US" dirty="0" smtClean="0"/>
              <a:t> in your system / PC.</a:t>
            </a:r>
          </a:p>
          <a:p>
            <a:r>
              <a:rPr lang="en-US" dirty="0" err="1" smtClean="0"/>
              <a:t>npm</a:t>
            </a:r>
            <a:r>
              <a:rPr lang="en-US" dirty="0" smtClean="0"/>
              <a:t> – node package manager</a:t>
            </a:r>
          </a:p>
          <a:p>
            <a:r>
              <a:rPr lang="en-US" b="1" dirty="0" smtClean="0"/>
              <a:t>Open-source</a:t>
            </a:r>
            <a:r>
              <a:rPr lang="en-US" dirty="0" smtClean="0"/>
              <a:t> developers</a:t>
            </a:r>
            <a:r>
              <a:rPr lang="en-US" dirty="0"/>
              <a:t> </a:t>
            </a:r>
            <a:r>
              <a:rPr lang="en-US" dirty="0" smtClean="0"/>
              <a:t>use </a:t>
            </a:r>
            <a:r>
              <a:rPr lang="en-US" b="1" dirty="0" err="1" smtClean="0"/>
              <a:t>npm</a:t>
            </a:r>
            <a:r>
              <a:rPr lang="en-US" dirty="0" smtClean="0"/>
              <a:t> to</a:t>
            </a:r>
            <a:r>
              <a:rPr lang="en-US" b="1" dirty="0" smtClean="0"/>
              <a:t> share </a:t>
            </a:r>
            <a:r>
              <a:rPr lang="en-US" dirty="0" smtClean="0"/>
              <a:t>software.</a:t>
            </a:r>
          </a:p>
          <a:p>
            <a:r>
              <a:rPr lang="en-US" dirty="0" err="1"/>
              <a:t>n</a:t>
            </a:r>
            <a:r>
              <a:rPr lang="en-US" dirty="0" err="1" smtClean="0"/>
              <a:t>pm</a:t>
            </a:r>
            <a:r>
              <a:rPr lang="en-US" dirty="0" smtClean="0"/>
              <a:t> is the world’s largest </a:t>
            </a:r>
            <a:r>
              <a:rPr lang="en-US" b="1" dirty="0" smtClean="0"/>
              <a:t>software library</a:t>
            </a:r>
          </a:p>
          <a:p>
            <a:r>
              <a:rPr lang="en-US" dirty="0" smtClean="0"/>
              <a:t>8 Lakhs </a:t>
            </a:r>
            <a:r>
              <a:rPr lang="en-US" b="1" dirty="0" smtClean="0"/>
              <a:t>code packages</a:t>
            </a:r>
            <a:r>
              <a:rPr lang="en-US" dirty="0" smtClean="0"/>
              <a:t>.</a:t>
            </a:r>
          </a:p>
          <a:p>
            <a:r>
              <a:rPr lang="en-US" b="1" dirty="0" err="1"/>
              <a:t>n</a:t>
            </a:r>
            <a:r>
              <a:rPr lang="en-US" b="1" dirty="0" err="1" smtClean="0"/>
              <a:t>pm</a:t>
            </a:r>
            <a:r>
              <a:rPr lang="en-US" dirty="0" smtClean="0"/>
              <a:t> is installed with </a:t>
            </a:r>
            <a:r>
              <a:rPr lang="en-US" b="1" dirty="0" smtClean="0"/>
              <a:t>Node.js</a:t>
            </a:r>
          </a:p>
          <a:p>
            <a:r>
              <a:rPr lang="en-US" dirty="0" smtClean="0"/>
              <a:t>This means that you have to install Node.js to get </a:t>
            </a:r>
            <a:r>
              <a:rPr lang="en-US" dirty="0" err="1" smtClean="0"/>
              <a:t>npm</a:t>
            </a:r>
            <a:r>
              <a:rPr lang="en-US" dirty="0" smtClean="0"/>
              <a:t> installed on your computer.</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466234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How to Create React App</a:t>
            </a:r>
            <a:endParaRPr lang="en-US" b="1" dirty="0"/>
          </a:p>
        </p:txBody>
      </p:sp>
      <p:sp>
        <p:nvSpPr>
          <p:cNvPr id="3" name="Content Placeholder 2"/>
          <p:cNvSpPr>
            <a:spLocks noGrp="1"/>
          </p:cNvSpPr>
          <p:nvPr>
            <p:ph idx="1"/>
          </p:nvPr>
        </p:nvSpPr>
        <p:spPr>
          <a:xfrm>
            <a:off x="212272" y="1901711"/>
            <a:ext cx="8879478" cy="4351338"/>
          </a:xfrm>
        </p:spPr>
        <p:txBody>
          <a:bodyPr>
            <a:normAutofit fontScale="92500" lnSpcReduction="10000"/>
          </a:bodyPr>
          <a:lstStyle/>
          <a:p>
            <a:pPr marL="0" indent="0">
              <a:buNone/>
            </a:pPr>
            <a:r>
              <a:rPr lang="en-US" dirty="0" smtClean="0"/>
              <a:t>You must have </a:t>
            </a:r>
            <a:r>
              <a:rPr lang="en-US" dirty="0" err="1" smtClean="0"/>
              <a:t>Nodejs</a:t>
            </a:r>
            <a:r>
              <a:rPr lang="en-US" dirty="0" smtClean="0"/>
              <a:t> 8.10 above version and </a:t>
            </a:r>
            <a:r>
              <a:rPr lang="en-US" dirty="0" err="1" smtClean="0"/>
              <a:t>npm</a:t>
            </a:r>
            <a:r>
              <a:rPr lang="en-US" dirty="0" smtClean="0"/>
              <a:t> 5.6 above version in your system.</a:t>
            </a:r>
          </a:p>
          <a:p>
            <a:pPr marL="0" indent="0">
              <a:buNone/>
            </a:pPr>
            <a:r>
              <a:rPr lang="en-US" dirty="0" smtClean="0"/>
              <a:t>After install it for creating a react app you command the below line in your command prompt.</a:t>
            </a:r>
          </a:p>
          <a:p>
            <a:pPr marL="0" indent="0">
              <a:buNone/>
            </a:pPr>
            <a:r>
              <a:rPr lang="en-US" dirty="0" err="1" smtClean="0"/>
              <a:t>Npx</a:t>
            </a:r>
            <a:r>
              <a:rPr lang="en-US" dirty="0" smtClean="0"/>
              <a:t> create-react-app my-app</a:t>
            </a:r>
          </a:p>
          <a:p>
            <a:pPr marL="0" indent="0">
              <a:buNone/>
            </a:pPr>
            <a:r>
              <a:rPr lang="en-US" dirty="0" smtClean="0"/>
              <a:t>Cd my-app							          </a:t>
            </a:r>
            <a:r>
              <a:rPr lang="en-US" dirty="0" err="1" smtClean="0"/>
              <a:t>Npm</a:t>
            </a:r>
            <a:r>
              <a:rPr lang="en-US" dirty="0" smtClean="0"/>
              <a:t> start</a:t>
            </a:r>
          </a:p>
          <a:p>
            <a:pPr marL="0" indent="0">
              <a:buNone/>
            </a:pPr>
            <a:r>
              <a:rPr lang="en-US" dirty="0" smtClean="0"/>
              <a:t>Editing your react code in visual studio code command the below line in your command prompt.</a:t>
            </a:r>
          </a:p>
          <a:p>
            <a:pPr marL="0" indent="0">
              <a:buNone/>
            </a:pPr>
            <a:r>
              <a:rPr lang="en-US" dirty="0" smtClean="0"/>
              <a:t>Cd								                       My-app code</a:t>
            </a: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2328010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027906"/>
            <a:ext cx="10090922" cy="5502495"/>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7976" b="29167"/>
          <a:stretch/>
        </p:blipFill>
        <p:spPr>
          <a:xfrm>
            <a:off x="0" y="70800"/>
            <a:ext cx="2023215" cy="867092"/>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26619" b="33301"/>
          <a:stretch/>
        </p:blipFill>
        <p:spPr>
          <a:xfrm>
            <a:off x="9993086" y="85826"/>
            <a:ext cx="1821505" cy="730048"/>
          </a:xfrm>
          <a:prstGeom prst="rect">
            <a:avLst/>
          </a:prstGeom>
        </p:spPr>
      </p:pic>
    </p:spTree>
    <p:extLst>
      <p:ext uri="{BB962C8B-B14F-4D97-AF65-F5344CB8AC3E}">
        <p14:creationId xmlns:p14="http://schemas.microsoft.com/office/powerpoint/2010/main" val="3982206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71587" y="365125"/>
            <a:ext cx="9648825" cy="6244681"/>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7976" b="29167"/>
          <a:stretch/>
        </p:blipFill>
        <p:spPr>
          <a:xfrm>
            <a:off x="0" y="70800"/>
            <a:ext cx="1933303" cy="828558"/>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26619" b="33301"/>
          <a:stretch/>
        </p:blipFill>
        <p:spPr>
          <a:xfrm>
            <a:off x="10226354" y="30976"/>
            <a:ext cx="1821505" cy="730048"/>
          </a:xfrm>
          <a:prstGeom prst="rect">
            <a:avLst/>
          </a:prstGeom>
        </p:spPr>
      </p:pic>
    </p:spTree>
    <p:extLst>
      <p:ext uri="{BB962C8B-B14F-4D97-AF65-F5344CB8AC3E}">
        <p14:creationId xmlns:p14="http://schemas.microsoft.com/office/powerpoint/2010/main" val="1290461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2942</TotalTime>
  <Words>2617</Words>
  <Application>Microsoft Office PowerPoint</Application>
  <PresentationFormat>Widescreen</PresentationFormat>
  <Paragraphs>204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REACT JS</vt:lpstr>
      <vt:lpstr>Introduction</vt:lpstr>
      <vt:lpstr>Single Page Application</vt:lpstr>
      <vt:lpstr>Native App </vt:lpstr>
      <vt:lpstr>ReactJS Virtual DOM</vt:lpstr>
      <vt:lpstr>Install NodeJS and npm</vt:lpstr>
      <vt:lpstr>How to Create React App</vt:lpstr>
      <vt:lpstr>PowerPoint Presentation</vt:lpstr>
      <vt:lpstr>PowerPoint Presentation</vt:lpstr>
      <vt:lpstr>PowerPoint Presentation</vt:lpstr>
      <vt:lpstr>PowerPoint Presentation</vt:lpstr>
      <vt:lpstr>REACT ES6</vt:lpstr>
      <vt:lpstr>Features of ES6</vt:lpstr>
      <vt:lpstr>React JSX</vt:lpstr>
      <vt:lpstr>React Components</vt:lpstr>
      <vt:lpstr>React Props</vt:lpstr>
      <vt:lpstr>React State</vt:lpstr>
      <vt:lpstr>Props VS State</vt:lpstr>
      <vt:lpstr>React lifecycle</vt:lpstr>
      <vt:lpstr>Initial phase</vt:lpstr>
      <vt:lpstr>Mounting phase</vt:lpstr>
      <vt:lpstr>Updating phase</vt:lpstr>
      <vt:lpstr>Unmounting phase</vt:lpstr>
      <vt:lpstr>React “This” keyword</vt:lpstr>
      <vt:lpstr>React Event Handling</vt:lpstr>
      <vt:lpstr>React CSS</vt:lpstr>
      <vt:lpstr>Possible Way Of Adding CSS To React Components</vt:lpstr>
      <vt:lpstr>React Sass</vt:lpstr>
      <vt:lpstr>React Forms</vt:lpstr>
      <vt:lpstr>React Fragments</vt:lpstr>
      <vt:lpstr>React Lists</vt:lpstr>
      <vt:lpstr>React Keys</vt:lpstr>
      <vt:lpstr>React Hooks</vt:lpstr>
      <vt:lpstr>React Router</vt:lpstr>
      <vt:lpstr>Import{ Brower router as router,route,link,navlink,switch}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Isysway</dc:creator>
  <cp:lastModifiedBy>sanjay butt</cp:lastModifiedBy>
  <cp:revision>129</cp:revision>
  <dcterms:created xsi:type="dcterms:W3CDTF">2021-12-22T07:06:30Z</dcterms:created>
  <dcterms:modified xsi:type="dcterms:W3CDTF">2024-03-09T09:38:31Z</dcterms:modified>
</cp:coreProperties>
</file>