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14.jpeg" ContentType="image/jpeg"/>
  <Override PartName="/ppt/media/image8.png" ContentType="image/png"/>
  <Override PartName="/ppt/media/image12.jpeg" ContentType="image/jpe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24958-B049-4675-870B-BE5631FA93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3E2286-53B8-4738-9032-87E654B10A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8FF369-7FF9-4A6E-8AE4-A32A1199EA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ECB2F-6851-4047-8CB4-635657F590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91EF1B-2044-40FC-8F7C-45BE3C4C34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F21121-F562-450F-A515-A1E93F02C2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1BA0CE-539B-4F1E-8360-E709CECEA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FAED93-C7E7-492A-9C84-B342F6B376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53BD03-CEB9-4D02-B273-591B9A3C48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B4D6CE-BFB7-434E-A676-131C977F08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BF2614-4EEB-4E1A-AA6D-C14893754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C7E5F-6281-4156-9481-8D2A1EB425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00B555-91C9-4CB7-A584-55141CC67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87FC1E-8BB9-402F-8C56-3E79198496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FC06C7-24E7-4BBB-B470-9F95DA4C0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719010-4F46-4EC0-A05D-07649260A6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F6FB1F-4D7D-498D-8B7B-6861B3F590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E8895-28E8-4881-825D-F014A03842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108EE-01CA-483E-863B-EB3A76E73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A2289-FD17-4673-A6FF-1F788349E6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EBB3A-48A3-46C8-B5E2-B6BCF3CEA1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EE29A6-DE8E-4CC0-9BA3-F47DCC953E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E2147-C09E-4A10-A245-ECA8D79E91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385D9-1C2E-4276-B22B-A431397CF4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Brickwork-HD-R1a.jp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2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>
              <a:noFill/>
            </a:ln>
            <a:effectLst>
              <a:outerShdw algn="tl" blurRad="98280" dir="4391803" dist="75963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" name="Picture 6" descr="Brickwork-HD-R1a.jpg"/>
          <p:cNvPicPr/>
          <p:nvPr/>
        </p:nvPicPr>
        <p:blipFill>
          <a:blip r:embed="rId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" name="Freeform 11"/>
          <p:cNvSpPr/>
          <p:nvPr/>
        </p:nvSpPr>
        <p:spPr>
          <a:xfrm>
            <a:off x="-15840" y="0"/>
            <a:ext cx="11683440" cy="6587640"/>
          </a:xfrm>
          <a:custGeom>
            <a:avLst/>
            <a:gdLst/>
            <a:ah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0">
            <a:blip r:embed="rId6"/>
            <a:srcRect/>
            <a:stretch/>
          </a:blipFill>
          <a:ln>
            <a:noFill/>
          </a:ln>
          <a:effectLst>
            <a:outerShdw algn="tl" blurRad="101520" dir="4384010" dist="152031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Freeform 13"/>
          <p:cNvSpPr/>
          <p:nvPr/>
        </p:nvSpPr>
        <p:spPr>
          <a:xfrm>
            <a:off x="0" y="4282200"/>
            <a:ext cx="11328840" cy="2028600"/>
          </a:xfrm>
          <a:custGeom>
            <a:avLst/>
            <a:gdLst/>
            <a:ah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Freeform 25"/>
          <p:cNvSpPr/>
          <p:nvPr/>
        </p:nvSpPr>
        <p:spPr>
          <a:xfrm>
            <a:off x="0" y="0"/>
            <a:ext cx="8719200" cy="456480"/>
          </a:xfrm>
          <a:custGeom>
            <a:avLst/>
            <a:gdLst/>
            <a:ah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Freeform 14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/>
            <a:ah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>
            <a:solidFill>
              <a:srgbClr val="000000">
                <a:lumMod val="50000"/>
                <a:lumOff val="50000"/>
              </a:srgb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 algn="r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Clic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k to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edit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Mast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er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titl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e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styl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e</a:t>
            </a:r>
            <a:endParaRPr b="0" lang="en-US" sz="80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5400" spc="-1" strike="noStrike" cap="all">
                <a:solidFill>
                  <a:srgbClr val="2e0304"/>
                </a:solidFill>
                <a:latin typeface="Impac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5400" spc="-1" strike="noStrike" cap="all">
                <a:solidFill>
                  <a:srgbClr val="2e0304"/>
                </a:solidFill>
                <a:latin typeface="Impact"/>
              </a:rPr>
              <a:t>&lt;date/time&gt;</a:t>
            </a:r>
            <a:endParaRPr b="0" lang="en-IN" sz="54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 rot="21420000">
            <a:off x="-5400" y="4882680"/>
            <a:ext cx="4046760" cy="119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 cap="all">
                <a:solidFill>
                  <a:srgbClr val="404040"/>
                </a:solidFill>
                <a:latin typeface="Impac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578BD37-7478-4A33-8506-334FDA95A4BF}" type="slidenum">
              <a:rPr b="0" lang="en-GB" sz="2400" spc="-1" strike="noStrike" cap="all">
                <a:solidFill>
                  <a:srgbClr val="404040"/>
                </a:solidFill>
                <a:latin typeface="Impact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4" name="5-Point Star 24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latin typeface="Impac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latin typeface="Impac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latin typeface="Impac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latin typeface="Impac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latin typeface="Impac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latin typeface="Impac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5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5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>
              <a:noFill/>
            </a:ln>
            <a:effectLst>
              <a:outerShdw algn="tl" blurRad="98280" dir="4391803" dist="75963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dt" idx="4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3200" spc="-1" strike="noStrike" cap="all">
                <a:solidFill>
                  <a:srgbClr val="5c0707"/>
                </a:solidFill>
                <a:latin typeface="Impac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3200" spc="-1" strike="noStrike" cap="all">
                <a:solidFill>
                  <a:srgbClr val="5c0707"/>
                </a:solidFill>
                <a:latin typeface="Impact"/>
              </a:rPr>
              <a:t>&lt;date/time&gt;</a:t>
            </a:r>
            <a:endParaRPr b="0" lang="en-IN" sz="32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5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6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3200" spc="-1" strike="noStrike" cap="all">
                <a:solidFill>
                  <a:srgbClr val="5c0707"/>
                </a:solidFill>
                <a:latin typeface="Impac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317AF7-F24D-47A2-AEC0-D61DA0F6B0FA}" type="slidenum">
              <a:rPr b="0" lang="en-GB" sz="3200" spc="-1" strike="noStrike" cap="all">
                <a:solidFill>
                  <a:srgbClr val="5c0707"/>
                </a:solidFill>
                <a:latin typeface="Impact"/>
              </a:rPr>
              <a:t>&lt;number&gt;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Impact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Impact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latin typeface="Impac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latin typeface="Impac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latin typeface="Impac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latin typeface="Impac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latin typeface="Impac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latin typeface="Impac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Impac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latin typeface="Imp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 rot="21420000">
            <a:off x="638640" y="771480"/>
            <a:ext cx="9754920" cy="2766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C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prog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ramm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ing 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lang</a:t>
            </a:r>
            <a:r>
              <a:rPr b="0" lang="en-US" sz="8000" spc="-1" strike="noStrike" cap="all">
                <a:solidFill>
                  <a:srgbClr val="b80e0f"/>
                </a:solidFill>
                <a:latin typeface="Impact"/>
              </a:rPr>
              <a:t>uage</a:t>
            </a:r>
            <a:endParaRPr b="0" lang="en-US" sz="8000" spc="-1" strike="noStrike">
              <a:solidFill>
                <a:srgbClr val="000000"/>
              </a:solidFill>
              <a:latin typeface="Impac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Compiler vs Interpreter"/>
          <p:cNvPicPr/>
          <p:nvPr/>
        </p:nvPicPr>
        <p:blipFill>
          <a:blip r:embed="rId1"/>
          <a:stretch/>
        </p:blipFill>
        <p:spPr>
          <a:xfrm>
            <a:off x="988200" y="351360"/>
            <a:ext cx="9288360" cy="556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3"/>
          <p:cNvSpPr/>
          <p:nvPr/>
        </p:nvSpPr>
        <p:spPr>
          <a:xfrm>
            <a:off x="109800" y="241920"/>
            <a:ext cx="473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What is C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0" name="Rectangle 5"/>
          <p:cNvSpPr/>
          <p:nvPr/>
        </p:nvSpPr>
        <p:spPr>
          <a:xfrm>
            <a:off x="263880" y="1195200"/>
            <a:ext cx="115182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inter-bold"/>
              </a:rPr>
              <a:t>C programming is a general-purpose, procedural, imperative computer programming language.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developed in 1972 by Dennis M. Ritchie at the Bell Telephone Laboratories to develop the UNIX operating system.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1" name="Picture 2" descr="Dennis Ritchie - founder of C language"/>
          <p:cNvPicPr/>
          <p:nvPr/>
        </p:nvPicPr>
        <p:blipFill>
          <a:blip r:embed="rId1"/>
          <a:stretch/>
        </p:blipFill>
        <p:spPr>
          <a:xfrm>
            <a:off x="8734680" y="2944080"/>
            <a:ext cx="2497320" cy="25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"/>
          <p:cNvSpPr/>
          <p:nvPr/>
        </p:nvSpPr>
        <p:spPr>
          <a:xfrm>
            <a:off x="1287360" y="793440"/>
            <a:ext cx="9152640" cy="39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inter-regular"/>
              </a:rPr>
              <a:t>Mother language</a:t>
            </a:r>
            <a:endParaRPr b="0" lang="en-IN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inter-regular"/>
              </a:rPr>
              <a:t>System programming language</a:t>
            </a:r>
            <a:endParaRPr b="0" lang="en-IN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inter-regular"/>
              </a:rPr>
              <a:t>Procedure-oriented programming language</a:t>
            </a:r>
            <a:endParaRPr b="0" lang="en-IN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inter-regular"/>
              </a:rPr>
              <a:t>Structured programming language</a:t>
            </a:r>
            <a:endParaRPr b="0" lang="en-IN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2060"/>
                </a:solidFill>
                <a:latin typeface="inter-regular"/>
              </a:rPr>
              <a:t>Mid-level programming language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/>
          <p:nvPr/>
        </p:nvSpPr>
        <p:spPr>
          <a:xfrm>
            <a:off x="300240" y="296280"/>
            <a:ext cx="7110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var(--ff-lato)"/>
              </a:rPr>
              <a:t>Advantages of C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2644200" y="1060560"/>
            <a:ext cx="475848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Efficiency and speed</a:t>
            </a:r>
            <a:r>
              <a:rPr b="0" lang="en-GB" sz="2400" spc="-1" strike="noStrike">
                <a:solidFill>
                  <a:srgbClr val="002060"/>
                </a:solidFill>
                <a:latin typeface="Verdana"/>
              </a:rPr>
              <a:t> 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Portable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Close to Hardware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Standard Libraries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Structured Programming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Procedural Language</a:t>
            </a:r>
            <a:r>
              <a:rPr b="0" lang="en-GB" sz="2400" spc="-1" strike="noStrike">
                <a:solidFill>
                  <a:srgbClr val="002060"/>
                </a:solidFill>
                <a:latin typeface="Verdana"/>
              </a:rPr>
              <a:t> 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Versatility</a:t>
            </a:r>
            <a:r>
              <a:rPr b="0" lang="en-GB" sz="2400" spc="-1" strike="noStrike">
                <a:solidFill>
                  <a:srgbClr val="002060"/>
                </a:solidFill>
                <a:latin typeface="Verdana"/>
              </a:rPr>
              <a:t>  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/>
          <p:nvPr/>
        </p:nvSpPr>
        <p:spPr>
          <a:xfrm>
            <a:off x="-45000" y="228240"/>
            <a:ext cx="6114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var(--ff-lato)"/>
              </a:rPr>
              <a:t>Drawbacks of C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6" name="Rectangle 2"/>
          <p:cNvSpPr/>
          <p:nvPr/>
        </p:nvSpPr>
        <p:spPr>
          <a:xfrm>
            <a:off x="1924560" y="1033560"/>
            <a:ext cx="55602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Manual Memory Management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No Object−Oriented Feature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No Garbage Collection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No Exception Handling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"/>
          <p:cNvSpPr/>
          <p:nvPr/>
        </p:nvSpPr>
        <p:spPr>
          <a:xfrm>
            <a:off x="8640" y="323640"/>
            <a:ext cx="644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var(--ff-lato)"/>
              </a:rPr>
              <a:t>Applications of C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Rectangle 2"/>
          <p:cNvSpPr/>
          <p:nvPr/>
        </p:nvSpPr>
        <p:spPr>
          <a:xfrm>
            <a:off x="2481480" y="1046880"/>
            <a:ext cx="76428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System Programming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Embedded Systems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Compiler and Interpreters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Database Systems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Networking Software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Game Development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Scientific and Mathematical Applications</a:t>
            </a:r>
            <a:r>
              <a:rPr b="0" lang="en-GB" sz="2400" spc="-1" strike="noStrike">
                <a:solidFill>
                  <a:srgbClr val="002060"/>
                </a:solidFill>
                <a:latin typeface="Verdana"/>
              </a:rPr>
              <a:t> 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GB" sz="2400" spc="-1" strike="noStrike">
                <a:solidFill>
                  <a:srgbClr val="002060"/>
                </a:solidFill>
                <a:latin typeface="Verdana"/>
              </a:rPr>
              <a:t>Text Editor and IDEs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1"/>
          <p:cNvGraphicFramePr/>
          <p:nvPr/>
        </p:nvGraphicFramePr>
        <p:xfrm>
          <a:off x="594360" y="853920"/>
          <a:ext cx="10849680" cy="4216680"/>
        </p:xfrm>
        <a:graphic>
          <a:graphicData uri="http://schemas.openxmlformats.org/drawingml/2006/table">
            <a:tbl>
              <a:tblPr/>
              <a:tblGrid>
                <a:gridCol w="3616560"/>
                <a:gridCol w="2326320"/>
                <a:gridCol w="4906800"/>
              </a:tblGrid>
              <a:tr h="563040">
                <a:tc>
                  <a:txBody>
                    <a:bodyPr lIns="84600" rIns="84600" tIns="84600" bIns="84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Language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84600" marR="84600">
                    <a:lnL w="9360">
                      <a:solidFill>
                        <a:srgbClr val="f08af0"/>
                      </a:solidFill>
                    </a:lnL>
                    <a:lnR w="9360">
                      <a:solidFill>
                        <a:srgbClr val="f08af0"/>
                      </a:solidFill>
                    </a:lnR>
                    <a:lnT w="9360">
                      <a:solidFill>
                        <a:srgbClr val="f08af0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lIns="84600" rIns="84600" tIns="84600" bIns="84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84600" marR="84600">
                    <a:lnL w="9360">
                      <a:solidFill>
                        <a:srgbClr val="f08af0"/>
                      </a:solidFill>
                    </a:lnL>
                    <a:lnR w="9360">
                      <a:solidFill>
                        <a:srgbClr val="f08af0"/>
                      </a:solidFill>
                    </a:lnR>
                    <a:lnT w="9360">
                      <a:solidFill>
                        <a:srgbClr val="f08af0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lIns="84600" rIns="84600" tIns="84600" bIns="84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Developed By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84600" marR="84600">
                    <a:lnL w="9360">
                      <a:solidFill>
                        <a:srgbClr val="f08af0"/>
                      </a:solidFill>
                    </a:lnL>
                    <a:lnR w="9360">
                      <a:solidFill>
                        <a:srgbClr val="f08af0"/>
                      </a:solidFill>
                    </a:lnR>
                    <a:lnT w="9360">
                      <a:solidFill>
                        <a:srgbClr val="f08af0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c7ccbe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Algol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1960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International Group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BCPL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1967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Martin Richard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B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1970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Ken Thompson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Traditional C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1972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Dennis Ritchie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93852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K &amp; R C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1978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Kernighan &amp; Dennis Ritchie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ANSI C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1989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ANSI Committee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52560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ANSI/ISO C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1990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ISO Committee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38520"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C99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1999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56160" rIns="56160" tIns="56160" bIns="5616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333333"/>
                          </a:solidFill>
                          <a:latin typeface="inter-regular"/>
                        </a:rPr>
                        <a:t>Standardization Committee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56160" marR="5616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130" name="Rectangle 2"/>
          <p:cNvSpPr/>
          <p:nvPr/>
        </p:nvSpPr>
        <p:spPr>
          <a:xfrm>
            <a:off x="-214560" y="105480"/>
            <a:ext cx="3163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var(--ff-lato)"/>
              </a:rPr>
              <a:t>History of C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C Programming Tutorial | tutorialforbeginner.com"/>
          <p:cNvPicPr/>
          <p:nvPr/>
        </p:nvPicPr>
        <p:blipFill>
          <a:blip r:embed="rId1"/>
          <a:stretch/>
        </p:blipFill>
        <p:spPr>
          <a:xfrm>
            <a:off x="2817000" y="868680"/>
            <a:ext cx="6545160" cy="5019480"/>
          </a:xfrm>
          <a:prstGeom prst="rect">
            <a:avLst/>
          </a:prstGeom>
          <a:ln w="0">
            <a:noFill/>
          </a:ln>
        </p:spPr>
      </p:pic>
      <p:sp>
        <p:nvSpPr>
          <p:cNvPr id="132" name="Rectangle 2"/>
          <p:cNvSpPr/>
          <p:nvPr/>
        </p:nvSpPr>
        <p:spPr>
          <a:xfrm>
            <a:off x="231840" y="146160"/>
            <a:ext cx="2701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var(--ff-lato)"/>
              </a:rPr>
              <a:t>Feature of C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"/>
          <p:cNvSpPr/>
          <p:nvPr/>
        </p:nvSpPr>
        <p:spPr>
          <a:xfrm>
            <a:off x="353520" y="446400"/>
            <a:ext cx="3323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Variables in 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809640" y="1031400"/>
            <a:ext cx="99169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 variable is the name of the memory location. It is used to store information. Its value can be altered and reused several times. 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Rectangle 5"/>
          <p:cNvSpPr/>
          <p:nvPr/>
        </p:nvSpPr>
        <p:spPr>
          <a:xfrm>
            <a:off x="475920" y="2631600"/>
            <a:ext cx="1557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6600"/>
                </a:solidFill>
                <a:latin typeface="erdana"/>
              </a:rPr>
              <a:t>Syntax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1620360" y="3243600"/>
            <a:ext cx="600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660066"/>
                </a:solidFill>
                <a:latin typeface="inter-regular"/>
              </a:rPr>
              <a:t>data_type variable_name= value; 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Rectangle 7"/>
          <p:cNvSpPr/>
          <p:nvPr/>
        </p:nvSpPr>
        <p:spPr>
          <a:xfrm>
            <a:off x="464760" y="4009320"/>
            <a:ext cx="1877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6600"/>
                </a:solidFill>
                <a:latin typeface="erdana"/>
              </a:rPr>
              <a:t>Example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1878120" y="4775400"/>
            <a:ext cx="288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660066"/>
                </a:solidFill>
                <a:latin typeface="inter-regular"/>
              </a:rPr>
              <a:t>Int number=15;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"/>
          <p:cNvSpPr/>
          <p:nvPr/>
        </p:nvSpPr>
        <p:spPr>
          <a:xfrm>
            <a:off x="386640" y="1193040"/>
            <a:ext cx="1083132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i="1" lang="en-US" sz="2400" spc="-1" strike="noStrike">
                <a:solidFill>
                  <a:srgbClr val="002060"/>
                </a:solidFill>
                <a:latin typeface="Minion Pro"/>
              </a:rPr>
              <a:t>Data Types or Types are attributes that are predefined or can be created by the user so that the program can easily detect the different types of information.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Minion Pro"/>
              </a:rPr>
              <a:t>Data type is used so that the compiler or interpreter of a programming language can be told about the data which is to be used. 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Minion Pro"/>
              </a:rPr>
              <a:t>The compiler also allocates the required amount of memory storage as per the data type defined thus saving space. 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-42840" y="308160"/>
            <a:ext cx="3543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Datatypes in C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/>
          <p:nvPr/>
        </p:nvSpPr>
        <p:spPr>
          <a:xfrm>
            <a:off x="83880" y="351000"/>
            <a:ext cx="4299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What is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891720" y="1054800"/>
            <a:ext cx="100126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Language is a mode of communication that is used to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share ideas, opinions with each other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. For example, if we want to teach someone, we need a language that is understandable by both communicators.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Data Types in C"/>
          <p:cNvPicPr/>
          <p:nvPr/>
        </p:nvPicPr>
        <p:blipFill>
          <a:blip r:embed="rId1"/>
          <a:stretch/>
        </p:blipFill>
        <p:spPr>
          <a:xfrm>
            <a:off x="1283040" y="434160"/>
            <a:ext cx="9667080" cy="50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Table 1"/>
          <p:cNvGraphicFramePr/>
          <p:nvPr/>
        </p:nvGraphicFramePr>
        <p:xfrm>
          <a:off x="826560" y="547560"/>
          <a:ext cx="9900000" cy="1549080"/>
        </p:xfrm>
        <a:graphic>
          <a:graphicData uri="http://schemas.openxmlformats.org/drawingml/2006/table">
            <a:tbl>
              <a:tblPr/>
              <a:tblGrid>
                <a:gridCol w="2475000"/>
                <a:gridCol w="2475000"/>
                <a:gridCol w="2475000"/>
                <a:gridCol w="2475000"/>
              </a:tblGrid>
              <a:tr h="883080">
                <a:tc>
                  <a:txBody>
                    <a:bodyPr lIns="13680" rIns="13680" tIns="34560" bIns="345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Data Type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13680" marR="1368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34560" bIns="345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Size (bytes)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34560" bIns="345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Range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34560" bIns="345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Format Specifier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17960"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int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4 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-2,147,483,648 to 2,147,483,647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%d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1160"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char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-128 to 127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%c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1160"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float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4 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1.2E-38 to 3.4E+38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%f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1160"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double </a:t>
                      </a:r>
                      <a:br>
                        <a:rPr sz="2800"/>
                      </a:br>
                      <a:r>
                        <a:rPr b="1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8 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1.7E-308 to 1.7E+308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4560" rIns="34560" tIns="48600" bIns="48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%lf </a:t>
                      </a:r>
                      <a:br>
                        <a:rPr sz="2800"/>
                      </a:b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 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ctr" marL="34560" marR="34560">
                    <a:lnL w="2880">
                      <a:solidFill>
                        <a:srgbClr val="dfdfdf"/>
                      </a:solidFill>
                    </a:lnL>
                    <a:lnR w="2880">
                      <a:solidFill>
                        <a:srgbClr val="dfdfdf"/>
                      </a:solidFill>
                    </a:lnR>
                    <a:lnT w="2880">
                      <a:solidFill>
                        <a:srgbClr val="dfdfdf"/>
                      </a:solidFill>
                    </a:lnT>
                    <a:lnB w="2880">
                      <a:solidFill>
                        <a:srgbClr val="dfdfd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380520" y="461880"/>
            <a:ext cx="1557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6600"/>
                </a:solidFill>
                <a:latin typeface="erdana"/>
              </a:rPr>
              <a:t>Syntax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4" name="Rectangle 2"/>
          <p:cNvSpPr/>
          <p:nvPr/>
        </p:nvSpPr>
        <p:spPr>
          <a:xfrm>
            <a:off x="883440" y="1128240"/>
            <a:ext cx="600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660066"/>
                </a:solidFill>
                <a:latin typeface="inter-regular"/>
              </a:rPr>
              <a:t>data_type variable_name= value; 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402840" y="1853280"/>
            <a:ext cx="1877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6600"/>
                </a:solidFill>
                <a:latin typeface="erdana"/>
              </a:rPr>
              <a:t>Example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6" name="Rectangle 4"/>
          <p:cNvSpPr/>
          <p:nvPr/>
        </p:nvSpPr>
        <p:spPr>
          <a:xfrm>
            <a:off x="1919520" y="2639880"/>
            <a:ext cx="31104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GB" sz="2400" spc="-1" strike="noStrike">
                <a:solidFill>
                  <a:srgbClr val="660066"/>
                </a:solidFill>
                <a:latin typeface="inter-regular"/>
              </a:rPr>
              <a:t>Int number=15;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660066"/>
                </a:solidFill>
                <a:latin typeface="inter-regular"/>
              </a:rPr>
              <a:t>Float speed=4.5;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660066"/>
                </a:solidFill>
                <a:latin typeface="inter-regular"/>
              </a:rPr>
              <a:t>Char letter=‘e’;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"/>
          <p:cNvSpPr/>
          <p:nvPr/>
        </p:nvSpPr>
        <p:spPr>
          <a:xfrm>
            <a:off x="36360" y="309960"/>
            <a:ext cx="3139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ff0000"/>
                </a:solidFill>
                <a:latin typeface="erdana"/>
              </a:rPr>
              <a:t>Keywords in C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8" name="Rectangle 2"/>
          <p:cNvSpPr/>
          <p:nvPr/>
        </p:nvSpPr>
        <p:spPr>
          <a:xfrm>
            <a:off x="482400" y="1093680"/>
            <a:ext cx="10121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i="1" lang="en-US" sz="2400" spc="-1" strike="noStrike">
                <a:solidFill>
                  <a:srgbClr val="002060"/>
                </a:solidFill>
                <a:latin typeface="inter-bold"/>
              </a:rPr>
              <a:t>Keywords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in C are </a:t>
            </a:r>
            <a:r>
              <a:rPr b="1" i="1" lang="en-US" sz="2400" spc="-1" strike="noStrike">
                <a:solidFill>
                  <a:srgbClr val="002060"/>
                </a:solidFill>
                <a:latin typeface="inter-bold"/>
              </a:rPr>
              <a:t>reserved words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that have predefined meanings and are part of the C language syntax. 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These keywords cannot be used as </a:t>
            </a:r>
            <a:r>
              <a:rPr b="1" i="1" lang="en-US" sz="2400" spc="-1" strike="noStrike">
                <a:solidFill>
                  <a:srgbClr val="002060"/>
                </a:solidFill>
                <a:latin typeface="inter-bold"/>
              </a:rPr>
              <a:t>variable names, function names,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or any other identifiers within the program except for their intended purpose.</a:t>
            </a:r>
            <a:r>
              <a:rPr b="0" lang="en-US" sz="2400" spc="-1" strike="noStrike">
                <a:solidFill>
                  <a:srgbClr val="002060"/>
                </a:solidFill>
                <a:latin typeface="inter-regular"/>
              </a:rPr>
              <a:t> 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 4"/>
          <p:cNvGraphicFramePr/>
          <p:nvPr/>
        </p:nvGraphicFramePr>
        <p:xfrm>
          <a:off x="1334160" y="177480"/>
          <a:ext cx="9242280" cy="5689080"/>
        </p:xfrm>
        <a:graphic>
          <a:graphicData uri="http://schemas.openxmlformats.org/drawingml/2006/table">
            <a:tbl>
              <a:tblPr/>
              <a:tblGrid>
                <a:gridCol w="2310480"/>
                <a:gridCol w="2310480"/>
                <a:gridCol w="2310480"/>
                <a:gridCol w="2310840"/>
              </a:tblGrid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auto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double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int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struct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break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else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long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switch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case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enum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register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typedef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char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extern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return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union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335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continue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for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signed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void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do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if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static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while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3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default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goto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sizeof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volatile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35360"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const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float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short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73800" rIns="73800" tIns="73800" bIns="73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2400" spc="-1" strike="noStrike">
                          <a:solidFill>
                            <a:srgbClr val="002060"/>
                          </a:solidFill>
                          <a:latin typeface="inter-bold"/>
                        </a:rPr>
                        <a:t>unsigned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73800" marR="73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"/>
          <p:cNvSpPr/>
          <p:nvPr/>
        </p:nvSpPr>
        <p:spPr>
          <a:xfrm>
            <a:off x="369720" y="473760"/>
            <a:ext cx="3182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ff0000"/>
                </a:solidFill>
                <a:latin typeface="erdana"/>
              </a:rPr>
              <a:t>Comments in C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1000800" y="1065960"/>
            <a:ext cx="9780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Comments in C language are used to provide information about lines of code. It is widely used for documenting code.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2" name="Rectangle 4"/>
          <p:cNvSpPr/>
          <p:nvPr/>
        </p:nvSpPr>
        <p:spPr>
          <a:xfrm>
            <a:off x="1806120" y="2641680"/>
            <a:ext cx="60955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GB" sz="2800" spc="-1" strike="noStrike">
                <a:solidFill>
                  <a:srgbClr val="002060"/>
                </a:solidFill>
                <a:latin typeface="inter-regular"/>
              </a:rPr>
              <a:t>Single Line Comments   //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GB" sz="2800" spc="-1" strike="noStrike">
                <a:solidFill>
                  <a:srgbClr val="002060"/>
                </a:solidFill>
                <a:latin typeface="inter-regular"/>
              </a:rPr>
              <a:t>Multi-Line Comments  /*….*/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"/>
          <p:cNvGraphicFramePr/>
          <p:nvPr/>
        </p:nvGraphicFramePr>
        <p:xfrm>
          <a:off x="1433160" y="425880"/>
          <a:ext cx="8734320" cy="5087160"/>
        </p:xfrm>
        <a:graphic>
          <a:graphicData uri="http://schemas.openxmlformats.org/drawingml/2006/table">
            <a:tbl>
              <a:tblPr/>
              <a:tblGrid>
                <a:gridCol w="3107160"/>
                <a:gridCol w="5627160"/>
              </a:tblGrid>
              <a:tr h="505080">
                <a:tc>
                  <a:txBody>
                    <a:bodyPr lIns="72720" rIns="72720" tIns="72720" bIns="72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Escape Sequence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72720" marR="72720">
                    <a:lnL w="9360">
                      <a:solidFill>
                        <a:srgbClr val="d049ba"/>
                      </a:solidFill>
                    </a:lnL>
                    <a:lnR w="9360">
                      <a:solidFill>
                        <a:srgbClr val="d049ba"/>
                      </a:solidFill>
                    </a:lnR>
                    <a:lnT w="9360">
                      <a:solidFill>
                        <a:srgbClr val="d049ba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lIns="72720" rIns="72720" tIns="72720" bIns="72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Meaning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72720" marR="72720">
                    <a:lnL w="9360">
                      <a:solidFill>
                        <a:srgbClr val="d049ba"/>
                      </a:solidFill>
                    </a:lnL>
                    <a:lnR w="9360">
                      <a:solidFill>
                        <a:srgbClr val="d049ba"/>
                      </a:solidFill>
                    </a:lnR>
                    <a:lnT w="9360">
                      <a:solidFill>
                        <a:srgbClr val="d049ba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c7ccbe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Alarm or Beep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Backspace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Form Feed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New Line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Carriage Return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Tab (Horizontal)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\v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Vertical Tab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\\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Backslash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\'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Single Quote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652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Double Quote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16880"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\?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8240" rIns="48240" tIns="48240" bIns="482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2060"/>
                          </a:solidFill>
                          <a:latin typeface="inter-regular"/>
                        </a:rPr>
                        <a:t>Question Mark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48240" marR="48240">
                    <a:lnL w="9360">
                      <a:solidFill>
                        <a:srgbClr val="c7ccbe"/>
                      </a:solidFill>
                    </a:lnL>
                    <a:lnR w="9360">
                      <a:solidFill>
                        <a:srgbClr val="c7ccbe"/>
                      </a:solidFill>
                    </a:lnR>
                    <a:lnT w="9360">
                      <a:solidFill>
                        <a:srgbClr val="c7ccbe"/>
                      </a:solidFill>
                    </a:lnT>
                    <a:lnB w="9360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"/>
          <p:cNvSpPr/>
          <p:nvPr/>
        </p:nvSpPr>
        <p:spPr>
          <a:xfrm>
            <a:off x="-182160" y="378360"/>
            <a:ext cx="7970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erdana"/>
              </a:rPr>
              <a:t>What is a Programming Language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Rectangle 2"/>
          <p:cNvSpPr/>
          <p:nvPr/>
        </p:nvSpPr>
        <p:spPr>
          <a:xfrm>
            <a:off x="717120" y="1058760"/>
            <a:ext cx="10787400" cy="43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 programming language is a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computer language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that is used by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programmers (developers) to communicate with computers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. It is a set of instructions written in any specific language ( C, C++, Java, Python) to perform a specific task.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 programming language is mainly used to develop desktop applications, websites, and mobile applications.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03" name="TextBox 3"/>
          <p:cNvSpPr/>
          <p:nvPr/>
        </p:nvSpPr>
        <p:spPr>
          <a:xfrm>
            <a:off x="-18000" y="4678200"/>
            <a:ext cx="1092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6600"/>
                </a:solidFill>
                <a:latin typeface="Impact"/>
              </a:rPr>
              <a:t>Example: C, C++, Java, Python, R, C#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/>
          <p:nvPr/>
        </p:nvSpPr>
        <p:spPr>
          <a:xfrm>
            <a:off x="-2160" y="323640"/>
            <a:ext cx="6654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ff0000"/>
                </a:solidFill>
                <a:latin typeface="erdana"/>
              </a:rPr>
              <a:t>Types of programming language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5" name="Rectangle 2"/>
          <p:cNvSpPr/>
          <p:nvPr/>
        </p:nvSpPr>
        <p:spPr>
          <a:xfrm>
            <a:off x="-355680" y="1074240"/>
            <a:ext cx="6018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610b4b"/>
                </a:solidFill>
                <a:latin typeface="erdana"/>
              </a:rPr>
              <a:t> </a:t>
            </a:r>
            <a:r>
              <a:rPr b="1" lang="en-GB" sz="2400" spc="-1" strike="noStrike">
                <a:solidFill>
                  <a:srgbClr val="006600"/>
                </a:solidFill>
                <a:latin typeface="erdana"/>
              </a:rPr>
              <a:t>Low-level programming language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460440" y="1511280"/>
            <a:ext cx="10732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Low-level language is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machine-dependent (0s and 1s)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programming language.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Rectangle 6"/>
          <p:cNvSpPr/>
          <p:nvPr/>
        </p:nvSpPr>
        <p:spPr>
          <a:xfrm>
            <a:off x="-200160" y="2736360"/>
            <a:ext cx="605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6600"/>
                </a:solidFill>
                <a:latin typeface="erdana"/>
              </a:rPr>
              <a:t>High-level programming language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Rectangle 7"/>
          <p:cNvSpPr/>
          <p:nvPr/>
        </p:nvSpPr>
        <p:spPr>
          <a:xfrm>
            <a:off x="359280" y="3278880"/>
            <a:ext cx="111315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High-level programming language (HLL) is designed for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developing user-friendly software programs and websites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. This programming language requires a compiler or interpreter to translate the program into machine language (execute the program).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-111960" y="542160"/>
            <a:ext cx="7447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006600"/>
                </a:solidFill>
                <a:latin typeface="erdana"/>
              </a:rPr>
              <a:t>Middle-level programming language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0" name="Rectangle 2"/>
          <p:cNvSpPr/>
          <p:nvPr/>
        </p:nvSpPr>
        <p:spPr>
          <a:xfrm>
            <a:off x="891720" y="1448280"/>
            <a:ext cx="10585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Middle-level programming language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lies between the low-level programming language and high-level programming language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. It is also known as the intermediate programming language and pseudo-language.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Machine Language | RUOCHI.AI"/>
          <p:cNvPicPr/>
          <p:nvPr/>
        </p:nvPicPr>
        <p:blipFill>
          <a:blip r:embed="rId1"/>
          <a:stretch/>
        </p:blipFill>
        <p:spPr>
          <a:xfrm>
            <a:off x="1302120" y="1132920"/>
            <a:ext cx="8417160" cy="456336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3"/>
          <p:cNvSpPr/>
          <p:nvPr/>
        </p:nvSpPr>
        <p:spPr>
          <a:xfrm>
            <a:off x="283680" y="323640"/>
            <a:ext cx="2781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ff0000"/>
                </a:solidFill>
                <a:latin typeface="erdana"/>
              </a:rPr>
              <a:t>How it works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"/>
          <p:cNvSpPr/>
          <p:nvPr/>
        </p:nvSpPr>
        <p:spPr>
          <a:xfrm>
            <a:off x="68040" y="214560"/>
            <a:ext cx="2229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Compiler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414000" y="799200"/>
            <a:ext cx="1088604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 compiler is a translator that converts the high-level language into the machine language.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High-level language is written by a developer and machine language can be understood by the processor.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Compiler is used to show errors to the programmer.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 compiler converts complete source code into machine code at once. And finally, your program get executes.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br>
              <a:rPr sz="2400"/>
            </a:b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Compiler vs Interpreter"/>
          <p:cNvPicPr/>
          <p:nvPr/>
        </p:nvPicPr>
        <p:blipFill>
          <a:blip r:embed="rId1"/>
          <a:stretch/>
        </p:blipFill>
        <p:spPr>
          <a:xfrm>
            <a:off x="1261080" y="229680"/>
            <a:ext cx="9165600" cy="548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171360" y="200880"/>
            <a:ext cx="2732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ff0000"/>
                </a:solidFill>
                <a:latin typeface="erdana"/>
              </a:rPr>
              <a:t>Interpreter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7" name="Rectangle 2"/>
          <p:cNvSpPr/>
          <p:nvPr/>
        </p:nvSpPr>
        <p:spPr>
          <a:xfrm>
            <a:off x="795960" y="997920"/>
            <a:ext cx="10640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An interpreter is also a software program that translates a source code into a machine language.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 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However, an interpreter converts high-level programming language into machine language </a:t>
            </a:r>
            <a:r>
              <a:rPr b="1" lang="en-US" sz="2400" spc="-1" strike="noStrike">
                <a:solidFill>
                  <a:srgbClr val="002060"/>
                </a:solidFill>
                <a:latin typeface="inter-bold"/>
              </a:rPr>
              <a:t>line-by-line</a:t>
            </a:r>
            <a:r>
              <a:rPr b="1" lang="en-US" sz="2400" spc="-1" strike="noStrike">
                <a:solidFill>
                  <a:srgbClr val="002060"/>
                </a:solidFill>
                <a:latin typeface="inter-regular"/>
              </a:rPr>
              <a:t> while interpreting and running the program.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558</TotalTime>
  <Application>LibreOffice/7.3.7.2$Linux_X86_64 LibreOffice_project/30$Build-2</Application>
  <AppVersion>15.0000</AppVersion>
  <Words>528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2024-05-10T08:39:31Z</dcterms:created>
  <dc:creator>isysway</dc:creator>
  <dc:description/>
  <dc:language>en-IN</dc:language>
  <cp:lastModifiedBy/>
  <dcterms:modified xsi:type="dcterms:W3CDTF">2024-07-23T16:22:13Z</dcterms:modified>
  <cp:revision>19</cp:revision>
  <dc:subject/>
  <dc:title>C programming language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26</vt:i4>
  </property>
</Properties>
</file>