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10.png" ContentType="image/png"/>
  <Override PartName="/ppt/media/image47.png" ContentType="image/png"/>
  <Override PartName="/ppt/media/image35.png" ContentType="image/png"/>
  <Override PartName="/ppt/media/image5.png" ContentType="image/png"/>
  <Override PartName="/ppt/media/image17.png" ContentType="image/png"/>
  <Override PartName="/ppt/media/image28.png" ContentType="image/png"/>
  <Override PartName="/ppt/media/image7.jpeg" ContentType="image/jpeg"/>
  <Override PartName="/ppt/media/image16.png" ContentType="image/png"/>
  <Override PartName="/ppt/media/image40.png" ContentType="image/png"/>
  <Override PartName="/ppt/media/image32.png" ContentType="image/png"/>
  <Override PartName="/ppt/media/image2.png" ContentType="image/png"/>
  <Override PartName="/ppt/media/image14.png" ContentType="image/png"/>
  <Override PartName="/ppt/media/image33.png" ContentType="image/png"/>
  <Override PartName="/ppt/media/image3.png" ContentType="image/png"/>
  <Override PartName="/ppt/media/image15.png" ContentType="image/png"/>
  <Override PartName="/ppt/media/image26.png" ContentType="image/png"/>
  <Override PartName="/ppt/media/image63.png" ContentType="image/png"/>
  <Override PartName="/ppt/media/image25.png" ContentType="image/png"/>
  <Override PartName="/ppt/media/image62.png" ContentType="image/png"/>
  <Override PartName="/ppt/media/image27.png" ContentType="image/png"/>
  <Override PartName="/ppt/media/image22.png" ContentType="image/png"/>
  <Override PartName="/ppt/media/image59.png" ContentType="image/png"/>
  <Override PartName="/ppt/media/image60.png" ContentType="image/png"/>
  <Override PartName="/ppt/media/image23.png" ContentType="image/png"/>
  <Override PartName="/ppt/media/image58.png" ContentType="image/png"/>
  <Override PartName="/ppt/media/image21.png" ContentType="image/png"/>
  <Override PartName="/ppt/media/image19.png" ContentType="image/png"/>
  <Override PartName="/ppt/media/image61.png" ContentType="image/png"/>
  <Override PartName="/ppt/media/image24.png" ContentType="image/png"/>
  <Override PartName="/ppt/media/image31.png" ContentType="image/png"/>
  <Override PartName="/ppt/media/image29.png" ContentType="image/png"/>
  <Override PartName="/ppt/media/image36.png" ContentType="image/png"/>
  <Override PartName="/ppt/media/image18.png" ContentType="image/png"/>
  <Override PartName="/ppt/media/image6.png" ContentType="image/png"/>
  <Override PartName="/ppt/media/image20.png" ContentType="image/png"/>
  <Override PartName="/ppt/media/image57.png" ContentType="image/png"/>
  <Override PartName="/ppt/media/image11.png" ContentType="image/png"/>
  <Override PartName="/ppt/media/image48.png" ContentType="image/png"/>
  <Override PartName="/ppt/media/image8.png" ContentType="image/png"/>
  <Override PartName="/ppt/media/image38.png" ContentType="image/png"/>
  <Override PartName="/ppt/media/image12.jpeg" ContentType="image/jpeg"/>
  <Override PartName="/ppt/media/image34.png" ContentType="image/png"/>
  <Override PartName="/ppt/media/image1.png" ContentType="image/png"/>
  <Override PartName="/ppt/media/image13.png" ContentType="image/png"/>
  <Override PartName="/ppt/media/image9.png" ContentType="image/png"/>
  <Override PartName="/ppt/media/image39.png" ContentType="image/png"/>
  <Override PartName="/ppt/media/image30.png" ContentType="image/png"/>
  <Override PartName="/ppt/media/image37.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9.png" ContentType="image/png"/>
  <Override PartName="/ppt/media/image50.png" ContentType="image/png"/>
  <Override PartName="/ppt/media/image4.jpeg" ContentType="image/jpeg"/>
  <Override PartName="/ppt/media/image51.png" ContentType="image/png"/>
  <Override PartName="/ppt/media/image52.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2F06E06-7B62-41D2-BBF3-20A9500E6CBC}"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9296C0D-2437-4937-9D5D-A2367A4A446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1110BFD-DE54-4248-9533-8676D92D2825}"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5CC6C0A-3350-4FFC-A74D-84206D8EA209}"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6D4789B-E97C-4CCA-BEA5-5069218AB90A}"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6350134-22D6-47BE-BBCF-25CFA21FB68F}"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0779D39-7BCE-4953-8DFC-682FA93F74C4}"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EBDBD9B-7E13-42B2-ACD3-8FCEAF5F576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3F17D8B-9A6C-440A-BC42-6A509B603B57}"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82A5D34-C8FB-44F8-AFD2-1408D0D8E101}"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B5ED424-00AE-465A-9CDC-0C70164F554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F497065-148C-4DE3-954B-064CA1E8B10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9E59266-4105-4C7A-940F-086CBDAACBE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1EE6B09-913F-4B6A-8F9C-B5060F33992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0BB8E79-FE69-40B6-A3E0-B3235863BABA}"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F6CA8A7-29F5-4258-98C9-9E66D8800FEE}"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B1C52A2-E328-4EE7-A7CC-B804A0592970}"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BEC91B7-1240-47E1-B49B-DCA9FCB0554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87F51AF-CAE2-466E-8EA1-899371351D0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36F4476-1BA5-4B5A-8A12-60F9F10FF94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57D7573-85AC-4817-98B9-C30BC86E8DC2}"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6D9AD2E-CDB5-4247-A4DC-7E833874A7F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72F137-56AE-48C8-BA54-79C9480A340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33733B0-E71A-4F5C-98DE-82B8F1D4D90A}"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gn="ctr">
              <a:buNone/>
            </a:pPr>
            <a:r>
              <a:rPr b="0" lang="en-IN" sz="4400" spc="-1" strike="noStrike">
                <a:latin typeface="Arial"/>
              </a:rPr>
              <a:t>Click to </a:t>
            </a:r>
            <a:r>
              <a:rPr b="0" lang="en-IN" sz="4400" spc="-1" strike="noStrike">
                <a:latin typeface="Arial"/>
              </a:rPr>
              <a:t>edit 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IN" sz="1200" spc="-1" strike="noStrike">
                <a:solidFill>
                  <a:srgbClr val="8b8b8b"/>
                </a:solidFill>
                <a:latin typeface="Calibri"/>
              </a:defRPr>
            </a:lvl1pPr>
          </a:lstStyle>
          <a:p>
            <a:pPr algn="ctr">
              <a:lnSpc>
                <a:spcPct val="100000"/>
              </a:lnSpc>
              <a:buNone/>
            </a:pPr>
            <a:r>
              <a:rPr b="0" lang="en-IN" sz="1200" spc="-1" strike="noStrike">
                <a:solidFill>
                  <a:srgbClr val="8b8b8b"/>
                </a:solidFill>
                <a:latin typeface="Calibri"/>
              </a:rPr>
              <a:t>&lt;footer&gt;</a:t>
            </a:r>
            <a:endParaRPr b="0" lang="en-IN" sz="1200" spc="-1" strike="noStrike">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C463908D-92E9-496C-B171-A2A4D8658F26}" type="slidenum">
              <a:rPr b="0" lang="en-IN" sz="1200" spc="-1" strike="noStrike">
                <a:solidFill>
                  <a:srgbClr val="8b8b8b"/>
                </a:solidFill>
                <a:latin typeface="Calibri"/>
              </a:rPr>
              <a:t>&lt;number&gt;</a:t>
            </a:fld>
            <a:endParaRPr b="0" lang="en-IN" sz="1200" spc="-1" strike="noStrike">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IN" sz="1200" spc="-1" strike="noStrike">
                <a:solidFill>
                  <a:srgbClr val="8b8b8b"/>
                </a:solidFill>
                <a:latin typeface="Calibri"/>
              </a:defRPr>
            </a:lvl1pPr>
          </a:lstStyle>
          <a:p>
            <a:pPr algn="ctr">
              <a:lnSpc>
                <a:spcPct val="100000"/>
              </a:lnSpc>
              <a:buNone/>
            </a:pPr>
            <a:r>
              <a:rPr b="0" lang="en-IN" sz="1200" spc="-1" strike="noStrike">
                <a:solidFill>
                  <a:srgbClr val="8b8b8b"/>
                </a:solidFill>
                <a:latin typeface="Calibri"/>
              </a:rPr>
              <a:t>&lt;footer&gt;</a:t>
            </a:r>
            <a:endParaRPr b="0" lang="en-IN" sz="1200" spc="-1" strike="noStrike">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085813FE-BD46-40B1-A272-E186BF731C97}" type="slidenum">
              <a:rPr b="0" lang="en-IN" sz="1200" spc="-1" strike="noStrike">
                <a:solidFill>
                  <a:srgbClr val="8b8b8b"/>
                </a:solidFill>
                <a:latin typeface="Calibri"/>
              </a:rPr>
              <a:t>&lt;number&gt;</a:t>
            </a:fld>
            <a:endParaRPr b="0" lang="en-IN" sz="1200" spc="-1" strike="noStrike">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a:t>
            </a:r>
            <a:r>
              <a:rPr b="0" lang="en-IN" sz="4400" spc="-1" strike="noStrike">
                <a:latin typeface="Arial"/>
              </a:rPr>
              <a:t>edit 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s://www.w3schools.com/python/ref_string_capitalize.asp" TargetMode="External"/><Relationship Id="rId2" Type="http://schemas.openxmlformats.org/officeDocument/2006/relationships/hyperlink" Target="https://www.w3schools.com/python/ref_string_casefold.asp" TargetMode="External"/><Relationship Id="rId3" Type="http://schemas.openxmlformats.org/officeDocument/2006/relationships/hyperlink" Target="https://www.w3schools.com/python/ref_string_casefold.asp" TargetMode="External"/><Relationship Id="rId4" Type="http://schemas.openxmlformats.org/officeDocument/2006/relationships/hyperlink" Target="https://www.w3schools.com/python/ref_string_center.asp" TargetMode="External"/><Relationship Id="rId5" Type="http://schemas.openxmlformats.org/officeDocument/2006/relationships/hyperlink" Target="https://www.w3schools.com/python/ref_string_center.asp" TargetMode="External"/><Relationship Id="rId6" Type="http://schemas.openxmlformats.org/officeDocument/2006/relationships/hyperlink" Target="https://www.w3schools.com/python/ref_string_count.asp" TargetMode="External"/><Relationship Id="rId7" Type="http://schemas.openxmlformats.org/officeDocument/2006/relationships/hyperlink" Target="https://www.w3schools.com/python/ref_string_encode.asp" TargetMode="External"/><Relationship Id="rId8" Type="http://schemas.openxmlformats.org/officeDocument/2006/relationships/hyperlink" Target="https://www.w3schools.com/python/ref_string_endswith.asp" TargetMode="External"/><Relationship Id="rId9" Type="http://schemas.openxmlformats.org/officeDocument/2006/relationships/hyperlink" Target="https://www.w3schools.com/python/ref_string_endswith.asp" TargetMode="External"/><Relationship Id="rId10" Type="http://schemas.openxmlformats.org/officeDocument/2006/relationships/hyperlink" Target="https://www.w3schools.com/python/ref_string_expandtabs.asp" TargetMode="External"/><Relationship Id="rId11" Type="http://schemas.openxmlformats.org/officeDocument/2006/relationships/hyperlink" Target="https://www.w3schools.com/python/ref_string_find.asp" TargetMode="External"/><Relationship Id="rId12" Type="http://schemas.openxmlformats.org/officeDocument/2006/relationships/hyperlink" Target="https://www.w3schools.com/python/ref_string_format.asp" TargetMode="External"/><Relationship Id="rId13" Type="http://schemas.openxmlformats.org/officeDocument/2006/relationships/hyperlink" Target="https://www.w3schools.com/python/ref_string_index.asp" TargetMode="External"/><Relationship Id="rId14" Type="http://schemas.openxmlformats.org/officeDocument/2006/relationships/hyperlink" Target="https://www.w3schools.com/python/ref_string_isalnum.asp" TargetMode="External"/><Relationship Id="rId15" Type="http://schemas.openxmlformats.org/officeDocument/2006/relationships/hyperlink" Target="https://www.w3schools.com/python/ref_string_isalpha.asp" TargetMode="External"/><Relationship Id="rId16" Type="http://schemas.openxmlformats.org/officeDocument/2006/relationships/image" Target="../media/image38.png"/><Relationship Id="rId17"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www.w3schools.com/python/ref_string_isdecimal.asp" TargetMode="External"/><Relationship Id="rId2" Type="http://schemas.openxmlformats.org/officeDocument/2006/relationships/hyperlink" Target="https://www.w3schools.com/python/ref_string_isdigit.asp" TargetMode="External"/><Relationship Id="rId3" Type="http://schemas.openxmlformats.org/officeDocument/2006/relationships/hyperlink" Target="https://www.w3schools.com/python/ref_string_isidentifier.asp" TargetMode="External"/><Relationship Id="rId4" Type="http://schemas.openxmlformats.org/officeDocument/2006/relationships/hyperlink" Target="https://www.w3schools.com/python/ref_string_islower.asp" TargetMode="External"/><Relationship Id="rId5" Type="http://schemas.openxmlformats.org/officeDocument/2006/relationships/hyperlink" Target="https://www.w3schools.com/python/ref_string_isnumeric.asp" TargetMode="External"/><Relationship Id="rId6" Type="http://schemas.openxmlformats.org/officeDocument/2006/relationships/hyperlink" Target="https://www.w3schools.com/python/ref_string_isprintable.asp" TargetMode="External"/><Relationship Id="rId7" Type="http://schemas.openxmlformats.org/officeDocument/2006/relationships/hyperlink" Target="https://www.w3schools.com/python/ref_string_isspace.asp" TargetMode="External"/><Relationship Id="rId8" Type="http://schemas.openxmlformats.org/officeDocument/2006/relationships/hyperlink" Target="https://www.w3schools.com/python/ref_string_istitle.asp" TargetMode="External"/><Relationship Id="rId9" Type="http://schemas.openxmlformats.org/officeDocument/2006/relationships/hyperlink" Target="https://www.w3schools.com/python/ref_string_isupper.asp" TargetMode="External"/><Relationship Id="rId10" Type="http://schemas.openxmlformats.org/officeDocument/2006/relationships/hyperlink" Target="https://www.w3schools.com/python/ref_string_join.asp" TargetMode="External"/><Relationship Id="rId11" Type="http://schemas.openxmlformats.org/officeDocument/2006/relationships/hyperlink" Target="https://www.w3schools.com/python/ref_string_ljust.asp" TargetMode="External"/><Relationship Id="rId12" Type="http://schemas.openxmlformats.org/officeDocument/2006/relationships/hyperlink" Target="https://www.w3schools.com/python/ref_string_lower.asp" TargetMode="External"/><Relationship Id="rId13" Type="http://schemas.openxmlformats.org/officeDocument/2006/relationships/hyperlink" Target="https://www.w3schools.com/python/ref_string_lstrip.asp" TargetMode="External"/><Relationship Id="rId14" Type="http://schemas.openxmlformats.org/officeDocument/2006/relationships/hyperlink" Target="https://www.w3schools.com/python/ref_string_maketrans.asp" TargetMode="External"/><Relationship Id="rId15" Type="http://schemas.openxmlformats.org/officeDocument/2006/relationships/hyperlink" Target="https://www.w3schools.com/python/ref_string_partition.asp" TargetMode="External"/><Relationship Id="rId16" Type="http://schemas.openxmlformats.org/officeDocument/2006/relationships/hyperlink" Target="https://www.w3schools.com/python/ref_string_replace.asp" TargetMode="External"/><Relationship Id="rId17" Type="http://schemas.openxmlformats.org/officeDocument/2006/relationships/hyperlink" Target="https://www.w3schools.com/python/ref_string_rfind.asp" TargetMode="External"/><Relationship Id="rId18" Type="http://schemas.openxmlformats.org/officeDocument/2006/relationships/hyperlink" Target="https://www.w3schools.com/python/ref_string_rindex.asp" TargetMode="External"/><Relationship Id="rId19" Type="http://schemas.openxmlformats.org/officeDocument/2006/relationships/hyperlink" Target="https://www.w3schools.com/python/ref_string_rjust.asp" TargetMode="External"/><Relationship Id="rId20" Type="http://schemas.openxmlformats.org/officeDocument/2006/relationships/hyperlink" Target="https://www.w3schools.com/python/ref_string_rpartition.asp" TargetMode="External"/><Relationship Id="rId21" Type="http://schemas.openxmlformats.org/officeDocument/2006/relationships/hyperlink" Target="https://www.w3schools.com/python/ref_string_rsplit.asp" TargetMode="External"/><Relationship Id="rId22" Type="http://schemas.openxmlformats.org/officeDocument/2006/relationships/hyperlink" Target="https://www.w3schools.com/python/ref_string_rstrip.asp" TargetMode="External"/><Relationship Id="rId23" Type="http://schemas.openxmlformats.org/officeDocument/2006/relationships/hyperlink" Target="https://www.w3schools.com/python/ref_string_split.asp" TargetMode="External"/><Relationship Id="rId24" Type="http://schemas.openxmlformats.org/officeDocument/2006/relationships/hyperlink" Target="https://www.w3schools.com/python/ref_string_splitlines.asp" TargetMode="External"/><Relationship Id="rId25" Type="http://schemas.openxmlformats.org/officeDocument/2006/relationships/hyperlink" Target="https://www.w3schools.com/python/ref_string_startswith.asp" TargetMode="External"/><Relationship Id="rId26" Type="http://schemas.openxmlformats.org/officeDocument/2006/relationships/hyperlink" Target="https://www.w3schools.com/python/ref_string_strip.asp" TargetMode="External"/><Relationship Id="rId27" Type="http://schemas.openxmlformats.org/officeDocument/2006/relationships/hyperlink" Target="https://www.w3schools.com/python/ref_string_swapcase.asp" TargetMode="External"/><Relationship Id="rId28" Type="http://schemas.openxmlformats.org/officeDocument/2006/relationships/hyperlink" Target="https://www.w3schools.com/python/ref_string_title.asp" TargetMode="External"/><Relationship Id="rId29" Type="http://schemas.openxmlformats.org/officeDocument/2006/relationships/hyperlink" Target="https://www.w3schools.com/python/ref_string_translate.asp" TargetMode="External"/><Relationship Id="rId30" Type="http://schemas.openxmlformats.org/officeDocument/2006/relationships/hyperlink" Target="https://www.w3schools.com/python/ref_string_upper.asp" TargetMode="External"/><Relationship Id="rId31" Type="http://schemas.openxmlformats.org/officeDocument/2006/relationships/hyperlink" Target="https://www.w3schools.com/python/ref_string_zfill.asp" TargetMode="External"/><Relationship Id="rId32" Type="http://schemas.openxmlformats.org/officeDocument/2006/relationships/image" Target="../media/image39.png"/><Relationship Id="rId3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www.w3schools.com/python/python_lists.asp" TargetMode="External"/><Relationship Id="rId2" Type="http://schemas.openxmlformats.org/officeDocument/2006/relationships/hyperlink" Target="https://www.w3schools.com/python/python_sets.asp" TargetMode="External"/><Relationship Id="rId3" Type="http://schemas.openxmlformats.org/officeDocument/2006/relationships/hyperlink" Target="https://www.w3schools.com/python/python_dictionaries.asp" TargetMode="External"/><Relationship Id="rId4" Type="http://schemas.openxmlformats.org/officeDocument/2006/relationships/image" Target="../media/image44.png"/><Relationship Id="rId5"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hyperlink" Target="https://www.w3schools.com/python/python_lists.asp" TargetMode="External"/><Relationship Id="rId2" Type="http://schemas.openxmlformats.org/officeDocument/2006/relationships/hyperlink" Target="https://www.w3schools.com/python/python_tuples.asp" TargetMode="External"/><Relationship Id="rId3" Type="http://schemas.openxmlformats.org/officeDocument/2006/relationships/hyperlink" Target="https://www.w3schools.com/python/python_dictionaries.asp" TargetMode="External"/><Relationship Id="rId4" Type="http://schemas.openxmlformats.org/officeDocument/2006/relationships/image" Target="../media/image46.png"/><Relationship Id="rId5"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hyperlink" Target="https://www.w3schools.com/python/ref_set_add.asp" TargetMode="External"/><Relationship Id="rId2" Type="http://schemas.openxmlformats.org/officeDocument/2006/relationships/hyperlink" Target="https://www.w3schools.com/python/ref_set_clear.asp" TargetMode="External"/><Relationship Id="rId3" Type="http://schemas.openxmlformats.org/officeDocument/2006/relationships/hyperlink" Target="https://www.w3schools.com/python/ref_set_copy.asp" TargetMode="External"/><Relationship Id="rId4" Type="http://schemas.openxmlformats.org/officeDocument/2006/relationships/hyperlink" Target="https://www.w3schools.com/python/ref_set_difference.asp" TargetMode="External"/><Relationship Id="rId5" Type="http://schemas.openxmlformats.org/officeDocument/2006/relationships/hyperlink" Target="https://www.w3schools.com/python/ref_set_difference_update.asp" TargetMode="External"/><Relationship Id="rId6" Type="http://schemas.openxmlformats.org/officeDocument/2006/relationships/hyperlink" Target="https://www.w3schools.com/python/ref_set_discard.asp" TargetMode="External"/><Relationship Id="rId7" Type="http://schemas.openxmlformats.org/officeDocument/2006/relationships/hyperlink" Target="https://www.w3schools.com/python/ref_set_intersection.asp" TargetMode="External"/><Relationship Id="rId8" Type="http://schemas.openxmlformats.org/officeDocument/2006/relationships/hyperlink" Target="https://www.w3schools.com/python/ref_set_intersection_update.asp" TargetMode="External"/><Relationship Id="rId9" Type="http://schemas.openxmlformats.org/officeDocument/2006/relationships/hyperlink" Target="https://www.w3schools.com/python/ref_set_isdisjoint.asp" TargetMode="External"/><Relationship Id="rId10" Type="http://schemas.openxmlformats.org/officeDocument/2006/relationships/hyperlink" Target="https://www.w3schools.com/python/ref_set_issubset.asp" TargetMode="External"/><Relationship Id="rId11" Type="http://schemas.openxmlformats.org/officeDocument/2006/relationships/hyperlink" Target="https://www.w3schools.com/python/ref_set_issuperset.asp" TargetMode="External"/><Relationship Id="rId12" Type="http://schemas.openxmlformats.org/officeDocument/2006/relationships/hyperlink" Target="https://www.w3schools.com/python/ref_set_pop.asp" TargetMode="External"/><Relationship Id="rId13" Type="http://schemas.openxmlformats.org/officeDocument/2006/relationships/hyperlink" Target="https://www.w3schools.com/python/ref_set_remove.asp" TargetMode="External"/><Relationship Id="rId14" Type="http://schemas.openxmlformats.org/officeDocument/2006/relationships/hyperlink" Target="https://www.w3schools.com/python/ref_set_symmetric_difference.asp" TargetMode="External"/><Relationship Id="rId15" Type="http://schemas.openxmlformats.org/officeDocument/2006/relationships/hyperlink" Target="https://www.w3schools.com/python/ref_set_symmetric_difference_update.asp" TargetMode="External"/><Relationship Id="rId16" Type="http://schemas.openxmlformats.org/officeDocument/2006/relationships/hyperlink" Target="https://www.w3schools.com/python/ref_set_union.asp" TargetMode="External"/><Relationship Id="rId17" Type="http://schemas.openxmlformats.org/officeDocument/2006/relationships/hyperlink" Target="https://www.w3schools.com/python/ref_set_update.asp" TargetMode="External"/><Relationship Id="rId18" Type="http://schemas.openxmlformats.org/officeDocument/2006/relationships/image" Target="../media/image47.png"/><Relationship Id="rId19"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hyperlink" Target="https://www.w3schools.com/python/python_tuples.asp" TargetMode="External"/><Relationship Id="rId2" Type="http://schemas.openxmlformats.org/officeDocument/2006/relationships/hyperlink" Target="https://www.w3schools.com/python/python_sets.asp" TargetMode="External"/><Relationship Id="rId3" Type="http://schemas.openxmlformats.org/officeDocument/2006/relationships/hyperlink" Target="https://www.w3schools.com/python/python_dictionaries.asp" TargetMode="External"/><Relationship Id="rId4" Type="http://schemas.openxmlformats.org/officeDocument/2006/relationships/image" Target="../media/image48.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hyperlink" Target="https://www.w3schools.com/python/ref_list_append.asp" TargetMode="External"/><Relationship Id="rId2" Type="http://schemas.openxmlformats.org/officeDocument/2006/relationships/hyperlink" Target="https://www.w3schools.com/python/ref_list_clear.asp" TargetMode="External"/><Relationship Id="rId3" Type="http://schemas.openxmlformats.org/officeDocument/2006/relationships/hyperlink" Target="https://www.w3schools.com/python/ref_list_copy.asp" TargetMode="External"/><Relationship Id="rId4" Type="http://schemas.openxmlformats.org/officeDocument/2006/relationships/hyperlink" Target="https://www.w3schools.com/python/ref_list_count.asp" TargetMode="External"/><Relationship Id="rId5" Type="http://schemas.openxmlformats.org/officeDocument/2006/relationships/hyperlink" Target="https://www.w3schools.com/python/ref_list_extend.asp" TargetMode="External"/><Relationship Id="rId6" Type="http://schemas.openxmlformats.org/officeDocument/2006/relationships/hyperlink" Target="https://www.w3schools.com/python/ref_list_index.asp" TargetMode="External"/><Relationship Id="rId7" Type="http://schemas.openxmlformats.org/officeDocument/2006/relationships/hyperlink" Target="https://www.w3schools.com/python/ref_list_insert.asp" TargetMode="External"/><Relationship Id="rId8" Type="http://schemas.openxmlformats.org/officeDocument/2006/relationships/hyperlink" Target="https://www.w3schools.com/python/ref_list_pop.asp" TargetMode="External"/><Relationship Id="rId9" Type="http://schemas.openxmlformats.org/officeDocument/2006/relationships/hyperlink" Target="https://www.w3schools.com/python/ref_list_remove.asp" TargetMode="External"/><Relationship Id="rId10" Type="http://schemas.openxmlformats.org/officeDocument/2006/relationships/hyperlink" Target="https://www.w3schools.com/python/ref_list_reverse.asp" TargetMode="External"/><Relationship Id="rId11" Type="http://schemas.openxmlformats.org/officeDocument/2006/relationships/hyperlink" Target="https://www.w3schools.com/python/ref_list_sort.asp" TargetMode="External"/><Relationship Id="rId12" Type="http://schemas.openxmlformats.org/officeDocument/2006/relationships/image" Target="../media/image49.png"/><Relationship Id="rId13"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hyperlink" Target="https://www.w3schools.com/python/ref_dictionary_clear.asp" TargetMode="External"/><Relationship Id="rId2" Type="http://schemas.openxmlformats.org/officeDocument/2006/relationships/hyperlink" Target="https://www.w3schools.com/python/ref_dictionary_copy.asp" TargetMode="External"/><Relationship Id="rId3" Type="http://schemas.openxmlformats.org/officeDocument/2006/relationships/hyperlink" Target="https://www.w3schools.com/python/ref_dictionary_fromkeys.asp" TargetMode="External"/><Relationship Id="rId4" Type="http://schemas.openxmlformats.org/officeDocument/2006/relationships/hyperlink" Target="https://www.w3schools.com/python/ref_dictionary_fromkeys.asp" TargetMode="External"/><Relationship Id="rId5" Type="http://schemas.openxmlformats.org/officeDocument/2006/relationships/hyperlink" Target="https://www.w3schools.com/python/ref_dictionary_get.asp" TargetMode="External"/><Relationship Id="rId6" Type="http://schemas.openxmlformats.org/officeDocument/2006/relationships/hyperlink" Target="https://www.w3schools.com/python/ref_dictionary_items.asp" TargetMode="External"/><Relationship Id="rId7" Type="http://schemas.openxmlformats.org/officeDocument/2006/relationships/hyperlink" Target="https://www.w3schools.com/python/ref_dictionary_keys.asp" TargetMode="External"/><Relationship Id="rId8" Type="http://schemas.openxmlformats.org/officeDocument/2006/relationships/hyperlink" Target="https://www.w3schools.com/python/ref_dictionary_pop.asp" TargetMode="External"/><Relationship Id="rId9" Type="http://schemas.openxmlformats.org/officeDocument/2006/relationships/hyperlink" Target="https://www.w3schools.com/python/ref_dictionary_popitem.asp" TargetMode="External"/><Relationship Id="rId10" Type="http://schemas.openxmlformats.org/officeDocument/2006/relationships/hyperlink" Target="https://www.w3schools.com/python/ref_dictionary_setdefault.asp" TargetMode="External"/><Relationship Id="rId11" Type="http://schemas.openxmlformats.org/officeDocument/2006/relationships/hyperlink" Target="https://www.w3schools.com/python/ref_dictionary_update.asp" TargetMode="External"/><Relationship Id="rId12" Type="http://schemas.openxmlformats.org/officeDocument/2006/relationships/hyperlink" Target="https://www.w3schools.com/python/ref_dictionary_values.asp" TargetMode="External"/><Relationship Id="rId13" Type="http://schemas.openxmlformats.org/officeDocument/2006/relationships/image" Target="../media/image50.png"/><Relationship Id="rId14"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hyperlink" Target="https://www.w3schools.com/python/python_regex.asp#findall" TargetMode="External"/><Relationship Id="rId2" Type="http://schemas.openxmlformats.org/officeDocument/2006/relationships/hyperlink" Target="https://www.w3schools.com/python/python_regex.asp#search" TargetMode="External"/><Relationship Id="rId3" Type="http://schemas.openxmlformats.org/officeDocument/2006/relationships/hyperlink" Target="https://www.w3schools.com/python/python_regex.asp#matchobject" TargetMode="External"/><Relationship Id="rId4" Type="http://schemas.openxmlformats.org/officeDocument/2006/relationships/hyperlink" Target="https://www.w3schools.com/python/python_regex.asp#split" TargetMode="External"/><Relationship Id="rId5" Type="http://schemas.openxmlformats.org/officeDocument/2006/relationships/hyperlink" Target="https://www.w3schools.com/python/python_regex.asp#sub" TargetMode="External"/><Relationship Id="rId6" Type="http://schemas.openxmlformats.org/officeDocument/2006/relationships/image" Target="../media/image61.png"/><Relationship Id="rId7"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hyperlink" Target="https://www.w3schools.com/python/python_regex.asp#matchobject" TargetMode="External"/><Relationship Id="rId2" Type="http://schemas.openxmlformats.org/officeDocument/2006/relationships/image" Target="../media/image63.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177200" y="354960"/>
            <a:ext cx="9143280" cy="957960"/>
          </a:xfrm>
          <a:prstGeom prst="rect">
            <a:avLst/>
          </a:prstGeom>
          <a:noFill/>
          <a:ln w="0">
            <a:noFill/>
          </a:ln>
        </p:spPr>
        <p:txBody>
          <a:bodyPr lIns="0" rIns="0" tIns="0" bIns="0" anchor="b">
            <a:noAutofit/>
          </a:bodyPr>
          <a:p>
            <a:pPr algn="ctr">
              <a:lnSpc>
                <a:spcPct val="90000"/>
              </a:lnSpc>
              <a:buNone/>
            </a:pPr>
            <a:r>
              <a:rPr b="0" lang="en-US" sz="6000" spc="-1" strike="noStrike">
                <a:solidFill>
                  <a:srgbClr val="000000"/>
                </a:solidFill>
                <a:latin typeface="Century Schoolbook"/>
              </a:rPr>
              <a:t>PYT</a:t>
            </a:r>
            <a:r>
              <a:rPr b="0" lang="en-US" sz="6000" spc="-1" strike="noStrike">
                <a:solidFill>
                  <a:srgbClr val="000000"/>
                </a:solidFill>
                <a:latin typeface="Century Schoolbook"/>
              </a:rPr>
              <a:t>HON </a:t>
            </a:r>
            <a:r>
              <a:rPr b="0" lang="en-US" sz="6000" spc="-1" strike="noStrike">
                <a:solidFill>
                  <a:srgbClr val="000000"/>
                </a:solidFill>
                <a:latin typeface="Century Schoolbook"/>
              </a:rPr>
              <a:t>(3.8.</a:t>
            </a:r>
            <a:r>
              <a:rPr b="0" lang="en-US" sz="6000" spc="-1" strike="noStrike">
                <a:solidFill>
                  <a:srgbClr val="000000"/>
                </a:solidFill>
                <a:latin typeface="Century Schoolbook"/>
              </a:rPr>
              <a:t>8)</a:t>
            </a:r>
            <a:endParaRPr b="0" lang="en-IN" sz="6000" spc="-1" strike="noStrike">
              <a:latin typeface="Arial"/>
            </a:endParaRPr>
          </a:p>
        </p:txBody>
      </p:sp>
      <p:pic>
        <p:nvPicPr>
          <p:cNvPr id="83" name="Picture 2" descr="6 reasons why Python is the future programming language - ICTSlab"/>
          <p:cNvPicPr/>
          <p:nvPr/>
        </p:nvPicPr>
        <p:blipFill>
          <a:blip r:embed="rId1"/>
          <a:stretch/>
        </p:blipFill>
        <p:spPr>
          <a:xfrm>
            <a:off x="712800" y="1521360"/>
            <a:ext cx="9819720" cy="4723560"/>
          </a:xfrm>
          <a:prstGeom prst="rect">
            <a:avLst/>
          </a:prstGeom>
          <a:ln w="0">
            <a:noFill/>
          </a:ln>
        </p:spPr>
      </p:pic>
      <p:pic>
        <p:nvPicPr>
          <p:cNvPr id="84" name="Picture 3" descr="C:\Users\isyswaytech\Desktop\New logo Sysway TM.png"/>
          <p:cNvPicPr/>
          <p:nvPr/>
        </p:nvPicPr>
        <p:blipFill>
          <a:blip r:embed="rId2"/>
          <a:stretch/>
        </p:blipFill>
        <p:spPr>
          <a:xfrm>
            <a:off x="9389880" y="0"/>
            <a:ext cx="2657160" cy="14346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gn="ctr">
              <a:buNone/>
            </a:pPr>
            <a:endParaRPr b="0" lang="en-IN" sz="4400" spc="-1" strike="noStrike">
              <a:latin typeface="Arial"/>
            </a:endParaRPr>
          </a:p>
        </p:txBody>
      </p:sp>
      <p:sp>
        <p:nvSpPr>
          <p:cNvPr id="115"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endParaRPr b="0" lang="en-IN" sz="3200" spc="-1" strike="noStrike">
              <a:latin typeface="Arial"/>
            </a:endParaRPr>
          </a:p>
        </p:txBody>
      </p:sp>
      <p:pic>
        <p:nvPicPr>
          <p:cNvPr id="116" name="Picture 2" descr="What is Python used for? - Python Applications"/>
          <p:cNvPicPr/>
          <p:nvPr/>
        </p:nvPicPr>
        <p:blipFill>
          <a:blip r:embed="rId1"/>
          <a:stretch/>
        </p:blipFill>
        <p:spPr>
          <a:xfrm>
            <a:off x="111960" y="118080"/>
            <a:ext cx="9843120" cy="6774480"/>
          </a:xfrm>
          <a:prstGeom prst="rect">
            <a:avLst/>
          </a:prstGeom>
          <a:ln w="0">
            <a:noFill/>
          </a:ln>
        </p:spPr>
      </p:pic>
      <p:pic>
        <p:nvPicPr>
          <p:cNvPr id="117" name="Picture 3" descr="C:\Users\isyswaytech\Desktop\New logo Sysway TM.png"/>
          <p:cNvPicPr/>
          <p:nvPr/>
        </p:nvPicPr>
        <p:blipFill>
          <a:blip r:embed="rId2"/>
          <a:stretch/>
        </p:blipFill>
        <p:spPr>
          <a:xfrm>
            <a:off x="9955800" y="14400"/>
            <a:ext cx="2235600" cy="120708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51C912AC-EB42-45A4-9D63-0060E5B04AC5}"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78600" y="0"/>
            <a:ext cx="10514880" cy="96660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Python Syntax</a:t>
            </a:r>
            <a:endParaRPr b="0" lang="en-IN" sz="4400" spc="-1" strike="noStrike">
              <a:latin typeface="Arial"/>
            </a:endParaRPr>
          </a:p>
        </p:txBody>
      </p:sp>
      <p:sp>
        <p:nvSpPr>
          <p:cNvPr id="119" name="PlaceHolder 2"/>
          <p:cNvSpPr>
            <a:spLocks noGrp="1"/>
          </p:cNvSpPr>
          <p:nvPr>
            <p:ph/>
          </p:nvPr>
        </p:nvSpPr>
        <p:spPr>
          <a:xfrm>
            <a:off x="0" y="1218600"/>
            <a:ext cx="12191400" cy="5710680"/>
          </a:xfrm>
          <a:prstGeom prst="rect">
            <a:avLst/>
          </a:prstGeom>
          <a:noFill/>
          <a:ln w="0">
            <a:noFill/>
          </a:ln>
        </p:spPr>
        <p:txBody>
          <a:bodyPr lIns="90000" rIns="90000" tIns="45000" bIns="45000" anchor="t">
            <a:normAutofit fontScale="78000"/>
          </a:bodyPr>
          <a:p>
            <a:pPr>
              <a:lnSpc>
                <a:spcPct val="90000"/>
              </a:lnSpc>
              <a:spcBef>
                <a:spcPts val="1001"/>
              </a:spcBef>
              <a:buNone/>
              <a:tabLst>
                <a:tab algn="l" pos="0"/>
              </a:tabLst>
            </a:pPr>
            <a:r>
              <a:rPr b="1" lang="en-US" sz="2800" spc="-1" strike="noStrike">
                <a:solidFill>
                  <a:srgbClr val="000000"/>
                </a:solidFill>
                <a:latin typeface="Century Schoolbook"/>
              </a:rPr>
              <a:t>Execute Python Syntax:</a:t>
            </a:r>
            <a:endParaRPr b="0" lang="en-IN" sz="2800" spc="-1" strike="noStrike">
              <a:latin typeface="Arial"/>
            </a:endParaRPr>
          </a:p>
          <a:p>
            <a:pPr marL="514440" indent="-514440">
              <a:lnSpc>
                <a:spcPct val="90000"/>
              </a:lnSpc>
              <a:spcBef>
                <a:spcPts val="1001"/>
              </a:spcBef>
              <a:buClr>
                <a:srgbClr val="000000"/>
              </a:buClr>
              <a:buFont typeface="StarSymbol"/>
              <a:buAutoNum type="arabicPeriod"/>
              <a:tabLst>
                <a:tab algn="l" pos="0"/>
              </a:tabLst>
            </a:pPr>
            <a:r>
              <a:rPr b="0" lang="en-IN" sz="2800" spc="-1" strike="noStrike">
                <a:solidFill>
                  <a:srgbClr val="000000"/>
                </a:solidFill>
                <a:latin typeface="Century Schoolbook"/>
              </a:rPr>
              <a:t>print("Hello, World!")</a:t>
            </a:r>
            <a:br>
              <a:rPr sz="2800"/>
            </a:br>
            <a:r>
              <a:rPr b="0" lang="en-IN" sz="2800" spc="-1" strike="noStrike">
                <a:solidFill>
                  <a:srgbClr val="000000"/>
                </a:solidFill>
                <a:latin typeface="Century Schoolbook"/>
              </a:rPr>
              <a:t>Hello, World</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Century Schoolbook"/>
              </a:rPr>
              <a:t>Python Indentation:</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Century Schoolbook"/>
              </a:rPr>
              <a:t> </a:t>
            </a:r>
            <a:r>
              <a:rPr b="0" lang="en-IN" sz="2800" spc="-1" strike="noStrike">
                <a:solidFill>
                  <a:srgbClr val="000000"/>
                </a:solidFill>
                <a:latin typeface="Century Schoolbook"/>
              </a:rPr>
              <a:t>Indentation refers to the spaces at the beginning of a code line. Python uses indentation to indicate a block of code.</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1. If 10&gt;5:</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	</a:t>
            </a:r>
            <a:r>
              <a:rPr b="0" lang="en-US" sz="2800" spc="-1" strike="noStrike">
                <a:solidFill>
                  <a:srgbClr val="000000"/>
                </a:solidFill>
                <a:latin typeface="Century Schoolbook"/>
              </a:rPr>
              <a:t>Print(“10 is greater than 5”)</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1" lang="en-IN" sz="2800" spc="-1" strike="noStrike">
                <a:solidFill>
                  <a:srgbClr val="000000"/>
                </a:solidFill>
                <a:latin typeface="Century Schoolbook"/>
              </a:rPr>
              <a:t>Creating a Comment: using #</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#print("Hello, World!")</a:t>
            </a:r>
            <a:br>
              <a:rPr sz="2800"/>
            </a:b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 </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120" name="Picture 3" descr="C:\Users\isyswaytech\Desktop\New logo Sysway TM.png"/>
          <p:cNvPicPr/>
          <p:nvPr/>
        </p:nvPicPr>
        <p:blipFill>
          <a:blip r:embed="rId1"/>
          <a:stretch/>
        </p:blipFill>
        <p:spPr>
          <a:xfrm>
            <a:off x="9955800" y="0"/>
            <a:ext cx="2235600" cy="120708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AB5D76E1-88FC-44EF-BE3E-101327C6F635}"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0" y="0"/>
            <a:ext cx="12191400" cy="92808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Python Variables</a:t>
            </a:r>
            <a:endParaRPr b="0" lang="en-IN" sz="4400" spc="-1" strike="noStrike">
              <a:latin typeface="Arial"/>
            </a:endParaRPr>
          </a:p>
        </p:txBody>
      </p:sp>
      <p:sp>
        <p:nvSpPr>
          <p:cNvPr id="122" name="PlaceHolder 2"/>
          <p:cNvSpPr>
            <a:spLocks noGrp="1"/>
          </p:cNvSpPr>
          <p:nvPr>
            <p:ph/>
          </p:nvPr>
        </p:nvSpPr>
        <p:spPr>
          <a:xfrm>
            <a:off x="0" y="1132200"/>
            <a:ext cx="12191400" cy="572508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IN" sz="2800" spc="-1" strike="noStrike">
                <a:solidFill>
                  <a:srgbClr val="000000"/>
                </a:solidFill>
                <a:latin typeface="Century Schoolbook"/>
              </a:rPr>
              <a:t>Variables are containers for storing data values.</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Creating Variables</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800" spc="-1" strike="noStrike">
                <a:solidFill>
                  <a:srgbClr val="000000"/>
                </a:solidFill>
                <a:latin typeface="Century Schoolbook"/>
              </a:rPr>
              <a:t>Python has no command for declaring a variable.</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800" spc="-1" strike="noStrike">
                <a:solidFill>
                  <a:srgbClr val="000000"/>
                </a:solidFill>
                <a:latin typeface="Century Schoolbook"/>
              </a:rPr>
              <a:t>A variable is created the moment you first assign a value to it.</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Example</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x = 5            Integer</a:t>
            </a:r>
            <a:br>
              <a:rPr sz="2800"/>
            </a:br>
            <a:r>
              <a:rPr b="0" lang="en-IN" sz="2800" spc="-1" strike="noStrike">
                <a:solidFill>
                  <a:srgbClr val="000000"/>
                </a:solidFill>
                <a:latin typeface="Century Schoolbook"/>
              </a:rPr>
              <a:t>y = "John”   String</a:t>
            </a:r>
            <a:br>
              <a:rPr sz="2800"/>
            </a:br>
            <a:r>
              <a:rPr b="0" lang="en-IN" sz="2800" spc="-1" strike="noStrike">
                <a:solidFill>
                  <a:srgbClr val="000000"/>
                </a:solidFill>
                <a:latin typeface="Century Schoolbook"/>
              </a:rPr>
              <a:t>print(x)</a:t>
            </a:r>
            <a:br>
              <a:rPr sz="2800"/>
            </a:br>
            <a:r>
              <a:rPr b="0" lang="en-IN" sz="2800" spc="-1" strike="noStrike">
                <a:solidFill>
                  <a:srgbClr val="000000"/>
                </a:solidFill>
                <a:latin typeface="Century Schoolbook"/>
              </a:rPr>
              <a:t>print(y)</a:t>
            </a:r>
            <a:endParaRPr b="0" lang="en-IN" sz="2800" spc="-1" strike="noStrike">
              <a:latin typeface="Arial"/>
            </a:endParaRPr>
          </a:p>
          <a:p>
            <a:pPr>
              <a:lnSpc>
                <a:spcPct val="90000"/>
              </a:lnSpc>
              <a:spcBef>
                <a:spcPts val="1001"/>
              </a:spcBef>
              <a:buNone/>
              <a:tabLst>
                <a:tab algn="l" pos="0"/>
              </a:tabLst>
            </a:pPr>
            <a:br>
              <a:rPr sz="2800"/>
            </a:b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123" name="Picture 3" descr="C:\Users\isyswaytech\Desktop\New logo Sysway TM.png"/>
          <p:cNvPicPr/>
          <p:nvPr/>
        </p:nvPicPr>
        <p:blipFill>
          <a:blip r:embed="rId1"/>
          <a:stretch/>
        </p:blipFill>
        <p:spPr>
          <a:xfrm>
            <a:off x="9955800" y="0"/>
            <a:ext cx="2235600" cy="1207080"/>
          </a:xfrm>
          <a:prstGeom prst="rect">
            <a:avLst/>
          </a:prstGeom>
          <a:ln w="0">
            <a:noFill/>
          </a:ln>
        </p:spPr>
      </p:pic>
      <p:sp>
        <p:nvSpPr>
          <p:cNvPr id="124" name="Rectangle 6"/>
          <p:cNvSpPr/>
          <p:nvPr/>
        </p:nvSpPr>
        <p:spPr>
          <a:xfrm>
            <a:off x="3614040" y="4223520"/>
            <a:ext cx="2553840" cy="78300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DejaVu Sans"/>
              </a:rPr>
              <a:t>It may any type</a:t>
            </a:r>
            <a:endParaRPr b="0" lang="en-IN" sz="1800" spc="-1" strike="noStrike">
              <a:latin typeface="Arial"/>
            </a:endParaRPr>
          </a:p>
        </p:txBody>
      </p:sp>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584BF2AF-D486-4DD2-A6A9-BB85C32A2A67}"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0" y="365040"/>
            <a:ext cx="12191400" cy="1324800"/>
          </a:xfrm>
          <a:prstGeom prst="rect">
            <a:avLst/>
          </a:prstGeom>
          <a:noFill/>
          <a:ln w="0">
            <a:noFill/>
          </a:ln>
        </p:spPr>
        <p:txBody>
          <a:bodyPr lIns="90000" rIns="90000" tIns="45000" bIns="45000" anchor="ctr">
            <a:normAutofit fontScale="66000"/>
          </a:bodyPr>
          <a:p>
            <a:pPr marL="343080" indent="-343080">
              <a:lnSpc>
                <a:spcPct val="90000"/>
              </a:lnSpc>
              <a:buNone/>
              <a:tabLst>
                <a:tab algn="l" pos="0"/>
              </a:tabLst>
            </a:pPr>
            <a:br>
              <a:rPr sz="4400"/>
            </a:br>
            <a:r>
              <a:rPr b="0" lang="en-GB" sz="4000" spc="-1" strike="noStrike">
                <a:solidFill>
                  <a:srgbClr val="000000"/>
                </a:solidFill>
                <a:latin typeface="Century Schoolbook"/>
              </a:rPr>
              <a:t>1. Variable is a name that is used to refer to memory location. </a:t>
            </a:r>
            <a:br>
              <a:rPr sz="4000"/>
            </a:br>
            <a:r>
              <a:rPr b="0" lang="en-GB" sz="4000" spc="-1" strike="noStrike">
                <a:solidFill>
                  <a:srgbClr val="000000"/>
                </a:solidFill>
                <a:latin typeface="Century Schoolbook"/>
              </a:rPr>
              <a:t>2.   Python variable is also known as an identifier and used to hold value.</a:t>
            </a:r>
            <a:endParaRPr b="0" lang="en-IN" sz="4000" spc="-1" strike="noStrike">
              <a:latin typeface="Arial"/>
            </a:endParaRPr>
          </a:p>
        </p:txBody>
      </p:sp>
      <p:sp>
        <p:nvSpPr>
          <p:cNvPr id="126" name="TextBox 6"/>
          <p:cNvSpPr/>
          <p:nvPr/>
        </p:nvSpPr>
        <p:spPr>
          <a:xfrm>
            <a:off x="407160" y="2507040"/>
            <a:ext cx="11377080" cy="4356360"/>
          </a:xfrm>
          <a:prstGeom prst="rect">
            <a:avLst/>
          </a:prstGeom>
          <a:solidFill>
            <a:srgbClr val="ffffff"/>
          </a:solidFill>
          <a:ln w="25560">
            <a:solidFill>
              <a:srgbClr val="ed7d31"/>
            </a:solidFill>
            <a:miter/>
          </a:ln>
        </p:spPr>
        <p:style>
          <a:lnRef idx="0"/>
          <a:fillRef idx="0"/>
          <a:effectRef idx="0"/>
          <a:fontRef idx="minor"/>
        </p:style>
        <p:txBody>
          <a:bodyPr lIns="90000" rIns="90000" tIns="45000" bIns="45000" anchor="t">
            <a:spAutoFit/>
          </a:bodyPr>
          <a:p>
            <a:pPr>
              <a:lnSpc>
                <a:spcPct val="100000"/>
              </a:lnSpc>
              <a:buNone/>
            </a:pPr>
            <a:r>
              <a:rPr b="0" lang="en-GB" sz="2400" spc="-1" strike="noStrike">
                <a:solidFill>
                  <a:srgbClr val="000000"/>
                </a:solidFill>
                <a:latin typeface="Century Schoolbook"/>
                <a:ea typeface="DejaVu Sans"/>
              </a:rPr>
              <a:t>RULES :-</a:t>
            </a:r>
            <a:endParaRPr b="0" lang="en-IN" sz="2400" spc="-1" strike="noStrike">
              <a:latin typeface="Arial"/>
            </a:endParaRPr>
          </a:p>
          <a:p>
            <a:pPr marL="343080" indent="-343080">
              <a:lnSpc>
                <a:spcPct val="100000"/>
              </a:lnSpc>
              <a:buClr>
                <a:srgbClr val="000000"/>
              </a:buClr>
              <a:buFont typeface="StarSymbol"/>
              <a:buAutoNum type="arabicPeriod"/>
            </a:pPr>
            <a:r>
              <a:rPr b="0" lang="en-GB" sz="2400" spc="-1" strike="noStrike">
                <a:solidFill>
                  <a:srgbClr val="000000"/>
                </a:solidFill>
                <a:latin typeface="Century Schoolbook"/>
                <a:ea typeface="DejaVu Sans"/>
              </a:rPr>
              <a:t>The first character of the variable must be an alphabet or underscore ( _ )</a:t>
            </a:r>
            <a:endParaRPr b="0" lang="en-IN" sz="2400" spc="-1" strike="noStrike">
              <a:latin typeface="Arial"/>
            </a:endParaRPr>
          </a:p>
          <a:p>
            <a:pPr marL="343080" indent="-343080">
              <a:lnSpc>
                <a:spcPct val="100000"/>
              </a:lnSpc>
              <a:buClr>
                <a:srgbClr val="000000"/>
              </a:buClr>
              <a:buFont typeface="StarSymbol"/>
              <a:buAutoNum type="arabicPeriod"/>
            </a:pPr>
            <a:r>
              <a:rPr b="0" lang="en-GB" sz="2400" spc="-1" strike="noStrike">
                <a:solidFill>
                  <a:srgbClr val="000000"/>
                </a:solidFill>
                <a:latin typeface="Century Schoolbook"/>
                <a:ea typeface="DejaVu Sans"/>
              </a:rPr>
              <a:t>All the characters except the first character may be an alphabet of lower-case(a-z), </a:t>
            </a:r>
            <a:endParaRPr b="0" lang="en-IN" sz="2400" spc="-1" strike="noStrike">
              <a:latin typeface="Arial"/>
            </a:endParaRPr>
          </a:p>
          <a:p>
            <a:pPr>
              <a:lnSpc>
                <a:spcPct val="100000"/>
              </a:lnSpc>
              <a:buNone/>
            </a:pPr>
            <a:r>
              <a:rPr b="0" lang="en-GB" sz="2400" spc="-1" strike="noStrike">
                <a:solidFill>
                  <a:srgbClr val="000000"/>
                </a:solidFill>
                <a:latin typeface="Century Schoolbook"/>
                <a:ea typeface="DejaVu Sans"/>
              </a:rPr>
              <a:t>      </a:t>
            </a:r>
            <a:r>
              <a:rPr b="0" lang="en-GB" sz="2400" spc="-1" strike="noStrike">
                <a:solidFill>
                  <a:srgbClr val="000000"/>
                </a:solidFill>
                <a:latin typeface="Century Schoolbook"/>
                <a:ea typeface="DejaVu Sans"/>
              </a:rPr>
              <a:t>upper-case (A-Z), underscore, or digit (0-9).</a:t>
            </a:r>
            <a:endParaRPr b="0" lang="en-IN" sz="2400" spc="-1" strike="noStrike">
              <a:latin typeface="Arial"/>
            </a:endParaRPr>
          </a:p>
          <a:p>
            <a:pPr>
              <a:lnSpc>
                <a:spcPct val="100000"/>
              </a:lnSpc>
              <a:buNone/>
            </a:pPr>
            <a:r>
              <a:rPr b="0" lang="en-GB" sz="2400" spc="-1" strike="noStrike">
                <a:solidFill>
                  <a:srgbClr val="000000"/>
                </a:solidFill>
                <a:latin typeface="Century Schoolbook"/>
                <a:ea typeface="DejaVu Sans"/>
              </a:rPr>
              <a:t>3. Identifier name must not contain any white-space, or special character (!, @, #, %, ^, &amp;, *).</a:t>
            </a:r>
            <a:endParaRPr b="0" lang="en-IN" sz="2400" spc="-1" strike="noStrike">
              <a:latin typeface="Arial"/>
            </a:endParaRPr>
          </a:p>
          <a:p>
            <a:pPr>
              <a:lnSpc>
                <a:spcPct val="100000"/>
              </a:lnSpc>
              <a:buNone/>
            </a:pPr>
            <a:endParaRPr b="0" lang="en-IN" sz="2800" spc="-1" strike="noStrike">
              <a:latin typeface="Arial"/>
            </a:endParaRPr>
          </a:p>
          <a:p>
            <a:pPr>
              <a:lnSpc>
                <a:spcPct val="100000"/>
              </a:lnSpc>
              <a:buNone/>
            </a:pPr>
            <a:r>
              <a:rPr b="0" lang="en-GB" sz="2800" spc="-1" strike="noStrike">
                <a:solidFill>
                  <a:srgbClr val="000000"/>
                </a:solidFill>
                <a:latin typeface="Century Schoolbook"/>
                <a:ea typeface="DejaVu Sans"/>
              </a:rPr>
              <a:t>EXAMPLE:-</a:t>
            </a:r>
            <a:endParaRPr b="0" lang="en-IN" sz="2800" spc="-1" strike="noStrike">
              <a:latin typeface="Arial"/>
            </a:endParaRPr>
          </a:p>
          <a:p>
            <a:pPr>
              <a:lnSpc>
                <a:spcPct val="100000"/>
              </a:lnSpc>
              <a:buNone/>
            </a:pPr>
            <a:r>
              <a:rPr b="0" lang="en-GB" sz="2800" spc="-1" strike="noStrike">
                <a:solidFill>
                  <a:srgbClr val="000000"/>
                </a:solidFill>
                <a:latin typeface="Century Schoolbook"/>
                <a:ea typeface="DejaVu Sans"/>
              </a:rPr>
              <a:t>      </a:t>
            </a:r>
            <a:r>
              <a:rPr b="0" lang="en-GB" sz="2800" spc="-1" strike="noStrike">
                <a:solidFill>
                  <a:srgbClr val="000000"/>
                </a:solidFill>
                <a:latin typeface="Wingdings"/>
                <a:ea typeface="DejaVu Sans"/>
              </a:rPr>
              <a:t></a:t>
            </a:r>
            <a:r>
              <a:rPr b="0" lang="en-US" sz="2800" spc="-1" strike="noStrike">
                <a:solidFill>
                  <a:srgbClr val="000000"/>
                </a:solidFill>
                <a:latin typeface="Century Schoolbook"/>
                <a:ea typeface="DejaVu Sans"/>
              </a:rPr>
              <a:t>Examples of valid identifiers: a123, _n, n_9, etc.</a:t>
            </a:r>
            <a:endParaRPr b="0" lang="en-IN" sz="2800" spc="-1" strike="noStrike">
              <a:latin typeface="Arial"/>
            </a:endParaRPr>
          </a:p>
          <a:p>
            <a:pPr>
              <a:lnSpc>
                <a:spcPct val="100000"/>
              </a:lnSpc>
              <a:buNone/>
            </a:pPr>
            <a:r>
              <a:rPr b="0" lang="en-GB" sz="2800" spc="-1" strike="noStrike">
                <a:solidFill>
                  <a:srgbClr val="000000"/>
                </a:solidFill>
                <a:latin typeface="Century Schoolbook"/>
                <a:ea typeface="DejaVu Sans"/>
              </a:rPr>
              <a:t>      </a:t>
            </a:r>
            <a:r>
              <a:rPr b="0" lang="en-GB" sz="2800" spc="-1" strike="noStrike">
                <a:solidFill>
                  <a:srgbClr val="000000"/>
                </a:solidFill>
                <a:latin typeface="Wingdings"/>
                <a:ea typeface="DejaVu Sans"/>
              </a:rPr>
              <a:t></a:t>
            </a:r>
            <a:r>
              <a:rPr b="0" lang="en-US" sz="2800" spc="-1" strike="noStrike">
                <a:solidFill>
                  <a:srgbClr val="000000"/>
                </a:solidFill>
                <a:latin typeface="Century Schoolbook"/>
                <a:ea typeface="DejaVu Sans"/>
              </a:rPr>
              <a:t>Examples of invalid identifiers: 1a, n%4, n 9, etc.</a:t>
            </a:r>
            <a:endParaRPr b="0" lang="en-IN" sz="2800" spc="-1" strike="noStrike">
              <a:latin typeface="Arial"/>
            </a:endParaRPr>
          </a:p>
        </p:txBody>
      </p:sp>
      <p:pic>
        <p:nvPicPr>
          <p:cNvPr id="127" name="Picture 3" descr="C:\Users\isyswaytech\Desktop\New logo Sysway TM.png"/>
          <p:cNvPicPr/>
          <p:nvPr/>
        </p:nvPicPr>
        <p:blipFill>
          <a:blip r:embed="rId1"/>
          <a:stretch/>
        </p:blipFill>
        <p:spPr>
          <a:xfrm>
            <a:off x="9955800" y="0"/>
            <a:ext cx="2235600" cy="120708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90623869-CDBE-4481-9A3C-67AF5EEFDE80}"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0" y="0"/>
            <a:ext cx="11352960" cy="89928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Variables</a:t>
            </a:r>
            <a:endParaRPr b="0" lang="en-IN" sz="4400" spc="-1" strike="noStrike">
              <a:latin typeface="Arial"/>
            </a:endParaRPr>
          </a:p>
        </p:txBody>
      </p:sp>
      <p:sp>
        <p:nvSpPr>
          <p:cNvPr id="129" name="PlaceHolder 2"/>
          <p:cNvSpPr>
            <a:spLocks noGrp="1"/>
          </p:cNvSpPr>
          <p:nvPr>
            <p:ph/>
          </p:nvPr>
        </p:nvSpPr>
        <p:spPr>
          <a:xfrm>
            <a:off x="0" y="725760"/>
            <a:ext cx="12191400" cy="61315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IN" sz="2800" spc="-1" strike="noStrike">
                <a:solidFill>
                  <a:srgbClr val="000000"/>
                </a:solidFill>
                <a:latin typeface="Century Schoolbook"/>
              </a:rPr>
              <a:t>Casting</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If you want to specify the data type of a variable, this can be done with casting.</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Example</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a=int(3), b=str(3), c=float(3)</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Century Schoolbook"/>
              </a:rPr>
              <a:t>Type ()</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X=5, y=10</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Print(type(x))</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Print(type(y))</a:t>
            </a:r>
            <a:endParaRPr b="0" lang="en-IN" sz="2800" spc="-1" strike="noStrike">
              <a:latin typeface="Arial"/>
            </a:endParaRPr>
          </a:p>
        </p:txBody>
      </p:sp>
      <p:sp>
        <p:nvSpPr>
          <p:cNvPr id="130" name="Rectangle 5"/>
          <p:cNvSpPr/>
          <p:nvPr/>
        </p:nvSpPr>
        <p:spPr>
          <a:xfrm>
            <a:off x="2761200" y="3791880"/>
            <a:ext cx="2553840" cy="78300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DejaVu Sans"/>
              </a:rPr>
              <a:t>O/P: It returns what type  of Datatype</a:t>
            </a:r>
            <a:endParaRPr b="0" lang="en-IN" sz="1800" spc="-1" strike="noStrike">
              <a:latin typeface="Arial"/>
            </a:endParaRPr>
          </a:p>
        </p:txBody>
      </p:sp>
      <p:pic>
        <p:nvPicPr>
          <p:cNvPr id="131" name="Picture 3" descr="C:\Users\isyswaytech\Desktop\New logo Sysway TM.png"/>
          <p:cNvPicPr/>
          <p:nvPr/>
        </p:nvPicPr>
        <p:blipFill>
          <a:blip r:embed="rId1"/>
          <a:stretch/>
        </p:blipFill>
        <p:spPr>
          <a:xfrm>
            <a:off x="9955800" y="0"/>
            <a:ext cx="2235600" cy="120708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1B9617F5-4556-46B2-A821-4A77B0BB3677}"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p:nvPr>
        </p:nvSpPr>
        <p:spPr>
          <a:xfrm>
            <a:off x="0" y="1221480"/>
            <a:ext cx="12191400" cy="5913360"/>
          </a:xfrm>
          <a:prstGeom prst="rect">
            <a:avLst/>
          </a:prstGeom>
          <a:noFill/>
          <a:ln w="0">
            <a:noFill/>
          </a:ln>
        </p:spPr>
        <p:txBody>
          <a:bodyPr lIns="90000" rIns="90000" tIns="45000" bIns="45000" anchor="t">
            <a:noAutofit/>
          </a:bodyPr>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A=50</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A=b=50</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A=50 , b= 100</a:t>
            </a:r>
            <a:endParaRPr b="0" lang="en-IN" sz="2800" spc="-1" strike="noStrike">
              <a:latin typeface="Arial"/>
            </a:endParaRPr>
          </a:p>
        </p:txBody>
      </p:sp>
      <p:sp>
        <p:nvSpPr>
          <p:cNvPr id="133" name="PlaceHolder 2"/>
          <p:cNvSpPr>
            <a:spLocks noGrp="1"/>
          </p:cNvSpPr>
          <p:nvPr>
            <p:ph type="title"/>
          </p:nvPr>
        </p:nvSpPr>
        <p:spPr>
          <a:xfrm>
            <a:off x="1828800" y="44280"/>
            <a:ext cx="6814800" cy="1236240"/>
          </a:xfrm>
          <a:prstGeom prst="rect">
            <a:avLst/>
          </a:prstGeom>
          <a:solidFill>
            <a:srgbClr val="ffffff"/>
          </a:solidFill>
          <a:ln w="12600">
            <a:solidFill>
              <a:srgbClr val="ed7d31"/>
            </a:solidFill>
            <a:miter/>
          </a:ln>
        </p:spPr>
        <p:txBody>
          <a:bodyPr lIns="90000" rIns="90000" tIns="45000" bIns="45000" anchor="ctr">
            <a:noAutofit/>
          </a:bodyPr>
          <a:p>
            <a:pPr algn="ctr">
              <a:lnSpc>
                <a:spcPct val="90000"/>
              </a:lnSpc>
              <a:buNone/>
            </a:pPr>
            <a:r>
              <a:rPr b="1" lang="en-GB" sz="3600" spc="-1" strike="noStrike">
                <a:solidFill>
                  <a:srgbClr val="ffffff"/>
                </a:solidFill>
                <a:latin typeface="Century Schoolbook"/>
              </a:rPr>
              <a:t>VARIABLE EXAMPLE</a:t>
            </a:r>
            <a:endParaRPr b="0" lang="en-IN" sz="3600" spc="-1" strike="noStrike">
              <a:latin typeface="Arial"/>
            </a:endParaRPr>
          </a:p>
        </p:txBody>
      </p:sp>
      <p:pic>
        <p:nvPicPr>
          <p:cNvPr id="134" name="Picture 2" descr="C:\Users\New\Downloads\python-variables.png"/>
          <p:cNvPicPr/>
          <p:nvPr/>
        </p:nvPicPr>
        <p:blipFill>
          <a:blip r:embed="rId1"/>
          <a:stretch/>
        </p:blipFill>
        <p:spPr>
          <a:xfrm>
            <a:off x="2149560" y="2108520"/>
            <a:ext cx="3923640" cy="789840"/>
          </a:xfrm>
          <a:prstGeom prst="rect">
            <a:avLst/>
          </a:prstGeom>
          <a:ln w="0">
            <a:noFill/>
          </a:ln>
        </p:spPr>
      </p:pic>
      <p:pic>
        <p:nvPicPr>
          <p:cNvPr id="135" name="Picture 3" descr="C:\Users\New\Downloads\python-variables2.png"/>
          <p:cNvPicPr/>
          <p:nvPr/>
        </p:nvPicPr>
        <p:blipFill>
          <a:blip r:embed="rId2"/>
          <a:stretch/>
        </p:blipFill>
        <p:spPr>
          <a:xfrm>
            <a:off x="1991520" y="4008600"/>
            <a:ext cx="5285520" cy="789840"/>
          </a:xfrm>
          <a:prstGeom prst="rect">
            <a:avLst/>
          </a:prstGeom>
          <a:ln w="0">
            <a:noFill/>
          </a:ln>
        </p:spPr>
      </p:pic>
      <p:pic>
        <p:nvPicPr>
          <p:cNvPr id="136" name="Picture 4" descr="C:\Users\New\Downloads\python-variables3.png"/>
          <p:cNvPicPr/>
          <p:nvPr/>
        </p:nvPicPr>
        <p:blipFill>
          <a:blip r:embed="rId3"/>
          <a:stretch/>
        </p:blipFill>
        <p:spPr>
          <a:xfrm>
            <a:off x="2742120" y="5229360"/>
            <a:ext cx="5285520" cy="1483920"/>
          </a:xfrm>
          <a:prstGeom prst="rect">
            <a:avLst/>
          </a:prstGeom>
          <a:ln w="0">
            <a:noFill/>
          </a:ln>
        </p:spPr>
      </p:pic>
      <p:pic>
        <p:nvPicPr>
          <p:cNvPr id="137" name="Picture 3" descr="C:\Users\isyswaytech\Desktop\New logo Sysway TM.png"/>
          <p:cNvPicPr/>
          <p:nvPr/>
        </p:nvPicPr>
        <p:blipFill>
          <a:blip r:embed="rId4"/>
          <a:stretch/>
        </p:blipFill>
        <p:spPr>
          <a:xfrm>
            <a:off x="9955800" y="0"/>
            <a:ext cx="2235600" cy="120708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B55979CC-DFD5-4E2E-A7B2-D0C477C67603}"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0" y="136440"/>
            <a:ext cx="12066120" cy="74448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Multiple Assignment</a:t>
            </a:r>
            <a:endParaRPr b="0" lang="en-IN" sz="4400" spc="-1" strike="noStrike">
              <a:latin typeface="Arial"/>
            </a:endParaRPr>
          </a:p>
        </p:txBody>
      </p:sp>
      <p:sp>
        <p:nvSpPr>
          <p:cNvPr id="139" name="PlaceHolder 2"/>
          <p:cNvSpPr>
            <a:spLocks noGrp="1"/>
          </p:cNvSpPr>
          <p:nvPr>
            <p:ph/>
          </p:nvPr>
        </p:nvSpPr>
        <p:spPr>
          <a:xfrm>
            <a:off x="838080" y="1146240"/>
            <a:ext cx="10514880" cy="574704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Assign single value to Multiple Variables</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Eg: a=b=c=50</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Print(a)</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Print(b)</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Print(c)</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entury Schoolbook"/>
              </a:rPr>
              <a:t>Assign Multiple Values to Multiple Variables</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Eg:a=b=c=5,10,15</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Print(a)</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Print(b)</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Print(c)</a:t>
            </a:r>
            <a:endParaRPr b="0" lang="en-IN" sz="2800" spc="-1" strike="noStrike">
              <a:latin typeface="Arial"/>
            </a:endParaRPr>
          </a:p>
        </p:txBody>
      </p:sp>
      <p:pic>
        <p:nvPicPr>
          <p:cNvPr id="140" name="Picture 3" descr="C:\Users\isyswaytech\Desktop\New logo Sysway TM.png"/>
          <p:cNvPicPr/>
          <p:nvPr/>
        </p:nvPicPr>
        <p:blipFill>
          <a:blip r:embed="rId1"/>
          <a:stretch/>
        </p:blipFill>
        <p:spPr>
          <a:xfrm>
            <a:off x="9955800" y="0"/>
            <a:ext cx="2235600" cy="120708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63FF08EC-D980-499A-B00E-4EC477A7CC15}"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0" y="0"/>
            <a:ext cx="12191400" cy="96264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Output Variables</a:t>
            </a:r>
            <a:endParaRPr b="0" lang="en-IN" sz="4400" spc="-1" strike="noStrike">
              <a:latin typeface="Arial"/>
            </a:endParaRPr>
          </a:p>
        </p:txBody>
      </p:sp>
      <p:sp>
        <p:nvSpPr>
          <p:cNvPr id="142" name="PlaceHolder 2"/>
          <p:cNvSpPr>
            <a:spLocks noGrp="1"/>
          </p:cNvSpPr>
          <p:nvPr>
            <p:ph/>
          </p:nvPr>
        </p:nvSpPr>
        <p:spPr>
          <a:xfrm>
            <a:off x="838080" y="963360"/>
            <a:ext cx="10514880" cy="5212800"/>
          </a:xfrm>
          <a:prstGeom prst="rect">
            <a:avLst/>
          </a:prstGeom>
          <a:noFill/>
          <a:ln w="0">
            <a:noFill/>
          </a:ln>
        </p:spPr>
        <p:txBody>
          <a:bodyPr lIns="90000" rIns="90000" tIns="45000" bIns="45000" anchor="t">
            <a:normAutofit fontScale="93000"/>
          </a:bodyPr>
          <a:p>
            <a:pPr>
              <a:lnSpc>
                <a:spcPct val="90000"/>
              </a:lnSpc>
              <a:spcBef>
                <a:spcPts val="1001"/>
              </a:spcBef>
              <a:buNone/>
              <a:tabLst>
                <a:tab algn="l" pos="0"/>
              </a:tabLst>
            </a:pPr>
            <a:r>
              <a:rPr b="0" lang="en-IN" sz="2800" spc="-1" strike="noStrike">
                <a:solidFill>
                  <a:srgbClr val="000000"/>
                </a:solidFill>
                <a:latin typeface="Century Schoolbook"/>
              </a:rPr>
              <a:t>1. x="awesome"</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print("python is" + x)</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2. x="python is"</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y="awesome"</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z= x + y</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print(z)</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3. x=5</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y=10</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print(x+y)</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143" name="Picture 3" descr="C:\Users\isyswaytech\Desktop\New logo Sysway TM.png"/>
          <p:cNvPicPr/>
          <p:nvPr/>
        </p:nvPicPr>
        <p:blipFill>
          <a:blip r:embed="rId1"/>
          <a:stretch/>
        </p:blipFill>
        <p:spPr>
          <a:xfrm>
            <a:off x="9955800" y="0"/>
            <a:ext cx="2235600" cy="120708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CE85E89A-9D6F-4423-86E9-BDB05AC2D0D4}"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0" y="0"/>
            <a:ext cx="12191400" cy="685080"/>
          </a:xfrm>
          <a:prstGeom prst="rect">
            <a:avLst/>
          </a:prstGeom>
          <a:noFill/>
          <a:ln w="0">
            <a:noFill/>
          </a:ln>
        </p:spPr>
        <p:txBody>
          <a:bodyPr lIns="90000" rIns="90000" tIns="45000" bIns="45000" anchor="ctr">
            <a:normAutofit fontScale="98000"/>
          </a:bodyPr>
          <a:p>
            <a:pPr algn="ctr">
              <a:lnSpc>
                <a:spcPct val="90000"/>
              </a:lnSpc>
              <a:buNone/>
            </a:pPr>
            <a:r>
              <a:rPr b="1" lang="en-US" sz="4400" spc="-1" strike="noStrike">
                <a:solidFill>
                  <a:srgbClr val="000000"/>
                </a:solidFill>
                <a:latin typeface="Century Schoolbook"/>
              </a:rPr>
              <a:t>Python Datatypes</a:t>
            </a:r>
            <a:endParaRPr b="0" lang="en-IN" sz="4400" spc="-1" strike="noStrike">
              <a:latin typeface="Arial"/>
            </a:endParaRPr>
          </a:p>
        </p:txBody>
      </p:sp>
      <p:sp>
        <p:nvSpPr>
          <p:cNvPr id="145" name="PlaceHolder 2"/>
          <p:cNvSpPr>
            <a:spLocks noGrp="1"/>
          </p:cNvSpPr>
          <p:nvPr>
            <p:ph/>
          </p:nvPr>
        </p:nvSpPr>
        <p:spPr>
          <a:xfrm>
            <a:off x="0" y="996120"/>
            <a:ext cx="12191400" cy="586116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IN" sz="2800" spc="-1" strike="noStrike">
                <a:solidFill>
                  <a:srgbClr val="000000"/>
                </a:solidFill>
                <a:latin typeface="Century Schoolbook"/>
              </a:rPr>
              <a:t>Variables can store data of different types, and different types can do different things.</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Python has the following data types built-in by default, in these categories:</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Built-in Datatypes: </a:t>
            </a:r>
            <a:endParaRPr b="0" lang="en-IN" sz="2800" spc="-1" strike="noStrike">
              <a:latin typeface="Arial"/>
            </a:endParaRPr>
          </a:p>
        </p:txBody>
      </p:sp>
      <p:graphicFrame>
        <p:nvGraphicFramePr>
          <p:cNvPr id="146" name="Table 5"/>
          <p:cNvGraphicFramePr/>
          <p:nvPr/>
        </p:nvGraphicFramePr>
        <p:xfrm>
          <a:off x="3358080" y="2878200"/>
          <a:ext cx="8833320" cy="3422160"/>
        </p:xfrm>
        <a:graphic>
          <a:graphicData uri="http://schemas.openxmlformats.org/drawingml/2006/table">
            <a:tbl>
              <a:tblPr/>
              <a:tblGrid>
                <a:gridCol w="2102760"/>
                <a:gridCol w="6730920"/>
              </a:tblGrid>
              <a:tr h="380880">
                <a:tc>
                  <a:txBody>
                    <a:bodyPr lIns="152280" rIns="75960" anchor="t">
                      <a:noAutofit/>
                    </a:bodyPr>
                    <a:p>
                      <a:pPr>
                        <a:lnSpc>
                          <a:spcPct val="100000"/>
                        </a:lnSpc>
                        <a:buNone/>
                      </a:pPr>
                      <a:r>
                        <a:rPr b="1" lang="en-IN" sz="1800" spc="-1" strike="noStrike">
                          <a:solidFill>
                            <a:srgbClr val="000000"/>
                          </a:solidFill>
                          <a:latin typeface="Century Schoolbook"/>
                        </a:rPr>
                        <a:t>Text Type:</a:t>
                      </a:r>
                      <a:endParaRPr b="0" lang="en-IN" sz="1800" spc="-1" strike="noStrike">
                        <a:latin typeface="Arial"/>
                      </a:endParaRPr>
                    </a:p>
                  </a:txBody>
                  <a:tcPr anchor="t" marL="152280" marR="75960">
                    <a:lnL>
                      <a:noFill/>
                    </a:lnL>
                    <a:lnR>
                      <a:noFill/>
                    </a:lnR>
                    <a:lnT>
                      <a:noFill/>
                    </a:lnT>
                    <a:lnB>
                      <a:noFill/>
                    </a:lnB>
                    <a:solidFill>
                      <a:srgbClr val="ffffff"/>
                    </a:solidFill>
                  </a:tcPr>
                </a:tc>
                <a:tc>
                  <a:txBody>
                    <a:bodyPr lIns="75960" rIns="75960" anchor="t">
                      <a:noAutofit/>
                    </a:bodyPr>
                    <a:p>
                      <a:pPr>
                        <a:lnSpc>
                          <a:spcPct val="100000"/>
                        </a:lnSpc>
                        <a:buNone/>
                      </a:pPr>
                      <a:r>
                        <a:rPr b="1" lang="en-IN" sz="1800" spc="-1" strike="noStrike">
                          <a:solidFill>
                            <a:srgbClr val="000000"/>
                          </a:solidFill>
                          <a:latin typeface="Century Schoolbook"/>
                        </a:rPr>
                        <a:t>str</a:t>
                      </a:r>
                      <a:endParaRPr b="0" lang="en-IN" sz="1800" spc="-1" strike="noStrike">
                        <a:latin typeface="Arial"/>
                      </a:endParaRPr>
                    </a:p>
                  </a:txBody>
                  <a:tcPr anchor="t" marL="75960" marR="75960">
                    <a:lnL>
                      <a:noFill/>
                    </a:lnL>
                    <a:lnR>
                      <a:noFill/>
                    </a:lnR>
                    <a:lnT>
                      <a:noFill/>
                    </a:lnT>
                    <a:lnB>
                      <a:noFill/>
                    </a:lnB>
                    <a:solidFill>
                      <a:srgbClr val="ffffff"/>
                    </a:solidFill>
                  </a:tcPr>
                </a:tc>
              </a:tr>
              <a:tr h="609480">
                <a:tc>
                  <a:txBody>
                    <a:bodyPr lIns="152280" rIns="75960" anchor="t">
                      <a:noAutofit/>
                    </a:bodyPr>
                    <a:p>
                      <a:pPr>
                        <a:lnSpc>
                          <a:spcPct val="100000"/>
                        </a:lnSpc>
                        <a:buNone/>
                      </a:pPr>
                      <a:r>
                        <a:rPr b="1" lang="en-IN" sz="1800" spc="-1" strike="noStrike">
                          <a:solidFill>
                            <a:srgbClr val="000000"/>
                          </a:solidFill>
                          <a:latin typeface="Century Schoolbook"/>
                        </a:rPr>
                        <a:t>Numeric Types:</a:t>
                      </a:r>
                      <a:endParaRPr b="0" lang="en-IN" sz="1800" spc="-1" strike="noStrike">
                        <a:latin typeface="Arial"/>
                      </a:endParaRPr>
                    </a:p>
                  </a:txBody>
                  <a:tcPr anchor="t" marL="152280" marR="75960">
                    <a:lnL>
                      <a:noFill/>
                    </a:lnL>
                    <a:lnR>
                      <a:noFill/>
                    </a:lnR>
                    <a:lnT>
                      <a:noFill/>
                    </a:lnT>
                    <a:lnB>
                      <a:noFill/>
                    </a:lnB>
                    <a:solidFill>
                      <a:srgbClr val="ffffff"/>
                    </a:solidFill>
                  </a:tcPr>
                </a:tc>
                <a:tc>
                  <a:txBody>
                    <a:bodyPr lIns="75960" rIns="75960" anchor="t">
                      <a:noAutofit/>
                    </a:bodyPr>
                    <a:p>
                      <a:pPr>
                        <a:lnSpc>
                          <a:spcPct val="100000"/>
                        </a:lnSpc>
                        <a:buNone/>
                      </a:pPr>
                      <a:r>
                        <a:rPr b="1" lang="en-IN" sz="1800" spc="-1" strike="noStrike">
                          <a:solidFill>
                            <a:srgbClr val="000000"/>
                          </a:solidFill>
                          <a:latin typeface="Century Schoolbook"/>
                        </a:rPr>
                        <a:t>int, float, complex</a:t>
                      </a:r>
                      <a:endParaRPr b="0" lang="en-IN" sz="1800" spc="-1" strike="noStrike">
                        <a:latin typeface="Arial"/>
                      </a:endParaRPr>
                    </a:p>
                  </a:txBody>
                  <a:tcPr anchor="t" marL="75960" marR="75960">
                    <a:lnL>
                      <a:noFill/>
                    </a:lnL>
                    <a:lnR>
                      <a:noFill/>
                    </a:lnR>
                    <a:lnT>
                      <a:noFill/>
                    </a:lnT>
                    <a:lnB>
                      <a:noFill/>
                    </a:lnB>
                    <a:solidFill>
                      <a:srgbClr val="ffffff"/>
                    </a:solidFill>
                  </a:tcPr>
                </a:tc>
              </a:tr>
              <a:tr h="609480">
                <a:tc>
                  <a:txBody>
                    <a:bodyPr lIns="152280" rIns="75960" anchor="t">
                      <a:noAutofit/>
                    </a:bodyPr>
                    <a:p>
                      <a:pPr>
                        <a:lnSpc>
                          <a:spcPct val="100000"/>
                        </a:lnSpc>
                        <a:buNone/>
                      </a:pPr>
                      <a:r>
                        <a:rPr b="1" lang="en-IN" sz="1800" spc="-1" strike="noStrike">
                          <a:solidFill>
                            <a:srgbClr val="000000"/>
                          </a:solidFill>
                          <a:latin typeface="Century Schoolbook"/>
                        </a:rPr>
                        <a:t>Sequence Types:</a:t>
                      </a:r>
                      <a:endParaRPr b="0" lang="en-IN" sz="1800" spc="-1" strike="noStrike">
                        <a:latin typeface="Arial"/>
                      </a:endParaRPr>
                    </a:p>
                  </a:txBody>
                  <a:tcPr anchor="t" marL="152280" marR="75960">
                    <a:lnL>
                      <a:noFill/>
                    </a:lnL>
                    <a:lnR>
                      <a:noFill/>
                    </a:lnR>
                    <a:lnT>
                      <a:noFill/>
                    </a:lnT>
                    <a:lnB>
                      <a:noFill/>
                    </a:lnB>
                    <a:solidFill>
                      <a:srgbClr val="ffffff"/>
                    </a:solidFill>
                  </a:tcPr>
                </a:tc>
                <a:tc>
                  <a:txBody>
                    <a:bodyPr lIns="75960" rIns="75960" anchor="t">
                      <a:noAutofit/>
                    </a:bodyPr>
                    <a:p>
                      <a:pPr>
                        <a:lnSpc>
                          <a:spcPct val="100000"/>
                        </a:lnSpc>
                        <a:buNone/>
                      </a:pPr>
                      <a:r>
                        <a:rPr b="1" lang="en-IN" sz="1800" spc="-1" strike="noStrike">
                          <a:solidFill>
                            <a:srgbClr val="000000"/>
                          </a:solidFill>
                          <a:latin typeface="Century Schoolbook"/>
                        </a:rPr>
                        <a:t>list, tuple, range</a:t>
                      </a:r>
                      <a:endParaRPr b="0" lang="en-IN" sz="1800" spc="-1" strike="noStrike">
                        <a:latin typeface="Arial"/>
                      </a:endParaRPr>
                    </a:p>
                  </a:txBody>
                  <a:tcPr anchor="t" marL="75960" marR="75960">
                    <a:lnL>
                      <a:noFill/>
                    </a:lnL>
                    <a:lnR>
                      <a:noFill/>
                    </a:lnR>
                    <a:lnT>
                      <a:noFill/>
                    </a:lnT>
                    <a:lnB>
                      <a:noFill/>
                    </a:lnB>
                    <a:solidFill>
                      <a:srgbClr val="ffffff"/>
                    </a:solidFill>
                  </a:tcPr>
                </a:tc>
              </a:tr>
              <a:tr h="480600">
                <a:tc>
                  <a:txBody>
                    <a:bodyPr lIns="152280" rIns="75960" anchor="t">
                      <a:noAutofit/>
                    </a:bodyPr>
                    <a:p>
                      <a:pPr>
                        <a:lnSpc>
                          <a:spcPct val="100000"/>
                        </a:lnSpc>
                        <a:buNone/>
                      </a:pPr>
                      <a:r>
                        <a:rPr b="1" lang="en-IN" sz="1800" spc="-1" strike="noStrike">
                          <a:solidFill>
                            <a:srgbClr val="000000"/>
                          </a:solidFill>
                          <a:latin typeface="Century Schoolbook"/>
                        </a:rPr>
                        <a:t>Mapping Type:</a:t>
                      </a:r>
                      <a:endParaRPr b="0" lang="en-IN" sz="1800" spc="-1" strike="noStrike">
                        <a:latin typeface="Arial"/>
                      </a:endParaRPr>
                    </a:p>
                  </a:txBody>
                  <a:tcPr anchor="t" marL="152280" marR="75960">
                    <a:lnL>
                      <a:noFill/>
                    </a:lnL>
                    <a:lnR>
                      <a:noFill/>
                    </a:lnR>
                    <a:lnT>
                      <a:noFill/>
                    </a:lnT>
                    <a:lnB>
                      <a:noFill/>
                    </a:lnB>
                    <a:solidFill>
                      <a:srgbClr val="ffffff"/>
                    </a:solidFill>
                  </a:tcPr>
                </a:tc>
                <a:tc>
                  <a:txBody>
                    <a:bodyPr lIns="75960" rIns="75960" anchor="t">
                      <a:noAutofit/>
                    </a:bodyPr>
                    <a:p>
                      <a:pPr>
                        <a:lnSpc>
                          <a:spcPct val="100000"/>
                        </a:lnSpc>
                        <a:buNone/>
                      </a:pPr>
                      <a:r>
                        <a:rPr b="1" lang="en-IN" sz="1800" spc="-1" strike="noStrike">
                          <a:solidFill>
                            <a:srgbClr val="000000"/>
                          </a:solidFill>
                          <a:latin typeface="Century Schoolbook"/>
                        </a:rPr>
                        <a:t>dict</a:t>
                      </a:r>
                      <a:endParaRPr b="0" lang="en-IN" sz="1800" spc="-1" strike="noStrike">
                        <a:latin typeface="Arial"/>
                      </a:endParaRPr>
                    </a:p>
                  </a:txBody>
                  <a:tcPr anchor="t" marL="75960" marR="75960">
                    <a:lnL>
                      <a:noFill/>
                    </a:lnL>
                    <a:lnR>
                      <a:noFill/>
                    </a:lnR>
                    <a:lnT>
                      <a:noFill/>
                    </a:lnT>
                    <a:lnB>
                      <a:noFill/>
                    </a:lnB>
                    <a:solidFill>
                      <a:srgbClr val="ffffff"/>
                    </a:solidFill>
                  </a:tcPr>
                </a:tc>
              </a:tr>
              <a:tr h="380880">
                <a:tc>
                  <a:txBody>
                    <a:bodyPr lIns="152280" rIns="75960" anchor="t">
                      <a:noAutofit/>
                    </a:bodyPr>
                    <a:p>
                      <a:pPr>
                        <a:lnSpc>
                          <a:spcPct val="100000"/>
                        </a:lnSpc>
                        <a:buNone/>
                      </a:pPr>
                      <a:r>
                        <a:rPr b="1" lang="en-IN" sz="1800" spc="-1" strike="noStrike">
                          <a:solidFill>
                            <a:srgbClr val="000000"/>
                          </a:solidFill>
                          <a:latin typeface="Century Schoolbook"/>
                        </a:rPr>
                        <a:t>Set Types:</a:t>
                      </a:r>
                      <a:endParaRPr b="0" lang="en-IN" sz="1800" spc="-1" strike="noStrike">
                        <a:latin typeface="Arial"/>
                      </a:endParaRPr>
                    </a:p>
                  </a:txBody>
                  <a:tcPr anchor="t" marL="152280" marR="75960">
                    <a:lnL>
                      <a:noFill/>
                    </a:lnL>
                    <a:lnR>
                      <a:noFill/>
                    </a:lnR>
                    <a:lnT>
                      <a:noFill/>
                    </a:lnT>
                    <a:lnB>
                      <a:noFill/>
                    </a:lnB>
                    <a:solidFill>
                      <a:srgbClr val="ffffff"/>
                    </a:solidFill>
                  </a:tcPr>
                </a:tc>
                <a:tc>
                  <a:txBody>
                    <a:bodyPr lIns="75960" rIns="75960" anchor="t">
                      <a:noAutofit/>
                    </a:bodyPr>
                    <a:p>
                      <a:pPr>
                        <a:lnSpc>
                          <a:spcPct val="100000"/>
                        </a:lnSpc>
                        <a:buNone/>
                      </a:pPr>
                      <a:r>
                        <a:rPr b="1" lang="en-IN" sz="1800" spc="-1" strike="noStrike">
                          <a:solidFill>
                            <a:srgbClr val="000000"/>
                          </a:solidFill>
                          <a:latin typeface="Century Schoolbook"/>
                        </a:rPr>
                        <a:t>set, frozenset</a:t>
                      </a:r>
                      <a:endParaRPr b="0" lang="en-IN" sz="1800" spc="-1" strike="noStrike">
                        <a:latin typeface="Arial"/>
                      </a:endParaRPr>
                    </a:p>
                  </a:txBody>
                  <a:tcPr anchor="t" marL="75960" marR="75960">
                    <a:lnL>
                      <a:noFill/>
                    </a:lnL>
                    <a:lnR>
                      <a:noFill/>
                    </a:lnR>
                    <a:lnT>
                      <a:noFill/>
                    </a:lnT>
                    <a:lnB>
                      <a:noFill/>
                    </a:lnB>
                    <a:solidFill>
                      <a:srgbClr val="ffffff"/>
                    </a:solidFill>
                  </a:tcPr>
                </a:tc>
              </a:tr>
              <a:tr h="480600">
                <a:tc>
                  <a:txBody>
                    <a:bodyPr lIns="152280" rIns="75960" anchor="t">
                      <a:noAutofit/>
                    </a:bodyPr>
                    <a:p>
                      <a:pPr>
                        <a:lnSpc>
                          <a:spcPct val="100000"/>
                        </a:lnSpc>
                        <a:buNone/>
                      </a:pPr>
                      <a:r>
                        <a:rPr b="1" lang="en-IN" sz="1800" spc="-1" strike="noStrike">
                          <a:solidFill>
                            <a:srgbClr val="000000"/>
                          </a:solidFill>
                          <a:latin typeface="Century Schoolbook"/>
                        </a:rPr>
                        <a:t>Boolean Type:</a:t>
                      </a:r>
                      <a:endParaRPr b="0" lang="en-IN" sz="1800" spc="-1" strike="noStrike">
                        <a:latin typeface="Arial"/>
                      </a:endParaRPr>
                    </a:p>
                  </a:txBody>
                  <a:tcPr anchor="t" marL="152280" marR="75960">
                    <a:lnL>
                      <a:noFill/>
                    </a:lnL>
                    <a:lnR>
                      <a:noFill/>
                    </a:lnR>
                    <a:lnT>
                      <a:noFill/>
                    </a:lnT>
                    <a:lnB>
                      <a:noFill/>
                    </a:lnB>
                    <a:solidFill>
                      <a:srgbClr val="ffffff"/>
                    </a:solidFill>
                  </a:tcPr>
                </a:tc>
                <a:tc>
                  <a:txBody>
                    <a:bodyPr lIns="75960" rIns="75960" anchor="t">
                      <a:noAutofit/>
                    </a:bodyPr>
                    <a:p>
                      <a:pPr>
                        <a:lnSpc>
                          <a:spcPct val="100000"/>
                        </a:lnSpc>
                        <a:buNone/>
                      </a:pPr>
                      <a:r>
                        <a:rPr b="1" lang="en-IN" sz="1800" spc="-1" strike="noStrike">
                          <a:solidFill>
                            <a:srgbClr val="000000"/>
                          </a:solidFill>
                          <a:latin typeface="Century Schoolbook"/>
                        </a:rPr>
                        <a:t>bool</a:t>
                      </a:r>
                      <a:endParaRPr b="0" lang="en-IN" sz="1800" spc="-1" strike="noStrike">
                        <a:latin typeface="Arial"/>
                      </a:endParaRPr>
                    </a:p>
                  </a:txBody>
                  <a:tcPr anchor="t" marL="75960" marR="75960">
                    <a:lnL>
                      <a:noFill/>
                    </a:lnL>
                    <a:lnR>
                      <a:noFill/>
                    </a:lnR>
                    <a:lnT>
                      <a:noFill/>
                    </a:lnT>
                    <a:lnB>
                      <a:noFill/>
                    </a:lnB>
                    <a:solidFill>
                      <a:srgbClr val="ffffff"/>
                    </a:solidFill>
                  </a:tcPr>
                </a:tc>
              </a:tr>
              <a:tr h="480600">
                <a:tc>
                  <a:txBody>
                    <a:bodyPr lIns="152280" rIns="75960" anchor="t">
                      <a:noAutofit/>
                    </a:bodyPr>
                    <a:p>
                      <a:pPr>
                        <a:lnSpc>
                          <a:spcPct val="100000"/>
                        </a:lnSpc>
                        <a:buNone/>
                      </a:pPr>
                      <a:r>
                        <a:rPr b="1" lang="en-IN" sz="1800" spc="-1" strike="noStrike">
                          <a:solidFill>
                            <a:srgbClr val="000000"/>
                          </a:solidFill>
                          <a:latin typeface="Century Schoolbook"/>
                        </a:rPr>
                        <a:t>Binary Types:</a:t>
                      </a:r>
                      <a:endParaRPr b="0" lang="en-IN" sz="1800" spc="-1" strike="noStrike">
                        <a:latin typeface="Arial"/>
                      </a:endParaRPr>
                    </a:p>
                  </a:txBody>
                  <a:tcPr anchor="t" marL="152280" marR="75960">
                    <a:lnL>
                      <a:noFill/>
                    </a:lnL>
                    <a:lnR>
                      <a:noFill/>
                    </a:lnR>
                    <a:lnT>
                      <a:noFill/>
                    </a:lnT>
                    <a:lnB>
                      <a:noFill/>
                    </a:lnB>
                    <a:solidFill>
                      <a:srgbClr val="ffffff"/>
                    </a:solidFill>
                  </a:tcPr>
                </a:tc>
                <a:tc>
                  <a:txBody>
                    <a:bodyPr lIns="75960" rIns="75960" anchor="t">
                      <a:noAutofit/>
                    </a:bodyPr>
                    <a:p>
                      <a:pPr>
                        <a:lnSpc>
                          <a:spcPct val="100000"/>
                        </a:lnSpc>
                        <a:buNone/>
                      </a:pPr>
                      <a:r>
                        <a:rPr b="1" lang="en-IN" sz="1800" spc="-1" strike="noStrike">
                          <a:solidFill>
                            <a:srgbClr val="000000"/>
                          </a:solidFill>
                          <a:latin typeface="Century Schoolbook"/>
                        </a:rPr>
                        <a:t>bytes, bytearray, memoryview</a:t>
                      </a:r>
                      <a:endParaRPr b="0" lang="en-IN" sz="1800" spc="-1" strike="noStrike">
                        <a:latin typeface="Arial"/>
                      </a:endParaRPr>
                    </a:p>
                  </a:txBody>
                  <a:tcPr anchor="t" marL="75960" marR="75960">
                    <a:lnL>
                      <a:noFill/>
                    </a:lnL>
                    <a:lnR>
                      <a:noFill/>
                    </a:lnR>
                    <a:lnT>
                      <a:noFill/>
                    </a:lnT>
                    <a:lnB>
                      <a:noFill/>
                    </a:lnB>
                    <a:solidFill>
                      <a:srgbClr val="ffffff"/>
                    </a:solidFill>
                  </a:tcPr>
                </a:tc>
              </a:tr>
            </a:tbl>
          </a:graphicData>
        </a:graphic>
      </p:graphicFrame>
      <p:pic>
        <p:nvPicPr>
          <p:cNvPr id="147" name="Picture 3" descr="C:\Users\isyswaytech\Desktop\New logo Sysway TM.png"/>
          <p:cNvPicPr/>
          <p:nvPr/>
        </p:nvPicPr>
        <p:blipFill>
          <a:blip r:embed="rId1"/>
          <a:stretch/>
        </p:blipFill>
        <p:spPr>
          <a:xfrm>
            <a:off x="9955800" y="0"/>
            <a:ext cx="2235600" cy="120708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7F85C8F5-5A40-4F43-858E-8CBD64EAE68D}"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0" y="0"/>
            <a:ext cx="12191400" cy="88092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Setting Datatype</a:t>
            </a:r>
            <a:endParaRPr b="0" lang="en-IN" sz="4400" spc="-1" strike="noStrike">
              <a:latin typeface="Arial"/>
            </a:endParaRPr>
          </a:p>
        </p:txBody>
      </p:sp>
      <p:graphicFrame>
        <p:nvGraphicFramePr>
          <p:cNvPr id="149" name="Content Placeholder 5"/>
          <p:cNvGraphicFramePr/>
          <p:nvPr/>
        </p:nvGraphicFramePr>
        <p:xfrm>
          <a:off x="681840" y="1041840"/>
          <a:ext cx="11353320" cy="5226840"/>
        </p:xfrm>
        <a:graphic>
          <a:graphicData uri="http://schemas.openxmlformats.org/drawingml/2006/table">
            <a:tbl>
              <a:tblPr/>
              <a:tblGrid>
                <a:gridCol w="5676840"/>
                <a:gridCol w="5676840"/>
              </a:tblGrid>
              <a:tr h="339120">
                <a:tc>
                  <a:txBody>
                    <a:bodyPr lIns="136440" rIns="68040" anchor="t">
                      <a:noAutofit/>
                    </a:bodyPr>
                    <a:p>
                      <a:pPr>
                        <a:lnSpc>
                          <a:spcPct val="100000"/>
                        </a:lnSpc>
                        <a:buNone/>
                      </a:pPr>
                      <a:r>
                        <a:rPr b="1" lang="en-IN" sz="1600" spc="-1" strike="noStrike">
                          <a:solidFill>
                            <a:srgbClr val="000000"/>
                          </a:solidFill>
                          <a:latin typeface="Century Schoolbook"/>
                        </a:rPr>
                        <a:t>Example</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68040" rIns="68040" anchor="t">
                      <a:noAutofit/>
                    </a:bodyPr>
                    <a:p>
                      <a:pPr>
                        <a:lnSpc>
                          <a:spcPct val="100000"/>
                        </a:lnSpc>
                        <a:buNone/>
                      </a:pPr>
                      <a:r>
                        <a:rPr b="1" lang="en-IN" sz="1600" spc="-1" strike="noStrike">
                          <a:solidFill>
                            <a:srgbClr val="000000"/>
                          </a:solidFill>
                          <a:latin typeface="Century Schoolbook"/>
                        </a:rPr>
                        <a:t>Data Type</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"Hello World"</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68040" rIns="68040" anchor="t">
                      <a:noAutofit/>
                    </a:bodyPr>
                    <a:p>
                      <a:pPr>
                        <a:lnSpc>
                          <a:spcPct val="100000"/>
                        </a:lnSpc>
                        <a:buNone/>
                      </a:pPr>
                      <a:r>
                        <a:rPr b="1" lang="en-IN" sz="1600" spc="-1" strike="noStrike">
                          <a:solidFill>
                            <a:srgbClr val="000000"/>
                          </a:solidFill>
                          <a:latin typeface="Century Schoolbook"/>
                        </a:rPr>
                        <a:t>str</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20</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68040" rIns="68040" anchor="t">
                      <a:noAutofit/>
                    </a:bodyPr>
                    <a:p>
                      <a:pPr>
                        <a:lnSpc>
                          <a:spcPct val="100000"/>
                        </a:lnSpc>
                        <a:buNone/>
                      </a:pPr>
                      <a:r>
                        <a:rPr b="1" lang="en-IN" sz="1600" spc="-1" strike="noStrike">
                          <a:solidFill>
                            <a:srgbClr val="000000"/>
                          </a:solidFill>
                          <a:latin typeface="Century Schoolbook"/>
                        </a:rPr>
                        <a:t>int</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20.5</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68040" rIns="68040" anchor="t">
                      <a:noAutofit/>
                    </a:bodyPr>
                    <a:p>
                      <a:pPr>
                        <a:lnSpc>
                          <a:spcPct val="100000"/>
                        </a:lnSpc>
                        <a:buNone/>
                      </a:pPr>
                      <a:r>
                        <a:rPr b="1" lang="en-IN" sz="1600" spc="-1" strike="noStrike">
                          <a:solidFill>
                            <a:srgbClr val="000000"/>
                          </a:solidFill>
                          <a:latin typeface="Century Schoolbook"/>
                        </a:rPr>
                        <a:t>float</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1j</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68040" rIns="68040" anchor="t">
                      <a:noAutofit/>
                    </a:bodyPr>
                    <a:p>
                      <a:pPr>
                        <a:lnSpc>
                          <a:spcPct val="100000"/>
                        </a:lnSpc>
                        <a:buNone/>
                      </a:pPr>
                      <a:r>
                        <a:rPr b="1" lang="en-IN" sz="1600" spc="-1" strike="noStrike">
                          <a:solidFill>
                            <a:srgbClr val="000000"/>
                          </a:solidFill>
                          <a:latin typeface="Century Schoolbook"/>
                        </a:rPr>
                        <a:t>complex</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["apple", "banana", "cherry"]</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68040" rIns="68040" anchor="t">
                      <a:noAutofit/>
                    </a:bodyPr>
                    <a:p>
                      <a:pPr>
                        <a:lnSpc>
                          <a:spcPct val="100000"/>
                        </a:lnSpc>
                        <a:buNone/>
                      </a:pPr>
                      <a:r>
                        <a:rPr b="1" lang="en-IN" sz="1600" spc="-1" strike="noStrike">
                          <a:solidFill>
                            <a:srgbClr val="000000"/>
                          </a:solidFill>
                          <a:latin typeface="Century Schoolbook"/>
                        </a:rPr>
                        <a:t>list</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("apple", "banana", "cherry")</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68040" rIns="68040" anchor="t">
                      <a:noAutofit/>
                    </a:bodyPr>
                    <a:p>
                      <a:pPr>
                        <a:lnSpc>
                          <a:spcPct val="100000"/>
                        </a:lnSpc>
                        <a:buNone/>
                      </a:pPr>
                      <a:r>
                        <a:rPr b="1" lang="en-IN" sz="1600" spc="-1" strike="noStrike">
                          <a:solidFill>
                            <a:srgbClr val="000000"/>
                          </a:solidFill>
                          <a:latin typeface="Century Schoolbook"/>
                        </a:rPr>
                        <a:t>tuple</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range(6)</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68040" rIns="68040" anchor="t">
                      <a:noAutofit/>
                    </a:bodyPr>
                    <a:p>
                      <a:pPr>
                        <a:lnSpc>
                          <a:spcPct val="100000"/>
                        </a:lnSpc>
                        <a:buNone/>
                      </a:pPr>
                      <a:r>
                        <a:rPr b="1" lang="en-IN" sz="1600" spc="-1" strike="noStrike">
                          <a:solidFill>
                            <a:srgbClr val="000000"/>
                          </a:solidFill>
                          <a:latin typeface="Century Schoolbook"/>
                        </a:rPr>
                        <a:t>range</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{"name" : "John", "age" : 36}</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68040" rIns="68040" anchor="t">
                      <a:noAutofit/>
                    </a:bodyPr>
                    <a:p>
                      <a:pPr>
                        <a:lnSpc>
                          <a:spcPct val="100000"/>
                        </a:lnSpc>
                        <a:buNone/>
                      </a:pPr>
                      <a:r>
                        <a:rPr b="1" lang="en-IN" sz="1600" spc="-1" strike="noStrike">
                          <a:solidFill>
                            <a:srgbClr val="000000"/>
                          </a:solidFill>
                          <a:latin typeface="Century Schoolbook"/>
                        </a:rPr>
                        <a:t>dict</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{"apple", "banana", "cherry"}</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68040" rIns="68040" anchor="t">
                      <a:noAutofit/>
                    </a:bodyPr>
                    <a:p>
                      <a:pPr>
                        <a:lnSpc>
                          <a:spcPct val="100000"/>
                        </a:lnSpc>
                        <a:buNone/>
                      </a:pPr>
                      <a:r>
                        <a:rPr b="1" lang="en-IN" sz="1600" spc="-1" strike="noStrike">
                          <a:solidFill>
                            <a:srgbClr val="000000"/>
                          </a:solidFill>
                          <a:latin typeface="Century Schoolbook"/>
                        </a:rPr>
                        <a:t>set</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79520">
                <a:tc>
                  <a:txBody>
                    <a:bodyPr lIns="136440" rIns="68040" anchor="t">
                      <a:noAutofit/>
                    </a:bodyPr>
                    <a:p>
                      <a:pPr>
                        <a:lnSpc>
                          <a:spcPct val="100000"/>
                        </a:lnSpc>
                        <a:buNone/>
                      </a:pPr>
                      <a:r>
                        <a:rPr b="1" lang="en-IN" sz="1600" spc="-1" strike="noStrike">
                          <a:solidFill>
                            <a:srgbClr val="000000"/>
                          </a:solidFill>
                          <a:latin typeface="Century Schoolbook"/>
                        </a:rPr>
                        <a:t>x = frozenset({"apple", "banana", "cherry"})</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68040" rIns="68040" anchor="t">
                      <a:noAutofit/>
                    </a:bodyPr>
                    <a:p>
                      <a:pPr>
                        <a:lnSpc>
                          <a:spcPct val="100000"/>
                        </a:lnSpc>
                        <a:buNone/>
                      </a:pPr>
                      <a:r>
                        <a:rPr b="1" lang="en-IN" sz="1600" spc="-1" strike="noStrike">
                          <a:solidFill>
                            <a:srgbClr val="000000"/>
                          </a:solidFill>
                          <a:latin typeface="Century Schoolbook"/>
                        </a:rPr>
                        <a:t>frozenset</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True</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68040" rIns="68040" anchor="t">
                      <a:noAutofit/>
                    </a:bodyPr>
                    <a:p>
                      <a:pPr>
                        <a:lnSpc>
                          <a:spcPct val="100000"/>
                        </a:lnSpc>
                        <a:buNone/>
                      </a:pPr>
                      <a:r>
                        <a:rPr b="1" lang="en-IN" sz="1600" spc="-1" strike="noStrike">
                          <a:solidFill>
                            <a:srgbClr val="000000"/>
                          </a:solidFill>
                          <a:latin typeface="Century Schoolbook"/>
                        </a:rPr>
                        <a:t>bool</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b"Hello"</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68040" rIns="68040" anchor="t">
                      <a:noAutofit/>
                    </a:bodyPr>
                    <a:p>
                      <a:pPr>
                        <a:lnSpc>
                          <a:spcPct val="100000"/>
                        </a:lnSpc>
                        <a:buNone/>
                      </a:pPr>
                      <a:r>
                        <a:rPr b="1" lang="en-IN" sz="1600" spc="-1" strike="noStrike">
                          <a:solidFill>
                            <a:srgbClr val="000000"/>
                          </a:solidFill>
                          <a:latin typeface="Century Schoolbook"/>
                        </a:rPr>
                        <a:t>bytes</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bytearray(5)</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68040" rIns="68040" anchor="t">
                      <a:noAutofit/>
                    </a:bodyPr>
                    <a:p>
                      <a:pPr>
                        <a:lnSpc>
                          <a:spcPct val="100000"/>
                        </a:lnSpc>
                        <a:buNone/>
                      </a:pPr>
                      <a:r>
                        <a:rPr b="1" lang="en-IN" sz="1600" spc="-1" strike="noStrike">
                          <a:solidFill>
                            <a:srgbClr val="000000"/>
                          </a:solidFill>
                          <a:latin typeface="Century Schoolbook"/>
                        </a:rPr>
                        <a:t>bytearray</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339120">
                <a:tc>
                  <a:txBody>
                    <a:bodyPr lIns="136440" rIns="68040" anchor="t">
                      <a:noAutofit/>
                    </a:bodyPr>
                    <a:p>
                      <a:pPr>
                        <a:lnSpc>
                          <a:spcPct val="100000"/>
                        </a:lnSpc>
                        <a:buNone/>
                      </a:pPr>
                      <a:r>
                        <a:rPr b="1" lang="en-IN" sz="1600" spc="-1" strike="noStrike">
                          <a:solidFill>
                            <a:srgbClr val="000000"/>
                          </a:solidFill>
                          <a:latin typeface="Century Schoolbook"/>
                        </a:rPr>
                        <a:t>x = memoryview(bytes(5))</a:t>
                      </a:r>
                      <a:endParaRPr b="0" lang="en-IN" sz="1600" spc="-1" strike="noStrike">
                        <a:latin typeface="Arial"/>
                      </a:endParaRPr>
                    </a:p>
                  </a:txBody>
                  <a:tcPr anchor="t" marL="136440" marR="6804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xBody>
                    <a:bodyPr lIns="68040" rIns="68040" anchor="t">
                      <a:noAutofit/>
                    </a:bodyPr>
                    <a:p>
                      <a:pPr>
                        <a:lnSpc>
                          <a:spcPct val="100000"/>
                        </a:lnSpc>
                        <a:buNone/>
                      </a:pPr>
                      <a:r>
                        <a:rPr b="1" lang="en-IN" sz="1600" spc="-1" strike="noStrike">
                          <a:solidFill>
                            <a:srgbClr val="000000"/>
                          </a:solidFill>
                          <a:latin typeface="Century Schoolbook"/>
                        </a:rPr>
                        <a:t>memoryview</a:t>
                      </a:r>
                      <a:endParaRPr b="0" lang="en-IN" sz="1600" spc="-1" strike="noStrike">
                        <a:latin typeface="Arial"/>
                      </a:endParaRPr>
                    </a:p>
                  </a:txBody>
                  <a:tcPr anchor="t" marL="68040" marR="6804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r>
            </a:tbl>
          </a:graphicData>
        </a:graphic>
      </p:graphicFrame>
      <p:pic>
        <p:nvPicPr>
          <p:cNvPr id="150"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3E34EEF9-3A51-4B20-80D4-21B9FA7F2460}"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What </a:t>
            </a:r>
            <a:r>
              <a:rPr b="1" lang="en-US" sz="4400" spc="-1" strike="noStrike">
                <a:solidFill>
                  <a:srgbClr val="000000"/>
                </a:solidFill>
                <a:latin typeface="Century Schoolbook"/>
              </a:rPr>
              <a:t>is </a:t>
            </a:r>
            <a:r>
              <a:rPr b="1" lang="en-US" sz="4400" spc="-1" strike="noStrike">
                <a:solidFill>
                  <a:srgbClr val="000000"/>
                </a:solidFill>
                <a:latin typeface="Century Schoolbook"/>
              </a:rPr>
              <a:t>Progr</a:t>
            </a:r>
            <a:r>
              <a:rPr b="1" lang="en-US" sz="4400" spc="-1" strike="noStrike">
                <a:solidFill>
                  <a:srgbClr val="000000"/>
                </a:solidFill>
                <a:latin typeface="Century Schoolbook"/>
              </a:rPr>
              <a:t>am?</a:t>
            </a:r>
            <a:endParaRPr b="0" lang="en-IN" sz="4400" spc="-1" strike="noStrike">
              <a:latin typeface="Arial"/>
            </a:endParaRPr>
          </a:p>
        </p:txBody>
      </p:sp>
      <p:sp>
        <p:nvSpPr>
          <p:cNvPr id="86" name="PlaceHolder 2"/>
          <p:cNvSpPr>
            <a:spLocks noGrp="1"/>
          </p:cNvSpPr>
          <p:nvPr>
            <p:ph/>
          </p:nvPr>
        </p:nvSpPr>
        <p:spPr>
          <a:xfrm>
            <a:off x="838080" y="1847880"/>
            <a:ext cx="10514880" cy="4350600"/>
          </a:xfrm>
          <a:prstGeom prst="rect">
            <a:avLst/>
          </a:prstGeom>
          <a:noFill/>
          <a:ln w="0">
            <a:noFill/>
          </a:ln>
        </p:spPr>
        <p:txBody>
          <a:bodyPr lIns="90000" rIns="90000" tIns="45000" bIns="45000" anchor="t">
            <a:noAutofit/>
          </a:bodyPr>
          <a:p>
            <a:pPr algn="just">
              <a:lnSpc>
                <a:spcPct val="90000"/>
              </a:lnSpc>
              <a:spcBef>
                <a:spcPts val="1001"/>
              </a:spcBef>
              <a:buNone/>
              <a:tabLst>
                <a:tab algn="l" pos="0"/>
              </a:tabLst>
            </a:pPr>
            <a:r>
              <a:rPr b="0" lang="en-IN" sz="2800" spc="-1" strike="noStrike">
                <a:solidFill>
                  <a:srgbClr val="000000"/>
                </a:solidFill>
                <a:latin typeface="Century Schoolbook"/>
              </a:rPr>
              <a:t>A </a:t>
            </a:r>
            <a:r>
              <a:rPr b="1" lang="en-IN" sz="2800" spc="-1" strike="noStrike">
                <a:solidFill>
                  <a:srgbClr val="000000"/>
                </a:solidFill>
                <a:latin typeface="Century Schoolbook"/>
              </a:rPr>
              <a:t>computer program</a:t>
            </a:r>
            <a:r>
              <a:rPr b="0" lang="en-IN" sz="2800" spc="-1" strike="noStrike">
                <a:solidFill>
                  <a:srgbClr val="000000"/>
                </a:solidFill>
                <a:latin typeface="Century Schoolbook"/>
              </a:rPr>
              <a:t> is a collection of instructions that can be executed by a </a:t>
            </a:r>
            <a:r>
              <a:rPr b="1" lang="en-IN" sz="2800" spc="-1" strike="noStrike">
                <a:solidFill>
                  <a:srgbClr val="000000"/>
                </a:solidFill>
                <a:latin typeface="Century Schoolbook"/>
              </a:rPr>
              <a:t>computer</a:t>
            </a:r>
            <a:r>
              <a:rPr b="0" lang="en-IN" sz="2800" spc="-1" strike="noStrike">
                <a:solidFill>
                  <a:srgbClr val="000000"/>
                </a:solidFill>
                <a:latin typeface="Century Schoolbook"/>
              </a:rPr>
              <a:t> to perform a specific task. A </a:t>
            </a:r>
            <a:r>
              <a:rPr b="1" lang="en-IN" sz="2800" spc="-1" strike="noStrike">
                <a:solidFill>
                  <a:srgbClr val="000000"/>
                </a:solidFill>
                <a:latin typeface="Century Schoolbook"/>
              </a:rPr>
              <a:t>computer program</a:t>
            </a:r>
            <a:r>
              <a:rPr b="0" lang="en-IN" sz="2800" spc="-1" strike="noStrike">
                <a:solidFill>
                  <a:srgbClr val="000000"/>
                </a:solidFill>
                <a:latin typeface="Century Schoolbook"/>
              </a:rPr>
              <a:t> is usually written by a </a:t>
            </a:r>
            <a:r>
              <a:rPr b="1" lang="en-IN" sz="2800" spc="-1" strike="noStrike">
                <a:solidFill>
                  <a:srgbClr val="000000"/>
                </a:solidFill>
                <a:latin typeface="Century Schoolbook"/>
              </a:rPr>
              <a:t>computer</a:t>
            </a:r>
            <a:r>
              <a:rPr b="0" lang="en-IN" sz="2800" spc="-1" strike="noStrike">
                <a:solidFill>
                  <a:srgbClr val="000000"/>
                </a:solidFill>
                <a:latin typeface="Century Schoolbook"/>
              </a:rPr>
              <a:t> programmer in a </a:t>
            </a:r>
            <a:r>
              <a:rPr b="1" lang="en-IN" sz="2800" spc="-1" strike="noStrike">
                <a:solidFill>
                  <a:srgbClr val="000000"/>
                </a:solidFill>
                <a:latin typeface="Century Schoolbook"/>
              </a:rPr>
              <a:t>programming</a:t>
            </a:r>
            <a:r>
              <a:rPr b="0" lang="en-IN" sz="2800" spc="-1" strike="noStrike">
                <a:solidFill>
                  <a:srgbClr val="000000"/>
                </a:solidFill>
                <a:latin typeface="Century Schoolbook"/>
              </a:rPr>
              <a:t> language.</a:t>
            </a:r>
            <a:endParaRPr b="0" lang="en-IN" sz="2800" spc="-1" strike="noStrike">
              <a:latin typeface="Arial"/>
            </a:endParaRPr>
          </a:p>
        </p:txBody>
      </p:sp>
      <p:sp>
        <p:nvSpPr>
          <p:cNvPr id="87" name="PlaceHolder 3"/>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IN" sz="1200" spc="-1" strike="noStrike">
                <a:solidFill>
                  <a:srgbClr val="8b8b8b"/>
                </a:solidFill>
                <a:latin typeface="Calibri"/>
              </a:defRPr>
            </a:lvl1pPr>
          </a:lstStyle>
          <a:p>
            <a:pPr algn="ctr">
              <a:lnSpc>
                <a:spcPct val="100000"/>
              </a:lnSpc>
              <a:buNone/>
            </a:pPr>
            <a:r>
              <a:rPr b="0" lang="en-IN" sz="1200" spc="-1" strike="noStrike">
                <a:solidFill>
                  <a:srgbClr val="8b8b8b"/>
                </a:solidFill>
                <a:latin typeface="Calibri"/>
              </a:rPr>
              <a:t>iSysway Technologies</a:t>
            </a:r>
            <a:endParaRPr b="0" lang="en-IN" sz="1200" spc="-1" strike="noStrike">
              <a:latin typeface="Times New Roman"/>
            </a:endParaRPr>
          </a:p>
        </p:txBody>
      </p:sp>
      <p:pic>
        <p:nvPicPr>
          <p:cNvPr id="88" name="Picture 3" descr="C:\Users\isyswaytech\Desktop\New logo Sysway TM.png"/>
          <p:cNvPicPr/>
          <p:nvPr/>
        </p:nvPicPr>
        <p:blipFill>
          <a:blip r:embed="rId1"/>
          <a:stretch/>
        </p:blipFill>
        <p:spPr>
          <a:xfrm>
            <a:off x="9389880" y="0"/>
            <a:ext cx="2657160" cy="1434600"/>
          </a:xfrm>
          <a:prstGeom prst="rect">
            <a:avLst/>
          </a:prstGeom>
          <a:ln w="0">
            <a:noFill/>
          </a:ln>
        </p:spPr>
      </p:pic>
      <p:sp>
        <p:nvSpPr>
          <p:cNvPr id="5" name="PlaceHolder 4"/>
          <p:cNvSpPr>
            <a:spLocks noGrp="1"/>
          </p:cNvSpPr>
          <p:nvPr>
            <p:ph type="sldNum" idx="5"/>
          </p:nvPr>
        </p:nvSpPr>
        <p:spPr/>
        <p:txBody>
          <a:bodyPr/>
          <a:p>
            <a:fld id="{616D7AA1-592B-4A92-8C44-FC47FD0615D5}"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0" y="0"/>
            <a:ext cx="12191400" cy="115848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Type Conversion</a:t>
            </a:r>
            <a:endParaRPr b="0" lang="en-IN" sz="4400" spc="-1" strike="noStrike">
              <a:latin typeface="Arial"/>
            </a:endParaRPr>
          </a:p>
        </p:txBody>
      </p:sp>
      <p:sp>
        <p:nvSpPr>
          <p:cNvPr id="152" name="PlaceHolder 2"/>
          <p:cNvSpPr>
            <a:spLocks noGrp="1"/>
          </p:cNvSpPr>
          <p:nvPr>
            <p:ph/>
          </p:nvPr>
        </p:nvSpPr>
        <p:spPr>
          <a:xfrm>
            <a:off x="0" y="1159200"/>
            <a:ext cx="12191400" cy="56980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800" spc="-1" strike="noStrike">
                <a:solidFill>
                  <a:srgbClr val="000000"/>
                </a:solidFill>
                <a:latin typeface="Century Schoolbook"/>
              </a:rPr>
              <a:t>You can convert from one to another type with the int(), float (), Complex() methods</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A=5, b=10.0,c=5i</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Print(a),print(b),print(c)</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Print(float(a)),print(int(b)),print(complex(a))</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Century Schoolbook"/>
              </a:rPr>
              <a:t>Random Numbers: </a:t>
            </a:r>
            <a:r>
              <a:rPr b="0" lang="en-US" sz="2800" spc="-1" strike="noStrike">
                <a:solidFill>
                  <a:srgbClr val="000000"/>
                </a:solidFill>
                <a:latin typeface="Century Schoolbook"/>
              </a:rPr>
              <a:t>Python does not have have random() function .but have built-in function random()</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Century Schoolbook"/>
              </a:rPr>
              <a:t>Eg: </a:t>
            </a:r>
            <a:r>
              <a:rPr b="0" lang="en-US" sz="2800" spc="-1" strike="noStrike">
                <a:solidFill>
                  <a:srgbClr val="000000"/>
                </a:solidFill>
                <a:latin typeface="Century Schoolbook"/>
              </a:rPr>
              <a:t>import random</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entury Schoolbook"/>
              </a:rPr>
              <a:t>Print(random.randrange(1,10))</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153"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42B15086-3E6E-441A-86C9-6B8DF8F8C54B}"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0" y="0"/>
            <a:ext cx="12191400" cy="86472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Python Operators</a:t>
            </a:r>
            <a:endParaRPr b="0" lang="en-IN" sz="4400" spc="-1" strike="noStrike">
              <a:latin typeface="Arial"/>
            </a:endParaRPr>
          </a:p>
        </p:txBody>
      </p:sp>
      <p:sp>
        <p:nvSpPr>
          <p:cNvPr id="155" name="PlaceHolder 2"/>
          <p:cNvSpPr>
            <a:spLocks noGrp="1"/>
          </p:cNvSpPr>
          <p:nvPr>
            <p:ph/>
          </p:nvPr>
        </p:nvSpPr>
        <p:spPr>
          <a:xfrm>
            <a:off x="342720" y="1090440"/>
            <a:ext cx="11625120" cy="57668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It divides</a:t>
            </a:r>
            <a:endParaRPr b="0" lang="en-IN" sz="2800" spc="-1" strike="noStrike">
              <a:latin typeface="Arial"/>
            </a:endParaRPr>
          </a:p>
          <a:p>
            <a:pPr marL="514440" indent="-514440">
              <a:lnSpc>
                <a:spcPct val="90000"/>
              </a:lnSpc>
              <a:spcBef>
                <a:spcPts val="1001"/>
              </a:spcBef>
              <a:buClr>
                <a:srgbClr val="000000"/>
              </a:buClr>
              <a:buFont typeface="StarSymbol"/>
              <a:buAutoNum type="arabicPeriod"/>
            </a:pPr>
            <a:r>
              <a:rPr b="0" lang="en-US" sz="2800" spc="-1" strike="noStrike">
                <a:solidFill>
                  <a:srgbClr val="000000"/>
                </a:solidFill>
                <a:latin typeface="Century Schoolbook"/>
              </a:rPr>
              <a:t>Arithmetic operators</a:t>
            </a:r>
            <a:endParaRPr b="0" lang="en-IN" sz="2800" spc="-1" strike="noStrike">
              <a:latin typeface="Arial"/>
            </a:endParaRPr>
          </a:p>
          <a:p>
            <a:pPr marL="514440" indent="-514440">
              <a:lnSpc>
                <a:spcPct val="90000"/>
              </a:lnSpc>
              <a:spcBef>
                <a:spcPts val="1001"/>
              </a:spcBef>
              <a:buClr>
                <a:srgbClr val="000000"/>
              </a:buClr>
              <a:buFont typeface="StarSymbol"/>
              <a:buAutoNum type="arabicPeriod"/>
            </a:pPr>
            <a:r>
              <a:rPr b="0" lang="en-US" sz="2800" spc="-1" strike="noStrike">
                <a:solidFill>
                  <a:srgbClr val="000000"/>
                </a:solidFill>
                <a:latin typeface="Century Schoolbook"/>
              </a:rPr>
              <a:t>Assignment Operators</a:t>
            </a:r>
            <a:endParaRPr b="0" lang="en-IN" sz="2800" spc="-1" strike="noStrike">
              <a:latin typeface="Arial"/>
            </a:endParaRPr>
          </a:p>
          <a:p>
            <a:pPr marL="514440" indent="-514440">
              <a:lnSpc>
                <a:spcPct val="90000"/>
              </a:lnSpc>
              <a:spcBef>
                <a:spcPts val="1001"/>
              </a:spcBef>
              <a:buClr>
                <a:srgbClr val="000000"/>
              </a:buClr>
              <a:buFont typeface="StarSymbol"/>
              <a:buAutoNum type="arabicPeriod"/>
            </a:pPr>
            <a:r>
              <a:rPr b="0" lang="en-US" sz="2800" spc="-1" strike="noStrike">
                <a:solidFill>
                  <a:srgbClr val="000000"/>
                </a:solidFill>
                <a:latin typeface="Century Schoolbook"/>
              </a:rPr>
              <a:t>Comparison Operator</a:t>
            </a:r>
            <a:endParaRPr b="0" lang="en-IN" sz="2800" spc="-1" strike="noStrike">
              <a:latin typeface="Arial"/>
            </a:endParaRPr>
          </a:p>
          <a:p>
            <a:pPr marL="514440" indent="-514440">
              <a:lnSpc>
                <a:spcPct val="90000"/>
              </a:lnSpc>
              <a:spcBef>
                <a:spcPts val="1001"/>
              </a:spcBef>
              <a:buClr>
                <a:srgbClr val="000000"/>
              </a:buClr>
              <a:buFont typeface="StarSymbol"/>
              <a:buAutoNum type="arabicPeriod"/>
            </a:pPr>
            <a:r>
              <a:rPr b="0" lang="en-US" sz="2800" spc="-1" strike="noStrike">
                <a:solidFill>
                  <a:srgbClr val="000000"/>
                </a:solidFill>
                <a:latin typeface="Century Schoolbook"/>
              </a:rPr>
              <a:t>Logical Operator</a:t>
            </a:r>
            <a:endParaRPr b="0" lang="en-IN" sz="2800" spc="-1" strike="noStrike">
              <a:latin typeface="Arial"/>
            </a:endParaRPr>
          </a:p>
          <a:p>
            <a:pPr marL="514440" indent="-514440">
              <a:lnSpc>
                <a:spcPct val="90000"/>
              </a:lnSpc>
              <a:spcBef>
                <a:spcPts val="1001"/>
              </a:spcBef>
              <a:buClr>
                <a:srgbClr val="000000"/>
              </a:buClr>
              <a:buFont typeface="StarSymbol"/>
              <a:buAutoNum type="arabicPeriod"/>
            </a:pPr>
            <a:r>
              <a:rPr b="0" lang="en-US" sz="2800" spc="-1" strike="noStrike">
                <a:solidFill>
                  <a:srgbClr val="000000"/>
                </a:solidFill>
                <a:latin typeface="Century Schoolbook"/>
              </a:rPr>
              <a:t>Identity Operator</a:t>
            </a:r>
            <a:endParaRPr b="0" lang="en-IN" sz="2800" spc="-1" strike="noStrike">
              <a:latin typeface="Arial"/>
            </a:endParaRPr>
          </a:p>
          <a:p>
            <a:pPr marL="514440" indent="-514440">
              <a:lnSpc>
                <a:spcPct val="90000"/>
              </a:lnSpc>
              <a:spcBef>
                <a:spcPts val="1001"/>
              </a:spcBef>
              <a:buClr>
                <a:srgbClr val="000000"/>
              </a:buClr>
              <a:buFont typeface="StarSymbol"/>
              <a:buAutoNum type="arabicPeriod"/>
            </a:pPr>
            <a:r>
              <a:rPr b="0" lang="en-US" sz="2800" spc="-1" strike="noStrike">
                <a:solidFill>
                  <a:srgbClr val="000000"/>
                </a:solidFill>
                <a:latin typeface="Century Schoolbook"/>
              </a:rPr>
              <a:t>Membership Operator</a:t>
            </a:r>
            <a:endParaRPr b="0" lang="en-IN" sz="2800" spc="-1" strike="noStrike">
              <a:latin typeface="Arial"/>
            </a:endParaRPr>
          </a:p>
        </p:txBody>
      </p:sp>
      <p:pic>
        <p:nvPicPr>
          <p:cNvPr id="156"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D5F0CC7E-6671-4A8B-A252-E27F7880EFB3}"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7" name="Content Placeholder 5"/>
          <p:cNvGraphicFramePr/>
          <p:nvPr/>
        </p:nvGraphicFramePr>
        <p:xfrm>
          <a:off x="0" y="1737360"/>
          <a:ext cx="12017160" cy="4618440"/>
        </p:xfrm>
        <a:graphic>
          <a:graphicData uri="http://schemas.openxmlformats.org/drawingml/2006/table">
            <a:tbl>
              <a:tblPr/>
              <a:tblGrid>
                <a:gridCol w="3338280"/>
                <a:gridCol w="4673520"/>
                <a:gridCol w="4005720"/>
              </a:tblGrid>
              <a:tr h="577080">
                <a:tc>
                  <a:txBody>
                    <a:bodyPr lIns="152280" rIns="75960" anchor="t">
                      <a:noAutofit/>
                    </a:bodyPr>
                    <a:p>
                      <a:pPr>
                        <a:lnSpc>
                          <a:spcPct val="100000"/>
                        </a:lnSpc>
                        <a:buNone/>
                      </a:pPr>
                      <a:r>
                        <a:rPr b="0" lang="en-IN" sz="3200" spc="-1" strike="noStrike">
                          <a:solidFill>
                            <a:srgbClr val="000000"/>
                          </a:solidFill>
                          <a:latin typeface="Century Schoolbook"/>
                        </a:rPr>
                        <a:t>Operator</a:t>
                      </a:r>
                      <a:endParaRPr b="0" lang="en-IN" sz="32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3200" spc="-1" strike="noStrike">
                          <a:solidFill>
                            <a:srgbClr val="000000"/>
                          </a:solidFill>
                          <a:latin typeface="Century Schoolbook"/>
                        </a:rPr>
                        <a:t>Name</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3200" spc="-1" strike="noStrike">
                          <a:solidFill>
                            <a:srgbClr val="000000"/>
                          </a:solidFill>
                          <a:latin typeface="Century Schoolbook"/>
                        </a:rPr>
                        <a:t>Example</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577080">
                <a:tc>
                  <a:txBody>
                    <a:bodyPr lIns="152280" rIns="75960" anchor="t">
                      <a:noAutofit/>
                    </a:bodyPr>
                    <a:p>
                      <a:pPr>
                        <a:lnSpc>
                          <a:spcPct val="100000"/>
                        </a:lnSpc>
                        <a:buNone/>
                      </a:pPr>
                      <a:r>
                        <a:rPr b="0" lang="en-IN" sz="3200" spc="-1" strike="noStrike">
                          <a:solidFill>
                            <a:srgbClr val="000000"/>
                          </a:solidFill>
                          <a:latin typeface="Century Schoolbook"/>
                        </a:rPr>
                        <a:t>+</a:t>
                      </a:r>
                      <a:endParaRPr b="0" lang="en-IN" sz="32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3200" spc="-1" strike="noStrike">
                          <a:solidFill>
                            <a:srgbClr val="000000"/>
                          </a:solidFill>
                          <a:latin typeface="Century Schoolbook"/>
                        </a:rPr>
                        <a:t>Addition</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3200" spc="-1" strike="noStrike">
                          <a:solidFill>
                            <a:srgbClr val="000000"/>
                          </a:solidFill>
                          <a:latin typeface="Century Schoolbook"/>
                        </a:rPr>
                        <a:t>x + y</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577080">
                <a:tc>
                  <a:txBody>
                    <a:bodyPr lIns="152280" rIns="75960" anchor="t">
                      <a:noAutofit/>
                    </a:bodyPr>
                    <a:p>
                      <a:pPr>
                        <a:lnSpc>
                          <a:spcPct val="100000"/>
                        </a:lnSpc>
                        <a:buNone/>
                      </a:pPr>
                      <a:r>
                        <a:rPr b="0" lang="en-IN" sz="3200" spc="-1" strike="noStrike">
                          <a:solidFill>
                            <a:srgbClr val="000000"/>
                          </a:solidFill>
                          <a:latin typeface="Century Schoolbook"/>
                        </a:rPr>
                        <a:t>-</a:t>
                      </a:r>
                      <a:endParaRPr b="0" lang="en-IN" sz="32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3200" spc="-1" strike="noStrike">
                          <a:solidFill>
                            <a:srgbClr val="000000"/>
                          </a:solidFill>
                          <a:latin typeface="Century Schoolbook"/>
                        </a:rPr>
                        <a:t>Subtraction</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3200" spc="-1" strike="noStrike">
                          <a:solidFill>
                            <a:srgbClr val="000000"/>
                          </a:solidFill>
                          <a:latin typeface="Century Schoolbook"/>
                        </a:rPr>
                        <a:t>x - y</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577080">
                <a:tc>
                  <a:txBody>
                    <a:bodyPr lIns="152280" rIns="75960" anchor="t">
                      <a:noAutofit/>
                    </a:bodyPr>
                    <a:p>
                      <a:pPr>
                        <a:lnSpc>
                          <a:spcPct val="100000"/>
                        </a:lnSpc>
                        <a:buNone/>
                      </a:pPr>
                      <a:r>
                        <a:rPr b="0" lang="en-IN" sz="3200" spc="-1" strike="noStrike">
                          <a:solidFill>
                            <a:srgbClr val="000000"/>
                          </a:solidFill>
                          <a:latin typeface="Century Schoolbook"/>
                        </a:rPr>
                        <a:t>*</a:t>
                      </a:r>
                      <a:endParaRPr b="0" lang="en-IN" sz="32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3200" spc="-1" strike="noStrike">
                          <a:solidFill>
                            <a:srgbClr val="000000"/>
                          </a:solidFill>
                          <a:latin typeface="Century Schoolbook"/>
                        </a:rPr>
                        <a:t>Multiplication</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3200" spc="-1" strike="noStrike">
                          <a:solidFill>
                            <a:srgbClr val="000000"/>
                          </a:solidFill>
                          <a:latin typeface="Century Schoolbook"/>
                        </a:rPr>
                        <a:t>x * y</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577080">
                <a:tc>
                  <a:txBody>
                    <a:bodyPr lIns="152280" rIns="75960" anchor="t">
                      <a:noAutofit/>
                    </a:bodyPr>
                    <a:p>
                      <a:pPr>
                        <a:lnSpc>
                          <a:spcPct val="100000"/>
                        </a:lnSpc>
                        <a:buNone/>
                      </a:pPr>
                      <a:r>
                        <a:rPr b="0" lang="en-IN" sz="3200" spc="-1" strike="noStrike">
                          <a:solidFill>
                            <a:srgbClr val="000000"/>
                          </a:solidFill>
                          <a:latin typeface="Century Schoolbook"/>
                        </a:rPr>
                        <a:t>/</a:t>
                      </a:r>
                      <a:endParaRPr b="0" lang="en-IN" sz="32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3200" spc="-1" strike="noStrike">
                          <a:solidFill>
                            <a:srgbClr val="000000"/>
                          </a:solidFill>
                          <a:latin typeface="Century Schoolbook"/>
                        </a:rPr>
                        <a:t>Division</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3200" spc="-1" strike="noStrike">
                          <a:solidFill>
                            <a:srgbClr val="000000"/>
                          </a:solidFill>
                          <a:latin typeface="Century Schoolbook"/>
                        </a:rPr>
                        <a:t>x / y</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577080">
                <a:tc>
                  <a:txBody>
                    <a:bodyPr lIns="152280" rIns="75960" anchor="t">
                      <a:noAutofit/>
                    </a:bodyPr>
                    <a:p>
                      <a:pPr>
                        <a:lnSpc>
                          <a:spcPct val="100000"/>
                        </a:lnSpc>
                        <a:buNone/>
                      </a:pPr>
                      <a:r>
                        <a:rPr b="0" lang="en-IN" sz="3200" spc="-1" strike="noStrike">
                          <a:solidFill>
                            <a:srgbClr val="000000"/>
                          </a:solidFill>
                          <a:latin typeface="Century Schoolbook"/>
                        </a:rPr>
                        <a:t>%</a:t>
                      </a:r>
                      <a:endParaRPr b="0" lang="en-IN" sz="32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3200" spc="-1" strike="noStrike">
                          <a:solidFill>
                            <a:srgbClr val="000000"/>
                          </a:solidFill>
                          <a:latin typeface="Century Schoolbook"/>
                        </a:rPr>
                        <a:t>Modulus</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3200" spc="-1" strike="noStrike">
                          <a:solidFill>
                            <a:srgbClr val="000000"/>
                          </a:solidFill>
                          <a:latin typeface="Century Schoolbook"/>
                        </a:rPr>
                        <a:t>x % y</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577080">
                <a:tc>
                  <a:txBody>
                    <a:bodyPr lIns="152280" rIns="75960" anchor="t">
                      <a:noAutofit/>
                    </a:bodyPr>
                    <a:p>
                      <a:pPr>
                        <a:lnSpc>
                          <a:spcPct val="100000"/>
                        </a:lnSpc>
                        <a:buNone/>
                      </a:pPr>
                      <a:r>
                        <a:rPr b="0" lang="en-IN" sz="3200" spc="-1" strike="noStrike">
                          <a:solidFill>
                            <a:srgbClr val="000000"/>
                          </a:solidFill>
                          <a:latin typeface="Century Schoolbook"/>
                        </a:rPr>
                        <a:t>**</a:t>
                      </a:r>
                      <a:endParaRPr b="0" lang="en-IN" sz="32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3200" spc="-1" strike="noStrike">
                          <a:solidFill>
                            <a:srgbClr val="000000"/>
                          </a:solidFill>
                          <a:latin typeface="Century Schoolbook"/>
                        </a:rPr>
                        <a:t>Exponentiation</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3200" spc="-1" strike="noStrike">
                          <a:solidFill>
                            <a:srgbClr val="000000"/>
                          </a:solidFill>
                          <a:latin typeface="Century Schoolbook"/>
                        </a:rPr>
                        <a:t>x ** y</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579240">
                <a:tc>
                  <a:txBody>
                    <a:bodyPr lIns="152280" rIns="75960" anchor="t">
                      <a:noAutofit/>
                    </a:bodyPr>
                    <a:p>
                      <a:pPr>
                        <a:lnSpc>
                          <a:spcPct val="100000"/>
                        </a:lnSpc>
                        <a:buNone/>
                      </a:pPr>
                      <a:r>
                        <a:rPr b="0" lang="en-IN" sz="3200" spc="-1" strike="noStrike">
                          <a:solidFill>
                            <a:srgbClr val="000000"/>
                          </a:solidFill>
                          <a:latin typeface="Century Schoolbook"/>
                        </a:rPr>
                        <a:t>//</a:t>
                      </a:r>
                      <a:endParaRPr b="0" lang="en-IN" sz="32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c>
                  <a:txBody>
                    <a:bodyPr lIns="75960" rIns="75960" anchor="t">
                      <a:noAutofit/>
                    </a:bodyPr>
                    <a:p>
                      <a:pPr>
                        <a:lnSpc>
                          <a:spcPct val="100000"/>
                        </a:lnSpc>
                        <a:buNone/>
                      </a:pPr>
                      <a:r>
                        <a:rPr b="0" lang="en-IN" sz="3200" spc="-1" strike="noStrike">
                          <a:solidFill>
                            <a:srgbClr val="000000"/>
                          </a:solidFill>
                          <a:latin typeface="Century Schoolbook"/>
                        </a:rPr>
                        <a:t>Floor division</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c>
                  <a:txBody>
                    <a:bodyPr lIns="75960" rIns="75960" anchor="t">
                      <a:noAutofit/>
                    </a:bodyPr>
                    <a:p>
                      <a:pPr>
                        <a:lnSpc>
                          <a:spcPct val="100000"/>
                        </a:lnSpc>
                        <a:buNone/>
                      </a:pPr>
                      <a:r>
                        <a:rPr b="0" lang="en-IN" sz="3200" spc="-1" strike="noStrike">
                          <a:solidFill>
                            <a:srgbClr val="000000"/>
                          </a:solidFill>
                          <a:latin typeface="Century Schoolbook"/>
                        </a:rPr>
                        <a:t>x // y</a:t>
                      </a:r>
                      <a:endParaRPr b="0" lang="en-IN" sz="3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r>
            </a:tbl>
          </a:graphicData>
        </a:graphic>
      </p:graphicFrame>
      <p:sp>
        <p:nvSpPr>
          <p:cNvPr id="158" name="PlaceHolder 1"/>
          <p:cNvSpPr>
            <a:spLocks noGrp="1"/>
          </p:cNvSpPr>
          <p:nvPr>
            <p:ph type="title"/>
          </p:nvPr>
        </p:nvSpPr>
        <p:spPr>
          <a:xfrm>
            <a:off x="0" y="7920"/>
            <a:ext cx="12191400" cy="1676160"/>
          </a:xfrm>
          <a:prstGeom prst="rect">
            <a:avLst/>
          </a:prstGeom>
          <a:solidFill>
            <a:srgbClr val="4caf50"/>
          </a:solidFill>
          <a:ln w="0">
            <a:noFill/>
          </a:ln>
        </p:spPr>
        <p:txBody>
          <a:bodyPr numCol="1" spcCol="0" lIns="0" rIns="0" tIns="76320" bIns="76320" anchor="ctr">
            <a:noAutofit/>
          </a:bodyPr>
          <a:p>
            <a:pPr>
              <a:lnSpc>
                <a:spcPct val="100000"/>
              </a:lnSpc>
              <a:buNone/>
              <a:tabLst>
                <a:tab algn="l" pos="0"/>
              </a:tabLst>
            </a:pPr>
            <a:r>
              <a:rPr b="0" lang="en-US" sz="4400" spc="-1" strike="noStrike">
                <a:solidFill>
                  <a:srgbClr val="000000"/>
                </a:solidFill>
                <a:latin typeface="Century Schoolbook"/>
              </a:rPr>
              <a:t>Python Arithmetic Operators</a:t>
            </a:r>
            <a:endParaRPr b="0" lang="en-IN" sz="4400" spc="-1" strike="noStrike">
              <a:latin typeface="Arial"/>
            </a:endParaRPr>
          </a:p>
          <a:p>
            <a:pPr>
              <a:lnSpc>
                <a:spcPct val="100000"/>
              </a:lnSpc>
              <a:buNone/>
              <a:tabLst>
                <a:tab algn="l" pos="0"/>
              </a:tabLst>
            </a:pPr>
            <a:r>
              <a:rPr b="0" lang="en-US" sz="2800" spc="-1" strike="noStrike">
                <a:solidFill>
                  <a:srgbClr val="000000"/>
                </a:solidFill>
                <a:latin typeface="Century Schoolbook"/>
              </a:rPr>
              <a:t>Arithmetic operators are used with numeric values to perform </a:t>
            </a:r>
            <a:br>
              <a:rPr sz="2800"/>
            </a:br>
            <a:r>
              <a:rPr b="0" lang="en-US" sz="2800" spc="-1" strike="noStrike">
                <a:solidFill>
                  <a:srgbClr val="000000"/>
                </a:solidFill>
                <a:latin typeface="Century Schoolbook"/>
              </a:rPr>
              <a:t>common mathematical operations:</a:t>
            </a:r>
            <a:endParaRPr b="0" lang="en-IN" sz="2800" spc="-1" strike="noStrike">
              <a:latin typeface="Arial"/>
            </a:endParaRPr>
          </a:p>
        </p:txBody>
      </p:sp>
      <p:pic>
        <p:nvPicPr>
          <p:cNvPr id="159"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750AF0DC-092D-4902-8013-60ED795486F9}"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gn="ctr">
              <a:buNone/>
            </a:pPr>
            <a:endParaRPr b="0" lang="en-IN" sz="4400" spc="-1" strike="noStrike">
              <a:latin typeface="Arial"/>
            </a:endParaRPr>
          </a:p>
        </p:txBody>
      </p:sp>
      <p:graphicFrame>
        <p:nvGraphicFramePr>
          <p:cNvPr id="161" name="Content Placeholder 5"/>
          <p:cNvGraphicFramePr/>
          <p:nvPr/>
        </p:nvGraphicFramePr>
        <p:xfrm>
          <a:off x="0" y="1261800"/>
          <a:ext cx="12191400" cy="5694840"/>
        </p:xfrm>
        <a:graphic>
          <a:graphicData uri="http://schemas.openxmlformats.org/drawingml/2006/table">
            <a:tbl>
              <a:tblPr/>
              <a:tblGrid>
                <a:gridCol w="4795920"/>
                <a:gridCol w="3697920"/>
                <a:gridCol w="3697920"/>
              </a:tblGrid>
              <a:tr h="406800">
                <a:tc>
                  <a:txBody>
                    <a:bodyPr lIns="110880" rIns="55440" anchor="t">
                      <a:noAutofit/>
                    </a:bodyPr>
                    <a:p>
                      <a:pPr>
                        <a:lnSpc>
                          <a:spcPct val="100000"/>
                        </a:lnSpc>
                        <a:buNone/>
                      </a:pPr>
                      <a:r>
                        <a:rPr b="0" lang="en-IN" sz="2000" spc="-1" strike="noStrike">
                          <a:solidFill>
                            <a:srgbClr val="000000"/>
                          </a:solidFill>
                          <a:latin typeface="Calibri"/>
                        </a:rPr>
                        <a:t>Operator</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Example</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Same As</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06800">
                <a:tc>
                  <a:txBody>
                    <a:bodyPr lIns="110880" rIns="55440" anchor="t">
                      <a:noAutofit/>
                    </a:bodyPr>
                    <a:p>
                      <a:pPr>
                        <a:lnSpc>
                          <a:spcPct val="100000"/>
                        </a:lnSpc>
                        <a:buNone/>
                      </a:pPr>
                      <a:r>
                        <a:rPr b="0" lang="en-IN" sz="2000" spc="-1" strike="noStrike">
                          <a:solidFill>
                            <a:srgbClr val="000000"/>
                          </a:solidFill>
                          <a:latin typeface="Calibri"/>
                        </a:rPr>
                        <a: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5</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5</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06800">
                <a:tc>
                  <a:txBody>
                    <a:bodyPr lIns="110880" rIns="55440" anchor="t">
                      <a:noAutofit/>
                    </a:bodyPr>
                    <a:p>
                      <a:pPr>
                        <a:lnSpc>
                          <a:spcPct val="100000"/>
                        </a:lnSpc>
                        <a:buNone/>
                      </a:pPr>
                      <a:r>
                        <a:rPr b="0" lang="en-IN" sz="2000" spc="-1" strike="noStrike">
                          <a:solidFill>
                            <a:srgbClr val="000000"/>
                          </a:solidFill>
                          <a:latin typeface="Calibri"/>
                        </a:rPr>
                        <a: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 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06800">
                <a:tc>
                  <a:txBody>
                    <a:bodyPr lIns="110880" rIns="55440" anchor="t">
                      <a:noAutofit/>
                    </a:bodyPr>
                    <a:p>
                      <a:pPr>
                        <a:lnSpc>
                          <a:spcPct val="100000"/>
                        </a:lnSpc>
                        <a:buNone/>
                      </a:pPr>
                      <a:r>
                        <a:rPr b="0" lang="en-IN" sz="2000" spc="-1" strike="noStrike">
                          <a:solidFill>
                            <a:srgbClr val="000000"/>
                          </a:solidFill>
                          <a:latin typeface="Calibri"/>
                        </a:rPr>
                        <a: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06800">
                <a:tc>
                  <a:txBody>
                    <a:bodyPr lIns="110880" rIns="55440" anchor="t">
                      <a:noAutofit/>
                    </a:bodyPr>
                    <a:p>
                      <a:pPr>
                        <a:lnSpc>
                          <a:spcPct val="100000"/>
                        </a:lnSpc>
                        <a:buNone/>
                      </a:pPr>
                      <a:r>
                        <a:rPr b="0" lang="en-IN" sz="2000" spc="-1" strike="noStrike">
                          <a:solidFill>
                            <a:srgbClr val="000000"/>
                          </a:solidFill>
                          <a:latin typeface="Calibri"/>
                        </a:rPr>
                        <a: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 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06800">
                <a:tc>
                  <a:txBody>
                    <a:bodyPr lIns="110880" rIns="55440" anchor="t">
                      <a:noAutofit/>
                    </a:bodyPr>
                    <a:p>
                      <a:pPr>
                        <a:lnSpc>
                          <a:spcPct val="100000"/>
                        </a:lnSpc>
                        <a:buNone/>
                      </a:pPr>
                      <a:r>
                        <a:rPr b="0" lang="en-IN" sz="2000" spc="-1" strike="noStrike">
                          <a:solidFill>
                            <a:srgbClr val="000000"/>
                          </a:solidFill>
                          <a:latin typeface="Calibri"/>
                        </a:rPr>
                        <a: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06800">
                <a:tc>
                  <a:txBody>
                    <a:bodyPr lIns="110880" rIns="55440" anchor="t">
                      <a:noAutofit/>
                    </a:bodyPr>
                    <a:p>
                      <a:pPr>
                        <a:lnSpc>
                          <a:spcPct val="100000"/>
                        </a:lnSpc>
                        <a:buNone/>
                      </a:pPr>
                      <a:r>
                        <a:rPr b="0" lang="en-IN" sz="2000" spc="-1" strike="noStrike">
                          <a:solidFill>
                            <a:srgbClr val="000000"/>
                          </a:solidFill>
                          <a:latin typeface="Calibri"/>
                        </a:rPr>
                        <a: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 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06800">
                <a:tc>
                  <a:txBody>
                    <a:bodyPr lIns="110880" rIns="55440" anchor="t">
                      <a:noAutofit/>
                    </a:bodyPr>
                    <a:p>
                      <a:pPr>
                        <a:lnSpc>
                          <a:spcPct val="100000"/>
                        </a:lnSpc>
                        <a:buNone/>
                      </a:pPr>
                      <a:r>
                        <a:rPr b="0" lang="en-IN" sz="2000" spc="-1" strike="noStrike">
                          <a:solidFill>
                            <a:srgbClr val="000000"/>
                          </a:solidFill>
                          <a:latin typeface="Calibri"/>
                        </a:rPr>
                        <a: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06800">
                <a:tc>
                  <a:txBody>
                    <a:bodyPr lIns="110880" rIns="55440" anchor="t">
                      <a:noAutofit/>
                    </a:bodyPr>
                    <a:p>
                      <a:pPr>
                        <a:lnSpc>
                          <a:spcPct val="100000"/>
                        </a:lnSpc>
                        <a:buNone/>
                      </a:pPr>
                      <a:r>
                        <a:rPr b="0" lang="en-IN" sz="2000" spc="-1" strike="noStrike">
                          <a:solidFill>
                            <a:srgbClr val="000000"/>
                          </a:solidFill>
                          <a:latin typeface="Calibri"/>
                        </a:rPr>
                        <a: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 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06800">
                <a:tc>
                  <a:txBody>
                    <a:bodyPr lIns="110880" rIns="55440" anchor="t">
                      <a:noAutofit/>
                    </a:bodyPr>
                    <a:p>
                      <a:pPr>
                        <a:lnSpc>
                          <a:spcPct val="100000"/>
                        </a:lnSpc>
                        <a:buNone/>
                      </a:pPr>
                      <a:r>
                        <a:rPr b="0" lang="en-IN" sz="2000" spc="-1" strike="noStrike">
                          <a:solidFill>
                            <a:srgbClr val="000000"/>
                          </a:solidFill>
                          <a:latin typeface="Calibri"/>
                        </a:rPr>
                        <a:t>&amp;=</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&amp;=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x &amp;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06800">
                <a:tc>
                  <a:txBody>
                    <a:bodyPr lIns="110880" rIns="55440" anchor="t">
                      <a:noAutofit/>
                    </a:bodyPr>
                    <a:p>
                      <a:pPr>
                        <a:lnSpc>
                          <a:spcPct val="100000"/>
                        </a:lnSpc>
                        <a:buNone/>
                      </a:pPr>
                      <a:r>
                        <a:rPr b="0" lang="en-IN" sz="2000" spc="-1" strike="noStrike">
                          <a:solidFill>
                            <a:srgbClr val="000000"/>
                          </a:solidFill>
                          <a:latin typeface="Calibri"/>
                        </a:rPr>
                        <a: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 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06800">
                <a:tc>
                  <a:txBody>
                    <a:bodyPr lIns="110880" rIns="55440" anchor="t">
                      <a:noAutofit/>
                    </a:bodyPr>
                    <a:p>
                      <a:pPr>
                        <a:lnSpc>
                          <a:spcPct val="100000"/>
                        </a:lnSpc>
                        <a:buNone/>
                      </a:pPr>
                      <a:r>
                        <a:rPr b="0" lang="en-IN" sz="2000" spc="-1" strike="noStrike">
                          <a:solidFill>
                            <a:srgbClr val="000000"/>
                          </a:solidFill>
                          <a:latin typeface="Calibri"/>
                        </a:rPr>
                        <a: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x ^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06800">
                <a:tc>
                  <a:txBody>
                    <a:bodyPr lIns="110880" rIns="55440" anchor="t">
                      <a:noAutofit/>
                    </a:bodyPr>
                    <a:p>
                      <a:pPr>
                        <a:lnSpc>
                          <a:spcPct val="100000"/>
                        </a:lnSpc>
                        <a:buNone/>
                      </a:pPr>
                      <a:r>
                        <a:rPr b="0" lang="en-IN" sz="2000" spc="-1" strike="noStrike">
                          <a:solidFill>
                            <a:srgbClr val="000000"/>
                          </a:solidFill>
                          <a:latin typeface="Calibri"/>
                        </a:rPr>
                        <a:t>&gt;&gt;=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&gt;&gt;=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000" spc="-1" strike="noStrike">
                          <a:solidFill>
                            <a:srgbClr val="000000"/>
                          </a:solidFill>
                          <a:latin typeface="Calibri"/>
                        </a:rPr>
                        <a:t>x = x &gt;&gt;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06800">
                <a:tc>
                  <a:txBody>
                    <a:bodyPr lIns="110880" rIns="55440" anchor="t">
                      <a:noAutofit/>
                    </a:bodyPr>
                    <a:p>
                      <a:pPr>
                        <a:lnSpc>
                          <a:spcPct val="100000"/>
                        </a:lnSpc>
                        <a:buNone/>
                      </a:pPr>
                      <a:r>
                        <a:rPr b="0" lang="en-IN" sz="2000" spc="-1" strike="noStrike">
                          <a:solidFill>
                            <a:srgbClr val="000000"/>
                          </a:solidFill>
                          <a:latin typeface="Calibri"/>
                        </a:rPr>
                        <a:t>&lt;&lt;=</a:t>
                      </a:r>
                      <a:endParaRPr b="0" lang="en-IN" sz="2000" spc="-1" strike="noStrike">
                        <a:latin typeface="Arial"/>
                      </a:endParaRPr>
                    </a:p>
                  </a:txBody>
                  <a:tcPr anchor="t" marL="110880" marR="5544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&lt;&lt;=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c>
                  <a:txBody>
                    <a:bodyPr lIns="55440" rIns="55440" anchor="t">
                      <a:noAutofit/>
                    </a:bodyPr>
                    <a:p>
                      <a:pPr>
                        <a:lnSpc>
                          <a:spcPct val="100000"/>
                        </a:lnSpc>
                        <a:buNone/>
                      </a:pPr>
                      <a:r>
                        <a:rPr b="0" lang="en-IN" sz="2000" spc="-1" strike="noStrike">
                          <a:solidFill>
                            <a:srgbClr val="000000"/>
                          </a:solidFill>
                          <a:latin typeface="Calibri"/>
                        </a:rPr>
                        <a:t>x = x &lt;&lt; 3</a:t>
                      </a:r>
                      <a:endParaRPr b="0" lang="en-IN" sz="20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r>
            </a:tbl>
          </a:graphicData>
        </a:graphic>
      </p:graphicFrame>
      <p:sp>
        <p:nvSpPr>
          <p:cNvPr id="162" name="Rectangle 1"/>
          <p:cNvSpPr/>
          <p:nvPr/>
        </p:nvSpPr>
        <p:spPr>
          <a:xfrm>
            <a:off x="-360" y="6120"/>
            <a:ext cx="12191400" cy="1248840"/>
          </a:xfrm>
          <a:prstGeom prst="rect">
            <a:avLst/>
          </a:prstGeom>
          <a:solidFill>
            <a:srgbClr val="4caf50"/>
          </a:solidFill>
          <a:ln w="0">
            <a:noFill/>
          </a:ln>
        </p:spPr>
        <p:style>
          <a:lnRef idx="0"/>
          <a:fillRef idx="0"/>
          <a:effectRef idx="0"/>
          <a:fontRef idx="minor"/>
        </p:style>
        <p:txBody>
          <a:bodyPr numCol="1" spcCol="0" lIns="0" rIns="0" tIns="76320" bIns="76320" anchor="ctr">
            <a:spAutoFit/>
          </a:bodyPr>
          <a:p>
            <a:pPr>
              <a:lnSpc>
                <a:spcPct val="100000"/>
              </a:lnSpc>
              <a:buNone/>
              <a:tabLst>
                <a:tab algn="l" pos="0"/>
              </a:tabLst>
            </a:pPr>
            <a:r>
              <a:rPr b="0" lang="en-US" sz="4800" spc="-1" strike="noStrike">
                <a:solidFill>
                  <a:srgbClr val="000000"/>
                </a:solidFill>
                <a:latin typeface="Segoe UI"/>
                <a:ea typeface="DejaVu Sans"/>
              </a:rPr>
              <a:t>Python Assignment Operators</a:t>
            </a:r>
            <a:endParaRPr b="0" lang="en-IN" sz="4800" spc="-1" strike="noStrike">
              <a:latin typeface="Arial"/>
            </a:endParaRPr>
          </a:p>
          <a:p>
            <a:pPr>
              <a:lnSpc>
                <a:spcPct val="100000"/>
              </a:lnSpc>
              <a:buNone/>
              <a:tabLst>
                <a:tab algn="l" pos="0"/>
              </a:tabLst>
            </a:pPr>
            <a:r>
              <a:rPr b="0" lang="en-US" sz="2400" spc="-1" strike="noStrike">
                <a:solidFill>
                  <a:srgbClr val="000000"/>
                </a:solidFill>
                <a:latin typeface="Verdana"/>
                <a:ea typeface="DejaVu Sans"/>
              </a:rPr>
              <a:t>Assignment operators are used to assign values to variables:</a:t>
            </a:r>
            <a:endParaRPr b="0" lang="en-IN" sz="2400" spc="-1" strike="noStrike">
              <a:latin typeface="Arial"/>
            </a:endParaRPr>
          </a:p>
        </p:txBody>
      </p:sp>
      <p:pic>
        <p:nvPicPr>
          <p:cNvPr id="163"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1426160A-4B9A-425B-885D-59E8BC573781}"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0" y="112680"/>
            <a:ext cx="12191400" cy="864720"/>
          </a:xfrm>
          <a:prstGeom prst="rect">
            <a:avLst/>
          </a:prstGeom>
          <a:noFill/>
          <a:ln w="0">
            <a:noFill/>
          </a:ln>
        </p:spPr>
        <p:txBody>
          <a:bodyPr lIns="90000" rIns="90000" tIns="45000" bIns="45000" anchor="ctr">
            <a:normAutofit fontScale="64000"/>
          </a:bodyPr>
          <a:p>
            <a:pPr algn="ctr">
              <a:lnSpc>
                <a:spcPct val="90000"/>
              </a:lnSpc>
              <a:buNone/>
            </a:pPr>
            <a:r>
              <a:rPr b="1" lang="en-US" sz="4400" spc="-1" strike="noStrike">
                <a:solidFill>
                  <a:srgbClr val="000000"/>
                </a:solidFill>
                <a:latin typeface="Century Schoolbook"/>
              </a:rPr>
              <a:t>Python comparison and logical </a:t>
            </a:r>
            <a:br>
              <a:rPr sz="4400"/>
            </a:br>
            <a:r>
              <a:rPr b="1" lang="en-US" sz="4400" spc="-1" strike="noStrike">
                <a:solidFill>
                  <a:srgbClr val="000000"/>
                </a:solidFill>
                <a:latin typeface="Century Schoolbook"/>
              </a:rPr>
              <a:t>operators</a:t>
            </a:r>
            <a:endParaRPr b="0" lang="en-IN" sz="4400" spc="-1" strike="noStrike">
              <a:latin typeface="Arial"/>
            </a:endParaRPr>
          </a:p>
        </p:txBody>
      </p:sp>
      <p:graphicFrame>
        <p:nvGraphicFramePr>
          <p:cNvPr id="165" name="Content Placeholder 5"/>
          <p:cNvGraphicFramePr/>
          <p:nvPr/>
        </p:nvGraphicFramePr>
        <p:xfrm>
          <a:off x="0" y="1184760"/>
          <a:ext cx="5730480" cy="5672520"/>
        </p:xfrm>
        <a:graphic>
          <a:graphicData uri="http://schemas.openxmlformats.org/drawingml/2006/table">
            <a:tbl>
              <a:tblPr/>
              <a:tblGrid>
                <a:gridCol w="1763280"/>
                <a:gridCol w="2057400"/>
                <a:gridCol w="1910160"/>
              </a:tblGrid>
              <a:tr h="838080">
                <a:tc>
                  <a:txBody>
                    <a:bodyPr lIns="152280" rIns="75960" anchor="t">
                      <a:noAutofit/>
                    </a:bodyPr>
                    <a:p>
                      <a:pPr>
                        <a:lnSpc>
                          <a:spcPct val="100000"/>
                        </a:lnSpc>
                        <a:buNone/>
                      </a:pPr>
                      <a:r>
                        <a:rPr b="0" lang="en-IN" sz="2400" spc="-1" strike="noStrike">
                          <a:solidFill>
                            <a:srgbClr val="000000"/>
                          </a:solidFill>
                          <a:latin typeface="Century Schoolbook"/>
                        </a:rPr>
                        <a:t>Operator</a:t>
                      </a:r>
                      <a:endParaRPr b="0" lang="en-IN" sz="24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Name</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Example</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535680">
                <a:tc>
                  <a:txBody>
                    <a:bodyPr lIns="152280" rIns="75960" anchor="t">
                      <a:noAutofit/>
                    </a:bodyPr>
                    <a:p>
                      <a:pPr>
                        <a:lnSpc>
                          <a:spcPct val="100000"/>
                        </a:lnSpc>
                        <a:buNone/>
                      </a:pPr>
                      <a:r>
                        <a:rPr b="0" lang="en-IN" sz="2400" spc="-1" strike="noStrike">
                          <a:solidFill>
                            <a:srgbClr val="000000"/>
                          </a:solidFill>
                          <a:latin typeface="Century Schoolbook"/>
                        </a:rPr>
                        <a:t>==</a:t>
                      </a:r>
                      <a:endParaRPr b="0" lang="en-IN" sz="24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400" spc="-1" strike="noStrike">
                          <a:solidFill>
                            <a:srgbClr val="000000"/>
                          </a:solidFill>
                          <a:latin typeface="Century Schoolbook"/>
                        </a:rPr>
                        <a:t>Equal</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400" spc="-1" strike="noStrike">
                          <a:solidFill>
                            <a:srgbClr val="000000"/>
                          </a:solidFill>
                          <a:latin typeface="Century Schoolbook"/>
                        </a:rPr>
                        <a:t>x == y</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535680">
                <a:tc>
                  <a:txBody>
                    <a:bodyPr lIns="152280" rIns="75960" anchor="t">
                      <a:noAutofit/>
                    </a:bodyPr>
                    <a:p>
                      <a:pPr>
                        <a:lnSpc>
                          <a:spcPct val="100000"/>
                        </a:lnSpc>
                        <a:buNone/>
                      </a:pPr>
                      <a:r>
                        <a:rPr b="0" lang="en-IN" sz="2400" spc="-1" strike="noStrike">
                          <a:solidFill>
                            <a:srgbClr val="000000"/>
                          </a:solidFill>
                          <a:latin typeface="Century Schoolbook"/>
                        </a:rPr>
                        <a:t>!=</a:t>
                      </a:r>
                      <a:endParaRPr b="0" lang="en-IN" sz="24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Not equal</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x != y</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838080">
                <a:tc>
                  <a:txBody>
                    <a:bodyPr lIns="152280" rIns="75960" anchor="t">
                      <a:noAutofit/>
                    </a:bodyPr>
                    <a:p>
                      <a:pPr>
                        <a:lnSpc>
                          <a:spcPct val="100000"/>
                        </a:lnSpc>
                        <a:buNone/>
                      </a:pPr>
                      <a:r>
                        <a:rPr b="0" lang="en-IN" sz="2400" spc="-1" strike="noStrike">
                          <a:solidFill>
                            <a:srgbClr val="000000"/>
                          </a:solidFill>
                          <a:latin typeface="Century Schoolbook"/>
                        </a:rPr>
                        <a:t>&gt;</a:t>
                      </a:r>
                      <a:endParaRPr b="0" lang="en-IN" sz="24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400" spc="-1" strike="noStrike">
                          <a:solidFill>
                            <a:srgbClr val="000000"/>
                          </a:solidFill>
                          <a:latin typeface="Century Schoolbook"/>
                        </a:rPr>
                        <a:t>Greater than</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400" spc="-1" strike="noStrike">
                          <a:solidFill>
                            <a:srgbClr val="000000"/>
                          </a:solidFill>
                          <a:latin typeface="Century Schoolbook"/>
                        </a:rPr>
                        <a:t>x &gt; y</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535680">
                <a:tc>
                  <a:txBody>
                    <a:bodyPr lIns="152280" rIns="75960" anchor="t">
                      <a:noAutofit/>
                    </a:bodyPr>
                    <a:p>
                      <a:pPr>
                        <a:lnSpc>
                          <a:spcPct val="100000"/>
                        </a:lnSpc>
                        <a:buNone/>
                      </a:pPr>
                      <a:r>
                        <a:rPr b="0" lang="en-IN" sz="2400" spc="-1" strike="noStrike">
                          <a:solidFill>
                            <a:srgbClr val="000000"/>
                          </a:solidFill>
                          <a:latin typeface="Century Schoolbook"/>
                        </a:rPr>
                        <a:t>&lt;</a:t>
                      </a:r>
                      <a:endParaRPr b="0" lang="en-IN" sz="24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Less than</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x &lt; y</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1194120">
                <a:tc>
                  <a:txBody>
                    <a:bodyPr lIns="152280" rIns="75960" anchor="t">
                      <a:noAutofit/>
                    </a:bodyPr>
                    <a:p>
                      <a:pPr>
                        <a:lnSpc>
                          <a:spcPct val="100000"/>
                        </a:lnSpc>
                        <a:buNone/>
                      </a:pPr>
                      <a:r>
                        <a:rPr b="0" lang="en-IN" sz="2400" spc="-1" strike="noStrike">
                          <a:solidFill>
                            <a:srgbClr val="000000"/>
                          </a:solidFill>
                          <a:latin typeface="Century Schoolbook"/>
                        </a:rPr>
                        <a:t>&gt;=</a:t>
                      </a:r>
                      <a:endParaRPr b="0" lang="en-IN" sz="24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400" spc="-1" strike="noStrike">
                          <a:solidFill>
                            <a:srgbClr val="000000"/>
                          </a:solidFill>
                          <a:latin typeface="Century Schoolbook"/>
                        </a:rPr>
                        <a:t>Greater than or equal to</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400" spc="-1" strike="noStrike">
                          <a:solidFill>
                            <a:srgbClr val="000000"/>
                          </a:solidFill>
                          <a:latin typeface="Century Schoolbook"/>
                        </a:rPr>
                        <a:t>x &gt;= y</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1195560">
                <a:tc>
                  <a:txBody>
                    <a:bodyPr lIns="152280" rIns="75960" anchor="t">
                      <a:noAutofit/>
                    </a:bodyPr>
                    <a:p>
                      <a:pPr>
                        <a:lnSpc>
                          <a:spcPct val="100000"/>
                        </a:lnSpc>
                        <a:buNone/>
                      </a:pPr>
                      <a:r>
                        <a:rPr b="0" lang="en-IN" sz="2400" spc="-1" strike="noStrike">
                          <a:solidFill>
                            <a:srgbClr val="000000"/>
                          </a:solidFill>
                          <a:latin typeface="Century Schoolbook"/>
                        </a:rPr>
                        <a:t>&lt;=</a:t>
                      </a:r>
                      <a:endParaRPr b="0" lang="en-IN" sz="24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Less than or equal to</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x &lt;= y</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r>
            </a:tbl>
          </a:graphicData>
        </a:graphic>
      </p:graphicFrame>
      <p:graphicFrame>
        <p:nvGraphicFramePr>
          <p:cNvPr id="166" name="Table 6"/>
          <p:cNvGraphicFramePr/>
          <p:nvPr/>
        </p:nvGraphicFramePr>
        <p:xfrm>
          <a:off x="6095880" y="1177920"/>
          <a:ext cx="5823000" cy="5679360"/>
        </p:xfrm>
        <a:graphic>
          <a:graphicData uri="http://schemas.openxmlformats.org/drawingml/2006/table">
            <a:tbl>
              <a:tblPr/>
              <a:tblGrid>
                <a:gridCol w="1617480"/>
                <a:gridCol w="2264760"/>
                <a:gridCol w="1941120"/>
              </a:tblGrid>
              <a:tr h="662760">
                <a:tc>
                  <a:txBody>
                    <a:bodyPr lIns="152280" rIns="75960" anchor="t">
                      <a:noAutofit/>
                    </a:bodyPr>
                    <a:p>
                      <a:pPr>
                        <a:lnSpc>
                          <a:spcPct val="100000"/>
                        </a:lnSpc>
                        <a:buNone/>
                      </a:pPr>
                      <a:r>
                        <a:rPr b="0" lang="en-IN" sz="2400" spc="-1" strike="noStrike">
                          <a:solidFill>
                            <a:srgbClr val="000000"/>
                          </a:solidFill>
                          <a:latin typeface="Century Schoolbook"/>
                        </a:rPr>
                        <a:t>Operator</a:t>
                      </a:r>
                      <a:endParaRPr b="0" lang="en-IN" sz="24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Description</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Example</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1672200">
                <a:tc>
                  <a:txBody>
                    <a:bodyPr lIns="152280" rIns="75960" anchor="t">
                      <a:noAutofit/>
                    </a:bodyPr>
                    <a:p>
                      <a:pPr>
                        <a:lnSpc>
                          <a:spcPct val="100000"/>
                        </a:lnSpc>
                        <a:buNone/>
                      </a:pPr>
                      <a:r>
                        <a:rPr b="0" lang="en-IN" sz="2400" spc="-1" strike="noStrike">
                          <a:solidFill>
                            <a:srgbClr val="000000"/>
                          </a:solidFill>
                          <a:latin typeface="Century Schoolbook"/>
                        </a:rPr>
                        <a:t>and </a:t>
                      </a:r>
                      <a:endParaRPr b="0" lang="en-IN" sz="24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400" spc="-1" strike="noStrike">
                          <a:solidFill>
                            <a:srgbClr val="000000"/>
                          </a:solidFill>
                          <a:latin typeface="Century Schoolbook"/>
                        </a:rPr>
                        <a:t>Returns True if both statements are true</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400" spc="-1" strike="noStrike">
                          <a:solidFill>
                            <a:srgbClr val="000000"/>
                          </a:solidFill>
                          <a:latin typeface="Century Schoolbook"/>
                        </a:rPr>
                        <a:t>x &lt; 5 and  x &lt; 10</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1672200">
                <a:tc>
                  <a:txBody>
                    <a:bodyPr lIns="152280" rIns="75960" anchor="t">
                      <a:noAutofit/>
                    </a:bodyPr>
                    <a:p>
                      <a:pPr>
                        <a:lnSpc>
                          <a:spcPct val="100000"/>
                        </a:lnSpc>
                        <a:buNone/>
                      </a:pPr>
                      <a:r>
                        <a:rPr b="0" lang="en-IN" sz="2400" spc="-1" strike="noStrike">
                          <a:solidFill>
                            <a:srgbClr val="000000"/>
                          </a:solidFill>
                          <a:latin typeface="Century Schoolbook"/>
                        </a:rPr>
                        <a:t>or</a:t>
                      </a:r>
                      <a:endParaRPr b="0" lang="en-IN" sz="24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Returns True if one of the statements is true</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2400" spc="-1" strike="noStrike">
                          <a:solidFill>
                            <a:srgbClr val="000000"/>
                          </a:solidFill>
                          <a:latin typeface="Century Schoolbook"/>
                        </a:rPr>
                        <a:t>x &lt; 5 or x &lt; 4</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1672560">
                <a:tc>
                  <a:txBody>
                    <a:bodyPr lIns="152280" rIns="75960" anchor="t">
                      <a:noAutofit/>
                    </a:bodyPr>
                    <a:p>
                      <a:pPr>
                        <a:lnSpc>
                          <a:spcPct val="100000"/>
                        </a:lnSpc>
                        <a:buNone/>
                      </a:pPr>
                      <a:r>
                        <a:rPr b="0" lang="en-IN" sz="2400" spc="-1" strike="noStrike">
                          <a:solidFill>
                            <a:srgbClr val="000000"/>
                          </a:solidFill>
                          <a:latin typeface="Century Schoolbook"/>
                        </a:rPr>
                        <a:t>not</a:t>
                      </a:r>
                      <a:endParaRPr b="0" lang="en-IN" sz="24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c>
                  <a:txBody>
                    <a:bodyPr lIns="75960" rIns="75960" anchor="t">
                      <a:noAutofit/>
                    </a:bodyPr>
                    <a:p>
                      <a:pPr>
                        <a:lnSpc>
                          <a:spcPct val="100000"/>
                        </a:lnSpc>
                        <a:buNone/>
                      </a:pPr>
                      <a:r>
                        <a:rPr b="0" lang="en-IN" sz="2400" spc="-1" strike="noStrike">
                          <a:solidFill>
                            <a:srgbClr val="000000"/>
                          </a:solidFill>
                          <a:latin typeface="Century Schoolbook"/>
                        </a:rPr>
                        <a:t>Reverse the result, returns False if the result is true</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c>
                  <a:txBody>
                    <a:bodyPr lIns="75960" rIns="75960" anchor="t">
                      <a:noAutofit/>
                    </a:bodyPr>
                    <a:p>
                      <a:pPr>
                        <a:lnSpc>
                          <a:spcPct val="100000"/>
                        </a:lnSpc>
                        <a:buNone/>
                      </a:pPr>
                      <a:r>
                        <a:rPr b="0" lang="en-IN" sz="2400" spc="-1" strike="noStrike">
                          <a:solidFill>
                            <a:srgbClr val="000000"/>
                          </a:solidFill>
                          <a:latin typeface="Century Schoolbook"/>
                        </a:rPr>
                        <a:t>not(x &lt; 5 and x &lt; 10)</a:t>
                      </a:r>
                      <a:endParaRPr b="0" lang="en-IN" sz="24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r>
            </a:tbl>
          </a:graphicData>
        </a:graphic>
      </p:graphicFrame>
      <p:pic>
        <p:nvPicPr>
          <p:cNvPr id="167"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63996996-62A7-42C8-A51D-03BA34ABE9B9}"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0" y="43200"/>
            <a:ext cx="12191400" cy="897480"/>
          </a:xfrm>
          <a:prstGeom prst="rect">
            <a:avLst/>
          </a:prstGeom>
          <a:noFill/>
          <a:ln w="0">
            <a:noFill/>
          </a:ln>
        </p:spPr>
        <p:txBody>
          <a:bodyPr lIns="90000" rIns="90000" tIns="45000" bIns="45000" anchor="ctr">
            <a:normAutofit fontScale="66000"/>
          </a:bodyPr>
          <a:p>
            <a:pPr algn="ctr">
              <a:lnSpc>
                <a:spcPct val="90000"/>
              </a:lnSpc>
              <a:buNone/>
            </a:pPr>
            <a:r>
              <a:rPr b="1" lang="en-US" sz="4400" spc="-1" strike="noStrike">
                <a:solidFill>
                  <a:srgbClr val="000000"/>
                </a:solidFill>
                <a:latin typeface="Century Schoolbook"/>
              </a:rPr>
              <a:t>Python Identity &amp; Membership </a:t>
            </a:r>
            <a:br>
              <a:rPr sz="4400"/>
            </a:br>
            <a:r>
              <a:rPr b="1" lang="en-US" sz="4400" spc="-1" strike="noStrike">
                <a:solidFill>
                  <a:srgbClr val="000000"/>
                </a:solidFill>
                <a:latin typeface="Century Schoolbook"/>
              </a:rPr>
              <a:t>Operator</a:t>
            </a:r>
            <a:endParaRPr b="0" lang="en-IN" sz="4400" spc="-1" strike="noStrike">
              <a:latin typeface="Arial"/>
            </a:endParaRPr>
          </a:p>
        </p:txBody>
      </p:sp>
      <p:sp>
        <p:nvSpPr>
          <p:cNvPr id="169" name="PlaceHolder 2"/>
          <p:cNvSpPr>
            <a:spLocks noGrp="1"/>
          </p:cNvSpPr>
          <p:nvPr>
            <p:ph/>
          </p:nvPr>
        </p:nvSpPr>
        <p:spPr>
          <a:xfrm>
            <a:off x="0" y="1077840"/>
            <a:ext cx="12191400" cy="57794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2800" spc="-1" strike="noStrike">
                <a:solidFill>
                  <a:srgbClr val="000000"/>
                </a:solidFill>
                <a:latin typeface="Century Schoolbook"/>
              </a:rPr>
              <a:t>Identity</a:t>
            </a:r>
            <a:r>
              <a:rPr b="0" lang="en-US" sz="2800" spc="-1" strike="noStrike">
                <a:solidFill>
                  <a:srgbClr val="000000"/>
                </a:solidFill>
                <a:latin typeface="Century Schoolbook"/>
              </a:rPr>
              <a:t>: It is compare the objects, not if they are equal, but if they are actually the same object, with the same memory location.</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Century Schoolbook"/>
              </a:rPr>
              <a:t>Membership Operator: </a:t>
            </a:r>
            <a:r>
              <a:rPr b="0" lang="en-US" sz="2800" spc="-1" strike="noStrike">
                <a:solidFill>
                  <a:srgbClr val="000000"/>
                </a:solidFill>
                <a:latin typeface="Century Schoolbook"/>
              </a:rPr>
              <a:t>Are used to test if a sequence is presented in object.</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graphicFrame>
        <p:nvGraphicFramePr>
          <p:cNvPr id="170" name="Table 5"/>
          <p:cNvGraphicFramePr/>
          <p:nvPr/>
        </p:nvGraphicFramePr>
        <p:xfrm>
          <a:off x="0" y="2090880"/>
          <a:ext cx="12191040" cy="1391040"/>
        </p:xfrm>
        <a:graphic>
          <a:graphicData uri="http://schemas.openxmlformats.org/drawingml/2006/table">
            <a:tbl>
              <a:tblPr/>
              <a:tblGrid>
                <a:gridCol w="2530800"/>
                <a:gridCol w="7119000"/>
                <a:gridCol w="2541600"/>
              </a:tblGrid>
              <a:tr h="0">
                <a:tc>
                  <a:txBody>
                    <a:bodyPr lIns="152280" rIns="75960" anchor="t">
                      <a:noAutofit/>
                    </a:bodyPr>
                    <a:p>
                      <a:pPr algn="ctr">
                        <a:lnSpc>
                          <a:spcPct val="100000"/>
                        </a:lnSpc>
                        <a:buNone/>
                      </a:pPr>
                      <a:r>
                        <a:rPr b="1" lang="en-IN" sz="2200" spc="-1" strike="noStrike">
                          <a:solidFill>
                            <a:srgbClr val="000000"/>
                          </a:solidFill>
                          <a:latin typeface="Century Schoolbook"/>
                        </a:rPr>
                        <a:t>Operator</a:t>
                      </a:r>
                      <a:endParaRPr b="0" lang="en-IN" sz="22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gn="ctr">
                        <a:lnSpc>
                          <a:spcPct val="100000"/>
                        </a:lnSpc>
                        <a:buNone/>
                      </a:pPr>
                      <a:r>
                        <a:rPr b="1" lang="en-IN" sz="2200" spc="-1" strike="noStrike">
                          <a:solidFill>
                            <a:srgbClr val="000000"/>
                          </a:solidFill>
                          <a:latin typeface="Century Schoolbook"/>
                        </a:rPr>
                        <a:t>Description</a:t>
                      </a:r>
                      <a:endParaRPr b="0" lang="en-IN" sz="2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gn="ctr">
                        <a:lnSpc>
                          <a:spcPct val="100000"/>
                        </a:lnSpc>
                        <a:buNone/>
                      </a:pPr>
                      <a:r>
                        <a:rPr b="1" lang="en-IN" sz="2200" spc="-1" strike="noStrike">
                          <a:solidFill>
                            <a:srgbClr val="000000"/>
                          </a:solidFill>
                          <a:latin typeface="Century Schoolbook"/>
                        </a:rPr>
                        <a:t>Example</a:t>
                      </a:r>
                      <a:endParaRPr b="0" lang="en-IN" sz="2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0">
                <a:tc>
                  <a:txBody>
                    <a:bodyPr lIns="152280" rIns="75960" anchor="t">
                      <a:noAutofit/>
                    </a:bodyPr>
                    <a:p>
                      <a:pPr>
                        <a:lnSpc>
                          <a:spcPct val="100000"/>
                        </a:lnSpc>
                        <a:buNone/>
                      </a:pPr>
                      <a:r>
                        <a:rPr b="0" lang="en-IN" sz="2200" spc="-1" strike="noStrike">
                          <a:solidFill>
                            <a:srgbClr val="000000"/>
                          </a:solidFill>
                          <a:latin typeface="Century Schoolbook"/>
                        </a:rPr>
                        <a:t>is </a:t>
                      </a:r>
                      <a:endParaRPr b="0" lang="en-IN" sz="22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200" spc="-1" strike="noStrike">
                          <a:solidFill>
                            <a:srgbClr val="000000"/>
                          </a:solidFill>
                          <a:latin typeface="Century Schoolbook"/>
                        </a:rPr>
                        <a:t>Returns True if both variables are the same object</a:t>
                      </a:r>
                      <a:endParaRPr b="0" lang="en-IN" sz="2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200" spc="-1" strike="noStrike">
                          <a:solidFill>
                            <a:srgbClr val="000000"/>
                          </a:solidFill>
                          <a:latin typeface="Century Schoolbook"/>
                        </a:rPr>
                        <a:t>x is y</a:t>
                      </a:r>
                      <a:endParaRPr b="0" lang="en-IN" sz="2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0">
                <a:tc>
                  <a:txBody>
                    <a:bodyPr lIns="152280" rIns="75960" anchor="t">
                      <a:noAutofit/>
                    </a:bodyPr>
                    <a:p>
                      <a:pPr>
                        <a:lnSpc>
                          <a:spcPct val="100000"/>
                        </a:lnSpc>
                        <a:buNone/>
                      </a:pPr>
                      <a:r>
                        <a:rPr b="0" lang="en-IN" sz="2200" spc="-1" strike="noStrike">
                          <a:solidFill>
                            <a:srgbClr val="000000"/>
                          </a:solidFill>
                          <a:latin typeface="Century Schoolbook"/>
                        </a:rPr>
                        <a:t>is not</a:t>
                      </a:r>
                      <a:endParaRPr b="0" lang="en-IN" sz="22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xBody>
                    <a:bodyPr lIns="75960" rIns="75960" anchor="t">
                      <a:noAutofit/>
                    </a:bodyPr>
                    <a:p>
                      <a:pPr>
                        <a:lnSpc>
                          <a:spcPct val="100000"/>
                        </a:lnSpc>
                        <a:buNone/>
                      </a:pPr>
                      <a:r>
                        <a:rPr b="0" lang="en-IN" sz="2200" spc="-1" strike="noStrike">
                          <a:solidFill>
                            <a:srgbClr val="000000"/>
                          </a:solidFill>
                          <a:latin typeface="Century Schoolbook"/>
                        </a:rPr>
                        <a:t>Returns True if both variables are not the same object</a:t>
                      </a:r>
                      <a:endParaRPr b="0" lang="en-IN" sz="2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xBody>
                    <a:bodyPr lIns="75960" rIns="75960" anchor="t">
                      <a:noAutofit/>
                    </a:bodyPr>
                    <a:p>
                      <a:pPr>
                        <a:lnSpc>
                          <a:spcPct val="100000"/>
                        </a:lnSpc>
                        <a:buNone/>
                      </a:pPr>
                      <a:r>
                        <a:rPr b="0" lang="en-IN" sz="2200" spc="-1" strike="noStrike">
                          <a:solidFill>
                            <a:srgbClr val="000000"/>
                          </a:solidFill>
                          <a:latin typeface="Century Schoolbook"/>
                        </a:rPr>
                        <a:t>x is not y</a:t>
                      </a:r>
                      <a:endParaRPr b="0" lang="en-IN" sz="22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r>
            </a:tbl>
          </a:graphicData>
        </a:graphic>
      </p:graphicFrame>
      <p:graphicFrame>
        <p:nvGraphicFramePr>
          <p:cNvPr id="171" name="Table 6"/>
          <p:cNvGraphicFramePr/>
          <p:nvPr/>
        </p:nvGraphicFramePr>
        <p:xfrm>
          <a:off x="0" y="4892760"/>
          <a:ext cx="12191040" cy="1608840"/>
        </p:xfrm>
        <a:graphic>
          <a:graphicData uri="http://schemas.openxmlformats.org/drawingml/2006/table">
            <a:tbl>
              <a:tblPr/>
              <a:tblGrid>
                <a:gridCol w="1501920"/>
                <a:gridCol w="9131040"/>
                <a:gridCol w="1558440"/>
              </a:tblGrid>
              <a:tr h="0">
                <a:tc>
                  <a:txBody>
                    <a:bodyPr lIns="152280" rIns="75960" anchor="t">
                      <a:noAutofit/>
                    </a:bodyPr>
                    <a:p>
                      <a:pPr algn="ctr">
                        <a:lnSpc>
                          <a:spcPct val="100000"/>
                        </a:lnSpc>
                        <a:buNone/>
                      </a:pPr>
                      <a:r>
                        <a:rPr b="1" lang="en-IN" sz="2100" spc="-1" strike="noStrike">
                          <a:solidFill>
                            <a:srgbClr val="000000"/>
                          </a:solidFill>
                          <a:latin typeface="Century Schoolbook"/>
                        </a:rPr>
                        <a:t>Operator</a:t>
                      </a:r>
                      <a:endParaRPr b="0" lang="en-IN" sz="21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gn="ctr">
                        <a:lnSpc>
                          <a:spcPct val="100000"/>
                        </a:lnSpc>
                        <a:buNone/>
                      </a:pPr>
                      <a:r>
                        <a:rPr b="1" lang="en-IN" sz="2100" spc="-1" strike="noStrike">
                          <a:solidFill>
                            <a:srgbClr val="000000"/>
                          </a:solidFill>
                          <a:latin typeface="Century Schoolbook"/>
                        </a:rPr>
                        <a:t>Description</a:t>
                      </a:r>
                      <a:endParaRPr b="0" lang="en-IN" sz="21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gn="ctr">
                        <a:lnSpc>
                          <a:spcPct val="100000"/>
                        </a:lnSpc>
                        <a:buNone/>
                      </a:pPr>
                      <a:r>
                        <a:rPr b="1" lang="en-IN" sz="2100" spc="-1" strike="noStrike">
                          <a:solidFill>
                            <a:srgbClr val="000000"/>
                          </a:solidFill>
                          <a:latin typeface="Century Schoolbook"/>
                        </a:rPr>
                        <a:t>Example</a:t>
                      </a:r>
                      <a:endParaRPr b="0" lang="en-IN" sz="21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0">
                <a:tc>
                  <a:txBody>
                    <a:bodyPr lIns="152280" rIns="75960" anchor="t">
                      <a:noAutofit/>
                    </a:bodyPr>
                    <a:p>
                      <a:pPr>
                        <a:lnSpc>
                          <a:spcPct val="100000"/>
                        </a:lnSpc>
                        <a:buNone/>
                      </a:pPr>
                      <a:r>
                        <a:rPr b="0" lang="en-IN" sz="2100" spc="-1" strike="noStrike">
                          <a:solidFill>
                            <a:srgbClr val="000000"/>
                          </a:solidFill>
                          <a:latin typeface="Century Schoolbook"/>
                        </a:rPr>
                        <a:t>in </a:t>
                      </a:r>
                      <a:endParaRPr b="0" lang="en-IN" sz="21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100" spc="-1" strike="noStrike">
                          <a:solidFill>
                            <a:srgbClr val="000000"/>
                          </a:solidFill>
                          <a:latin typeface="Century Schoolbook"/>
                        </a:rPr>
                        <a:t>Returns True if a sequence with the specified value is present in the object</a:t>
                      </a:r>
                      <a:endParaRPr b="0" lang="en-IN" sz="21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2100" spc="-1" strike="noStrike">
                          <a:solidFill>
                            <a:srgbClr val="000000"/>
                          </a:solidFill>
                          <a:latin typeface="Century Schoolbook"/>
                        </a:rPr>
                        <a:t>x in y</a:t>
                      </a:r>
                      <a:endParaRPr b="0" lang="en-IN" sz="21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0">
                <a:tc>
                  <a:txBody>
                    <a:bodyPr lIns="152280" rIns="75960" anchor="t">
                      <a:noAutofit/>
                    </a:bodyPr>
                    <a:p>
                      <a:pPr>
                        <a:lnSpc>
                          <a:spcPct val="100000"/>
                        </a:lnSpc>
                        <a:buNone/>
                      </a:pPr>
                      <a:r>
                        <a:rPr b="0" lang="en-IN" sz="2100" spc="-1" strike="noStrike">
                          <a:solidFill>
                            <a:srgbClr val="000000"/>
                          </a:solidFill>
                          <a:latin typeface="Century Schoolbook"/>
                        </a:rPr>
                        <a:t>not in</a:t>
                      </a:r>
                      <a:endParaRPr b="0" lang="en-IN" sz="21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xBody>
                    <a:bodyPr lIns="75960" rIns="75960" anchor="t">
                      <a:noAutofit/>
                    </a:bodyPr>
                    <a:p>
                      <a:pPr>
                        <a:lnSpc>
                          <a:spcPct val="100000"/>
                        </a:lnSpc>
                        <a:buNone/>
                      </a:pPr>
                      <a:r>
                        <a:rPr b="0" lang="en-IN" sz="2100" spc="-1" strike="noStrike">
                          <a:solidFill>
                            <a:srgbClr val="000000"/>
                          </a:solidFill>
                          <a:latin typeface="Century Schoolbook"/>
                        </a:rPr>
                        <a:t>Returns True if a sequence with the specified value is not present in the object</a:t>
                      </a:r>
                      <a:endParaRPr b="0" lang="en-IN" sz="21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xBody>
                    <a:bodyPr lIns="75960" rIns="75960" anchor="t">
                      <a:noAutofit/>
                    </a:bodyPr>
                    <a:p>
                      <a:pPr>
                        <a:lnSpc>
                          <a:spcPct val="100000"/>
                        </a:lnSpc>
                        <a:buNone/>
                      </a:pPr>
                      <a:r>
                        <a:rPr b="0" lang="en-IN" sz="2100" spc="-1" strike="noStrike">
                          <a:solidFill>
                            <a:srgbClr val="000000"/>
                          </a:solidFill>
                          <a:latin typeface="Century Schoolbook"/>
                        </a:rPr>
                        <a:t>x not in y</a:t>
                      </a:r>
                      <a:endParaRPr b="0" lang="en-IN" sz="21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r>
            </a:tbl>
          </a:graphicData>
        </a:graphic>
      </p:graphicFrame>
      <p:pic>
        <p:nvPicPr>
          <p:cNvPr id="172"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FC969655-D8E3-465D-B597-AFBA60B67BE7}"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0" y="0"/>
            <a:ext cx="12191400" cy="132480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Python Modules</a:t>
            </a:r>
            <a:endParaRPr b="0" lang="en-IN" sz="4400" spc="-1" strike="noStrike">
              <a:latin typeface="Arial"/>
            </a:endParaRPr>
          </a:p>
        </p:txBody>
      </p:sp>
      <p:sp>
        <p:nvSpPr>
          <p:cNvPr id="174" name="PlaceHolder 2"/>
          <p:cNvSpPr>
            <a:spLocks noGrp="1"/>
          </p:cNvSpPr>
          <p:nvPr>
            <p:ph/>
          </p:nvPr>
        </p:nvSpPr>
        <p:spPr>
          <a:xfrm>
            <a:off x="838080" y="1447200"/>
            <a:ext cx="10514880" cy="4350600"/>
          </a:xfrm>
          <a:prstGeom prst="rect">
            <a:avLst/>
          </a:prstGeom>
          <a:noFill/>
          <a:ln w="0">
            <a:noFill/>
          </a:ln>
        </p:spPr>
        <p:txBody>
          <a:bodyPr lIns="90000" rIns="90000" tIns="45000" bIns="45000" anchor="t">
            <a:normAutofit fontScale="95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Pandas</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Sympy</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Numpy</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Scipy</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Pillow</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Sklearn</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Beautifulsoup</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Pymongo</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pygame</a:t>
            </a:r>
            <a:endParaRPr b="0" lang="en-IN" sz="2800" spc="-1" strike="noStrike">
              <a:latin typeface="Arial"/>
            </a:endParaRPr>
          </a:p>
          <a:p>
            <a:pPr>
              <a:lnSpc>
                <a:spcPct val="90000"/>
              </a:lnSpc>
              <a:spcBef>
                <a:spcPts val="1001"/>
              </a:spcBef>
              <a:buNone/>
            </a:pPr>
            <a:endParaRPr b="0" lang="en-IN" sz="2800" spc="-1" strike="noStrike">
              <a:latin typeface="Arial"/>
            </a:endParaRPr>
          </a:p>
        </p:txBody>
      </p:sp>
      <p:pic>
        <p:nvPicPr>
          <p:cNvPr id="175"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3CC3FCEF-6EB0-4F7A-9FF1-BCFC945A9505}"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0" y="0"/>
            <a:ext cx="12191400" cy="98856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Conditional Statements</a:t>
            </a:r>
            <a:endParaRPr b="0" lang="en-IN" sz="4400" spc="-1" strike="noStrike">
              <a:latin typeface="Arial"/>
            </a:endParaRPr>
          </a:p>
        </p:txBody>
      </p:sp>
      <p:sp>
        <p:nvSpPr>
          <p:cNvPr id="177" name="PlaceHolder 2"/>
          <p:cNvSpPr>
            <a:spLocks noGrp="1"/>
          </p:cNvSpPr>
          <p:nvPr>
            <p:ph/>
          </p:nvPr>
        </p:nvSpPr>
        <p:spPr>
          <a:xfrm>
            <a:off x="0" y="989280"/>
            <a:ext cx="12191400" cy="586800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entury Schoolbook"/>
              </a:rPr>
              <a:t>If Statement: Condition true returns true value.</a:t>
            </a:r>
            <a:endParaRPr b="0" lang="en-IN" sz="2800" spc="-1" strike="noStrike">
              <a:latin typeface="Arial"/>
            </a:endParaRPr>
          </a:p>
          <a:p>
            <a:pPr marL="228600" indent="-228600" algn="just">
              <a:lnSpc>
                <a:spcPct val="90000"/>
              </a:lnSpc>
              <a:spcBef>
                <a:spcPts val="1001"/>
              </a:spcBef>
              <a:buClr>
                <a:srgbClr val="000000"/>
              </a:buClr>
              <a:buFont typeface="Arial"/>
              <a:buChar char="•"/>
            </a:pPr>
            <a:r>
              <a:rPr b="0" lang="en-IN" sz="2800" spc="-1" strike="noStrike">
                <a:solidFill>
                  <a:srgbClr val="000000"/>
                </a:solidFill>
                <a:latin typeface="Century Schoolbook"/>
              </a:rPr>
              <a:t>Elif: The elif keyword is pythons way of saying "if the previous conditions were not true, then try this condition".</a:t>
            </a:r>
            <a:endParaRPr b="0" lang="en-IN" sz="2800" spc="-1" strike="noStrike">
              <a:latin typeface="Arial"/>
            </a:endParaRPr>
          </a:p>
          <a:p>
            <a:pPr marL="228600" indent="-228600" algn="just">
              <a:lnSpc>
                <a:spcPct val="90000"/>
              </a:lnSpc>
              <a:spcBef>
                <a:spcPts val="1001"/>
              </a:spcBef>
              <a:buClr>
                <a:srgbClr val="000000"/>
              </a:buClr>
              <a:buFont typeface="Arial"/>
              <a:buChar char="•"/>
            </a:pPr>
            <a:r>
              <a:rPr b="0" lang="en-IN" sz="2800" spc="-1" strike="noStrike">
                <a:solidFill>
                  <a:srgbClr val="000000"/>
                </a:solidFill>
                <a:latin typeface="Century Schoolbook"/>
              </a:rPr>
              <a:t>Else: The else keyword catches anything which isn't caught by the preceding conditions.</a:t>
            </a:r>
            <a:endParaRPr b="0" lang="en-IN" sz="2800" spc="-1" strike="noStrike">
              <a:latin typeface="Arial"/>
            </a:endParaRPr>
          </a:p>
          <a:p>
            <a:pPr marL="228600" indent="-228600" algn="just">
              <a:lnSpc>
                <a:spcPct val="90000"/>
              </a:lnSpc>
              <a:spcBef>
                <a:spcPts val="1001"/>
              </a:spcBef>
              <a:buClr>
                <a:srgbClr val="000000"/>
              </a:buClr>
              <a:buFont typeface="Arial"/>
              <a:buChar char="•"/>
            </a:pPr>
            <a:r>
              <a:rPr b="0" lang="en-IN" sz="2800" spc="-1" strike="noStrike">
                <a:solidFill>
                  <a:srgbClr val="000000"/>
                </a:solidFill>
                <a:latin typeface="Century Schoolbook"/>
              </a:rPr>
              <a:t>Short Hand If</a:t>
            </a:r>
            <a:endParaRPr b="0" lang="en-IN" sz="2800" spc="-1" strike="noStrike">
              <a:latin typeface="Arial"/>
            </a:endParaRPr>
          </a:p>
          <a:p>
            <a:pPr marL="228600" indent="-228600" algn="just">
              <a:lnSpc>
                <a:spcPct val="90000"/>
              </a:lnSpc>
              <a:spcBef>
                <a:spcPts val="1001"/>
              </a:spcBef>
              <a:buClr>
                <a:srgbClr val="000000"/>
              </a:buClr>
              <a:buFont typeface="Arial"/>
              <a:buChar char="•"/>
            </a:pPr>
            <a:r>
              <a:rPr b="0" lang="en-IN" sz="2800" spc="-1" strike="noStrike">
                <a:solidFill>
                  <a:srgbClr val="000000"/>
                </a:solidFill>
                <a:latin typeface="Century Schoolbook"/>
              </a:rPr>
              <a:t>Short Hand If ... Else</a:t>
            </a:r>
            <a:endParaRPr b="0" lang="en-IN" sz="2800" spc="-1" strike="noStrike">
              <a:latin typeface="Arial"/>
            </a:endParaRPr>
          </a:p>
          <a:p>
            <a:pPr marL="228600" indent="-228600" algn="just">
              <a:lnSpc>
                <a:spcPct val="90000"/>
              </a:lnSpc>
              <a:spcBef>
                <a:spcPts val="1001"/>
              </a:spcBef>
              <a:buClr>
                <a:srgbClr val="000000"/>
              </a:buClr>
              <a:buFont typeface="Arial"/>
              <a:buChar char="•"/>
            </a:pPr>
            <a:r>
              <a:rPr b="0" lang="en-IN" sz="2800" spc="-1" strike="noStrike">
                <a:solidFill>
                  <a:srgbClr val="000000"/>
                </a:solidFill>
                <a:latin typeface="Century Schoolbook"/>
              </a:rPr>
              <a:t>And</a:t>
            </a:r>
            <a:endParaRPr b="0" lang="en-IN" sz="2800" spc="-1" strike="noStrike">
              <a:latin typeface="Arial"/>
            </a:endParaRPr>
          </a:p>
          <a:p>
            <a:pPr marL="228600" indent="-228600" algn="just">
              <a:lnSpc>
                <a:spcPct val="90000"/>
              </a:lnSpc>
              <a:spcBef>
                <a:spcPts val="1001"/>
              </a:spcBef>
              <a:buClr>
                <a:srgbClr val="000000"/>
              </a:buClr>
              <a:buFont typeface="Arial"/>
              <a:buChar char="•"/>
            </a:pPr>
            <a:r>
              <a:rPr b="0" lang="en-IN" sz="2800" spc="-1" strike="noStrike">
                <a:solidFill>
                  <a:srgbClr val="000000"/>
                </a:solidFill>
                <a:latin typeface="Century Schoolbook"/>
              </a:rPr>
              <a:t>OR</a:t>
            </a:r>
            <a:endParaRPr b="0" lang="en-IN" sz="2800" spc="-1" strike="noStrike">
              <a:latin typeface="Arial"/>
            </a:endParaRPr>
          </a:p>
          <a:p>
            <a:pPr marL="228600" indent="-228600" algn="just">
              <a:lnSpc>
                <a:spcPct val="90000"/>
              </a:lnSpc>
              <a:spcBef>
                <a:spcPts val="1001"/>
              </a:spcBef>
              <a:buClr>
                <a:srgbClr val="000000"/>
              </a:buClr>
              <a:buFont typeface="Arial"/>
              <a:buChar char="•"/>
            </a:pPr>
            <a:r>
              <a:rPr b="0" lang="en-IN" sz="2800" spc="-1" strike="noStrike">
                <a:solidFill>
                  <a:srgbClr val="000000"/>
                </a:solidFill>
                <a:latin typeface="Century Schoolbook"/>
              </a:rPr>
              <a:t>Nested if</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Pass</a:t>
            </a:r>
            <a:br>
              <a:rPr sz="2800"/>
            </a:br>
            <a:r>
              <a:rPr b="0" lang="en-IN" sz="2800" spc="-1" strike="noStrike">
                <a:solidFill>
                  <a:srgbClr val="000000"/>
                </a:solidFill>
                <a:latin typeface="Calibri"/>
              </a:rPr>
              <a:t> </a:t>
            </a:r>
            <a:endParaRPr b="0" lang="en-IN" sz="2800" spc="-1" strike="noStrike">
              <a:latin typeface="Arial"/>
            </a:endParaRPr>
          </a:p>
        </p:txBody>
      </p:sp>
      <p:pic>
        <p:nvPicPr>
          <p:cNvPr id="178"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39B0FD08-0BA0-4BAA-924C-ACF151B2A40C}"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0" y="0"/>
            <a:ext cx="12191400" cy="898560"/>
          </a:xfrm>
          <a:prstGeom prst="rect">
            <a:avLst/>
          </a:prstGeom>
          <a:noFill/>
          <a:ln w="0">
            <a:noFill/>
          </a:ln>
        </p:spPr>
        <p:txBody>
          <a:bodyPr lIns="90000" rIns="90000" tIns="45000" bIns="45000" anchor="ctr">
            <a:noAutofit/>
          </a:bodyPr>
          <a:p>
            <a:pPr algn="ctr">
              <a:lnSpc>
                <a:spcPct val="90000"/>
              </a:lnSpc>
              <a:buNone/>
            </a:pPr>
            <a:r>
              <a:rPr b="1" lang="en-US" sz="6000" spc="-1" strike="noStrike">
                <a:solidFill>
                  <a:srgbClr val="000000"/>
                </a:solidFill>
                <a:latin typeface="Century Schoolbook"/>
              </a:rPr>
              <a:t>Loops</a:t>
            </a:r>
            <a:endParaRPr b="0" lang="en-IN" sz="6000" spc="-1" strike="noStrike">
              <a:latin typeface="Arial"/>
            </a:endParaRPr>
          </a:p>
        </p:txBody>
      </p:sp>
      <p:sp>
        <p:nvSpPr>
          <p:cNvPr id="180" name="PlaceHolder 2"/>
          <p:cNvSpPr>
            <a:spLocks noGrp="1"/>
          </p:cNvSpPr>
          <p:nvPr>
            <p:ph/>
          </p:nvPr>
        </p:nvSpPr>
        <p:spPr>
          <a:xfrm>
            <a:off x="0" y="1090440"/>
            <a:ext cx="12191400" cy="57668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800" spc="-1" strike="noStrike">
                <a:solidFill>
                  <a:srgbClr val="000000"/>
                </a:solidFill>
                <a:latin typeface="Century Schoolbook"/>
              </a:rPr>
              <a:t>Two primitive loops used in python</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entury Schoolbook"/>
              </a:rPr>
              <a:t>While Loops</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entury Schoolbook"/>
              </a:rPr>
              <a:t>For Loops</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800" spc="-1" strike="noStrike">
                <a:solidFill>
                  <a:srgbClr val="000000"/>
                </a:solidFill>
                <a:latin typeface="Century Schoolbook"/>
              </a:rPr>
              <a:t>While Loops</a:t>
            </a:r>
            <a:r>
              <a:rPr b="0" lang="en-US" sz="2800" spc="-1" strike="noStrike">
                <a:solidFill>
                  <a:srgbClr val="000000"/>
                </a:solidFill>
                <a:latin typeface="Century Schoolbook"/>
              </a:rPr>
              <a:t>: it execute as soon as condition is true.</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800" spc="-1" strike="noStrike">
                <a:solidFill>
                  <a:srgbClr val="000000"/>
                </a:solidFill>
                <a:latin typeface="Century Schoolbook"/>
              </a:rPr>
              <a:t>Break Statement</a:t>
            </a:r>
            <a:r>
              <a:rPr b="0" lang="en-US" sz="2800" spc="-1" strike="noStrike">
                <a:solidFill>
                  <a:srgbClr val="000000"/>
                </a:solidFill>
                <a:latin typeface="Century Schoolbook"/>
              </a:rPr>
              <a:t>: we can stop the loop even if the while condition is true</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800" spc="-1" strike="noStrike">
                <a:solidFill>
                  <a:srgbClr val="000000"/>
                </a:solidFill>
                <a:latin typeface="Century Schoolbook"/>
              </a:rPr>
              <a:t>Continue Statement</a:t>
            </a:r>
            <a:r>
              <a:rPr b="0" lang="en-US" sz="2800" spc="-1" strike="noStrike">
                <a:solidFill>
                  <a:srgbClr val="000000"/>
                </a:solidFill>
                <a:latin typeface="Century Schoolbook"/>
              </a:rPr>
              <a:t>: we can stop current iteration and continue with the next.</a:t>
            </a:r>
            <a:endParaRPr b="0" lang="en-IN" sz="2800" spc="-1" strike="noStrike">
              <a:latin typeface="Arial"/>
            </a:endParaRPr>
          </a:p>
        </p:txBody>
      </p:sp>
      <p:pic>
        <p:nvPicPr>
          <p:cNvPr id="181"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6A0774AE-C879-4F3C-A745-00A10A211AB6}"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0" y="0"/>
            <a:ext cx="12412080" cy="661320"/>
          </a:xfrm>
          <a:prstGeom prst="rect">
            <a:avLst/>
          </a:prstGeom>
          <a:noFill/>
          <a:ln w="0">
            <a:noFill/>
          </a:ln>
        </p:spPr>
        <p:txBody>
          <a:bodyPr lIns="90000" rIns="90000" tIns="45000" bIns="45000" anchor="ctr">
            <a:normAutofit fontScale="85000"/>
          </a:bodyPr>
          <a:p>
            <a:pPr algn="ctr">
              <a:lnSpc>
                <a:spcPct val="90000"/>
              </a:lnSpc>
              <a:buNone/>
            </a:pPr>
            <a:r>
              <a:rPr b="0" lang="en-US" sz="4900" spc="-1" strike="noStrike">
                <a:solidFill>
                  <a:srgbClr val="000000"/>
                </a:solidFill>
                <a:latin typeface="Century Schoolbook"/>
              </a:rPr>
              <a:t>For Loop</a:t>
            </a:r>
            <a:endParaRPr b="0" lang="en-IN" sz="4900" spc="-1" strike="noStrike">
              <a:latin typeface="Arial"/>
            </a:endParaRPr>
          </a:p>
        </p:txBody>
      </p:sp>
      <p:sp>
        <p:nvSpPr>
          <p:cNvPr id="183" name="PlaceHolder 2"/>
          <p:cNvSpPr>
            <a:spLocks noGrp="1"/>
          </p:cNvSpPr>
          <p:nvPr>
            <p:ph/>
          </p:nvPr>
        </p:nvSpPr>
        <p:spPr>
          <a:xfrm>
            <a:off x="838080" y="956520"/>
            <a:ext cx="10514880" cy="59007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For Loop: it is used for iterating over a  sequence (list, tuple, a set or a string)</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Looping Through a String</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Break</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Continue</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Range Function()</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Nested loop</a:t>
            </a:r>
            <a:endParaRPr b="0" lang="en-IN" sz="2800" spc="-1" strike="noStrike">
              <a:latin typeface="Arial"/>
            </a:endParaRPr>
          </a:p>
        </p:txBody>
      </p:sp>
      <p:pic>
        <p:nvPicPr>
          <p:cNvPr id="184"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C11BFCA3-3231-4677-BA3D-1E4159A54DEA}"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gn="ctr">
              <a:buNone/>
            </a:pPr>
            <a:endParaRPr b="0" lang="en-IN" sz="4400" spc="-1" strike="noStrike">
              <a:latin typeface="Arial"/>
            </a:endParaRPr>
          </a:p>
        </p:txBody>
      </p:sp>
      <p:sp>
        <p:nvSpPr>
          <p:cNvPr id="90"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endParaRPr b="0" lang="en-IN" sz="3200" spc="-1" strike="noStrike">
              <a:latin typeface="Arial"/>
            </a:endParaRPr>
          </a:p>
        </p:txBody>
      </p:sp>
      <p:pic>
        <p:nvPicPr>
          <p:cNvPr id="91" name="Picture 2" descr="What Is Computer Program ? | Computer Programming Basics | Coding"/>
          <p:cNvPicPr/>
          <p:nvPr/>
        </p:nvPicPr>
        <p:blipFill>
          <a:blip r:embed="rId1"/>
          <a:stretch/>
        </p:blipFill>
        <p:spPr>
          <a:xfrm>
            <a:off x="0" y="39240"/>
            <a:ext cx="12191400" cy="6857280"/>
          </a:xfrm>
          <a:prstGeom prst="rect">
            <a:avLst/>
          </a:prstGeom>
          <a:ln w="0">
            <a:noFill/>
          </a:ln>
        </p:spPr>
      </p:pic>
      <p:pic>
        <p:nvPicPr>
          <p:cNvPr id="92" name="Picture 3" descr="C:\Users\isyswaytech\Desktop\New logo Sysway TM.png"/>
          <p:cNvPicPr/>
          <p:nvPr/>
        </p:nvPicPr>
        <p:blipFill>
          <a:blip r:embed="rId2"/>
          <a:stretch/>
        </p:blipFill>
        <p:spPr>
          <a:xfrm>
            <a:off x="9810720" y="-141480"/>
            <a:ext cx="2380680" cy="128520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7C11C413-EEE2-4C7B-9040-19FB238D9117}"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0" y="0"/>
            <a:ext cx="12191400" cy="596160"/>
          </a:xfrm>
          <a:prstGeom prst="rect">
            <a:avLst/>
          </a:prstGeom>
          <a:noFill/>
          <a:ln w="0">
            <a:noFill/>
          </a:ln>
        </p:spPr>
        <p:txBody>
          <a:bodyPr lIns="90000" rIns="90000" tIns="45000" bIns="45000" anchor="ctr">
            <a:normAutofit fontScale="83000"/>
          </a:bodyPr>
          <a:p>
            <a:pPr algn="ctr">
              <a:lnSpc>
                <a:spcPct val="90000"/>
              </a:lnSpc>
              <a:buNone/>
            </a:pPr>
            <a:r>
              <a:rPr b="1" lang="en-US" sz="4400" spc="-1" strike="noStrike">
                <a:solidFill>
                  <a:srgbClr val="000000"/>
                </a:solidFill>
                <a:latin typeface="Century Schoolbook"/>
              </a:rPr>
              <a:t>String Manipulation-String Methods</a:t>
            </a:r>
            <a:endParaRPr b="0" lang="en-IN" sz="4400" spc="-1" strike="noStrike">
              <a:latin typeface="Arial"/>
            </a:endParaRPr>
          </a:p>
        </p:txBody>
      </p:sp>
      <p:graphicFrame>
        <p:nvGraphicFramePr>
          <p:cNvPr id="186" name="Content Placeholder 5"/>
          <p:cNvGraphicFramePr/>
          <p:nvPr/>
        </p:nvGraphicFramePr>
        <p:xfrm>
          <a:off x="1536840" y="685800"/>
          <a:ext cx="9638640" cy="5930280"/>
        </p:xfrm>
        <a:graphic>
          <a:graphicData uri="http://schemas.openxmlformats.org/drawingml/2006/table">
            <a:tbl>
              <a:tblPr/>
              <a:tblGrid>
                <a:gridCol w="1701000"/>
                <a:gridCol w="7938000"/>
              </a:tblGrid>
              <a:tr h="342720">
                <a:tc>
                  <a:txBody>
                    <a:bodyPr lIns="115920" rIns="57960" anchor="t">
                      <a:noAutofit/>
                    </a:bodyPr>
                    <a:p>
                      <a:pPr algn="ctr">
                        <a:lnSpc>
                          <a:spcPct val="100000"/>
                        </a:lnSpc>
                        <a:buNone/>
                      </a:pPr>
                      <a:r>
                        <a:rPr b="1" lang="en-IN" sz="1600" spc="-1" strike="noStrike">
                          <a:solidFill>
                            <a:srgbClr val="000000"/>
                          </a:solidFill>
                          <a:latin typeface="Century Schoolbook"/>
                        </a:rPr>
                        <a:t>Method</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7960" rIns="57960" anchor="t">
                      <a:noAutofit/>
                    </a:bodyPr>
                    <a:p>
                      <a:pPr algn="ctr">
                        <a:lnSpc>
                          <a:spcPct val="100000"/>
                        </a:lnSpc>
                        <a:buNone/>
                      </a:pPr>
                      <a:r>
                        <a:rPr b="1" lang="en-IN" sz="1600" spc="-1" strike="noStrike">
                          <a:solidFill>
                            <a:srgbClr val="000000"/>
                          </a:solidFill>
                          <a:latin typeface="Century Schoolbook"/>
                        </a:rPr>
                        <a:t>Description</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42720">
                <a:tc>
                  <a:txBody>
                    <a:bodyPr lIns="115920" rIns="57960" anchor="t">
                      <a:noAutofit/>
                    </a:bodyPr>
                    <a:p>
                      <a:pPr>
                        <a:lnSpc>
                          <a:spcPct val="100000"/>
                        </a:lnSpc>
                        <a:buNone/>
                      </a:pPr>
                      <a:r>
                        <a:rPr b="0" lang="en-IN" sz="1600" spc="-1" strike="noStrike" u="sng">
                          <a:solidFill>
                            <a:srgbClr val="0563c1"/>
                          </a:solidFill>
                          <a:uFillTx/>
                          <a:latin typeface="Century Schoolbook"/>
                          <a:hlinkClick r:id="rId1"/>
                        </a:rPr>
                        <a:t>capitalize()</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7960" rIns="57960" anchor="t">
                      <a:noAutofit/>
                    </a:bodyPr>
                    <a:p>
                      <a:pPr>
                        <a:lnSpc>
                          <a:spcPct val="100000"/>
                        </a:lnSpc>
                        <a:buNone/>
                      </a:pPr>
                      <a:r>
                        <a:rPr b="0" lang="en-IN" sz="1600" spc="-1" strike="noStrike">
                          <a:solidFill>
                            <a:srgbClr val="000000"/>
                          </a:solidFill>
                          <a:latin typeface="Century Schoolbook"/>
                        </a:rPr>
                        <a:t>Converts the first character to upper case</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342720">
                <a:tc>
                  <a:txBody>
                    <a:bodyPr lIns="115920" rIns="57960" anchor="t">
                      <a:noAutofit/>
                    </a:bodyPr>
                    <a:p>
                      <a:pPr>
                        <a:lnSpc>
                          <a:spcPct val="100000"/>
                        </a:lnSpc>
                        <a:buNone/>
                      </a:pPr>
                      <a:r>
                        <a:rPr b="0" lang="en-IN" sz="1600" spc="-1" strike="noStrike" u="sng">
                          <a:solidFill>
                            <a:srgbClr val="0563c1"/>
                          </a:solidFill>
                          <a:uFillTx/>
                          <a:latin typeface="Century Schoolbook"/>
                          <a:hlinkClick r:id="rId2"/>
                        </a:rPr>
                        <a:t>casefold</a:t>
                      </a:r>
                      <a:r>
                        <a:rPr b="0" lang="en-IN" sz="1600" spc="-1" strike="noStrike" u="sng">
                          <a:solidFill>
                            <a:srgbClr val="0563c1"/>
                          </a:solidFill>
                          <a:uFillTx/>
                          <a:latin typeface="Century Schoolbook"/>
                          <a:hlinkClick r:id="rId3"/>
                        </a:rPr>
                        <a:t>()</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7960" rIns="57960" anchor="t">
                      <a:noAutofit/>
                    </a:bodyPr>
                    <a:p>
                      <a:pPr>
                        <a:lnSpc>
                          <a:spcPct val="100000"/>
                        </a:lnSpc>
                        <a:buNone/>
                      </a:pPr>
                      <a:r>
                        <a:rPr b="0" lang="en-IN" sz="1600" spc="-1" strike="noStrike">
                          <a:solidFill>
                            <a:srgbClr val="000000"/>
                          </a:solidFill>
                          <a:latin typeface="Century Schoolbook"/>
                        </a:rPr>
                        <a:t>Converts string into lower case</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42720">
                <a:tc>
                  <a:txBody>
                    <a:bodyPr lIns="115920" rIns="57960" anchor="t">
                      <a:noAutofit/>
                    </a:bodyPr>
                    <a:p>
                      <a:pPr>
                        <a:lnSpc>
                          <a:spcPct val="100000"/>
                        </a:lnSpc>
                        <a:buNone/>
                      </a:pPr>
                      <a:r>
                        <a:rPr b="0" lang="en-IN" sz="1600" spc="-1" strike="noStrike" u="sng">
                          <a:solidFill>
                            <a:srgbClr val="0563c1"/>
                          </a:solidFill>
                          <a:uFillTx/>
                          <a:latin typeface="Century Schoolbook"/>
                          <a:hlinkClick r:id="rId4"/>
                        </a:rPr>
                        <a:t>center</a:t>
                      </a:r>
                      <a:r>
                        <a:rPr b="0" lang="en-IN" sz="1600" spc="-1" strike="noStrike" u="sng">
                          <a:solidFill>
                            <a:srgbClr val="0563c1"/>
                          </a:solidFill>
                          <a:uFillTx/>
                          <a:latin typeface="Century Schoolbook"/>
                          <a:hlinkClick r:id="rId5"/>
                        </a:rPr>
                        <a:t>()</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7960" rIns="57960" anchor="t">
                      <a:noAutofit/>
                    </a:bodyPr>
                    <a:p>
                      <a:pPr>
                        <a:lnSpc>
                          <a:spcPct val="100000"/>
                        </a:lnSpc>
                        <a:buNone/>
                      </a:pPr>
                      <a:r>
                        <a:rPr b="0" lang="en-IN" sz="1600" spc="-1" strike="noStrike">
                          <a:solidFill>
                            <a:srgbClr val="000000"/>
                          </a:solidFill>
                          <a:latin typeface="Century Schoolbook"/>
                        </a:rPr>
                        <a:t>Returns a centered string</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509040">
                <a:tc>
                  <a:txBody>
                    <a:bodyPr lIns="115920" rIns="57960" anchor="t">
                      <a:noAutofit/>
                    </a:bodyPr>
                    <a:p>
                      <a:pPr>
                        <a:lnSpc>
                          <a:spcPct val="100000"/>
                        </a:lnSpc>
                        <a:buNone/>
                      </a:pPr>
                      <a:r>
                        <a:rPr b="0" lang="en-IN" sz="1600" spc="-1" strike="noStrike" u="sng">
                          <a:solidFill>
                            <a:srgbClr val="0563c1"/>
                          </a:solidFill>
                          <a:uFillTx/>
                          <a:latin typeface="Century Schoolbook"/>
                          <a:hlinkClick r:id="rId6"/>
                        </a:rPr>
                        <a:t>count()</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7960" rIns="57960" anchor="t">
                      <a:noAutofit/>
                    </a:bodyPr>
                    <a:p>
                      <a:pPr>
                        <a:lnSpc>
                          <a:spcPct val="100000"/>
                        </a:lnSpc>
                        <a:buNone/>
                      </a:pPr>
                      <a:r>
                        <a:rPr b="0" lang="en-IN" sz="1600" spc="-1" strike="noStrike">
                          <a:solidFill>
                            <a:srgbClr val="000000"/>
                          </a:solidFill>
                          <a:latin typeface="Century Schoolbook"/>
                        </a:rPr>
                        <a:t>Returns the number of times a specified value occurs in a string</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42720">
                <a:tc>
                  <a:txBody>
                    <a:bodyPr lIns="115920" rIns="57960" anchor="t">
                      <a:noAutofit/>
                    </a:bodyPr>
                    <a:p>
                      <a:pPr>
                        <a:lnSpc>
                          <a:spcPct val="100000"/>
                        </a:lnSpc>
                        <a:buNone/>
                      </a:pPr>
                      <a:r>
                        <a:rPr b="0" lang="en-IN" sz="1600" spc="-1" strike="noStrike" u="sng">
                          <a:solidFill>
                            <a:srgbClr val="0563c1"/>
                          </a:solidFill>
                          <a:uFillTx/>
                          <a:latin typeface="Century Schoolbook"/>
                          <a:hlinkClick r:id="rId7"/>
                        </a:rPr>
                        <a:t>encode()</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7960" rIns="57960" anchor="t">
                      <a:noAutofit/>
                    </a:bodyPr>
                    <a:p>
                      <a:pPr>
                        <a:lnSpc>
                          <a:spcPct val="100000"/>
                        </a:lnSpc>
                        <a:buNone/>
                      </a:pPr>
                      <a:r>
                        <a:rPr b="0" lang="en-IN" sz="1600" spc="-1" strike="noStrike">
                          <a:solidFill>
                            <a:srgbClr val="000000"/>
                          </a:solidFill>
                          <a:latin typeface="Century Schoolbook"/>
                        </a:rPr>
                        <a:t>Returns an encoded version of the string</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509040">
                <a:tc>
                  <a:txBody>
                    <a:bodyPr lIns="115920" rIns="57960" anchor="t">
                      <a:noAutofit/>
                    </a:bodyPr>
                    <a:p>
                      <a:pPr>
                        <a:lnSpc>
                          <a:spcPct val="100000"/>
                        </a:lnSpc>
                        <a:buNone/>
                      </a:pPr>
                      <a:r>
                        <a:rPr b="0" lang="en-IN" sz="1600" spc="-1" strike="noStrike" u="sng">
                          <a:solidFill>
                            <a:srgbClr val="0563c1"/>
                          </a:solidFill>
                          <a:uFillTx/>
                          <a:latin typeface="Century Schoolbook"/>
                          <a:hlinkClick r:id="rId8"/>
                        </a:rPr>
                        <a:t>endswith</a:t>
                      </a:r>
                      <a:r>
                        <a:rPr b="0" lang="en-IN" sz="1600" spc="-1" strike="noStrike" u="sng">
                          <a:solidFill>
                            <a:srgbClr val="0563c1"/>
                          </a:solidFill>
                          <a:uFillTx/>
                          <a:latin typeface="Century Schoolbook"/>
                          <a:hlinkClick r:id="rId9"/>
                        </a:rPr>
                        <a:t>()</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7960" rIns="57960" anchor="t">
                      <a:noAutofit/>
                    </a:bodyPr>
                    <a:p>
                      <a:pPr>
                        <a:lnSpc>
                          <a:spcPct val="100000"/>
                        </a:lnSpc>
                        <a:buNone/>
                      </a:pPr>
                      <a:r>
                        <a:rPr b="0" lang="en-IN" sz="1600" spc="-1" strike="noStrike">
                          <a:solidFill>
                            <a:srgbClr val="000000"/>
                          </a:solidFill>
                          <a:latin typeface="Century Schoolbook"/>
                        </a:rPr>
                        <a:t>Returns true if the string ends with the specified value</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42720">
                <a:tc>
                  <a:txBody>
                    <a:bodyPr lIns="115920" rIns="57960" anchor="t">
                      <a:noAutofit/>
                    </a:bodyPr>
                    <a:p>
                      <a:pPr>
                        <a:lnSpc>
                          <a:spcPct val="100000"/>
                        </a:lnSpc>
                        <a:buNone/>
                      </a:pPr>
                      <a:r>
                        <a:rPr b="0" lang="en-IN" sz="1600" spc="-1" strike="noStrike" u="sng">
                          <a:solidFill>
                            <a:srgbClr val="0563c1"/>
                          </a:solidFill>
                          <a:uFillTx/>
                          <a:latin typeface="Century Schoolbook"/>
                          <a:hlinkClick r:id="rId10"/>
                        </a:rPr>
                        <a:t>expandtabs()</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7960" rIns="57960" anchor="t">
                      <a:noAutofit/>
                    </a:bodyPr>
                    <a:p>
                      <a:pPr>
                        <a:lnSpc>
                          <a:spcPct val="100000"/>
                        </a:lnSpc>
                        <a:buNone/>
                      </a:pPr>
                      <a:r>
                        <a:rPr b="0" lang="en-IN" sz="1600" spc="-1" strike="noStrike">
                          <a:solidFill>
                            <a:srgbClr val="000000"/>
                          </a:solidFill>
                          <a:latin typeface="Century Schoolbook"/>
                        </a:rPr>
                        <a:t>Sets the tab size of the string</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575280">
                <a:tc>
                  <a:txBody>
                    <a:bodyPr lIns="115920" rIns="57960" anchor="t">
                      <a:noAutofit/>
                    </a:bodyPr>
                    <a:p>
                      <a:pPr>
                        <a:lnSpc>
                          <a:spcPct val="100000"/>
                        </a:lnSpc>
                        <a:buNone/>
                      </a:pPr>
                      <a:r>
                        <a:rPr b="0" lang="en-IN" sz="1600" spc="-1" strike="noStrike" u="sng">
                          <a:solidFill>
                            <a:srgbClr val="0563c1"/>
                          </a:solidFill>
                          <a:uFillTx/>
                          <a:latin typeface="Century Schoolbook"/>
                          <a:hlinkClick r:id="rId11"/>
                        </a:rPr>
                        <a:t>find()</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7960" rIns="57960" anchor="t">
                      <a:noAutofit/>
                    </a:bodyPr>
                    <a:p>
                      <a:pPr>
                        <a:lnSpc>
                          <a:spcPct val="100000"/>
                        </a:lnSpc>
                        <a:buNone/>
                      </a:pPr>
                      <a:r>
                        <a:rPr b="0" lang="en-IN" sz="1600" spc="-1" strike="noStrike">
                          <a:solidFill>
                            <a:srgbClr val="000000"/>
                          </a:solidFill>
                          <a:latin typeface="Century Schoolbook"/>
                        </a:rPr>
                        <a:t>Searches the string for a specified value and returns the position of where it was found</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42720">
                <a:tc>
                  <a:txBody>
                    <a:bodyPr lIns="115920" rIns="57960" anchor="t">
                      <a:noAutofit/>
                    </a:bodyPr>
                    <a:p>
                      <a:pPr>
                        <a:lnSpc>
                          <a:spcPct val="100000"/>
                        </a:lnSpc>
                        <a:buNone/>
                      </a:pPr>
                      <a:r>
                        <a:rPr b="0" lang="en-IN" sz="1600" spc="-1" strike="noStrike" u="sng">
                          <a:solidFill>
                            <a:srgbClr val="0563c1"/>
                          </a:solidFill>
                          <a:uFillTx/>
                          <a:latin typeface="Century Schoolbook"/>
                          <a:hlinkClick r:id="rId12"/>
                        </a:rPr>
                        <a:t>format()</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7960" rIns="57960" anchor="t">
                      <a:noAutofit/>
                    </a:bodyPr>
                    <a:p>
                      <a:pPr>
                        <a:lnSpc>
                          <a:spcPct val="100000"/>
                        </a:lnSpc>
                        <a:buNone/>
                      </a:pPr>
                      <a:r>
                        <a:rPr b="0" lang="en-IN" sz="1600" spc="-1" strike="noStrike">
                          <a:solidFill>
                            <a:srgbClr val="000000"/>
                          </a:solidFill>
                          <a:latin typeface="Century Schoolbook"/>
                        </a:rPr>
                        <a:t>Formats specified values in a string</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342720">
                <a:tc>
                  <a:txBody>
                    <a:bodyPr lIns="115920" rIns="57960" anchor="t">
                      <a:noAutofit/>
                    </a:bodyPr>
                    <a:p>
                      <a:pPr>
                        <a:lnSpc>
                          <a:spcPct val="100000"/>
                        </a:lnSpc>
                        <a:buNone/>
                      </a:pPr>
                      <a:r>
                        <a:rPr b="0" lang="en-IN" sz="1600" spc="-1" strike="noStrike">
                          <a:solidFill>
                            <a:srgbClr val="000000"/>
                          </a:solidFill>
                          <a:latin typeface="Century Schoolbook"/>
                        </a:rPr>
                        <a:t>format_map()</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7960" rIns="57960" anchor="t">
                      <a:noAutofit/>
                    </a:bodyPr>
                    <a:p>
                      <a:pPr>
                        <a:lnSpc>
                          <a:spcPct val="100000"/>
                        </a:lnSpc>
                        <a:buNone/>
                      </a:pPr>
                      <a:r>
                        <a:rPr b="0" lang="en-IN" sz="1600" spc="-1" strike="noStrike">
                          <a:solidFill>
                            <a:srgbClr val="000000"/>
                          </a:solidFill>
                          <a:latin typeface="Century Schoolbook"/>
                        </a:rPr>
                        <a:t>Formats specified values in a string</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575280">
                <a:tc>
                  <a:txBody>
                    <a:bodyPr lIns="115920" rIns="57960" anchor="t">
                      <a:noAutofit/>
                    </a:bodyPr>
                    <a:p>
                      <a:pPr>
                        <a:lnSpc>
                          <a:spcPct val="100000"/>
                        </a:lnSpc>
                        <a:buNone/>
                      </a:pPr>
                      <a:r>
                        <a:rPr b="0" lang="en-IN" sz="1600" spc="-1" strike="noStrike" u="sng">
                          <a:solidFill>
                            <a:srgbClr val="0563c1"/>
                          </a:solidFill>
                          <a:uFillTx/>
                          <a:latin typeface="Century Schoolbook"/>
                          <a:hlinkClick r:id="rId13"/>
                        </a:rPr>
                        <a:t>index()</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7960" rIns="57960" anchor="t">
                      <a:noAutofit/>
                    </a:bodyPr>
                    <a:p>
                      <a:pPr>
                        <a:lnSpc>
                          <a:spcPct val="100000"/>
                        </a:lnSpc>
                        <a:buNone/>
                      </a:pPr>
                      <a:r>
                        <a:rPr b="0" lang="en-IN" sz="1600" spc="-1" strike="noStrike">
                          <a:solidFill>
                            <a:srgbClr val="000000"/>
                          </a:solidFill>
                          <a:latin typeface="Century Schoolbook"/>
                        </a:rPr>
                        <a:t>Searches the string for a specified value and returns the position of where it was found</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509040">
                <a:tc>
                  <a:txBody>
                    <a:bodyPr lIns="115920" rIns="57960" anchor="t">
                      <a:noAutofit/>
                    </a:bodyPr>
                    <a:p>
                      <a:pPr>
                        <a:lnSpc>
                          <a:spcPct val="100000"/>
                        </a:lnSpc>
                        <a:buNone/>
                      </a:pPr>
                      <a:r>
                        <a:rPr b="0" lang="en-IN" sz="1600" spc="-1" strike="noStrike" u="sng">
                          <a:solidFill>
                            <a:srgbClr val="0563c1"/>
                          </a:solidFill>
                          <a:uFillTx/>
                          <a:latin typeface="Century Schoolbook"/>
                          <a:hlinkClick r:id="rId14"/>
                        </a:rPr>
                        <a:t>isalnum()</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7960" rIns="57960" anchor="t">
                      <a:noAutofit/>
                    </a:bodyPr>
                    <a:p>
                      <a:pPr>
                        <a:lnSpc>
                          <a:spcPct val="100000"/>
                        </a:lnSpc>
                        <a:buNone/>
                      </a:pPr>
                      <a:r>
                        <a:rPr b="0" lang="en-IN" sz="1600" spc="-1" strike="noStrike">
                          <a:solidFill>
                            <a:srgbClr val="000000"/>
                          </a:solidFill>
                          <a:latin typeface="Century Schoolbook"/>
                        </a:rPr>
                        <a:t>Returns True if all characters in the string are alphanumeric</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511200">
                <a:tc>
                  <a:txBody>
                    <a:bodyPr lIns="115920" rIns="57960" anchor="t">
                      <a:noAutofit/>
                    </a:bodyPr>
                    <a:p>
                      <a:pPr>
                        <a:lnSpc>
                          <a:spcPct val="100000"/>
                        </a:lnSpc>
                        <a:buNone/>
                      </a:pPr>
                      <a:r>
                        <a:rPr b="0" lang="en-IN" sz="1600" spc="-1" strike="noStrike" u="sng">
                          <a:solidFill>
                            <a:srgbClr val="0563c1"/>
                          </a:solidFill>
                          <a:uFillTx/>
                          <a:latin typeface="Century Schoolbook"/>
                          <a:hlinkClick r:id="rId15"/>
                        </a:rPr>
                        <a:t>isalpha()</a:t>
                      </a:r>
                      <a:endParaRPr b="0" lang="en-IN" sz="1600" spc="-1" strike="noStrike">
                        <a:latin typeface="Arial"/>
                      </a:endParaRPr>
                    </a:p>
                  </a:txBody>
                  <a:tcPr anchor="t" marL="115920" marR="5796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c>
                  <a:txBody>
                    <a:bodyPr lIns="57960" rIns="57960" anchor="t">
                      <a:noAutofit/>
                    </a:bodyPr>
                    <a:p>
                      <a:pPr>
                        <a:lnSpc>
                          <a:spcPct val="100000"/>
                        </a:lnSpc>
                        <a:buNone/>
                      </a:pPr>
                      <a:r>
                        <a:rPr b="0" lang="en-IN" sz="1600" spc="-1" strike="noStrike">
                          <a:solidFill>
                            <a:srgbClr val="000000"/>
                          </a:solidFill>
                          <a:latin typeface="Century Schoolbook"/>
                        </a:rPr>
                        <a:t>Returns True if all characters in the string are in the alphabet</a:t>
                      </a:r>
                      <a:endParaRPr b="0" lang="en-IN" sz="1600" spc="-1" strike="noStrike">
                        <a:latin typeface="Arial"/>
                      </a:endParaRPr>
                    </a:p>
                  </a:txBody>
                  <a:tcPr anchor="t" marL="57960" marR="5796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r>
            </a:tbl>
          </a:graphicData>
        </a:graphic>
      </p:graphicFrame>
      <p:pic>
        <p:nvPicPr>
          <p:cNvPr id="187" name="Picture 3" descr="C:\Users\isyswaytech\Desktop\New logo Sysway TM.png"/>
          <p:cNvPicPr/>
          <p:nvPr/>
        </p:nvPicPr>
        <p:blipFill>
          <a:blip r:embed="rId16"/>
          <a:stretch/>
        </p:blipFill>
        <p:spPr>
          <a:xfrm>
            <a:off x="10172880" y="-114480"/>
            <a:ext cx="2018520" cy="108972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EB8C2176-4749-4DC4-A94C-6C6C377937A0}"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8" name="Content Placeholder 5"/>
          <p:cNvGraphicFramePr/>
          <p:nvPr/>
        </p:nvGraphicFramePr>
        <p:xfrm>
          <a:off x="0" y="0"/>
          <a:ext cx="12089880" cy="6720840"/>
        </p:xfrm>
        <a:graphic>
          <a:graphicData uri="http://schemas.openxmlformats.org/drawingml/2006/table">
            <a:tbl>
              <a:tblPr/>
              <a:tblGrid>
                <a:gridCol w="1201680"/>
                <a:gridCol w="10888560"/>
              </a:tblGrid>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1"/>
                        </a:rPr>
                        <a:t>isdecimal()</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Returns True if all characters in the string are decimals</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2"/>
                        </a:rPr>
                        <a:t>isdigit()</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Returns True if all characters in the string are digits</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3"/>
                        </a:rPr>
                        <a:t>isidentifier()</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Returns True if the string is an identifier</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4"/>
                        </a:rPr>
                        <a:t>islower()</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Returns True if all characters in the string are lower case</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5"/>
                        </a:rPr>
                        <a:t>isnumeric()</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Returns True if all characters in the string are numeric</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6"/>
                        </a:rPr>
                        <a:t>isprintable()</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Returns True if all characters in the string are printable</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7"/>
                        </a:rPr>
                        <a:t>isspace()</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Returns True if all characters in the string are whitespaces</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8"/>
                        </a:rPr>
                        <a:t>istitle()</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Returns True if the string follows the rules of a title</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9"/>
                        </a:rPr>
                        <a:t>isupper()</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Returns True if all characters in the string are upper case</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10"/>
                        </a:rPr>
                        <a:t>join()</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Joins the elements of an iterable to the end of the string</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11"/>
                        </a:rPr>
                        <a:t>ljust()</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Returns a left justified version of the string</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12"/>
                        </a:rPr>
                        <a:t>lower()</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Converts a string into lower case</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13"/>
                        </a:rPr>
                        <a:t>lstrip()</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Returns a left trim version of the string</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14"/>
                        </a:rPr>
                        <a:t>maketrans()</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Returns a translation table to be used in translations</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15"/>
                        </a:rPr>
                        <a:t>partition()</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Returns a tuple where the string is parted into three parts</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16"/>
                        </a:rPr>
                        <a:t>replace()</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Returns a string where a specified value is replaced with a specified value</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17"/>
                        </a:rPr>
                        <a:t>rfind()</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Searches the string for a specified value and returns the last position of where it was found</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18"/>
                        </a:rPr>
                        <a:t>rindex()</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Searches the string for a specified value and returns the last position of where it was found</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19"/>
                        </a:rPr>
                        <a:t>rjust()</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Returns a right justified version of the string</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20"/>
                        </a:rPr>
                        <a:t>rpartition()</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Returns a tuple where the string is parted into three parts</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21"/>
                        </a:rPr>
                        <a:t>rsplit()</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Splits the string at the specified separator, and returns a list</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22"/>
                        </a:rPr>
                        <a:t>rstrip()</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Returns a right trim version of the string</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23"/>
                        </a:rPr>
                        <a:t>split()</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Splits the string at the specified separator, and returns a list</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24"/>
                        </a:rPr>
                        <a:t>splitlines()</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Splits the string at line breaks and returns a list</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25"/>
                        </a:rPr>
                        <a:t>startswith()</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Returns true if the string starts with the specified value</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26"/>
                        </a:rPr>
                        <a:t>strip()</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Returns a trimmed version of the string</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27"/>
                        </a:rPr>
                        <a:t>swapcase()</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Swaps cases, lower case becomes upper case and vice versa</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28"/>
                        </a:rPr>
                        <a:t>title()</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Converts the first character of each word to upper case</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29"/>
                        </a:rPr>
                        <a:t>translate()</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Returns a translated string</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30"/>
                        </a:rPr>
                        <a:t>upper()</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18000" rIns="18000" anchor="t">
                      <a:noAutofit/>
                    </a:bodyPr>
                    <a:p>
                      <a:pPr>
                        <a:lnSpc>
                          <a:spcPct val="100000"/>
                        </a:lnSpc>
                        <a:buNone/>
                      </a:pPr>
                      <a:r>
                        <a:rPr b="0" lang="en-IN" sz="1200" spc="-1" strike="noStrike">
                          <a:solidFill>
                            <a:srgbClr val="000000"/>
                          </a:solidFill>
                          <a:latin typeface="Century Schoolbook"/>
                        </a:rPr>
                        <a:t>Converts a string into upper case</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44080">
                <a:tc>
                  <a:txBody>
                    <a:bodyPr lIns="36360" rIns="18000" anchor="t">
                      <a:noAutofit/>
                    </a:bodyPr>
                    <a:p>
                      <a:pPr>
                        <a:lnSpc>
                          <a:spcPct val="100000"/>
                        </a:lnSpc>
                        <a:buNone/>
                      </a:pPr>
                      <a:r>
                        <a:rPr b="0" lang="en-IN" sz="1200" spc="-1" strike="noStrike" u="sng">
                          <a:solidFill>
                            <a:srgbClr val="0563c1"/>
                          </a:solidFill>
                          <a:uFillTx/>
                          <a:latin typeface="Century Schoolbook"/>
                          <a:hlinkClick r:id="rId31"/>
                        </a:rPr>
                        <a:t>zfill()</a:t>
                      </a:r>
                      <a:endParaRPr b="0" lang="en-IN" sz="1200" spc="-1" strike="noStrike">
                        <a:latin typeface="Arial"/>
                      </a:endParaRPr>
                    </a:p>
                  </a:txBody>
                  <a:tcPr anchor="t" marL="36360" marR="1800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xBody>
                    <a:bodyPr lIns="18000" rIns="18000" anchor="t">
                      <a:noAutofit/>
                    </a:bodyPr>
                    <a:p>
                      <a:pPr>
                        <a:lnSpc>
                          <a:spcPct val="100000"/>
                        </a:lnSpc>
                        <a:buNone/>
                      </a:pPr>
                      <a:r>
                        <a:rPr b="0" lang="en-IN" sz="1200" spc="-1" strike="noStrike">
                          <a:solidFill>
                            <a:srgbClr val="000000"/>
                          </a:solidFill>
                          <a:latin typeface="Century Schoolbook"/>
                        </a:rPr>
                        <a:t>Fills the string with a specified number of 0 values at the beginning</a:t>
                      </a:r>
                      <a:endParaRPr b="0" lang="en-IN" sz="1200" spc="-1" strike="noStrike">
                        <a:latin typeface="Arial"/>
                      </a:endParaRPr>
                    </a:p>
                  </a:txBody>
                  <a:tcPr anchor="t" marL="18000" marR="1800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r>
            </a:tbl>
          </a:graphicData>
        </a:graphic>
      </p:graphicFrame>
      <p:pic>
        <p:nvPicPr>
          <p:cNvPr id="189" name="Picture 3" descr="C:\Users\isyswaytech\Desktop\New logo Sysway TM.png"/>
          <p:cNvPicPr/>
          <p:nvPr/>
        </p:nvPicPr>
        <p:blipFill>
          <a:blip r:embed="rId32"/>
          <a:stretch/>
        </p:blipFill>
        <p:spPr>
          <a:xfrm>
            <a:off x="10172880" y="0"/>
            <a:ext cx="2018520" cy="1089720"/>
          </a:xfrm>
          <a:prstGeom prst="rect">
            <a:avLst/>
          </a:prstGeom>
          <a:ln w="0">
            <a:noFill/>
          </a:ln>
        </p:spPr>
      </p:pic>
      <p:sp>
        <p:nvSpPr>
          <p:cNvPr id="2" name="PlaceHolder 1"/>
          <p:cNvSpPr>
            <a:spLocks noGrp="1"/>
          </p:cNvSpPr>
          <p:nvPr>
            <p:ph type="ftr" idx="4"/>
          </p:nvPr>
        </p:nvSpPr>
        <p:spPr/>
        <p:txBody>
          <a:bodyPr/>
          <a:p>
            <a:r>
              <a:t>iSysway Technologies</a:t>
            </a:r>
          </a:p>
        </p:txBody>
      </p:sp>
      <p:sp>
        <p:nvSpPr>
          <p:cNvPr id="3" name="PlaceHolder 2"/>
          <p:cNvSpPr>
            <a:spLocks noGrp="1"/>
          </p:cNvSpPr>
          <p:nvPr>
            <p:ph type="sldNum" idx="5"/>
          </p:nvPr>
        </p:nvSpPr>
        <p:spPr/>
        <p:txBody>
          <a:bodyPr/>
          <a:p>
            <a:fld id="{CE8BCD07-62AA-4FF4-B146-280D24E6DF37}"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0" y="0"/>
            <a:ext cx="12191400" cy="85032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Python String</a:t>
            </a:r>
            <a:endParaRPr b="0" lang="en-IN" sz="4400" spc="-1" strike="noStrike">
              <a:latin typeface="Arial"/>
            </a:endParaRPr>
          </a:p>
        </p:txBody>
      </p:sp>
      <p:sp>
        <p:nvSpPr>
          <p:cNvPr id="191" name="PlaceHolder 2"/>
          <p:cNvSpPr>
            <a:spLocks noGrp="1"/>
          </p:cNvSpPr>
          <p:nvPr>
            <p:ph/>
          </p:nvPr>
        </p:nvSpPr>
        <p:spPr>
          <a:xfrm>
            <a:off x="0" y="1090440"/>
            <a:ext cx="12191400" cy="57668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String can be presented in double quotes or single quotes. It can be used in print statement. Eg: print(“hello”), print(‘hello’)</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Assign String to a Variable</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Multiline string: three single or double quotes</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Strings are array</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Looping Through a String</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String length</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Check string: using keyword </a:t>
            </a:r>
            <a:r>
              <a:rPr b="1" lang="en-US" sz="2800" spc="-1" strike="noStrike">
                <a:solidFill>
                  <a:srgbClr val="000000"/>
                </a:solidFill>
                <a:latin typeface="Century Schoolbook"/>
              </a:rPr>
              <a:t>in</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Check if NOT</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sp>
        <p:nvSpPr>
          <p:cNvPr id="192" name="PlaceHolder 3"/>
          <p:cNvSpPr>
            <a:spLocks noGrp="1"/>
          </p:cNvSpPr>
          <p:nvPr>
            <p:ph type="ftr" idx="8"/>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IN" sz="1200" spc="-1" strike="noStrike">
                <a:solidFill>
                  <a:srgbClr val="8b8b8b"/>
                </a:solidFill>
                <a:latin typeface="Calibri"/>
              </a:defRPr>
            </a:lvl1pPr>
          </a:lstStyle>
          <a:p>
            <a:pPr algn="ctr">
              <a:lnSpc>
                <a:spcPct val="100000"/>
              </a:lnSpc>
              <a:buNone/>
            </a:pPr>
            <a:r>
              <a:rPr b="0" lang="en-IN" sz="1200" spc="-1" strike="noStrike">
                <a:solidFill>
                  <a:srgbClr val="8b8b8b"/>
                </a:solidFill>
                <a:latin typeface="Calibri"/>
              </a:rPr>
              <a:t>iSysway Technologies</a:t>
            </a:r>
            <a:endParaRPr b="0" lang="en-IN" sz="1200" spc="-1" strike="noStrike">
              <a:latin typeface="Times New Roman"/>
            </a:endParaRPr>
          </a:p>
        </p:txBody>
      </p:sp>
      <p:pic>
        <p:nvPicPr>
          <p:cNvPr id="193"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5" name="PlaceHolder 4"/>
          <p:cNvSpPr>
            <a:spLocks noGrp="1"/>
          </p:cNvSpPr>
          <p:nvPr>
            <p:ph type="sldNum" idx="5"/>
          </p:nvPr>
        </p:nvSpPr>
        <p:spPr/>
        <p:txBody>
          <a:bodyPr/>
          <a:p>
            <a:fld id="{F83210DE-386C-4D07-8D10-63B70C784EA9}"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0" y="0"/>
            <a:ext cx="12191400" cy="650880"/>
          </a:xfrm>
          <a:prstGeom prst="rect">
            <a:avLst/>
          </a:prstGeom>
          <a:noFill/>
          <a:ln w="0">
            <a:noFill/>
          </a:ln>
        </p:spPr>
        <p:txBody>
          <a:bodyPr lIns="90000" rIns="90000" tIns="45000" bIns="45000" anchor="ctr">
            <a:normAutofit fontScale="92000"/>
          </a:bodyPr>
          <a:p>
            <a:pPr algn="ctr">
              <a:lnSpc>
                <a:spcPct val="90000"/>
              </a:lnSpc>
              <a:buNone/>
            </a:pPr>
            <a:r>
              <a:rPr b="1" lang="en-US" sz="4400" spc="-1" strike="noStrike">
                <a:solidFill>
                  <a:srgbClr val="000000"/>
                </a:solidFill>
                <a:latin typeface="Century Schoolbook"/>
              </a:rPr>
              <a:t>Slicing String</a:t>
            </a:r>
            <a:endParaRPr b="0" lang="en-IN" sz="4400" spc="-1" strike="noStrike">
              <a:latin typeface="Arial"/>
            </a:endParaRPr>
          </a:p>
        </p:txBody>
      </p:sp>
      <p:sp>
        <p:nvSpPr>
          <p:cNvPr id="195" name="PlaceHolder 2"/>
          <p:cNvSpPr>
            <a:spLocks noGrp="1"/>
          </p:cNvSpPr>
          <p:nvPr>
            <p:ph/>
          </p:nvPr>
        </p:nvSpPr>
        <p:spPr>
          <a:xfrm>
            <a:off x="0" y="809280"/>
            <a:ext cx="12191400" cy="60480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800" spc="-1" strike="noStrike">
                <a:solidFill>
                  <a:srgbClr val="000000"/>
                </a:solidFill>
                <a:latin typeface="Times New Roman"/>
              </a:rPr>
              <a:t>Slicing: Return the range of characters by using the slice syntax.</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800" spc="-1" strike="noStrike">
                <a:solidFill>
                  <a:srgbClr val="000000"/>
                </a:solidFill>
                <a:latin typeface="Times New Roman"/>
              </a:rPr>
              <a:t>Slice From the Start</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Slice to the End</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Negative indexing:  </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196" name="Picture 2" descr="C:\Users\New\Downloads\strings-indexing-and-splitting3.png"/>
          <p:cNvPicPr/>
          <p:nvPr/>
        </p:nvPicPr>
        <p:blipFill>
          <a:blip r:embed="rId1"/>
          <a:stretch/>
        </p:blipFill>
        <p:spPr>
          <a:xfrm>
            <a:off x="3485520" y="2197080"/>
            <a:ext cx="3809160" cy="3152160"/>
          </a:xfrm>
          <a:prstGeom prst="rect">
            <a:avLst/>
          </a:prstGeom>
          <a:ln w="0">
            <a:noFill/>
          </a:ln>
        </p:spPr>
      </p:pic>
      <p:pic>
        <p:nvPicPr>
          <p:cNvPr id="197" name="Picture 3" descr="C:\Users\isyswaytech\Desktop\New logo Sysway TM.png"/>
          <p:cNvPicPr/>
          <p:nvPr/>
        </p:nvPicPr>
        <p:blipFill>
          <a:blip r:embed="rId2"/>
          <a:stretch/>
        </p:blipFill>
        <p:spPr>
          <a:xfrm>
            <a:off x="10172880" y="0"/>
            <a:ext cx="2018520" cy="1089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2AFF9021-9586-4EBD-B380-B2176B41862F}"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0" y="0"/>
            <a:ext cx="10514880" cy="91368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Times New Roman"/>
              </a:rPr>
              <a:t>Python Modify &amp; Concatenate Strings</a:t>
            </a:r>
            <a:endParaRPr b="0" lang="en-IN" sz="4400" spc="-1" strike="noStrike">
              <a:latin typeface="Arial"/>
            </a:endParaRPr>
          </a:p>
        </p:txBody>
      </p:sp>
      <p:sp>
        <p:nvSpPr>
          <p:cNvPr id="199" name="PlaceHolder 2"/>
          <p:cNvSpPr>
            <a:spLocks noGrp="1"/>
          </p:cNvSpPr>
          <p:nvPr>
            <p:ph/>
          </p:nvPr>
        </p:nvSpPr>
        <p:spPr>
          <a:xfrm>
            <a:off x="0" y="1223640"/>
            <a:ext cx="12191400" cy="56336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Built in methods to access the strings</a:t>
            </a:r>
            <a:endParaRPr b="0" lang="en-IN" sz="2800" spc="-1" strike="noStrike">
              <a:latin typeface="Arial"/>
            </a:endParaRPr>
          </a:p>
          <a:p>
            <a:pPr marL="514440" indent="-51444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Upper Case: upper()</a:t>
            </a:r>
            <a:endParaRPr b="0" lang="en-IN" sz="2800" spc="-1" strike="noStrike">
              <a:latin typeface="Arial"/>
            </a:endParaRPr>
          </a:p>
          <a:p>
            <a:pPr marL="514440" indent="-51444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Lower Case: lower()</a:t>
            </a:r>
            <a:endParaRPr b="0" lang="en-IN" sz="2800" spc="-1" strike="noStrike">
              <a:latin typeface="Arial"/>
            </a:endParaRPr>
          </a:p>
          <a:p>
            <a:pPr marL="514440" indent="-51444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Remove Whitespace: strip()</a:t>
            </a:r>
            <a:endParaRPr b="0" lang="en-IN" sz="2800" spc="-1" strike="noStrike">
              <a:latin typeface="Arial"/>
            </a:endParaRPr>
          </a:p>
          <a:p>
            <a:pPr marL="514440" indent="-51444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Replace String: replace()</a:t>
            </a:r>
            <a:endParaRPr b="0" lang="en-IN" sz="2800" spc="-1" strike="noStrike">
              <a:latin typeface="Arial"/>
            </a:endParaRPr>
          </a:p>
          <a:p>
            <a:pPr marL="514440" indent="-51444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Split String: split()</a:t>
            </a:r>
            <a:endParaRPr b="0" lang="en-IN" sz="2800" spc="-1" strike="noStrike">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Times New Roman"/>
              </a:rPr>
              <a:t>Concatenate Strings</a:t>
            </a:r>
            <a:endParaRPr b="0" lang="en-IN" sz="2800" spc="-1" strike="noStrike">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Times New Roman"/>
              </a:rPr>
              <a:t>Escape Character: </a:t>
            </a:r>
            <a:r>
              <a:rPr b="0" lang="en-US" sz="2800" spc="-1" strike="noStrike">
                <a:solidFill>
                  <a:srgbClr val="000000"/>
                </a:solidFill>
                <a:latin typeface="Times New Roman"/>
              </a:rPr>
              <a:t>using \ (backslash)</a:t>
            </a:r>
            <a:endParaRPr b="0" lang="en-IN" sz="2800" spc="-1" strike="noStrike">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Times New Roman"/>
              </a:rPr>
              <a:t>String Format: format()</a:t>
            </a:r>
            <a:endParaRPr b="0" lang="en-IN" sz="2800" spc="-1" strike="noStrike">
              <a:latin typeface="Arial"/>
            </a:endParaRPr>
          </a:p>
        </p:txBody>
      </p:sp>
      <p:pic>
        <p:nvPicPr>
          <p:cNvPr id="200" name="Picture 3" descr="C:\Users\isyswaytech\Desktop\New logo Sysway TM.png"/>
          <p:cNvPicPr/>
          <p:nvPr/>
        </p:nvPicPr>
        <p:blipFill>
          <a:blip r:embed="rId1"/>
          <a:stretch/>
        </p:blipFill>
        <p:spPr>
          <a:xfrm>
            <a:off x="10172880" y="0"/>
            <a:ext cx="2018520" cy="1089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68449423-5F89-4446-9BC9-DBC8AC7466AC}"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0" y="0"/>
            <a:ext cx="12191400" cy="77688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Times New Roman"/>
              </a:rPr>
              <a:t>Python Tuples</a:t>
            </a:r>
            <a:endParaRPr b="0" lang="en-IN" sz="4400" spc="-1" strike="noStrike">
              <a:latin typeface="Arial"/>
            </a:endParaRPr>
          </a:p>
        </p:txBody>
      </p:sp>
      <p:sp>
        <p:nvSpPr>
          <p:cNvPr id="202" name="PlaceHolder 2"/>
          <p:cNvSpPr>
            <a:spLocks noGrp="1"/>
          </p:cNvSpPr>
          <p:nvPr>
            <p:ph/>
          </p:nvPr>
        </p:nvSpPr>
        <p:spPr>
          <a:xfrm>
            <a:off x="0" y="1233000"/>
            <a:ext cx="12191400" cy="55962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N" sz="2000" spc="-1" strike="noStrike">
                <a:solidFill>
                  <a:srgbClr val="000000"/>
                </a:solidFill>
                <a:latin typeface="Times New Roman"/>
              </a:rPr>
              <a:t>Tuples are used to store multiple items in a single variable.</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Times New Roman"/>
              </a:rPr>
              <a:t>Tuple is one of 4 built-in data types in Python used to store collections of data, the other 3 are </a:t>
            </a:r>
            <a:r>
              <a:rPr b="0" lang="en-IN" sz="2000" spc="-1" strike="noStrike" u="sng">
                <a:solidFill>
                  <a:srgbClr val="0563c1"/>
                </a:solidFill>
                <a:uFillTx/>
                <a:latin typeface="Times New Roman"/>
                <a:hlinkClick r:id="rId1"/>
              </a:rPr>
              <a:t>List</a:t>
            </a:r>
            <a:r>
              <a:rPr b="0" lang="en-IN" sz="2000" spc="-1" strike="noStrike">
                <a:solidFill>
                  <a:srgbClr val="000000"/>
                </a:solidFill>
                <a:latin typeface="Times New Roman"/>
              </a:rPr>
              <a:t>, </a:t>
            </a:r>
            <a:r>
              <a:rPr b="0" lang="en-IN" sz="2000" spc="-1" strike="noStrike" u="sng">
                <a:solidFill>
                  <a:srgbClr val="0563c1"/>
                </a:solidFill>
                <a:uFillTx/>
                <a:latin typeface="Times New Roman"/>
                <a:hlinkClick r:id="rId2"/>
              </a:rPr>
              <a:t>Set</a:t>
            </a:r>
            <a:r>
              <a:rPr b="0" lang="en-IN" sz="2000" spc="-1" strike="noStrike">
                <a:solidFill>
                  <a:srgbClr val="000000"/>
                </a:solidFill>
                <a:latin typeface="Times New Roman"/>
              </a:rPr>
              <a:t>, and </a:t>
            </a:r>
            <a:r>
              <a:rPr b="0" lang="en-IN" sz="2000" spc="-1" strike="noStrike" u="sng">
                <a:solidFill>
                  <a:srgbClr val="0563c1"/>
                </a:solidFill>
                <a:uFillTx/>
                <a:latin typeface="Times New Roman"/>
                <a:hlinkClick r:id="rId3"/>
              </a:rPr>
              <a:t>Dictionary</a:t>
            </a:r>
            <a:r>
              <a:rPr b="0" lang="en-IN" sz="2000" spc="-1" strike="noStrike">
                <a:solidFill>
                  <a:srgbClr val="000000"/>
                </a:solidFill>
                <a:latin typeface="Times New Roman"/>
              </a:rPr>
              <a:t>, all with different qualities and usage.</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Times New Roman"/>
              </a:rPr>
              <a:t>A tuple is a collection which is ordered and </a:t>
            </a:r>
            <a:r>
              <a:rPr b="1" lang="en-IN" sz="2000" spc="-1" strike="noStrike">
                <a:solidFill>
                  <a:srgbClr val="000000"/>
                </a:solidFill>
                <a:latin typeface="Times New Roman"/>
              </a:rPr>
              <a:t>unchangeable</a:t>
            </a:r>
            <a:r>
              <a:rPr b="0" lang="en-IN" sz="2000" spc="-1" strike="noStrike">
                <a:solidFill>
                  <a:srgbClr val="000000"/>
                </a:solidFill>
                <a:latin typeface="Times New Roman"/>
              </a:rPr>
              <a:t>.</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Times New Roman"/>
              </a:rPr>
              <a:t>Tuples are written with round brackets.</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Times New Roman"/>
              </a:rPr>
              <a:t>Eg</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Times New Roman"/>
              </a:rPr>
              <a:t>: mytuple(“apple”, “banana”, “cherry”)</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Times New Roman"/>
              </a:rPr>
              <a:t>Tuple Items</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100000"/>
              </a:lnSpc>
              <a:buNone/>
              <a:tabLst>
                <a:tab algn="l" pos="0"/>
              </a:tabLst>
            </a:pPr>
            <a:r>
              <a:rPr b="0" lang="en-US" sz="2000" spc="-1" strike="noStrike">
                <a:solidFill>
                  <a:srgbClr val="000000"/>
                </a:solidFill>
                <a:latin typeface="Times New Roman"/>
              </a:rPr>
              <a:t>Tuple items are ordered, unchangeable, and allow duplicate values.</a:t>
            </a:r>
            <a:endParaRPr b="0" lang="en-IN" sz="2000" spc="-1" strike="noStrike">
              <a:latin typeface="Arial"/>
            </a:endParaRPr>
          </a:p>
          <a:p>
            <a:pPr>
              <a:lnSpc>
                <a:spcPct val="100000"/>
              </a:lnSpc>
              <a:buNone/>
              <a:tabLst>
                <a:tab algn="l" pos="0"/>
              </a:tabLst>
            </a:pPr>
            <a:r>
              <a:rPr b="0" lang="en-US" sz="2000" spc="-1" strike="noStrike">
                <a:solidFill>
                  <a:srgbClr val="000000"/>
                </a:solidFill>
                <a:latin typeface="Times New Roman"/>
              </a:rPr>
              <a:t>Tuple items are indexed, the first item has index </a:t>
            </a:r>
            <a:r>
              <a:rPr b="0" lang="en-US" sz="2000" spc="-1" strike="noStrike">
                <a:solidFill>
                  <a:srgbClr val="dc143c"/>
                </a:solidFill>
                <a:latin typeface="Times New Roman"/>
              </a:rPr>
              <a:t>[0]</a:t>
            </a:r>
            <a:r>
              <a:rPr b="0" lang="en-US" sz="2000" spc="-1" strike="noStrike">
                <a:solidFill>
                  <a:srgbClr val="000000"/>
                </a:solidFill>
                <a:latin typeface="Times New Roman"/>
              </a:rPr>
              <a:t>, the second item has index </a:t>
            </a:r>
            <a:r>
              <a:rPr b="0" lang="en-US" sz="2000" spc="-1" strike="noStrike">
                <a:solidFill>
                  <a:srgbClr val="dc143c"/>
                </a:solidFill>
                <a:latin typeface="Times New Roman"/>
              </a:rPr>
              <a:t>[1]</a:t>
            </a:r>
            <a:r>
              <a:rPr b="0" lang="en-US" sz="2000" spc="-1" strike="noStrike">
                <a:solidFill>
                  <a:srgbClr val="000000"/>
                </a:solidFill>
                <a:latin typeface="Times New Roman"/>
              </a:rPr>
              <a:t> etc.</a:t>
            </a:r>
            <a:endParaRPr b="0" lang="en-IN" sz="2000" spc="-1" strike="noStrike">
              <a:latin typeface="Arial"/>
            </a:endParaRPr>
          </a:p>
          <a:p>
            <a:pPr>
              <a:lnSpc>
                <a:spcPct val="100000"/>
              </a:lnSpc>
              <a:buNone/>
              <a:tabLst>
                <a:tab algn="l" pos="0"/>
              </a:tabLst>
            </a:pPr>
            <a:endParaRPr b="0" lang="en-IN" sz="3600" spc="-1" strike="noStrike">
              <a:latin typeface="Arial"/>
            </a:endParaRPr>
          </a:p>
          <a:p>
            <a:pPr>
              <a:lnSpc>
                <a:spcPct val="90000"/>
              </a:lnSpc>
              <a:spcBef>
                <a:spcPts val="1001"/>
              </a:spcBef>
              <a:buNone/>
              <a:tabLst>
                <a:tab algn="l" pos="0"/>
              </a:tabLst>
            </a:pPr>
            <a:r>
              <a:rPr b="1" lang="en-US" sz="2000" spc="-1" strike="noStrike">
                <a:solidFill>
                  <a:srgbClr val="000000"/>
                </a:solidFill>
                <a:latin typeface="Times New Roman"/>
              </a:rPr>
              <a:t>Tuple Length: </a:t>
            </a:r>
            <a:r>
              <a:rPr b="0" lang="en-US" sz="2000" spc="-1" strike="noStrike">
                <a:solidFill>
                  <a:srgbClr val="000000"/>
                </a:solidFill>
                <a:latin typeface="Times New Roman"/>
              </a:rPr>
              <a:t>To determine how many items a tuple has, use the </a:t>
            </a:r>
            <a:r>
              <a:rPr b="0" lang="en-US" sz="2000" spc="-1" strike="noStrike">
                <a:solidFill>
                  <a:srgbClr val="dc143c"/>
                </a:solidFill>
                <a:latin typeface="Times New Roman"/>
              </a:rPr>
              <a:t>len()</a:t>
            </a:r>
            <a:r>
              <a:rPr b="0" lang="en-US" sz="2000" spc="-1" strike="noStrike">
                <a:solidFill>
                  <a:srgbClr val="000000"/>
                </a:solidFill>
                <a:latin typeface="Times New Roman"/>
              </a:rPr>
              <a:t> function:</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p:txBody>
      </p:sp>
      <p:pic>
        <p:nvPicPr>
          <p:cNvPr id="203" name="Picture 3" descr="C:\Users\isyswaytech\Desktop\New logo Sysway TM.png"/>
          <p:cNvPicPr/>
          <p:nvPr/>
        </p:nvPicPr>
        <p:blipFill>
          <a:blip r:embed="rId4"/>
          <a:stretch/>
        </p:blipFill>
        <p:spPr>
          <a:xfrm>
            <a:off x="10584000" y="0"/>
            <a:ext cx="1607400" cy="867600"/>
          </a:xfrm>
          <a:prstGeom prst="rect">
            <a:avLst/>
          </a:prstGeom>
          <a:ln w="0">
            <a:noFill/>
          </a:ln>
        </p:spPr>
      </p:pic>
      <p:sp>
        <p:nvSpPr>
          <p:cNvPr id="204" name="Rectangle 1"/>
          <p:cNvSpPr/>
          <p:nvPr/>
        </p:nvSpPr>
        <p:spPr>
          <a:xfrm>
            <a:off x="0" y="43920"/>
            <a:ext cx="183960" cy="368640"/>
          </a:xfrm>
          <a:prstGeom prst="rect">
            <a:avLst/>
          </a:prstGeom>
          <a:solidFill>
            <a:srgbClr val="ffffff"/>
          </a:solidFill>
          <a:ln w="0">
            <a:noFill/>
          </a:ln>
        </p:spPr>
        <p:style>
          <a:lnRef idx="0"/>
          <a:fillRef idx="0"/>
          <a:effectRef idx="0"/>
          <a:fontRef idx="minor"/>
        </p:style>
      </p:sp>
      <p:sp>
        <p:nvSpPr>
          <p:cNvPr id="205" name="Rectangle 2"/>
          <p:cNvSpPr/>
          <p:nvPr/>
        </p:nvSpPr>
        <p:spPr>
          <a:xfrm>
            <a:off x="1640520" y="5416560"/>
            <a:ext cx="213120" cy="226440"/>
          </a:xfrm>
          <a:prstGeom prst="rect">
            <a:avLst/>
          </a:prstGeom>
          <a:noFill/>
          <a:ln w="0">
            <a:noFill/>
          </a:ln>
        </p:spPr>
        <p:style>
          <a:lnRef idx="0"/>
          <a:fillRef idx="0"/>
          <a:effectRef idx="0"/>
          <a:fontRef idx="minor"/>
        </p:style>
        <p:txBody>
          <a:bodyPr numCol="1" spcCol="0" wrap="none" lIns="90000" rIns="90000" tIns="45000" bIns="45000" anchor="ctr">
            <a:spAutoFit/>
          </a:bodyPr>
          <a:p>
            <a:pPr>
              <a:lnSpc>
                <a:spcPct val="100000"/>
              </a:lnSpc>
              <a:buNone/>
              <a:tabLst>
                <a:tab algn="l" pos="0"/>
              </a:tabLst>
            </a:pPr>
            <a:r>
              <a:rPr b="0" lang="en-US" sz="900" spc="-1" strike="noStrike">
                <a:solidFill>
                  <a:srgbClr val="000000"/>
                </a:solidFill>
                <a:latin typeface="Arial"/>
                <a:ea typeface="DejaVu Sans"/>
              </a:rPr>
              <a:t> </a:t>
            </a:r>
            <a:endParaRPr b="0" lang="en-IN" sz="900" spc="-1" strike="noStrike">
              <a:latin typeface="Arial"/>
            </a:endParaRPr>
          </a:p>
        </p:txBody>
      </p:sp>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B9C8CD77-C879-4CBB-AF9C-EC05065D0218}"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2520" y="-19080"/>
            <a:ext cx="12188520" cy="880200"/>
          </a:xfrm>
          <a:prstGeom prst="rect">
            <a:avLst/>
          </a:prstGeom>
          <a:noFill/>
          <a:ln w="0">
            <a:noFill/>
          </a:ln>
        </p:spPr>
        <p:txBody>
          <a:bodyPr lIns="90000" rIns="90000" tIns="45000" bIns="45000" anchor="ctr">
            <a:noAutofit/>
          </a:bodyPr>
          <a:p>
            <a:pPr algn="ctr">
              <a:lnSpc>
                <a:spcPct val="90000"/>
              </a:lnSpc>
              <a:buNone/>
            </a:pPr>
            <a:r>
              <a:rPr b="0" lang="en-US" sz="4400" spc="-1" strike="noStrike">
                <a:solidFill>
                  <a:srgbClr val="000000"/>
                </a:solidFill>
                <a:latin typeface="Times New Roman"/>
              </a:rPr>
              <a:t>Python Access Tuple Items</a:t>
            </a:r>
            <a:endParaRPr b="0" lang="en-IN" sz="4400" spc="-1" strike="noStrike">
              <a:latin typeface="Arial"/>
            </a:endParaRPr>
          </a:p>
        </p:txBody>
      </p:sp>
      <p:sp>
        <p:nvSpPr>
          <p:cNvPr id="207" name="PlaceHolder 2"/>
          <p:cNvSpPr>
            <a:spLocks noGrp="1"/>
          </p:cNvSpPr>
          <p:nvPr>
            <p:ph/>
          </p:nvPr>
        </p:nvSpPr>
        <p:spPr>
          <a:xfrm>
            <a:off x="0" y="880920"/>
            <a:ext cx="12191400" cy="59763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Access Tuple Items</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Negative Indexing</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Range of Indexes</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Range of –ve indexes</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Check if item exist</a:t>
            </a:r>
            <a:endParaRPr b="0" lang="en-IN" sz="2800" spc="-1" strike="noStrike">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Times New Roman"/>
              </a:rPr>
              <a:t>Change Tuple Values: </a:t>
            </a:r>
            <a:r>
              <a:rPr b="0" lang="en-IN" sz="2800" spc="-1" strike="noStrike">
                <a:solidFill>
                  <a:srgbClr val="000000"/>
                </a:solidFill>
                <a:latin typeface="Times New Roman"/>
              </a:rPr>
              <a:t>Once a tuple is created, you cannot change its values. Tuples are </a:t>
            </a:r>
            <a:r>
              <a:rPr b="1" lang="en-IN" sz="2800" spc="-1" strike="noStrike">
                <a:solidFill>
                  <a:srgbClr val="000000"/>
                </a:solidFill>
                <a:latin typeface="Times New Roman"/>
              </a:rPr>
              <a:t>unchangeable</a:t>
            </a:r>
            <a:r>
              <a:rPr b="0" lang="en-IN" sz="2800" spc="-1" strike="noStrike">
                <a:solidFill>
                  <a:srgbClr val="000000"/>
                </a:solidFill>
                <a:latin typeface="Times New Roman"/>
              </a:rPr>
              <a:t>, or </a:t>
            </a:r>
            <a:r>
              <a:rPr b="1" lang="en-IN" sz="2800" spc="-1" strike="noStrike">
                <a:solidFill>
                  <a:srgbClr val="000000"/>
                </a:solidFill>
                <a:latin typeface="Times New Roman"/>
              </a:rPr>
              <a:t>immutable</a:t>
            </a:r>
            <a:r>
              <a:rPr b="0" lang="en-IN" sz="2800" spc="-1" strike="noStrike">
                <a:solidFill>
                  <a:srgbClr val="000000"/>
                </a:solidFill>
                <a:latin typeface="Times New Roman"/>
              </a:rPr>
              <a:t> as it also is called.</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Times New Roman"/>
              </a:rPr>
              <a:t>But there is a workaround. You can convert the tuple into a list, change the list, and convert the list back into a tuple. </a:t>
            </a:r>
            <a:r>
              <a:rPr b="1" lang="en-US" sz="2800" spc="-1" strike="noStrike">
                <a:solidFill>
                  <a:srgbClr val="000000"/>
                </a:solidFill>
                <a:latin typeface="Times New Roman"/>
              </a:rPr>
              <a:t>using append()</a:t>
            </a:r>
            <a:endParaRPr b="0" lang="en-IN" sz="2800" spc="-1" strike="noStrike">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Times New Roman"/>
              </a:rPr>
              <a:t>Join Tuples</a:t>
            </a:r>
            <a:endParaRPr b="0" lang="en-IN" sz="2800" spc="-1" strike="noStrike">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Times New Roman"/>
              </a:rPr>
              <a:t>Python Loops: for, while</a:t>
            </a:r>
            <a:endParaRPr b="0" lang="en-IN" sz="2800" spc="-1" strike="noStrike">
              <a:latin typeface="Arial"/>
            </a:endParaRPr>
          </a:p>
        </p:txBody>
      </p:sp>
      <p:pic>
        <p:nvPicPr>
          <p:cNvPr id="208"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D89B3E4A-FC4D-4FE4-83FC-001E72BB0BB4}" type="slidenum">
              <a:t>36</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0" y="0"/>
            <a:ext cx="12191400" cy="913680"/>
          </a:xfrm>
          <a:prstGeom prst="rect">
            <a:avLst/>
          </a:prstGeom>
          <a:noFill/>
          <a:ln w="0">
            <a:noFill/>
          </a:ln>
        </p:spPr>
        <p:txBody>
          <a:bodyPr lIns="90000" rIns="90000" tIns="45000" bIns="45000" anchor="ctr">
            <a:noAutofit/>
          </a:bodyPr>
          <a:p>
            <a:pPr algn="ctr">
              <a:lnSpc>
                <a:spcPct val="90000"/>
              </a:lnSpc>
              <a:buNone/>
            </a:pPr>
            <a:r>
              <a:rPr b="0" lang="en-US" sz="4400" spc="-1" strike="noStrike">
                <a:solidFill>
                  <a:srgbClr val="000000"/>
                </a:solidFill>
                <a:latin typeface="Calibri Light"/>
              </a:rPr>
              <a:t>Python sets</a:t>
            </a:r>
            <a:endParaRPr b="0" lang="en-IN" sz="4400" spc="-1" strike="noStrike">
              <a:latin typeface="Arial"/>
            </a:endParaRPr>
          </a:p>
        </p:txBody>
      </p:sp>
      <p:sp>
        <p:nvSpPr>
          <p:cNvPr id="210" name="PlaceHolder 2"/>
          <p:cNvSpPr>
            <a:spLocks noGrp="1"/>
          </p:cNvSpPr>
          <p:nvPr>
            <p:ph/>
          </p:nvPr>
        </p:nvSpPr>
        <p:spPr>
          <a:xfrm>
            <a:off x="0" y="914400"/>
            <a:ext cx="12191400" cy="59428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Sets are used to store multiple items in a single variable.</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Set is one of 4 built-in data types in Python used to store collections of data, the other 3 are </a:t>
            </a:r>
            <a:r>
              <a:rPr b="0" lang="en-IN" sz="2800" spc="-1" strike="noStrike" u="sng">
                <a:solidFill>
                  <a:srgbClr val="0563c1"/>
                </a:solidFill>
                <a:uFillTx/>
                <a:latin typeface="Century Schoolbook"/>
                <a:hlinkClick r:id="rId1"/>
              </a:rPr>
              <a:t>List</a:t>
            </a:r>
            <a:r>
              <a:rPr b="0" lang="en-IN" sz="2800" spc="-1" strike="noStrike">
                <a:solidFill>
                  <a:srgbClr val="000000"/>
                </a:solidFill>
                <a:latin typeface="Century Schoolbook"/>
              </a:rPr>
              <a:t>, </a:t>
            </a:r>
            <a:r>
              <a:rPr b="0" lang="en-IN" sz="2800" spc="-1" strike="noStrike" u="sng">
                <a:solidFill>
                  <a:srgbClr val="0563c1"/>
                </a:solidFill>
                <a:uFillTx/>
                <a:latin typeface="Century Schoolbook"/>
                <a:hlinkClick r:id="rId2"/>
              </a:rPr>
              <a:t>Tuple</a:t>
            </a:r>
            <a:r>
              <a:rPr b="0" lang="en-IN" sz="2800" spc="-1" strike="noStrike">
                <a:solidFill>
                  <a:srgbClr val="000000"/>
                </a:solidFill>
                <a:latin typeface="Century Schoolbook"/>
              </a:rPr>
              <a:t>, and </a:t>
            </a:r>
            <a:r>
              <a:rPr b="0" lang="en-IN" sz="2800" spc="-1" strike="noStrike" u="sng">
                <a:solidFill>
                  <a:srgbClr val="0563c1"/>
                </a:solidFill>
                <a:uFillTx/>
                <a:latin typeface="Century Schoolbook"/>
                <a:hlinkClick r:id="rId3"/>
              </a:rPr>
              <a:t>Dictionary</a:t>
            </a:r>
            <a:r>
              <a:rPr b="0" lang="en-IN" sz="2800" spc="-1" strike="noStrike">
                <a:solidFill>
                  <a:srgbClr val="000000"/>
                </a:solidFill>
                <a:latin typeface="Century Schoolbook"/>
              </a:rPr>
              <a:t>, all with different qualities and usage.</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A set is a collection which is both </a:t>
            </a:r>
            <a:r>
              <a:rPr b="0" i="1" lang="en-IN" sz="2800" spc="-1" strike="noStrike">
                <a:solidFill>
                  <a:srgbClr val="000000"/>
                </a:solidFill>
                <a:latin typeface="Century Schoolbook"/>
              </a:rPr>
              <a:t>unordered</a:t>
            </a:r>
            <a:r>
              <a:rPr b="0" lang="en-IN" sz="2800" spc="-1" strike="noStrike">
                <a:solidFill>
                  <a:srgbClr val="000000"/>
                </a:solidFill>
                <a:latin typeface="Century Schoolbook"/>
              </a:rPr>
              <a:t> and </a:t>
            </a:r>
            <a:r>
              <a:rPr b="0" i="1" lang="en-IN" sz="2800" spc="-1" strike="noStrike">
                <a:solidFill>
                  <a:srgbClr val="000000"/>
                </a:solidFill>
                <a:latin typeface="Century Schoolbook"/>
              </a:rPr>
              <a:t>unindexed</a:t>
            </a:r>
            <a:r>
              <a:rPr b="0" lang="en-IN" sz="2800" spc="-1" strike="noStrike">
                <a:solidFill>
                  <a:srgbClr val="000000"/>
                </a:solidFill>
                <a:latin typeface="Century Schoolbook"/>
              </a:rPr>
              <a:t>.</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Using for loop</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Intersection method (keep only duplicate values)</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Symmetric_difference_update</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211" name="Picture 3" descr="C:\Users\isyswaytech\Desktop\New logo Sysway TM.png"/>
          <p:cNvPicPr/>
          <p:nvPr/>
        </p:nvPicPr>
        <p:blipFill>
          <a:blip r:embed="rId4"/>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677AFA56-A5BD-46D7-8C07-1CACFEFA6BA9}" type="slidenum">
              <a:t>37</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0" y="283680"/>
            <a:ext cx="12191400" cy="409320"/>
          </a:xfrm>
          <a:prstGeom prst="rect">
            <a:avLst/>
          </a:prstGeom>
          <a:noFill/>
          <a:ln w="0">
            <a:noFill/>
          </a:ln>
        </p:spPr>
        <p:txBody>
          <a:bodyPr lIns="90000" rIns="90000" tIns="45000" bIns="45000" anchor="ctr">
            <a:normAutofit fontScale="25000"/>
          </a:bodyPr>
          <a:p>
            <a:pPr algn="ctr">
              <a:lnSpc>
                <a:spcPct val="90000"/>
              </a:lnSpc>
              <a:buNone/>
            </a:pPr>
            <a:r>
              <a:rPr b="0" lang="en-US" sz="4400" spc="-1" strike="noStrike">
                <a:solidFill>
                  <a:srgbClr val="000000"/>
                </a:solidFill>
                <a:latin typeface="Calibri Light"/>
              </a:rPr>
              <a:t>Set Methods</a:t>
            </a:r>
            <a:br>
              <a:rPr sz="4400"/>
            </a:br>
            <a:endParaRPr b="0" lang="en-IN" sz="4400" spc="-1" strike="noStrike">
              <a:latin typeface="Arial"/>
            </a:endParaRPr>
          </a:p>
        </p:txBody>
      </p:sp>
      <p:graphicFrame>
        <p:nvGraphicFramePr>
          <p:cNvPr id="213" name="Content Placeholder 5"/>
          <p:cNvGraphicFramePr/>
          <p:nvPr/>
        </p:nvGraphicFramePr>
        <p:xfrm>
          <a:off x="504360" y="977400"/>
          <a:ext cx="11213640" cy="5890320"/>
        </p:xfrm>
        <a:graphic>
          <a:graphicData uri="http://schemas.openxmlformats.org/drawingml/2006/table">
            <a:tbl>
              <a:tblPr/>
              <a:tblGrid>
                <a:gridCol w="5607000"/>
                <a:gridCol w="5607000"/>
              </a:tblGrid>
              <a:tr h="258840">
                <a:tc>
                  <a:txBody>
                    <a:bodyPr lIns="74160" rIns="37080" anchor="t">
                      <a:noAutofit/>
                    </a:bodyPr>
                    <a:p>
                      <a:pPr>
                        <a:lnSpc>
                          <a:spcPct val="100000"/>
                        </a:lnSpc>
                        <a:buNone/>
                      </a:pPr>
                      <a:r>
                        <a:rPr b="0" lang="en-IN" sz="1200" spc="-1" strike="noStrike" u="sng">
                          <a:solidFill>
                            <a:srgbClr val="0563c1"/>
                          </a:solidFill>
                          <a:uFillTx/>
                          <a:latin typeface="Calibri"/>
                          <a:hlinkClick r:id="rId1"/>
                        </a:rPr>
                        <a:t>add()</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37080" rIns="37080" anchor="t">
                      <a:noAutofit/>
                    </a:bodyPr>
                    <a:p>
                      <a:pPr>
                        <a:lnSpc>
                          <a:spcPct val="100000"/>
                        </a:lnSpc>
                        <a:buNone/>
                      </a:pPr>
                      <a:r>
                        <a:rPr b="0" lang="en-IN" sz="1200" spc="-1" strike="noStrike">
                          <a:solidFill>
                            <a:srgbClr val="000000"/>
                          </a:solidFill>
                          <a:latin typeface="Calibri"/>
                        </a:rPr>
                        <a:t>Adds an element to the set</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58840">
                <a:tc>
                  <a:txBody>
                    <a:bodyPr lIns="74160" rIns="37080" anchor="t">
                      <a:noAutofit/>
                    </a:bodyPr>
                    <a:p>
                      <a:pPr>
                        <a:lnSpc>
                          <a:spcPct val="100000"/>
                        </a:lnSpc>
                        <a:buNone/>
                      </a:pPr>
                      <a:r>
                        <a:rPr b="0" lang="en-IN" sz="1200" spc="-1" strike="noStrike" u="sng">
                          <a:solidFill>
                            <a:srgbClr val="0563c1"/>
                          </a:solidFill>
                          <a:uFillTx/>
                          <a:latin typeface="Calibri"/>
                          <a:hlinkClick r:id="rId2"/>
                        </a:rPr>
                        <a:t>clear()</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37080" rIns="37080" anchor="t">
                      <a:noAutofit/>
                    </a:bodyPr>
                    <a:p>
                      <a:pPr>
                        <a:lnSpc>
                          <a:spcPct val="100000"/>
                        </a:lnSpc>
                        <a:buNone/>
                      </a:pPr>
                      <a:r>
                        <a:rPr b="0" lang="en-IN" sz="1200" spc="-1" strike="noStrike">
                          <a:solidFill>
                            <a:srgbClr val="000000"/>
                          </a:solidFill>
                          <a:latin typeface="Calibri"/>
                        </a:rPr>
                        <a:t>Removes all the elements from the set</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58840">
                <a:tc>
                  <a:txBody>
                    <a:bodyPr lIns="74160" rIns="37080" anchor="t">
                      <a:noAutofit/>
                    </a:bodyPr>
                    <a:p>
                      <a:pPr>
                        <a:lnSpc>
                          <a:spcPct val="100000"/>
                        </a:lnSpc>
                        <a:buNone/>
                      </a:pPr>
                      <a:r>
                        <a:rPr b="0" lang="en-IN" sz="1200" spc="-1" strike="noStrike" u="sng">
                          <a:solidFill>
                            <a:srgbClr val="0563c1"/>
                          </a:solidFill>
                          <a:uFillTx/>
                          <a:latin typeface="Calibri"/>
                          <a:hlinkClick r:id="rId3"/>
                        </a:rPr>
                        <a:t>copy()</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37080" rIns="37080" anchor="t">
                      <a:noAutofit/>
                    </a:bodyPr>
                    <a:p>
                      <a:pPr>
                        <a:lnSpc>
                          <a:spcPct val="100000"/>
                        </a:lnSpc>
                        <a:buNone/>
                      </a:pPr>
                      <a:r>
                        <a:rPr b="0" lang="en-IN" sz="1200" spc="-1" strike="noStrike">
                          <a:solidFill>
                            <a:srgbClr val="000000"/>
                          </a:solidFill>
                          <a:latin typeface="Calibri"/>
                        </a:rPr>
                        <a:t>Returns a copy of the set</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26600">
                <a:tc>
                  <a:txBody>
                    <a:bodyPr lIns="74160" rIns="37080" anchor="t">
                      <a:noAutofit/>
                    </a:bodyPr>
                    <a:p>
                      <a:pPr>
                        <a:lnSpc>
                          <a:spcPct val="100000"/>
                        </a:lnSpc>
                        <a:buNone/>
                      </a:pPr>
                      <a:r>
                        <a:rPr b="0" lang="en-IN" sz="1200" spc="-1" strike="noStrike" u="sng">
                          <a:solidFill>
                            <a:srgbClr val="0563c1"/>
                          </a:solidFill>
                          <a:uFillTx/>
                          <a:latin typeface="Calibri"/>
                          <a:hlinkClick r:id="rId4"/>
                        </a:rPr>
                        <a:t>difference()</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37080" rIns="37080" anchor="t">
                      <a:noAutofit/>
                    </a:bodyPr>
                    <a:p>
                      <a:pPr>
                        <a:lnSpc>
                          <a:spcPct val="100000"/>
                        </a:lnSpc>
                        <a:buNone/>
                      </a:pPr>
                      <a:r>
                        <a:rPr b="0" lang="en-IN" sz="1200" spc="-1" strike="noStrike">
                          <a:solidFill>
                            <a:srgbClr val="000000"/>
                          </a:solidFill>
                          <a:latin typeface="Calibri"/>
                        </a:rPr>
                        <a:t>Returns a set containing the difference between two or more sets</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31640">
                <a:tc>
                  <a:txBody>
                    <a:bodyPr lIns="74160" rIns="37080" anchor="t">
                      <a:noAutofit/>
                    </a:bodyPr>
                    <a:p>
                      <a:pPr>
                        <a:lnSpc>
                          <a:spcPct val="100000"/>
                        </a:lnSpc>
                        <a:buNone/>
                      </a:pPr>
                      <a:r>
                        <a:rPr b="0" lang="en-IN" sz="1200" spc="-1" strike="noStrike" u="sng">
                          <a:solidFill>
                            <a:srgbClr val="0563c1"/>
                          </a:solidFill>
                          <a:uFillTx/>
                          <a:latin typeface="Calibri"/>
                          <a:hlinkClick r:id="rId5"/>
                        </a:rPr>
                        <a:t>difference_update()</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37080" rIns="37080" anchor="t">
                      <a:noAutofit/>
                    </a:bodyPr>
                    <a:p>
                      <a:pPr>
                        <a:lnSpc>
                          <a:spcPct val="100000"/>
                        </a:lnSpc>
                        <a:buNone/>
                      </a:pPr>
                      <a:r>
                        <a:rPr b="0" lang="en-IN" sz="1200" spc="-1" strike="noStrike">
                          <a:solidFill>
                            <a:srgbClr val="000000"/>
                          </a:solidFill>
                          <a:latin typeface="Calibri"/>
                        </a:rPr>
                        <a:t>Removes the items in this set that are also included in another, specified set</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58840">
                <a:tc>
                  <a:txBody>
                    <a:bodyPr lIns="74160" rIns="37080" anchor="t">
                      <a:noAutofit/>
                    </a:bodyPr>
                    <a:p>
                      <a:pPr>
                        <a:lnSpc>
                          <a:spcPct val="100000"/>
                        </a:lnSpc>
                        <a:buNone/>
                      </a:pPr>
                      <a:r>
                        <a:rPr b="0" lang="en-IN" sz="1200" spc="-1" strike="noStrike" u="sng">
                          <a:solidFill>
                            <a:srgbClr val="0563c1"/>
                          </a:solidFill>
                          <a:uFillTx/>
                          <a:latin typeface="Calibri"/>
                          <a:hlinkClick r:id="rId6"/>
                        </a:rPr>
                        <a:t>discard()</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37080" rIns="37080" anchor="t">
                      <a:noAutofit/>
                    </a:bodyPr>
                    <a:p>
                      <a:pPr>
                        <a:lnSpc>
                          <a:spcPct val="100000"/>
                        </a:lnSpc>
                        <a:buNone/>
                      </a:pPr>
                      <a:r>
                        <a:rPr b="0" lang="en-IN" sz="1200" spc="-1" strike="noStrike">
                          <a:solidFill>
                            <a:srgbClr val="000000"/>
                          </a:solidFill>
                          <a:latin typeface="Calibri"/>
                        </a:rPr>
                        <a:t>Remove the specified item</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26600">
                <a:tc>
                  <a:txBody>
                    <a:bodyPr lIns="74160" rIns="37080" anchor="t">
                      <a:noAutofit/>
                    </a:bodyPr>
                    <a:p>
                      <a:pPr>
                        <a:lnSpc>
                          <a:spcPct val="100000"/>
                        </a:lnSpc>
                        <a:buNone/>
                      </a:pPr>
                      <a:r>
                        <a:rPr b="0" lang="en-IN" sz="1200" spc="-1" strike="noStrike" u="sng">
                          <a:solidFill>
                            <a:srgbClr val="0563c1"/>
                          </a:solidFill>
                          <a:uFillTx/>
                          <a:latin typeface="Calibri"/>
                          <a:hlinkClick r:id="rId7"/>
                        </a:rPr>
                        <a:t>intersection()</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37080" rIns="37080" anchor="t">
                      <a:noAutofit/>
                    </a:bodyPr>
                    <a:p>
                      <a:pPr>
                        <a:lnSpc>
                          <a:spcPct val="100000"/>
                        </a:lnSpc>
                        <a:buNone/>
                      </a:pPr>
                      <a:r>
                        <a:rPr b="0" lang="en-IN" sz="1200" spc="-1" strike="noStrike">
                          <a:solidFill>
                            <a:srgbClr val="000000"/>
                          </a:solidFill>
                          <a:latin typeface="Calibri"/>
                        </a:rPr>
                        <a:t>Returns a set, that is the intersection of two other sets</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31640">
                <a:tc>
                  <a:txBody>
                    <a:bodyPr lIns="74160" rIns="37080" anchor="t">
                      <a:noAutofit/>
                    </a:bodyPr>
                    <a:p>
                      <a:pPr>
                        <a:lnSpc>
                          <a:spcPct val="100000"/>
                        </a:lnSpc>
                        <a:buNone/>
                      </a:pPr>
                      <a:r>
                        <a:rPr b="0" lang="en-IN" sz="1200" spc="-1" strike="noStrike" u="sng">
                          <a:solidFill>
                            <a:srgbClr val="0563c1"/>
                          </a:solidFill>
                          <a:uFillTx/>
                          <a:latin typeface="Calibri"/>
                          <a:hlinkClick r:id="rId8"/>
                        </a:rPr>
                        <a:t>intersection_update()</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37080" rIns="37080" anchor="t">
                      <a:noAutofit/>
                    </a:bodyPr>
                    <a:p>
                      <a:pPr>
                        <a:lnSpc>
                          <a:spcPct val="100000"/>
                        </a:lnSpc>
                        <a:buNone/>
                      </a:pPr>
                      <a:r>
                        <a:rPr b="0" lang="en-IN" sz="1200" spc="-1" strike="noStrike">
                          <a:solidFill>
                            <a:srgbClr val="000000"/>
                          </a:solidFill>
                          <a:latin typeface="Calibri"/>
                        </a:rPr>
                        <a:t>Removes the items in this set that are not present in other, specified set(s)</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58840">
                <a:tc>
                  <a:txBody>
                    <a:bodyPr lIns="74160" rIns="37080" anchor="t">
                      <a:noAutofit/>
                    </a:bodyPr>
                    <a:p>
                      <a:pPr>
                        <a:lnSpc>
                          <a:spcPct val="100000"/>
                        </a:lnSpc>
                        <a:buNone/>
                      </a:pPr>
                      <a:r>
                        <a:rPr b="0" lang="en-IN" sz="1200" spc="-1" strike="noStrike" u="sng">
                          <a:solidFill>
                            <a:srgbClr val="0563c1"/>
                          </a:solidFill>
                          <a:uFillTx/>
                          <a:latin typeface="Calibri"/>
                          <a:hlinkClick r:id="rId9"/>
                        </a:rPr>
                        <a:t>isdisjoint()</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37080" rIns="37080" anchor="t">
                      <a:noAutofit/>
                    </a:bodyPr>
                    <a:p>
                      <a:pPr>
                        <a:lnSpc>
                          <a:spcPct val="100000"/>
                        </a:lnSpc>
                        <a:buNone/>
                      </a:pPr>
                      <a:r>
                        <a:rPr b="0" lang="en-IN" sz="1200" spc="-1" strike="noStrike">
                          <a:solidFill>
                            <a:srgbClr val="000000"/>
                          </a:solidFill>
                          <a:latin typeface="Calibri"/>
                        </a:rPr>
                        <a:t>Returns whether two sets have a intersection or not</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26600">
                <a:tc>
                  <a:txBody>
                    <a:bodyPr lIns="74160" rIns="37080" anchor="t">
                      <a:noAutofit/>
                    </a:bodyPr>
                    <a:p>
                      <a:pPr>
                        <a:lnSpc>
                          <a:spcPct val="100000"/>
                        </a:lnSpc>
                        <a:buNone/>
                      </a:pPr>
                      <a:r>
                        <a:rPr b="0" lang="en-IN" sz="1200" spc="-1" strike="noStrike" u="sng">
                          <a:solidFill>
                            <a:srgbClr val="0563c1"/>
                          </a:solidFill>
                          <a:uFillTx/>
                          <a:latin typeface="Calibri"/>
                          <a:hlinkClick r:id="rId10"/>
                        </a:rPr>
                        <a:t>issubset()</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37080" rIns="37080" anchor="t">
                      <a:noAutofit/>
                    </a:bodyPr>
                    <a:p>
                      <a:pPr>
                        <a:lnSpc>
                          <a:spcPct val="100000"/>
                        </a:lnSpc>
                        <a:buNone/>
                      </a:pPr>
                      <a:r>
                        <a:rPr b="0" lang="en-IN" sz="1200" spc="-1" strike="noStrike">
                          <a:solidFill>
                            <a:srgbClr val="000000"/>
                          </a:solidFill>
                          <a:latin typeface="Calibri"/>
                        </a:rPr>
                        <a:t>Returns whether another set contains this set or not</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26600">
                <a:tc>
                  <a:txBody>
                    <a:bodyPr lIns="74160" rIns="37080" anchor="t">
                      <a:noAutofit/>
                    </a:bodyPr>
                    <a:p>
                      <a:pPr>
                        <a:lnSpc>
                          <a:spcPct val="100000"/>
                        </a:lnSpc>
                        <a:buNone/>
                      </a:pPr>
                      <a:r>
                        <a:rPr b="0" lang="en-IN" sz="1200" spc="-1" strike="noStrike" u="sng">
                          <a:solidFill>
                            <a:srgbClr val="0563c1"/>
                          </a:solidFill>
                          <a:uFillTx/>
                          <a:latin typeface="Calibri"/>
                          <a:hlinkClick r:id="rId11"/>
                        </a:rPr>
                        <a:t>issuperset()</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37080" rIns="37080" anchor="t">
                      <a:noAutofit/>
                    </a:bodyPr>
                    <a:p>
                      <a:pPr>
                        <a:lnSpc>
                          <a:spcPct val="100000"/>
                        </a:lnSpc>
                        <a:buNone/>
                      </a:pPr>
                      <a:r>
                        <a:rPr b="0" lang="en-IN" sz="1200" spc="-1" strike="noStrike">
                          <a:solidFill>
                            <a:srgbClr val="000000"/>
                          </a:solidFill>
                          <a:latin typeface="Calibri"/>
                        </a:rPr>
                        <a:t>Returns whether this set contains another set or not</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58840">
                <a:tc>
                  <a:txBody>
                    <a:bodyPr lIns="74160" rIns="37080" anchor="t">
                      <a:noAutofit/>
                    </a:bodyPr>
                    <a:p>
                      <a:pPr>
                        <a:lnSpc>
                          <a:spcPct val="100000"/>
                        </a:lnSpc>
                        <a:buNone/>
                      </a:pPr>
                      <a:r>
                        <a:rPr b="0" lang="en-IN" sz="1200" spc="-1" strike="noStrike" u="sng">
                          <a:solidFill>
                            <a:srgbClr val="0563c1"/>
                          </a:solidFill>
                          <a:uFillTx/>
                          <a:latin typeface="Calibri"/>
                          <a:hlinkClick r:id="rId12"/>
                        </a:rPr>
                        <a:t>pop()</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37080" rIns="37080" anchor="t">
                      <a:noAutofit/>
                    </a:bodyPr>
                    <a:p>
                      <a:pPr>
                        <a:lnSpc>
                          <a:spcPct val="100000"/>
                        </a:lnSpc>
                        <a:buNone/>
                      </a:pPr>
                      <a:r>
                        <a:rPr b="0" lang="en-IN" sz="1200" spc="-1" strike="noStrike">
                          <a:solidFill>
                            <a:srgbClr val="000000"/>
                          </a:solidFill>
                          <a:latin typeface="Calibri"/>
                        </a:rPr>
                        <a:t>Removes an element from the set</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58840">
                <a:tc>
                  <a:txBody>
                    <a:bodyPr lIns="74160" rIns="37080" anchor="t">
                      <a:noAutofit/>
                    </a:bodyPr>
                    <a:p>
                      <a:pPr>
                        <a:lnSpc>
                          <a:spcPct val="100000"/>
                        </a:lnSpc>
                        <a:buNone/>
                      </a:pPr>
                      <a:r>
                        <a:rPr b="0" lang="en-IN" sz="1200" spc="-1" strike="noStrike" u="sng">
                          <a:solidFill>
                            <a:srgbClr val="0563c1"/>
                          </a:solidFill>
                          <a:uFillTx/>
                          <a:latin typeface="Calibri"/>
                          <a:hlinkClick r:id="rId13"/>
                        </a:rPr>
                        <a:t>remove()</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37080" rIns="37080" anchor="t">
                      <a:noAutofit/>
                    </a:bodyPr>
                    <a:p>
                      <a:pPr>
                        <a:lnSpc>
                          <a:spcPct val="100000"/>
                        </a:lnSpc>
                        <a:buNone/>
                      </a:pPr>
                      <a:r>
                        <a:rPr b="0" lang="en-IN" sz="1200" spc="-1" strike="noStrike">
                          <a:solidFill>
                            <a:srgbClr val="000000"/>
                          </a:solidFill>
                          <a:latin typeface="Calibri"/>
                        </a:rPr>
                        <a:t>Removes the specified element</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26600">
                <a:tc>
                  <a:txBody>
                    <a:bodyPr lIns="74160" rIns="37080" anchor="t">
                      <a:noAutofit/>
                    </a:bodyPr>
                    <a:p>
                      <a:pPr>
                        <a:lnSpc>
                          <a:spcPct val="100000"/>
                        </a:lnSpc>
                        <a:buNone/>
                      </a:pPr>
                      <a:r>
                        <a:rPr b="0" lang="en-IN" sz="1200" spc="-1" strike="noStrike" u="sng">
                          <a:solidFill>
                            <a:srgbClr val="0563c1"/>
                          </a:solidFill>
                          <a:uFillTx/>
                          <a:latin typeface="Calibri"/>
                          <a:hlinkClick r:id="rId14"/>
                        </a:rPr>
                        <a:t>symmetric_difference()</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37080" rIns="37080" anchor="t">
                      <a:noAutofit/>
                    </a:bodyPr>
                    <a:p>
                      <a:pPr>
                        <a:lnSpc>
                          <a:spcPct val="100000"/>
                        </a:lnSpc>
                        <a:buNone/>
                      </a:pPr>
                      <a:r>
                        <a:rPr b="0" lang="en-IN" sz="1200" spc="-1" strike="noStrike">
                          <a:solidFill>
                            <a:srgbClr val="000000"/>
                          </a:solidFill>
                          <a:latin typeface="Calibri"/>
                        </a:rPr>
                        <a:t>Returns a set with the symmetric differences of two sets</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26600">
                <a:tc>
                  <a:txBody>
                    <a:bodyPr lIns="74160" rIns="37080" anchor="t">
                      <a:noAutofit/>
                    </a:bodyPr>
                    <a:p>
                      <a:pPr>
                        <a:lnSpc>
                          <a:spcPct val="100000"/>
                        </a:lnSpc>
                        <a:buNone/>
                      </a:pPr>
                      <a:r>
                        <a:rPr b="0" lang="en-IN" sz="1200" spc="-1" strike="noStrike" u="sng">
                          <a:solidFill>
                            <a:srgbClr val="0563c1"/>
                          </a:solidFill>
                          <a:uFillTx/>
                          <a:latin typeface="Calibri"/>
                          <a:hlinkClick r:id="rId15"/>
                        </a:rPr>
                        <a:t>symmetric_difference_update()</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37080" rIns="37080" anchor="t">
                      <a:noAutofit/>
                    </a:bodyPr>
                    <a:p>
                      <a:pPr>
                        <a:lnSpc>
                          <a:spcPct val="100000"/>
                        </a:lnSpc>
                        <a:buNone/>
                      </a:pPr>
                      <a:r>
                        <a:rPr b="0" lang="en-IN" sz="1200" spc="-1" strike="noStrike">
                          <a:solidFill>
                            <a:srgbClr val="000000"/>
                          </a:solidFill>
                          <a:latin typeface="Calibri"/>
                        </a:rPr>
                        <a:t>inserts the symmetric differences from this set and another</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58840">
                <a:tc>
                  <a:txBody>
                    <a:bodyPr lIns="74160" rIns="37080" anchor="t">
                      <a:noAutofit/>
                    </a:bodyPr>
                    <a:p>
                      <a:pPr>
                        <a:lnSpc>
                          <a:spcPct val="100000"/>
                        </a:lnSpc>
                        <a:buNone/>
                      </a:pPr>
                      <a:r>
                        <a:rPr b="0" lang="en-IN" sz="1200" spc="-1" strike="noStrike" u="sng">
                          <a:solidFill>
                            <a:srgbClr val="0563c1"/>
                          </a:solidFill>
                          <a:uFillTx/>
                          <a:latin typeface="Calibri"/>
                          <a:hlinkClick r:id="rId16"/>
                        </a:rPr>
                        <a:t>union()</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37080" rIns="37080" anchor="t">
                      <a:noAutofit/>
                    </a:bodyPr>
                    <a:p>
                      <a:pPr>
                        <a:lnSpc>
                          <a:spcPct val="100000"/>
                        </a:lnSpc>
                        <a:buNone/>
                      </a:pPr>
                      <a:r>
                        <a:rPr b="0" lang="en-IN" sz="1200" spc="-1" strike="noStrike">
                          <a:solidFill>
                            <a:srgbClr val="000000"/>
                          </a:solidFill>
                          <a:latin typeface="Calibri"/>
                        </a:rPr>
                        <a:t>Return a set containing the union of sets</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58840">
                <a:tc>
                  <a:txBody>
                    <a:bodyPr lIns="74160" rIns="37080" anchor="t">
                      <a:noAutofit/>
                    </a:bodyPr>
                    <a:p>
                      <a:pPr>
                        <a:lnSpc>
                          <a:spcPct val="100000"/>
                        </a:lnSpc>
                        <a:buNone/>
                      </a:pPr>
                      <a:r>
                        <a:rPr b="0" lang="en-IN" sz="1200" spc="-1" strike="noStrike" u="sng">
                          <a:solidFill>
                            <a:srgbClr val="0563c1"/>
                          </a:solidFill>
                          <a:uFillTx/>
                          <a:latin typeface="Calibri"/>
                          <a:hlinkClick r:id="rId17"/>
                        </a:rPr>
                        <a:t>update()</a:t>
                      </a:r>
                      <a:endParaRPr b="0" lang="en-IN" sz="1200" spc="-1" strike="noStrike">
                        <a:latin typeface="Arial"/>
                      </a:endParaRPr>
                    </a:p>
                  </a:txBody>
                  <a:tcPr anchor="t" marL="74160" marR="3708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c>
                  <a:txBody>
                    <a:bodyPr lIns="37080" rIns="37080" anchor="t">
                      <a:noAutofit/>
                    </a:bodyPr>
                    <a:p>
                      <a:pPr>
                        <a:lnSpc>
                          <a:spcPct val="100000"/>
                        </a:lnSpc>
                        <a:buNone/>
                      </a:pPr>
                      <a:r>
                        <a:rPr b="0" lang="en-IN" sz="1200" spc="-1" strike="noStrike">
                          <a:solidFill>
                            <a:srgbClr val="000000"/>
                          </a:solidFill>
                          <a:latin typeface="Calibri"/>
                        </a:rPr>
                        <a:t>Update the set with the union of this set and others</a:t>
                      </a:r>
                      <a:endParaRPr b="0" lang="en-IN" sz="1200" spc="-1" strike="noStrike">
                        <a:latin typeface="Arial"/>
                      </a:endParaRPr>
                    </a:p>
                  </a:txBody>
                  <a:tcPr anchor="t" marL="37080" marR="3708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r>
            </a:tbl>
          </a:graphicData>
        </a:graphic>
      </p:graphicFrame>
      <p:pic>
        <p:nvPicPr>
          <p:cNvPr id="214" name="Picture 3" descr="C:\Users\isyswaytech\Desktop\New logo Sysway TM.png"/>
          <p:cNvPicPr/>
          <p:nvPr/>
        </p:nvPicPr>
        <p:blipFill>
          <a:blip r:embed="rId18"/>
          <a:stretch/>
        </p:blipFill>
        <p:spPr>
          <a:xfrm>
            <a:off x="10773000" y="0"/>
            <a:ext cx="1418040" cy="76572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C88A66DD-97D5-4383-BA37-6DD6B9A6D39F}" type="slidenum">
              <a:t>38</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0" y="0"/>
            <a:ext cx="12191400" cy="71388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Lists</a:t>
            </a:r>
            <a:endParaRPr b="0" lang="en-IN" sz="4400" spc="-1" strike="noStrike">
              <a:latin typeface="Arial"/>
            </a:endParaRPr>
          </a:p>
        </p:txBody>
      </p:sp>
      <p:sp>
        <p:nvSpPr>
          <p:cNvPr id="216" name="PlaceHolder 2"/>
          <p:cNvSpPr>
            <a:spLocks noGrp="1"/>
          </p:cNvSpPr>
          <p:nvPr>
            <p:ph/>
          </p:nvPr>
        </p:nvSpPr>
        <p:spPr>
          <a:xfrm>
            <a:off x="189360" y="1902240"/>
            <a:ext cx="12191400" cy="59112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N" sz="2500" spc="-1" strike="noStrike">
                <a:solidFill>
                  <a:srgbClr val="000000"/>
                </a:solidFill>
                <a:latin typeface="Century Schoolbook"/>
              </a:rPr>
              <a:t>Lists are used to store multiple items in a single variable.</a:t>
            </a:r>
            <a:endParaRPr b="0" lang="en-IN" sz="2500" spc="-1" strike="noStrike">
              <a:latin typeface="Arial"/>
            </a:endParaRPr>
          </a:p>
          <a:p>
            <a:pPr marL="228600" indent="-228600">
              <a:lnSpc>
                <a:spcPct val="90000"/>
              </a:lnSpc>
              <a:spcBef>
                <a:spcPts val="1001"/>
              </a:spcBef>
              <a:buClr>
                <a:srgbClr val="000000"/>
              </a:buClr>
              <a:buFont typeface="Arial"/>
              <a:buChar char="•"/>
            </a:pPr>
            <a:r>
              <a:rPr b="0" lang="en-IN" sz="2500" spc="-1" strike="noStrike">
                <a:solidFill>
                  <a:srgbClr val="000000"/>
                </a:solidFill>
                <a:latin typeface="Century Schoolbook"/>
              </a:rPr>
              <a:t>Lists are one of 4 built-in data types in Python used to store collections of data, the other 3 are </a:t>
            </a:r>
            <a:r>
              <a:rPr b="0" lang="en-IN" sz="2500" spc="-1" strike="noStrike" u="sng">
                <a:solidFill>
                  <a:srgbClr val="0563c1"/>
                </a:solidFill>
                <a:uFillTx/>
                <a:latin typeface="Century Schoolbook"/>
                <a:hlinkClick r:id="rId1"/>
              </a:rPr>
              <a:t>Tuple</a:t>
            </a:r>
            <a:r>
              <a:rPr b="0" lang="en-IN" sz="2500" spc="-1" strike="noStrike">
                <a:solidFill>
                  <a:srgbClr val="000000"/>
                </a:solidFill>
                <a:latin typeface="Century Schoolbook"/>
              </a:rPr>
              <a:t>, </a:t>
            </a:r>
            <a:r>
              <a:rPr b="0" lang="en-IN" sz="2500" spc="-1" strike="noStrike" u="sng">
                <a:solidFill>
                  <a:srgbClr val="0563c1"/>
                </a:solidFill>
                <a:uFillTx/>
                <a:latin typeface="Century Schoolbook"/>
                <a:hlinkClick r:id="rId2"/>
              </a:rPr>
              <a:t>Set</a:t>
            </a:r>
            <a:r>
              <a:rPr b="0" lang="en-IN" sz="2500" spc="-1" strike="noStrike">
                <a:solidFill>
                  <a:srgbClr val="000000"/>
                </a:solidFill>
                <a:latin typeface="Century Schoolbook"/>
              </a:rPr>
              <a:t>, and </a:t>
            </a:r>
            <a:r>
              <a:rPr b="0" lang="en-IN" sz="2500" spc="-1" strike="noStrike" u="sng">
                <a:solidFill>
                  <a:srgbClr val="0563c1"/>
                </a:solidFill>
                <a:uFillTx/>
                <a:latin typeface="Century Schoolbook"/>
                <a:hlinkClick r:id="rId3"/>
              </a:rPr>
              <a:t>Dictionary</a:t>
            </a:r>
            <a:r>
              <a:rPr b="0" lang="en-IN" sz="2500" spc="-1" strike="noStrike">
                <a:solidFill>
                  <a:srgbClr val="000000"/>
                </a:solidFill>
                <a:latin typeface="Century Schoolbook"/>
              </a:rPr>
              <a:t>, all with different qualities and usage.</a:t>
            </a:r>
            <a:endParaRPr b="0" lang="en-IN" sz="2500" spc="-1" strike="noStrike">
              <a:latin typeface="Arial"/>
            </a:endParaRPr>
          </a:p>
          <a:p>
            <a:pPr marL="228600" indent="-228600">
              <a:lnSpc>
                <a:spcPct val="90000"/>
              </a:lnSpc>
              <a:spcBef>
                <a:spcPts val="1001"/>
              </a:spcBef>
              <a:buClr>
                <a:srgbClr val="000000"/>
              </a:buClr>
              <a:buFont typeface="Arial"/>
              <a:buChar char="•"/>
            </a:pPr>
            <a:r>
              <a:rPr b="0" lang="en-IN" sz="2500" spc="-1" strike="noStrike">
                <a:solidFill>
                  <a:srgbClr val="000000"/>
                </a:solidFill>
                <a:latin typeface="Century Schoolbook"/>
              </a:rPr>
              <a:t>Lists are created using square brackets:</a:t>
            </a:r>
            <a:endParaRPr b="0" lang="en-IN" sz="2500" spc="-1" strike="noStrike">
              <a:latin typeface="Arial"/>
            </a:endParaRPr>
          </a:p>
          <a:p>
            <a:pPr>
              <a:lnSpc>
                <a:spcPct val="100000"/>
              </a:lnSpc>
              <a:buNone/>
              <a:tabLst>
                <a:tab algn="l" pos="0"/>
              </a:tabLst>
            </a:pPr>
            <a:r>
              <a:rPr b="1" lang="en-US" sz="2500" spc="-1" strike="noStrike">
                <a:solidFill>
                  <a:srgbClr val="000000"/>
                </a:solidFill>
                <a:latin typeface="Century Schoolbook"/>
              </a:rPr>
              <a:t>List items: </a:t>
            </a:r>
            <a:r>
              <a:rPr b="0" lang="en-US" sz="2400" spc="-1" strike="noStrike">
                <a:solidFill>
                  <a:srgbClr val="000000"/>
                </a:solidFill>
                <a:latin typeface="Century Schoolbook"/>
              </a:rPr>
              <a:t>List items are ordered, changeable, and allow duplicate values.</a:t>
            </a:r>
            <a:endParaRPr b="0" lang="en-IN" sz="2400" spc="-1" strike="noStrike">
              <a:latin typeface="Arial"/>
            </a:endParaRPr>
          </a:p>
          <a:p>
            <a:pPr>
              <a:lnSpc>
                <a:spcPct val="100000"/>
              </a:lnSpc>
              <a:buNone/>
              <a:tabLst>
                <a:tab algn="l" pos="0"/>
              </a:tabLst>
            </a:pPr>
            <a:r>
              <a:rPr b="0" lang="en-US" sz="2400" spc="-1" strike="noStrike">
                <a:solidFill>
                  <a:srgbClr val="000000"/>
                </a:solidFill>
                <a:latin typeface="Century Schoolbook"/>
              </a:rPr>
              <a:t>List items are indexed, the first item has index </a:t>
            </a:r>
            <a:r>
              <a:rPr b="0" lang="en-US" sz="2400" spc="-1" strike="noStrike">
                <a:solidFill>
                  <a:srgbClr val="dc143c"/>
                </a:solidFill>
                <a:latin typeface="Century Schoolbook"/>
              </a:rPr>
              <a:t>[0]</a:t>
            </a:r>
            <a:r>
              <a:rPr b="0" lang="en-US" sz="2400" spc="-1" strike="noStrike">
                <a:solidFill>
                  <a:srgbClr val="000000"/>
                </a:solidFill>
                <a:latin typeface="Century Schoolbook"/>
              </a:rPr>
              <a:t>, the second item has index </a:t>
            </a:r>
            <a:r>
              <a:rPr b="0" lang="en-US" sz="2400" spc="-1" strike="noStrike">
                <a:solidFill>
                  <a:srgbClr val="dc143c"/>
                </a:solidFill>
                <a:latin typeface="Century Schoolbook"/>
              </a:rPr>
              <a:t>[1]</a:t>
            </a:r>
            <a:r>
              <a:rPr b="0" lang="en-US" sz="2400" spc="-1" strike="noStrike">
                <a:solidFill>
                  <a:srgbClr val="000000"/>
                </a:solidFill>
                <a:latin typeface="Century Schoolbook"/>
              </a:rPr>
              <a:t> etc.</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Century Schoolbook"/>
              </a:rPr>
              <a:t>Changeable: The list is changeable, meaning that we can change, add, and remove items in a list after it has been created.</a:t>
            </a:r>
            <a:endParaRPr b="0" lang="en-IN" sz="2400" spc="-1" strike="noStrike">
              <a:latin typeface="Arial"/>
            </a:endParaRPr>
          </a:p>
          <a:p>
            <a:pPr>
              <a:lnSpc>
                <a:spcPct val="90000"/>
              </a:lnSpc>
              <a:spcBef>
                <a:spcPts val="1001"/>
              </a:spcBef>
              <a:buNone/>
              <a:tabLst>
                <a:tab algn="l" pos="0"/>
              </a:tabLst>
            </a:pPr>
            <a:r>
              <a:rPr b="1" lang="en-US" sz="2000" spc="-1" strike="noStrike">
                <a:solidFill>
                  <a:srgbClr val="000000"/>
                </a:solidFill>
                <a:latin typeface="Century Schoolbook"/>
              </a:rPr>
              <a:t> </a:t>
            </a:r>
            <a:endParaRPr b="0" lang="en-IN" sz="2000" spc="-1" strike="noStrike">
              <a:latin typeface="Arial"/>
            </a:endParaRPr>
          </a:p>
          <a:p>
            <a:pPr>
              <a:lnSpc>
                <a:spcPct val="90000"/>
              </a:lnSpc>
              <a:spcBef>
                <a:spcPts val="1001"/>
              </a:spcBef>
              <a:buNone/>
              <a:tabLst>
                <a:tab algn="l" pos="0"/>
              </a:tabLst>
            </a:pPr>
            <a:endParaRPr b="0" lang="en-IN" sz="2800" spc="-1" strike="noStrike">
              <a:latin typeface="Arial"/>
            </a:endParaRPr>
          </a:p>
        </p:txBody>
      </p:sp>
      <p:sp>
        <p:nvSpPr>
          <p:cNvPr id="217" name="Rectangle 1"/>
          <p:cNvSpPr/>
          <p:nvPr/>
        </p:nvSpPr>
        <p:spPr>
          <a:xfrm>
            <a:off x="87120" y="925920"/>
            <a:ext cx="1481040" cy="517680"/>
          </a:xfrm>
          <a:prstGeom prst="rect">
            <a:avLst/>
          </a:prstGeom>
          <a:solidFill>
            <a:srgbClr val="ffffff"/>
          </a:solidFill>
          <a:ln w="0">
            <a:noFill/>
          </a:ln>
        </p:spPr>
        <p:style>
          <a:lnRef idx="0"/>
          <a:fillRef idx="0"/>
          <a:effectRef idx="0"/>
          <a:fontRef idx="minor"/>
        </p:style>
        <p:txBody>
          <a:bodyPr numCol="1" spcCol="0" wrap="none" lIns="0" rIns="0" tIns="76320" bIns="76320" anchor="ctr">
            <a:spAutoFit/>
          </a:bodyPr>
          <a:p>
            <a:pPr>
              <a:lnSpc>
                <a:spcPct val="100000"/>
              </a:lnSpc>
              <a:buNone/>
              <a:tabLst>
                <a:tab algn="l" pos="0"/>
              </a:tabLst>
            </a:pPr>
            <a:r>
              <a:rPr b="0" lang="en-US" sz="2400" spc="-1" strike="noStrike">
                <a:solidFill>
                  <a:srgbClr val="000000"/>
                </a:solidFill>
                <a:latin typeface="Segoe UI"/>
                <a:ea typeface="DejaVu Sans"/>
              </a:rPr>
              <a:t>List Items</a:t>
            </a:r>
            <a:endParaRPr b="0" lang="en-IN" sz="2400" spc="-1" strike="noStrike">
              <a:latin typeface="Arial"/>
            </a:endParaRPr>
          </a:p>
        </p:txBody>
      </p:sp>
      <p:pic>
        <p:nvPicPr>
          <p:cNvPr id="218" name="Picture 3" descr="C:\Users\isyswaytech\Desktop\New logo Sysway TM.png"/>
          <p:cNvPicPr/>
          <p:nvPr/>
        </p:nvPicPr>
        <p:blipFill>
          <a:blip r:embed="rId4"/>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7E58F544-27B3-4788-B16D-B4B0064E8F12}" type="slidenum">
              <a:t>39</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0"/>
            <a:ext cx="10514880" cy="73944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Python Level-1</a:t>
            </a:r>
            <a:endParaRPr b="0" lang="en-IN" sz="4400" spc="-1" strike="noStrike">
              <a:latin typeface="Arial"/>
            </a:endParaRPr>
          </a:p>
        </p:txBody>
      </p:sp>
      <p:sp>
        <p:nvSpPr>
          <p:cNvPr id="94" name="PlaceHolder 2"/>
          <p:cNvSpPr>
            <a:spLocks noGrp="1"/>
          </p:cNvSpPr>
          <p:nvPr>
            <p:ph/>
          </p:nvPr>
        </p:nvSpPr>
        <p:spPr>
          <a:xfrm>
            <a:off x="696600" y="900000"/>
            <a:ext cx="10656360" cy="4971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Introduction to Python</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Conditional Statements</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String Manipulation</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Tuple</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Sets</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Lists</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Dictionaries</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Functions</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Files</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Exceptional Handling</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OOP</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Regular Expression</a:t>
            </a:r>
            <a:endParaRPr b="0" lang="en-IN" sz="2500" spc="-1" strike="noStrike">
              <a:latin typeface="Arial"/>
            </a:endParaRPr>
          </a:p>
          <a:p>
            <a:pPr marL="228600" indent="-228600">
              <a:lnSpc>
                <a:spcPct val="90000"/>
              </a:lnSpc>
              <a:spcBef>
                <a:spcPts val="1001"/>
              </a:spcBef>
              <a:buClr>
                <a:srgbClr val="000000"/>
              </a:buClr>
              <a:buFont typeface="Arial"/>
              <a:buChar char="•"/>
            </a:pPr>
            <a:r>
              <a:rPr b="1" lang="en-US" sz="2500" spc="-1" strike="noStrike">
                <a:solidFill>
                  <a:srgbClr val="000000"/>
                </a:solidFill>
                <a:latin typeface="Century Schoolbook"/>
              </a:rPr>
              <a:t>Mini Project</a:t>
            </a:r>
            <a:endParaRPr b="0" lang="en-IN" sz="2500" spc="-1" strike="noStrike">
              <a:latin typeface="Arial"/>
            </a:endParaRPr>
          </a:p>
        </p:txBody>
      </p:sp>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2FF5D5EA-F218-4DB9-8B15-315B3B49DE91}" type="slidenum">
              <a:t>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gn="ctr">
              <a:buNone/>
            </a:pPr>
            <a:endParaRPr b="0" lang="en-IN" sz="4400" spc="-1" strike="noStrike">
              <a:latin typeface="Arial"/>
            </a:endParaRPr>
          </a:p>
        </p:txBody>
      </p:sp>
      <p:graphicFrame>
        <p:nvGraphicFramePr>
          <p:cNvPr id="220" name="Content Placeholder 5"/>
          <p:cNvGraphicFramePr/>
          <p:nvPr/>
        </p:nvGraphicFramePr>
        <p:xfrm>
          <a:off x="0" y="0"/>
          <a:ext cx="12191400" cy="7879320"/>
        </p:xfrm>
        <a:graphic>
          <a:graphicData uri="http://schemas.openxmlformats.org/drawingml/2006/table">
            <a:tbl>
              <a:tblPr/>
              <a:tblGrid>
                <a:gridCol w="6095880"/>
                <a:gridCol w="6095880"/>
              </a:tblGrid>
              <a:tr h="492120">
                <a:tc>
                  <a:txBody>
                    <a:bodyPr lIns="111240" rIns="55440" anchor="t">
                      <a:noAutofit/>
                    </a:bodyPr>
                    <a:p>
                      <a:pPr>
                        <a:lnSpc>
                          <a:spcPct val="100000"/>
                        </a:lnSpc>
                        <a:buNone/>
                      </a:pPr>
                      <a:r>
                        <a:rPr b="0" lang="en-IN" sz="2400" spc="-1" strike="noStrike">
                          <a:solidFill>
                            <a:srgbClr val="000000"/>
                          </a:solidFill>
                          <a:latin typeface="Calibri"/>
                        </a:rPr>
                        <a:t>Method</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400" spc="-1" strike="noStrike">
                          <a:solidFill>
                            <a:srgbClr val="000000"/>
                          </a:solidFill>
                          <a:latin typeface="Calibri"/>
                        </a:rPr>
                        <a:t>Description</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92120">
                <a:tc>
                  <a:txBody>
                    <a:bodyPr lIns="111240" rIns="55440" anchor="t">
                      <a:noAutofit/>
                    </a:bodyPr>
                    <a:p>
                      <a:pPr>
                        <a:lnSpc>
                          <a:spcPct val="100000"/>
                        </a:lnSpc>
                        <a:buNone/>
                      </a:pPr>
                      <a:r>
                        <a:rPr b="0" lang="en-IN" sz="2400" spc="-1" strike="noStrike" u="sng">
                          <a:solidFill>
                            <a:srgbClr val="0563c1"/>
                          </a:solidFill>
                          <a:uFillTx/>
                          <a:latin typeface="Calibri"/>
                          <a:hlinkClick r:id="rId1"/>
                        </a:rPr>
                        <a:t>append()</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400" spc="-1" strike="noStrike">
                          <a:solidFill>
                            <a:srgbClr val="000000"/>
                          </a:solidFill>
                          <a:latin typeface="Calibri"/>
                        </a:rPr>
                        <a:t>Adds an element at the end of the list</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92120">
                <a:tc>
                  <a:txBody>
                    <a:bodyPr lIns="111240" rIns="55440" anchor="t">
                      <a:noAutofit/>
                    </a:bodyPr>
                    <a:p>
                      <a:pPr>
                        <a:lnSpc>
                          <a:spcPct val="100000"/>
                        </a:lnSpc>
                        <a:buNone/>
                      </a:pPr>
                      <a:r>
                        <a:rPr b="0" lang="en-IN" sz="2400" spc="-1" strike="noStrike" u="sng">
                          <a:solidFill>
                            <a:srgbClr val="0563c1"/>
                          </a:solidFill>
                          <a:uFillTx/>
                          <a:latin typeface="Calibri"/>
                          <a:hlinkClick r:id="rId2"/>
                        </a:rPr>
                        <a:t>clear()</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400" spc="-1" strike="noStrike">
                          <a:solidFill>
                            <a:srgbClr val="000000"/>
                          </a:solidFill>
                          <a:latin typeface="Calibri"/>
                        </a:rPr>
                        <a:t>Removes all the elements from the list</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92120">
                <a:tc>
                  <a:txBody>
                    <a:bodyPr lIns="111240" rIns="55440" anchor="t">
                      <a:noAutofit/>
                    </a:bodyPr>
                    <a:p>
                      <a:pPr>
                        <a:lnSpc>
                          <a:spcPct val="100000"/>
                        </a:lnSpc>
                        <a:buNone/>
                      </a:pPr>
                      <a:r>
                        <a:rPr b="0" lang="en-IN" sz="2400" spc="-1" strike="noStrike" u="sng">
                          <a:solidFill>
                            <a:srgbClr val="0563c1"/>
                          </a:solidFill>
                          <a:uFillTx/>
                          <a:latin typeface="Calibri"/>
                          <a:hlinkClick r:id="rId3"/>
                        </a:rPr>
                        <a:t>copy()</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400" spc="-1" strike="noStrike">
                          <a:solidFill>
                            <a:srgbClr val="000000"/>
                          </a:solidFill>
                          <a:latin typeface="Calibri"/>
                        </a:rPr>
                        <a:t>Returns a copy of the list</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821160">
                <a:tc>
                  <a:txBody>
                    <a:bodyPr lIns="111240" rIns="55440" anchor="t">
                      <a:noAutofit/>
                    </a:bodyPr>
                    <a:p>
                      <a:pPr>
                        <a:lnSpc>
                          <a:spcPct val="100000"/>
                        </a:lnSpc>
                        <a:buNone/>
                      </a:pPr>
                      <a:r>
                        <a:rPr b="0" lang="en-IN" sz="2400" spc="-1" strike="noStrike" u="sng">
                          <a:solidFill>
                            <a:srgbClr val="0563c1"/>
                          </a:solidFill>
                          <a:uFillTx/>
                          <a:latin typeface="Calibri"/>
                          <a:hlinkClick r:id="rId4"/>
                        </a:rPr>
                        <a:t>count()</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400" spc="-1" strike="noStrike">
                          <a:solidFill>
                            <a:srgbClr val="000000"/>
                          </a:solidFill>
                          <a:latin typeface="Calibri"/>
                        </a:rPr>
                        <a:t>Returns the number of elements with the specified value</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821160">
                <a:tc>
                  <a:txBody>
                    <a:bodyPr lIns="111240" rIns="55440" anchor="t">
                      <a:noAutofit/>
                    </a:bodyPr>
                    <a:p>
                      <a:pPr>
                        <a:lnSpc>
                          <a:spcPct val="100000"/>
                        </a:lnSpc>
                        <a:buNone/>
                      </a:pPr>
                      <a:r>
                        <a:rPr b="0" lang="en-IN" sz="2400" spc="-1" strike="noStrike" u="sng">
                          <a:solidFill>
                            <a:srgbClr val="0563c1"/>
                          </a:solidFill>
                          <a:uFillTx/>
                          <a:latin typeface="Calibri"/>
                          <a:hlinkClick r:id="rId5"/>
                        </a:rPr>
                        <a:t>extend()</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400" spc="-1" strike="noStrike">
                          <a:solidFill>
                            <a:srgbClr val="000000"/>
                          </a:solidFill>
                          <a:latin typeface="Calibri"/>
                        </a:rPr>
                        <a:t>Add the elements of a list (or any iterable), to the end of the current list</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821160">
                <a:tc>
                  <a:txBody>
                    <a:bodyPr lIns="111240" rIns="55440" anchor="t">
                      <a:noAutofit/>
                    </a:bodyPr>
                    <a:p>
                      <a:pPr>
                        <a:lnSpc>
                          <a:spcPct val="100000"/>
                        </a:lnSpc>
                        <a:buNone/>
                      </a:pPr>
                      <a:r>
                        <a:rPr b="0" lang="en-IN" sz="2400" spc="-1" strike="noStrike" u="sng">
                          <a:solidFill>
                            <a:srgbClr val="0563c1"/>
                          </a:solidFill>
                          <a:uFillTx/>
                          <a:latin typeface="Calibri"/>
                          <a:hlinkClick r:id="rId6"/>
                        </a:rPr>
                        <a:t>index()</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400" spc="-1" strike="noStrike">
                          <a:solidFill>
                            <a:srgbClr val="000000"/>
                          </a:solidFill>
                          <a:latin typeface="Calibri"/>
                        </a:rPr>
                        <a:t>Returns the index of the first element with the specified value</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821160">
                <a:tc>
                  <a:txBody>
                    <a:bodyPr lIns="111240" rIns="55440" anchor="t">
                      <a:noAutofit/>
                    </a:bodyPr>
                    <a:p>
                      <a:pPr>
                        <a:lnSpc>
                          <a:spcPct val="100000"/>
                        </a:lnSpc>
                        <a:buNone/>
                      </a:pPr>
                      <a:r>
                        <a:rPr b="0" lang="en-IN" sz="2400" spc="-1" strike="noStrike" u="sng">
                          <a:solidFill>
                            <a:srgbClr val="0563c1"/>
                          </a:solidFill>
                          <a:uFillTx/>
                          <a:latin typeface="Calibri"/>
                          <a:hlinkClick r:id="rId7"/>
                        </a:rPr>
                        <a:t>insert()</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400" spc="-1" strike="noStrike">
                          <a:solidFill>
                            <a:srgbClr val="000000"/>
                          </a:solidFill>
                          <a:latin typeface="Calibri"/>
                        </a:rPr>
                        <a:t>Adds an element at the specified position</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821160">
                <a:tc>
                  <a:txBody>
                    <a:bodyPr lIns="111240" rIns="55440" anchor="t">
                      <a:noAutofit/>
                    </a:bodyPr>
                    <a:p>
                      <a:pPr>
                        <a:lnSpc>
                          <a:spcPct val="100000"/>
                        </a:lnSpc>
                        <a:buNone/>
                      </a:pPr>
                      <a:r>
                        <a:rPr b="0" lang="en-IN" sz="2400" spc="-1" strike="noStrike" u="sng">
                          <a:solidFill>
                            <a:srgbClr val="0563c1"/>
                          </a:solidFill>
                          <a:uFillTx/>
                          <a:latin typeface="Calibri"/>
                          <a:hlinkClick r:id="rId8"/>
                        </a:rPr>
                        <a:t>pop()</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400" spc="-1" strike="noStrike">
                          <a:solidFill>
                            <a:srgbClr val="000000"/>
                          </a:solidFill>
                          <a:latin typeface="Calibri"/>
                        </a:rPr>
                        <a:t>Removes the element at the specified position</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821160">
                <a:tc>
                  <a:txBody>
                    <a:bodyPr lIns="111240" rIns="55440" anchor="t">
                      <a:noAutofit/>
                    </a:bodyPr>
                    <a:p>
                      <a:pPr>
                        <a:lnSpc>
                          <a:spcPct val="100000"/>
                        </a:lnSpc>
                        <a:buNone/>
                      </a:pPr>
                      <a:r>
                        <a:rPr b="0" lang="en-IN" sz="2400" spc="-1" strike="noStrike" u="sng">
                          <a:solidFill>
                            <a:srgbClr val="0563c1"/>
                          </a:solidFill>
                          <a:uFillTx/>
                          <a:latin typeface="Calibri"/>
                          <a:hlinkClick r:id="rId9"/>
                        </a:rPr>
                        <a:t>remove()</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5440" rIns="55440" anchor="t">
                      <a:noAutofit/>
                    </a:bodyPr>
                    <a:p>
                      <a:pPr>
                        <a:lnSpc>
                          <a:spcPct val="100000"/>
                        </a:lnSpc>
                        <a:buNone/>
                      </a:pPr>
                      <a:r>
                        <a:rPr b="0" lang="en-IN" sz="2400" spc="-1" strike="noStrike">
                          <a:solidFill>
                            <a:srgbClr val="000000"/>
                          </a:solidFill>
                          <a:latin typeface="Calibri"/>
                        </a:rPr>
                        <a:t>Removes the item with the specified value</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92120">
                <a:tc>
                  <a:txBody>
                    <a:bodyPr lIns="111240" rIns="55440" anchor="t">
                      <a:noAutofit/>
                    </a:bodyPr>
                    <a:p>
                      <a:pPr>
                        <a:lnSpc>
                          <a:spcPct val="100000"/>
                        </a:lnSpc>
                        <a:buNone/>
                      </a:pPr>
                      <a:r>
                        <a:rPr b="0" lang="en-IN" sz="2400" spc="-1" strike="noStrike" u="sng">
                          <a:solidFill>
                            <a:srgbClr val="0563c1"/>
                          </a:solidFill>
                          <a:uFillTx/>
                          <a:latin typeface="Calibri"/>
                          <a:hlinkClick r:id="rId10"/>
                        </a:rPr>
                        <a:t>reverse()</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5440" rIns="55440" anchor="t">
                      <a:noAutofit/>
                    </a:bodyPr>
                    <a:p>
                      <a:pPr>
                        <a:lnSpc>
                          <a:spcPct val="100000"/>
                        </a:lnSpc>
                        <a:buNone/>
                      </a:pPr>
                      <a:r>
                        <a:rPr b="0" lang="en-IN" sz="2400" spc="-1" strike="noStrike">
                          <a:solidFill>
                            <a:srgbClr val="000000"/>
                          </a:solidFill>
                          <a:latin typeface="Calibri"/>
                        </a:rPr>
                        <a:t>Reverses the order of the list</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92120">
                <a:tc>
                  <a:txBody>
                    <a:bodyPr lIns="111240" rIns="55440" anchor="t">
                      <a:noAutofit/>
                    </a:bodyPr>
                    <a:p>
                      <a:pPr>
                        <a:lnSpc>
                          <a:spcPct val="100000"/>
                        </a:lnSpc>
                        <a:buNone/>
                      </a:pPr>
                      <a:r>
                        <a:rPr b="0" lang="en-IN" sz="2400" spc="-1" strike="noStrike" u="sng">
                          <a:solidFill>
                            <a:srgbClr val="0563c1"/>
                          </a:solidFill>
                          <a:uFillTx/>
                          <a:latin typeface="Calibri"/>
                          <a:hlinkClick r:id="rId11"/>
                        </a:rPr>
                        <a:t>sort()</a:t>
                      </a:r>
                      <a:endParaRPr b="0" lang="en-IN" sz="2400" spc="-1" strike="noStrike">
                        <a:latin typeface="Arial"/>
                      </a:endParaRPr>
                    </a:p>
                  </a:txBody>
                  <a:tcPr anchor="t" marL="111240" marR="5544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c>
                  <a:txBody>
                    <a:bodyPr lIns="55440" rIns="55440" anchor="t">
                      <a:noAutofit/>
                    </a:bodyPr>
                    <a:p>
                      <a:pPr>
                        <a:lnSpc>
                          <a:spcPct val="100000"/>
                        </a:lnSpc>
                        <a:buNone/>
                      </a:pPr>
                      <a:r>
                        <a:rPr b="0" lang="en-IN" sz="2400" spc="-1" strike="noStrike">
                          <a:solidFill>
                            <a:srgbClr val="000000"/>
                          </a:solidFill>
                          <a:latin typeface="Calibri"/>
                        </a:rPr>
                        <a:t>Sorts the list</a:t>
                      </a:r>
                      <a:endParaRPr b="0" lang="en-IN" sz="2400" spc="-1" strike="noStrike">
                        <a:latin typeface="Arial"/>
                      </a:endParaRPr>
                    </a:p>
                  </a:txBody>
                  <a:tcPr anchor="t" marL="55440" marR="5544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r>
            </a:tbl>
          </a:graphicData>
        </a:graphic>
      </p:graphicFrame>
      <p:pic>
        <p:nvPicPr>
          <p:cNvPr id="221" name="Picture 3" descr="C:\Users\isyswaytech\Desktop\New logo Sysway TM.png"/>
          <p:cNvPicPr/>
          <p:nvPr/>
        </p:nvPicPr>
        <p:blipFill>
          <a:blip r:embed="rId12"/>
          <a:stretch/>
        </p:blipFill>
        <p:spPr>
          <a:xfrm>
            <a:off x="10909800" y="0"/>
            <a:ext cx="1281600" cy="69192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0FF8C522-999E-4520-B2BE-773F627ACC5D}" type="slidenum">
              <a:t>40</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0" y="0"/>
            <a:ext cx="12191400" cy="535320"/>
          </a:xfrm>
          <a:prstGeom prst="rect">
            <a:avLst/>
          </a:prstGeom>
          <a:noFill/>
          <a:ln w="0">
            <a:noFill/>
          </a:ln>
        </p:spPr>
        <p:txBody>
          <a:bodyPr lIns="90000" rIns="90000" tIns="45000" bIns="45000" anchor="ctr">
            <a:normAutofit fontScale="73000"/>
          </a:bodyPr>
          <a:p>
            <a:pPr algn="ctr">
              <a:lnSpc>
                <a:spcPct val="90000"/>
              </a:lnSpc>
              <a:buNone/>
            </a:pPr>
            <a:r>
              <a:rPr b="1" lang="en-US" sz="4400" spc="-1" strike="noStrike">
                <a:solidFill>
                  <a:srgbClr val="000000"/>
                </a:solidFill>
                <a:latin typeface="Century Schoolbook"/>
              </a:rPr>
              <a:t>Dictionaries</a:t>
            </a:r>
            <a:endParaRPr b="0" lang="en-IN" sz="4400" spc="-1" strike="noStrike">
              <a:latin typeface="Arial"/>
            </a:endParaRPr>
          </a:p>
        </p:txBody>
      </p:sp>
      <p:sp>
        <p:nvSpPr>
          <p:cNvPr id="223" name="PlaceHolder 2"/>
          <p:cNvSpPr>
            <a:spLocks noGrp="1"/>
          </p:cNvSpPr>
          <p:nvPr>
            <p:ph/>
          </p:nvPr>
        </p:nvSpPr>
        <p:spPr>
          <a:xfrm>
            <a:off x="0" y="606240"/>
            <a:ext cx="12191400" cy="58377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Dictionaries are used to store data values in key: value pairs.</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A dictionary items is a collection which is ordered*, changeable and does not allow duplicates.</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Dictionary items are presented in key:value pairs, and can be referred to by using the key name.</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graphicFrame>
        <p:nvGraphicFramePr>
          <p:cNvPr id="224" name="Table 5"/>
          <p:cNvGraphicFramePr/>
          <p:nvPr/>
        </p:nvGraphicFramePr>
        <p:xfrm>
          <a:off x="2890440" y="2803320"/>
          <a:ext cx="6410520" cy="3993840"/>
        </p:xfrm>
        <a:graphic>
          <a:graphicData uri="http://schemas.openxmlformats.org/drawingml/2006/table">
            <a:tbl>
              <a:tblPr/>
              <a:tblGrid>
                <a:gridCol w="1534320"/>
                <a:gridCol w="4876560"/>
              </a:tblGrid>
              <a:tr h="297360">
                <a:tc>
                  <a:txBody>
                    <a:bodyPr lIns="106560" rIns="53280" anchor="t">
                      <a:noAutofit/>
                    </a:bodyPr>
                    <a:p>
                      <a:pPr>
                        <a:lnSpc>
                          <a:spcPct val="100000"/>
                        </a:lnSpc>
                        <a:buNone/>
                      </a:pPr>
                      <a:r>
                        <a:rPr b="0" lang="en-IN" sz="1300" spc="-1" strike="noStrike">
                          <a:solidFill>
                            <a:srgbClr val="000000"/>
                          </a:solidFill>
                          <a:latin typeface="Calibri"/>
                        </a:rPr>
                        <a:t>Method</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3280" rIns="53280" anchor="t">
                      <a:noAutofit/>
                    </a:bodyPr>
                    <a:p>
                      <a:pPr>
                        <a:lnSpc>
                          <a:spcPct val="100000"/>
                        </a:lnSpc>
                        <a:buNone/>
                      </a:pPr>
                      <a:r>
                        <a:rPr b="0" lang="en-IN" sz="1300" spc="-1" strike="noStrike">
                          <a:solidFill>
                            <a:srgbClr val="000000"/>
                          </a:solidFill>
                          <a:latin typeface="Calibri"/>
                        </a:rPr>
                        <a:t>Description</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97360">
                <a:tc>
                  <a:txBody>
                    <a:bodyPr lIns="106560" rIns="53280" anchor="t">
                      <a:noAutofit/>
                    </a:bodyPr>
                    <a:p>
                      <a:pPr>
                        <a:lnSpc>
                          <a:spcPct val="100000"/>
                        </a:lnSpc>
                        <a:buNone/>
                      </a:pPr>
                      <a:r>
                        <a:rPr b="0" lang="en-IN" sz="1300" spc="-1" strike="noStrike" u="sng">
                          <a:solidFill>
                            <a:srgbClr val="0563c1"/>
                          </a:solidFill>
                          <a:uFillTx/>
                          <a:latin typeface="Calibri"/>
                          <a:hlinkClick r:id="rId1"/>
                        </a:rPr>
                        <a:t>clear()</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3280" rIns="53280" anchor="t">
                      <a:noAutofit/>
                    </a:bodyPr>
                    <a:p>
                      <a:pPr>
                        <a:lnSpc>
                          <a:spcPct val="100000"/>
                        </a:lnSpc>
                        <a:buNone/>
                      </a:pPr>
                      <a:r>
                        <a:rPr b="0" lang="en-IN" sz="1300" spc="-1" strike="noStrike">
                          <a:solidFill>
                            <a:srgbClr val="000000"/>
                          </a:solidFill>
                          <a:latin typeface="Calibri"/>
                        </a:rPr>
                        <a:t>Removes all the elements from the dictionary</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97360">
                <a:tc>
                  <a:txBody>
                    <a:bodyPr lIns="106560" rIns="53280" anchor="t">
                      <a:noAutofit/>
                    </a:bodyPr>
                    <a:p>
                      <a:pPr>
                        <a:lnSpc>
                          <a:spcPct val="100000"/>
                        </a:lnSpc>
                        <a:buNone/>
                      </a:pPr>
                      <a:r>
                        <a:rPr b="0" lang="en-IN" sz="1300" spc="-1" strike="noStrike" u="sng">
                          <a:solidFill>
                            <a:srgbClr val="0563c1"/>
                          </a:solidFill>
                          <a:uFillTx/>
                          <a:latin typeface="Calibri"/>
                          <a:hlinkClick r:id="rId2"/>
                        </a:rPr>
                        <a:t>copy()</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3280" rIns="53280" anchor="t">
                      <a:noAutofit/>
                    </a:bodyPr>
                    <a:p>
                      <a:pPr>
                        <a:lnSpc>
                          <a:spcPct val="100000"/>
                        </a:lnSpc>
                        <a:buNone/>
                      </a:pPr>
                      <a:r>
                        <a:rPr b="0" lang="en-IN" sz="1300" spc="-1" strike="noStrike">
                          <a:solidFill>
                            <a:srgbClr val="000000"/>
                          </a:solidFill>
                          <a:latin typeface="Calibri"/>
                        </a:rPr>
                        <a:t>Returns a copy of the dictionary</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67560">
                <a:tc>
                  <a:txBody>
                    <a:bodyPr lIns="106560" rIns="53280" anchor="t">
                      <a:noAutofit/>
                    </a:bodyPr>
                    <a:p>
                      <a:pPr>
                        <a:lnSpc>
                          <a:spcPct val="100000"/>
                        </a:lnSpc>
                        <a:buNone/>
                      </a:pPr>
                      <a:r>
                        <a:rPr b="0" lang="en-IN" sz="1300" spc="-1" strike="noStrike" u="sng">
                          <a:solidFill>
                            <a:srgbClr val="0563c1"/>
                          </a:solidFill>
                          <a:uFillTx/>
                          <a:latin typeface="Calibri"/>
                          <a:hlinkClick r:id="rId3"/>
                        </a:rPr>
                        <a:t>fromkeys</a:t>
                      </a:r>
                      <a:r>
                        <a:rPr b="0" lang="en-IN" sz="1300" spc="-1" strike="noStrike" u="sng">
                          <a:solidFill>
                            <a:srgbClr val="0563c1"/>
                          </a:solidFill>
                          <a:uFillTx/>
                          <a:latin typeface="Calibri"/>
                          <a:hlinkClick r:id="rId4"/>
                        </a:rPr>
                        <a:t>()</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3280" rIns="53280" anchor="t">
                      <a:noAutofit/>
                    </a:bodyPr>
                    <a:p>
                      <a:pPr>
                        <a:lnSpc>
                          <a:spcPct val="100000"/>
                        </a:lnSpc>
                        <a:buNone/>
                      </a:pPr>
                      <a:r>
                        <a:rPr b="0" lang="en-IN" sz="1300" spc="-1" strike="noStrike">
                          <a:solidFill>
                            <a:srgbClr val="000000"/>
                          </a:solidFill>
                          <a:latin typeface="Calibri"/>
                        </a:rPr>
                        <a:t>Returns a dictionary with the specified keys and value</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97360">
                <a:tc>
                  <a:txBody>
                    <a:bodyPr lIns="106560" rIns="53280" anchor="t">
                      <a:noAutofit/>
                    </a:bodyPr>
                    <a:p>
                      <a:pPr>
                        <a:lnSpc>
                          <a:spcPct val="100000"/>
                        </a:lnSpc>
                        <a:buNone/>
                      </a:pPr>
                      <a:r>
                        <a:rPr b="0" lang="en-IN" sz="1300" spc="-1" strike="noStrike" u="sng">
                          <a:solidFill>
                            <a:srgbClr val="0563c1"/>
                          </a:solidFill>
                          <a:uFillTx/>
                          <a:latin typeface="Calibri"/>
                          <a:hlinkClick r:id="rId5"/>
                        </a:rPr>
                        <a:t>get()</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3280" rIns="53280" anchor="t">
                      <a:noAutofit/>
                    </a:bodyPr>
                    <a:p>
                      <a:pPr>
                        <a:lnSpc>
                          <a:spcPct val="100000"/>
                        </a:lnSpc>
                        <a:buNone/>
                      </a:pPr>
                      <a:r>
                        <a:rPr b="0" lang="en-IN" sz="1300" spc="-1" strike="noStrike">
                          <a:solidFill>
                            <a:srgbClr val="000000"/>
                          </a:solidFill>
                          <a:latin typeface="Calibri"/>
                        </a:rPr>
                        <a:t>Returns the value of the specified key</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67560">
                <a:tc>
                  <a:txBody>
                    <a:bodyPr lIns="106560" rIns="53280" anchor="t">
                      <a:noAutofit/>
                    </a:bodyPr>
                    <a:p>
                      <a:pPr>
                        <a:lnSpc>
                          <a:spcPct val="100000"/>
                        </a:lnSpc>
                        <a:buNone/>
                      </a:pPr>
                      <a:r>
                        <a:rPr b="0" lang="en-IN" sz="1300" spc="-1" strike="noStrike" u="sng">
                          <a:solidFill>
                            <a:srgbClr val="0563c1"/>
                          </a:solidFill>
                          <a:uFillTx/>
                          <a:latin typeface="Calibri"/>
                          <a:hlinkClick r:id="rId6"/>
                        </a:rPr>
                        <a:t>items()</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3280" rIns="53280" anchor="t">
                      <a:noAutofit/>
                    </a:bodyPr>
                    <a:p>
                      <a:pPr>
                        <a:lnSpc>
                          <a:spcPct val="100000"/>
                        </a:lnSpc>
                        <a:buNone/>
                      </a:pPr>
                      <a:r>
                        <a:rPr b="0" lang="en-IN" sz="1300" spc="-1" strike="noStrike">
                          <a:solidFill>
                            <a:srgbClr val="000000"/>
                          </a:solidFill>
                          <a:latin typeface="Calibri"/>
                        </a:rPr>
                        <a:t>Returns a list containing a tuple for each key value pair</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97360">
                <a:tc>
                  <a:txBody>
                    <a:bodyPr lIns="106560" rIns="53280" anchor="t">
                      <a:noAutofit/>
                    </a:bodyPr>
                    <a:p>
                      <a:pPr>
                        <a:lnSpc>
                          <a:spcPct val="100000"/>
                        </a:lnSpc>
                        <a:buNone/>
                      </a:pPr>
                      <a:r>
                        <a:rPr b="0" lang="en-IN" sz="1300" spc="-1" strike="noStrike" u="sng">
                          <a:solidFill>
                            <a:srgbClr val="0563c1"/>
                          </a:solidFill>
                          <a:uFillTx/>
                          <a:latin typeface="Calibri"/>
                          <a:hlinkClick r:id="rId7"/>
                        </a:rPr>
                        <a:t>keys()</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3280" rIns="53280" anchor="t">
                      <a:noAutofit/>
                    </a:bodyPr>
                    <a:p>
                      <a:pPr>
                        <a:lnSpc>
                          <a:spcPct val="100000"/>
                        </a:lnSpc>
                        <a:buNone/>
                      </a:pPr>
                      <a:r>
                        <a:rPr b="0" lang="en-IN" sz="1300" spc="-1" strike="noStrike">
                          <a:solidFill>
                            <a:srgbClr val="000000"/>
                          </a:solidFill>
                          <a:latin typeface="Calibri"/>
                        </a:rPr>
                        <a:t>Returns a list containing the dictionary's keys</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97360">
                <a:tc>
                  <a:txBody>
                    <a:bodyPr lIns="106560" rIns="53280" anchor="t">
                      <a:noAutofit/>
                    </a:bodyPr>
                    <a:p>
                      <a:pPr>
                        <a:lnSpc>
                          <a:spcPct val="100000"/>
                        </a:lnSpc>
                        <a:buNone/>
                      </a:pPr>
                      <a:r>
                        <a:rPr b="0" lang="en-IN" sz="1300" spc="-1" strike="noStrike" u="sng">
                          <a:solidFill>
                            <a:srgbClr val="0563c1"/>
                          </a:solidFill>
                          <a:uFillTx/>
                          <a:latin typeface="Calibri"/>
                          <a:hlinkClick r:id="rId8"/>
                        </a:rPr>
                        <a:t>pop()</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3280" rIns="53280" anchor="t">
                      <a:noAutofit/>
                    </a:bodyPr>
                    <a:p>
                      <a:pPr>
                        <a:lnSpc>
                          <a:spcPct val="100000"/>
                        </a:lnSpc>
                        <a:buNone/>
                      </a:pPr>
                      <a:r>
                        <a:rPr b="0" lang="en-IN" sz="1300" spc="-1" strike="noStrike">
                          <a:solidFill>
                            <a:srgbClr val="000000"/>
                          </a:solidFill>
                          <a:latin typeface="Calibri"/>
                        </a:rPr>
                        <a:t>Removes the element with the specified key</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297360">
                <a:tc>
                  <a:txBody>
                    <a:bodyPr lIns="106560" rIns="53280" anchor="t">
                      <a:noAutofit/>
                    </a:bodyPr>
                    <a:p>
                      <a:pPr>
                        <a:lnSpc>
                          <a:spcPct val="100000"/>
                        </a:lnSpc>
                        <a:buNone/>
                      </a:pPr>
                      <a:r>
                        <a:rPr b="0" lang="en-IN" sz="1300" spc="-1" strike="noStrike" u="sng">
                          <a:solidFill>
                            <a:srgbClr val="0563c1"/>
                          </a:solidFill>
                          <a:uFillTx/>
                          <a:latin typeface="Calibri"/>
                          <a:hlinkClick r:id="rId9"/>
                        </a:rPr>
                        <a:t>popitem()</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3280" rIns="53280" anchor="t">
                      <a:noAutofit/>
                    </a:bodyPr>
                    <a:p>
                      <a:pPr>
                        <a:lnSpc>
                          <a:spcPct val="100000"/>
                        </a:lnSpc>
                        <a:buNone/>
                      </a:pPr>
                      <a:r>
                        <a:rPr b="0" lang="en-IN" sz="1300" spc="-1" strike="noStrike">
                          <a:solidFill>
                            <a:srgbClr val="000000"/>
                          </a:solidFill>
                          <a:latin typeface="Calibri"/>
                        </a:rPr>
                        <a:t>Removes the last inserted key-value pair</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512640">
                <a:tc>
                  <a:txBody>
                    <a:bodyPr lIns="106560" rIns="53280" anchor="t">
                      <a:noAutofit/>
                    </a:bodyPr>
                    <a:p>
                      <a:pPr>
                        <a:lnSpc>
                          <a:spcPct val="100000"/>
                        </a:lnSpc>
                        <a:buNone/>
                      </a:pPr>
                      <a:r>
                        <a:rPr b="0" lang="en-IN" sz="1300" spc="-1" strike="noStrike" u="sng">
                          <a:solidFill>
                            <a:srgbClr val="0563c1"/>
                          </a:solidFill>
                          <a:uFillTx/>
                          <a:latin typeface="Calibri"/>
                          <a:hlinkClick r:id="rId10"/>
                        </a:rPr>
                        <a:t>setdefault()</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53280" rIns="53280" anchor="t">
                      <a:noAutofit/>
                    </a:bodyPr>
                    <a:p>
                      <a:pPr>
                        <a:lnSpc>
                          <a:spcPct val="100000"/>
                        </a:lnSpc>
                        <a:buNone/>
                      </a:pPr>
                      <a:r>
                        <a:rPr b="0" lang="en-IN" sz="1300" spc="-1" strike="noStrike">
                          <a:solidFill>
                            <a:srgbClr val="000000"/>
                          </a:solidFill>
                          <a:latin typeface="Calibri"/>
                        </a:rPr>
                        <a:t>Returns the value of the specified key. If the key does not exist: insert the key, with the specified value</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367560">
                <a:tc>
                  <a:txBody>
                    <a:bodyPr lIns="106560" rIns="53280" anchor="t">
                      <a:noAutofit/>
                    </a:bodyPr>
                    <a:p>
                      <a:pPr>
                        <a:lnSpc>
                          <a:spcPct val="100000"/>
                        </a:lnSpc>
                        <a:buNone/>
                      </a:pPr>
                      <a:r>
                        <a:rPr b="0" lang="en-IN" sz="1300" spc="-1" strike="noStrike" u="sng">
                          <a:solidFill>
                            <a:srgbClr val="0563c1"/>
                          </a:solidFill>
                          <a:uFillTx/>
                          <a:latin typeface="Calibri"/>
                          <a:hlinkClick r:id="rId11"/>
                        </a:rPr>
                        <a:t>update()</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53280" rIns="53280" anchor="t">
                      <a:noAutofit/>
                    </a:bodyPr>
                    <a:p>
                      <a:pPr>
                        <a:lnSpc>
                          <a:spcPct val="100000"/>
                        </a:lnSpc>
                        <a:buNone/>
                      </a:pPr>
                      <a:r>
                        <a:rPr b="0" lang="en-IN" sz="1300" spc="-1" strike="noStrike">
                          <a:solidFill>
                            <a:srgbClr val="000000"/>
                          </a:solidFill>
                          <a:latin typeface="Calibri"/>
                        </a:rPr>
                        <a:t>Updates the dictionary with the specified key-value pairs</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297360">
                <a:tc>
                  <a:txBody>
                    <a:bodyPr lIns="106560" rIns="53280" anchor="t">
                      <a:noAutofit/>
                    </a:bodyPr>
                    <a:p>
                      <a:pPr>
                        <a:lnSpc>
                          <a:spcPct val="100000"/>
                        </a:lnSpc>
                        <a:buNone/>
                      </a:pPr>
                      <a:r>
                        <a:rPr b="0" lang="en-IN" sz="1300" spc="-1" strike="noStrike" u="sng">
                          <a:solidFill>
                            <a:srgbClr val="0563c1"/>
                          </a:solidFill>
                          <a:uFillTx/>
                          <a:latin typeface="Calibri"/>
                          <a:hlinkClick r:id="rId12"/>
                        </a:rPr>
                        <a:t>values()</a:t>
                      </a:r>
                      <a:endParaRPr b="0" lang="en-IN" sz="1300" spc="-1" strike="noStrike">
                        <a:latin typeface="Arial"/>
                      </a:endParaRPr>
                    </a:p>
                  </a:txBody>
                  <a:tcPr anchor="t" marL="106560" marR="5328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c>
                  <a:txBody>
                    <a:bodyPr lIns="53280" rIns="53280" anchor="t">
                      <a:noAutofit/>
                    </a:bodyPr>
                    <a:p>
                      <a:pPr>
                        <a:lnSpc>
                          <a:spcPct val="100000"/>
                        </a:lnSpc>
                        <a:buNone/>
                      </a:pPr>
                      <a:r>
                        <a:rPr b="0" lang="en-IN" sz="1300" spc="-1" strike="noStrike">
                          <a:solidFill>
                            <a:srgbClr val="000000"/>
                          </a:solidFill>
                          <a:latin typeface="Calibri"/>
                        </a:rPr>
                        <a:t>Returns a list of all the values in the dictionary</a:t>
                      </a:r>
                      <a:endParaRPr b="0" lang="en-IN" sz="1300" spc="-1" strike="noStrike">
                        <a:latin typeface="Arial"/>
                      </a:endParaRPr>
                    </a:p>
                  </a:txBody>
                  <a:tcPr anchor="t" marL="53280" marR="5328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r>
            </a:tbl>
          </a:graphicData>
        </a:graphic>
      </p:graphicFrame>
      <p:pic>
        <p:nvPicPr>
          <p:cNvPr id="225" name="Picture 3" descr="C:\Users\isyswaytech\Desktop\New logo Sysway TM.png"/>
          <p:cNvPicPr/>
          <p:nvPr/>
        </p:nvPicPr>
        <p:blipFill>
          <a:blip r:embed="rId13"/>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9DF1852E-FD44-41FB-A94E-C1BF1B68BACC}"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0" y="0"/>
            <a:ext cx="12191400" cy="78768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Dictionary</a:t>
            </a:r>
            <a:endParaRPr b="0" lang="en-IN" sz="4400" spc="-1" strike="noStrike">
              <a:latin typeface="Arial"/>
            </a:endParaRPr>
          </a:p>
        </p:txBody>
      </p:sp>
      <p:sp>
        <p:nvSpPr>
          <p:cNvPr id="227" name="PlaceHolder 2"/>
          <p:cNvSpPr>
            <a:spLocks noGrp="1"/>
          </p:cNvSpPr>
          <p:nvPr>
            <p:ph/>
          </p:nvPr>
        </p:nvSpPr>
        <p:spPr>
          <a:xfrm>
            <a:off x="0" y="1250640"/>
            <a:ext cx="12191400" cy="56066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Century Schoolbook"/>
              </a:rPr>
              <a:t>Dictionary Items</a:t>
            </a:r>
            <a:r>
              <a:rPr b="0" lang="en-IN" sz="2000" spc="-1" strike="noStrike">
                <a:solidFill>
                  <a:srgbClr val="000000"/>
                </a:solidFill>
                <a:latin typeface="Century Schoolbook"/>
              </a:rPr>
              <a:t>:Dictionary items are presented in key: value pairs, and can be referred to by using the key name.</a:t>
            </a:r>
            <a:endParaRPr b="0" lang="en-IN" sz="2000" spc="-1" strike="noStrike">
              <a:latin typeface="Arial"/>
            </a:endParaRPr>
          </a:p>
          <a:p>
            <a:pPr marL="228600" indent="-228600">
              <a:lnSpc>
                <a:spcPct val="90000"/>
              </a:lnSpc>
              <a:spcBef>
                <a:spcPts val="1001"/>
              </a:spcBef>
              <a:buClr>
                <a:srgbClr val="000000"/>
              </a:buClr>
              <a:buFont typeface="Arial"/>
              <a:buChar char="•"/>
            </a:pPr>
            <a:r>
              <a:rPr b="1" lang="en-IN" sz="2000" spc="-1" strike="noStrike">
                <a:solidFill>
                  <a:srgbClr val="000000"/>
                </a:solidFill>
                <a:latin typeface="Century Schoolbook"/>
              </a:rPr>
              <a:t>Order &amp; Unorder:</a:t>
            </a:r>
            <a:r>
              <a:rPr b="0" lang="en-IN" sz="2000" spc="-1" strike="noStrike">
                <a:solidFill>
                  <a:srgbClr val="000000"/>
                </a:solidFill>
                <a:latin typeface="Century Schoolbook"/>
              </a:rPr>
              <a:t>When we say that dictionaries are ordered, it means that the items have a defined order, and that order will not change.</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Century Schoolbook"/>
              </a:rPr>
              <a:t>Unordered means that the items does not have a defined order, you cannot refer to an item by using an index.</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Nested function</a:t>
            </a:r>
            <a:br>
              <a:rPr sz="2800"/>
            </a:br>
            <a:r>
              <a:rPr b="0" lang="en-US" sz="2800" spc="-1" strike="noStrike">
                <a:solidFill>
                  <a:srgbClr val="000000"/>
                </a:solidFill>
                <a:latin typeface="Calibri"/>
              </a:rPr>
              <a:t> </a:t>
            </a:r>
            <a:endParaRPr b="0" lang="en-IN" sz="2800" spc="-1" strike="noStrike">
              <a:latin typeface="Arial"/>
            </a:endParaRPr>
          </a:p>
        </p:txBody>
      </p:sp>
      <p:pic>
        <p:nvPicPr>
          <p:cNvPr id="228"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C90878C6-8051-4291-8EB6-BA31C6183387}"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0" y="0"/>
            <a:ext cx="12191400" cy="765720"/>
          </a:xfrm>
          <a:prstGeom prst="rect">
            <a:avLst/>
          </a:prstGeom>
          <a:noFill/>
          <a:ln w="0">
            <a:noFill/>
          </a:ln>
        </p:spPr>
        <p:txBody>
          <a:bodyPr lIns="90000" rIns="90000" tIns="45000" bIns="45000" anchor="ctr">
            <a:noAutofit/>
          </a:bodyPr>
          <a:p>
            <a:pPr algn="ctr">
              <a:lnSpc>
                <a:spcPct val="90000"/>
              </a:lnSpc>
              <a:buNone/>
            </a:pPr>
            <a:r>
              <a:rPr b="0" lang="en-US" sz="4400" spc="-1" strike="noStrike">
                <a:solidFill>
                  <a:srgbClr val="000000"/>
                </a:solidFill>
                <a:latin typeface="Century Schoolbook"/>
              </a:rPr>
              <a:t>Functions</a:t>
            </a:r>
            <a:endParaRPr b="0" lang="en-IN" sz="4400" spc="-1" strike="noStrike">
              <a:latin typeface="Arial"/>
            </a:endParaRPr>
          </a:p>
        </p:txBody>
      </p:sp>
      <p:sp>
        <p:nvSpPr>
          <p:cNvPr id="230" name="PlaceHolder 2"/>
          <p:cNvSpPr>
            <a:spLocks noGrp="1"/>
          </p:cNvSpPr>
          <p:nvPr>
            <p:ph/>
          </p:nvPr>
        </p:nvSpPr>
        <p:spPr>
          <a:xfrm>
            <a:off x="0" y="1303200"/>
            <a:ext cx="12191400" cy="55540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N" sz="2400" spc="-1" strike="noStrike">
                <a:solidFill>
                  <a:srgbClr val="000000"/>
                </a:solidFill>
                <a:latin typeface="Century Schoolbook"/>
              </a:rPr>
              <a:t>A function is a block of code which only runs when it is called.</a:t>
            </a:r>
            <a:endParaRPr b="0" lang="en-IN" sz="2400" spc="-1" strike="noStrike">
              <a:latin typeface="Arial"/>
            </a:endParaRPr>
          </a:p>
          <a:p>
            <a:pPr marL="228600" indent="-228600">
              <a:lnSpc>
                <a:spcPct val="90000"/>
              </a:lnSpc>
              <a:spcBef>
                <a:spcPts val="1001"/>
              </a:spcBef>
              <a:buClr>
                <a:srgbClr val="000000"/>
              </a:buClr>
              <a:buFont typeface="Arial"/>
              <a:buChar char="•"/>
            </a:pPr>
            <a:r>
              <a:rPr b="0" lang="en-IN" sz="2400" spc="-1" strike="noStrike">
                <a:solidFill>
                  <a:srgbClr val="000000"/>
                </a:solidFill>
                <a:latin typeface="Century Schoolbook"/>
              </a:rPr>
              <a:t>You can pass data, known as parameters, into a function.</a:t>
            </a:r>
            <a:endParaRPr b="0" lang="en-IN" sz="2400" spc="-1" strike="noStrike">
              <a:latin typeface="Arial"/>
            </a:endParaRPr>
          </a:p>
          <a:p>
            <a:pPr marL="228600" indent="-228600">
              <a:lnSpc>
                <a:spcPct val="90000"/>
              </a:lnSpc>
              <a:spcBef>
                <a:spcPts val="1001"/>
              </a:spcBef>
              <a:buClr>
                <a:srgbClr val="000000"/>
              </a:buClr>
              <a:buFont typeface="Arial"/>
              <a:buChar char="•"/>
            </a:pPr>
            <a:r>
              <a:rPr b="0" lang="en-IN" sz="2400" spc="-1" strike="noStrike">
                <a:solidFill>
                  <a:srgbClr val="000000"/>
                </a:solidFill>
                <a:latin typeface="Century Schoolbook"/>
              </a:rPr>
              <a:t>A function can return data as a result.</a:t>
            </a:r>
            <a:endParaRPr b="0" lang="en-IN" sz="24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Using def keyword</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Arguments:</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Century Schoolbook"/>
              </a:rPr>
              <a:t>Information can be passed into functions as arguments.</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Century Schoolbook"/>
              </a:rPr>
              <a:t>Arguments are specified after the function name, inside the parentheses. You can add as many arguments as you want, just separate them with a comma.</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Century Schoolbook"/>
              </a:rPr>
              <a:t>The following example has a function with one argument (fname). When the function is called, we pass along a first name, which is used inside the function to print the full name:</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231"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4ECDC875-9A02-4C39-B9AA-14D3C3C055D3}"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p:nvPr>
        </p:nvSpPr>
        <p:spPr>
          <a:xfrm>
            <a:off x="0" y="0"/>
            <a:ext cx="12191400" cy="68572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Arbitary arguments</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Key=value</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Using default argument also</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Passing a list of argument</a:t>
            </a:r>
            <a:endParaRPr b="0" lang="en-IN" sz="2800" spc="-1" strike="noStrike">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Lambda argument: </a:t>
            </a:r>
            <a:r>
              <a:rPr b="0" lang="en-IN" sz="2800" spc="-1" strike="noStrike">
                <a:solidFill>
                  <a:srgbClr val="000000"/>
                </a:solidFill>
                <a:latin typeface="Calibri"/>
              </a:rPr>
              <a:t>A lambda function is a small anonymous function.</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A lambda function can take any number of arguments, but can only have one expression.</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Calibri"/>
              </a:rPr>
              <a:t>Syntax:</a:t>
            </a:r>
            <a:r>
              <a:rPr b="0" lang="en-IN" sz="2800" spc="-1" strike="noStrike">
                <a:solidFill>
                  <a:srgbClr val="000000"/>
                </a:solidFill>
                <a:latin typeface="Calibri"/>
              </a:rPr>
              <a:t>lambda </a:t>
            </a:r>
            <a:r>
              <a:rPr b="0" i="1" lang="en-IN" sz="2800" spc="-1" strike="noStrike">
                <a:solidFill>
                  <a:srgbClr val="000000"/>
                </a:solidFill>
                <a:latin typeface="Calibri"/>
              </a:rPr>
              <a:t>arguments </a:t>
            </a:r>
            <a:r>
              <a:rPr b="0" lang="en-IN" sz="2800" spc="-1" strike="noStrike">
                <a:solidFill>
                  <a:srgbClr val="000000"/>
                </a:solidFill>
                <a:latin typeface="Calibri"/>
              </a:rPr>
              <a:t>: </a:t>
            </a:r>
            <a:r>
              <a:rPr b="0" i="1" lang="en-IN" sz="2800" spc="-1" strike="noStrike">
                <a:solidFill>
                  <a:srgbClr val="000000"/>
                </a:solidFill>
                <a:latin typeface="Calibri"/>
              </a:rPr>
              <a:t>expression</a:t>
            </a:r>
            <a:endParaRPr b="0" lang="en-IN" sz="2800" spc="-1" strike="noStrike">
              <a:latin typeface="Arial"/>
            </a:endParaRPr>
          </a:p>
        </p:txBody>
      </p:sp>
      <p:pic>
        <p:nvPicPr>
          <p:cNvPr id="233"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39003395-1236-4AB6-A7C5-AD415842D646}" type="slidenum">
              <a:t>44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0" y="0"/>
            <a:ext cx="12191400" cy="587880"/>
          </a:xfrm>
          <a:prstGeom prst="rect">
            <a:avLst/>
          </a:prstGeom>
          <a:noFill/>
          <a:ln w="0">
            <a:noFill/>
          </a:ln>
        </p:spPr>
        <p:txBody>
          <a:bodyPr lIns="90000" rIns="90000" tIns="45000" bIns="45000" anchor="ctr">
            <a:normAutofit fontScale="82000"/>
          </a:bodyPr>
          <a:p>
            <a:pPr algn="ctr">
              <a:lnSpc>
                <a:spcPct val="90000"/>
              </a:lnSpc>
              <a:buNone/>
            </a:pPr>
            <a:r>
              <a:rPr b="1" lang="en-US" sz="4400" spc="-1" strike="noStrike">
                <a:solidFill>
                  <a:srgbClr val="000000"/>
                </a:solidFill>
                <a:latin typeface="Century Schoolbook"/>
              </a:rPr>
              <a:t>ZIP, MAP &amp; Filter</a:t>
            </a:r>
            <a:endParaRPr b="0" lang="en-IN" sz="4400" spc="-1" strike="noStrike">
              <a:latin typeface="Arial"/>
            </a:endParaRPr>
          </a:p>
        </p:txBody>
      </p:sp>
      <p:sp>
        <p:nvSpPr>
          <p:cNvPr id="235" name="PlaceHolder 2"/>
          <p:cNvSpPr>
            <a:spLocks noGrp="1"/>
          </p:cNvSpPr>
          <p:nvPr>
            <p:ph/>
          </p:nvPr>
        </p:nvSpPr>
        <p:spPr>
          <a:xfrm>
            <a:off x="0" y="987840"/>
            <a:ext cx="12191400" cy="586944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IN" sz="2400" spc="-1" strike="noStrike">
                <a:solidFill>
                  <a:srgbClr val="000000"/>
                </a:solidFill>
                <a:latin typeface="Century Schoolbook"/>
              </a:rPr>
              <a:t>The Zip() function returns a zip object, which is an iterator of tuples where the first item in each passed iterator is paired together, and then the second item in each passed iterator are paired together etc.</a:t>
            </a:r>
            <a:endParaRPr b="0" lang="en-IN" sz="2400" spc="-1" strike="noStrike">
              <a:latin typeface="Arial"/>
            </a:endParaRPr>
          </a:p>
          <a:p>
            <a:pPr marL="228600" indent="-228600">
              <a:lnSpc>
                <a:spcPct val="90000"/>
              </a:lnSpc>
              <a:spcBef>
                <a:spcPts val="1001"/>
              </a:spcBef>
              <a:buClr>
                <a:srgbClr val="000000"/>
              </a:buClr>
              <a:buFont typeface="Arial"/>
              <a:buChar char="•"/>
            </a:pPr>
            <a:r>
              <a:rPr b="0" lang="en-IN" sz="2400" spc="-1" strike="noStrike">
                <a:solidFill>
                  <a:srgbClr val="000000"/>
                </a:solidFill>
                <a:latin typeface="Century Schoolbook"/>
              </a:rPr>
              <a:t>If the passed iterators have different lengths, the iterator with the least items decides the length of the new iterator.</a:t>
            </a:r>
            <a:endParaRPr b="0" lang="en-IN" sz="2400" spc="-1" strike="noStrike">
              <a:latin typeface="Arial"/>
            </a:endParaRPr>
          </a:p>
          <a:p>
            <a:pPr marL="228600" indent="-228600">
              <a:lnSpc>
                <a:spcPct val="90000"/>
              </a:lnSpc>
              <a:spcBef>
                <a:spcPts val="1001"/>
              </a:spcBef>
              <a:buClr>
                <a:srgbClr val="000000"/>
              </a:buClr>
              <a:buFont typeface="Arial"/>
              <a:buChar char="•"/>
            </a:pPr>
            <a:r>
              <a:rPr b="1" lang="en-US" sz="2400" spc="-1" strike="noStrike">
                <a:solidFill>
                  <a:srgbClr val="000000"/>
                </a:solidFill>
                <a:latin typeface="Century Schoolbook"/>
              </a:rPr>
              <a:t>Syntax</a:t>
            </a:r>
            <a:r>
              <a:rPr b="0" lang="en-US" sz="2400" spc="-1" strike="noStrike">
                <a:solidFill>
                  <a:srgbClr val="000000"/>
                </a:solidFill>
                <a:latin typeface="Century Schoolbook"/>
              </a:rPr>
              <a:t>: zip(iterator1, iterator2,……)</a:t>
            </a:r>
            <a:endParaRPr b="0" lang="en-IN" sz="2400" spc="-1" strike="noStrike">
              <a:latin typeface="Arial"/>
            </a:endParaRPr>
          </a:p>
          <a:p>
            <a:pPr marL="228600" indent="-228600">
              <a:lnSpc>
                <a:spcPct val="90000"/>
              </a:lnSpc>
              <a:spcBef>
                <a:spcPts val="1001"/>
              </a:spcBef>
              <a:buClr>
                <a:srgbClr val="000000"/>
              </a:buClr>
              <a:buFont typeface="Arial"/>
              <a:buChar char="•"/>
            </a:pPr>
            <a:r>
              <a:rPr b="0" lang="en-IN" sz="2400" spc="-1" strike="noStrike">
                <a:solidFill>
                  <a:srgbClr val="000000"/>
                </a:solidFill>
                <a:latin typeface="Century Schoolbook"/>
              </a:rPr>
              <a:t>The Map() function executes a specified function for each item in an iterable. The item is sent to the function as a parameter.</a:t>
            </a:r>
            <a:endParaRPr b="0" lang="en-IN" sz="2400" spc="-1" strike="noStrike">
              <a:latin typeface="Arial"/>
            </a:endParaRPr>
          </a:p>
          <a:p>
            <a:pPr marL="228600" indent="-228600">
              <a:lnSpc>
                <a:spcPct val="90000"/>
              </a:lnSpc>
              <a:spcBef>
                <a:spcPts val="1001"/>
              </a:spcBef>
              <a:buClr>
                <a:srgbClr val="000000"/>
              </a:buClr>
              <a:buFont typeface="Arial"/>
              <a:buChar char="•"/>
            </a:pPr>
            <a:r>
              <a:rPr b="1" lang="en-IN" sz="2400" spc="-1" strike="noStrike">
                <a:solidFill>
                  <a:srgbClr val="000000"/>
                </a:solidFill>
                <a:latin typeface="Century Schoolbook"/>
              </a:rPr>
              <a:t>Syntax</a:t>
            </a:r>
            <a:r>
              <a:rPr b="0" lang="en-IN" sz="2400" spc="-1" strike="noStrike">
                <a:solidFill>
                  <a:srgbClr val="000000"/>
                </a:solidFill>
                <a:latin typeface="Century Schoolbook"/>
              </a:rPr>
              <a:t>: map(function, iterables)</a:t>
            </a:r>
            <a:endParaRPr b="0" lang="en-IN" sz="24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Century Schoolbook"/>
              </a:rPr>
              <a:t>The filter() function </a:t>
            </a:r>
            <a:r>
              <a:rPr b="0" lang="en-IN" sz="2400" spc="-1" strike="noStrike">
                <a:solidFill>
                  <a:srgbClr val="000000"/>
                </a:solidFill>
                <a:latin typeface="Century Schoolbook"/>
              </a:rPr>
              <a:t>returns an iterator were the items are filtered through a function to test if the item is accepted or not.</a:t>
            </a:r>
            <a:endParaRPr b="0" lang="en-IN" sz="2400" spc="-1" strike="noStrike">
              <a:latin typeface="Arial"/>
            </a:endParaRPr>
          </a:p>
          <a:p>
            <a:pPr marL="228600" indent="-228600">
              <a:lnSpc>
                <a:spcPct val="90000"/>
              </a:lnSpc>
              <a:spcBef>
                <a:spcPts val="1001"/>
              </a:spcBef>
              <a:buClr>
                <a:srgbClr val="000000"/>
              </a:buClr>
              <a:buFont typeface="Arial"/>
              <a:buChar char="•"/>
            </a:pPr>
            <a:r>
              <a:rPr b="1" lang="en-IN" sz="2000" spc="-1" strike="noStrike">
                <a:solidFill>
                  <a:srgbClr val="000000"/>
                </a:solidFill>
                <a:latin typeface="Century Schoolbook"/>
              </a:rPr>
              <a:t>Syntax</a:t>
            </a:r>
            <a:r>
              <a:rPr b="0" lang="en-IN" sz="2000" spc="-1" strike="noStrike">
                <a:solidFill>
                  <a:srgbClr val="000000"/>
                </a:solidFill>
                <a:latin typeface="Century Schoolbook"/>
              </a:rPr>
              <a:t>: </a:t>
            </a:r>
            <a:r>
              <a:rPr b="0" lang="en-IN" sz="2400" spc="-1" strike="noStrike">
                <a:solidFill>
                  <a:srgbClr val="000000"/>
                </a:solidFill>
                <a:latin typeface="Century Schoolbook"/>
              </a:rPr>
              <a:t>filter(</a:t>
            </a:r>
            <a:r>
              <a:rPr b="0" i="1" lang="en-IN" sz="2400" spc="-1" strike="noStrike">
                <a:solidFill>
                  <a:srgbClr val="000000"/>
                </a:solidFill>
                <a:latin typeface="Century Schoolbook"/>
              </a:rPr>
              <a:t>function</a:t>
            </a:r>
            <a:r>
              <a:rPr b="0" lang="en-IN" sz="2400" spc="-1" strike="noStrike">
                <a:solidFill>
                  <a:srgbClr val="000000"/>
                </a:solidFill>
                <a:latin typeface="Century Schoolbook"/>
              </a:rPr>
              <a:t>, </a:t>
            </a:r>
            <a:r>
              <a:rPr b="0" i="1" lang="en-IN" sz="2400" spc="-1" strike="noStrike">
                <a:solidFill>
                  <a:srgbClr val="000000"/>
                </a:solidFill>
                <a:latin typeface="Century Schoolbook"/>
              </a:rPr>
              <a:t>iterable</a:t>
            </a:r>
            <a:r>
              <a:rPr b="0" lang="en-IN" sz="2400" spc="-1" strike="noStrike">
                <a:solidFill>
                  <a:srgbClr val="000000"/>
                </a:solidFill>
                <a:latin typeface="Century Schoolbook"/>
              </a:rPr>
              <a:t>)</a:t>
            </a:r>
            <a:br>
              <a:rPr sz="2000"/>
            </a:br>
            <a:r>
              <a:rPr b="0" lang="en-IN" sz="2000" spc="-1" strike="noStrike">
                <a:solidFill>
                  <a:srgbClr val="000000"/>
                </a:solidFill>
                <a:latin typeface="Century Schoolbook"/>
              </a:rPr>
              <a:t> </a:t>
            </a:r>
            <a:endParaRPr b="0" lang="en-IN" sz="2000" spc="-1" strike="noStrike">
              <a:latin typeface="Arial"/>
            </a:endParaRPr>
          </a:p>
        </p:txBody>
      </p:sp>
      <p:pic>
        <p:nvPicPr>
          <p:cNvPr id="236"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730D6A0E-988F-4C78-84EA-FD7EF4486F76}"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0" y="0"/>
            <a:ext cx="12191400" cy="71388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Local &amp; Global Function</a:t>
            </a:r>
            <a:endParaRPr b="0" lang="en-IN" sz="4400" spc="-1" strike="noStrike">
              <a:latin typeface="Arial"/>
            </a:endParaRPr>
          </a:p>
        </p:txBody>
      </p:sp>
      <p:sp>
        <p:nvSpPr>
          <p:cNvPr id="238" name="PlaceHolder 2"/>
          <p:cNvSpPr>
            <a:spLocks noGrp="1"/>
          </p:cNvSpPr>
          <p:nvPr>
            <p:ph/>
          </p:nvPr>
        </p:nvSpPr>
        <p:spPr>
          <a:xfrm>
            <a:off x="0" y="977400"/>
            <a:ext cx="12191400" cy="58798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2800" spc="-1" strike="noStrike">
                <a:solidFill>
                  <a:srgbClr val="000000"/>
                </a:solidFill>
                <a:latin typeface="Century Schoolbook"/>
              </a:rPr>
              <a:t>Scope</a:t>
            </a:r>
            <a:r>
              <a:rPr b="0" lang="en-US" sz="2800" spc="-1" strike="noStrike">
                <a:solidFill>
                  <a:srgbClr val="000000"/>
                </a:solidFill>
                <a:latin typeface="Century Schoolbook"/>
              </a:rPr>
              <a:t>: variable is inside the fun()</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Century Schoolbook"/>
              </a:rPr>
              <a:t>Local</a:t>
            </a:r>
            <a:r>
              <a:rPr b="0" lang="en-US" sz="2800" spc="-1" strike="noStrike">
                <a:solidFill>
                  <a:srgbClr val="000000"/>
                </a:solidFill>
                <a:latin typeface="Century Schoolbook"/>
              </a:rPr>
              <a:t>: </a:t>
            </a:r>
            <a:r>
              <a:rPr b="0" lang="en-IN" sz="2800" spc="-1" strike="noStrike">
                <a:solidFill>
                  <a:srgbClr val="000000"/>
                </a:solidFill>
                <a:latin typeface="Century Schoolbook"/>
              </a:rPr>
              <a:t>A variable created inside a function belongs to the </a:t>
            </a:r>
            <a:r>
              <a:rPr b="0" i="1" lang="en-IN" sz="2800" spc="-1" strike="noStrike">
                <a:solidFill>
                  <a:srgbClr val="000000"/>
                </a:solidFill>
                <a:latin typeface="Century Schoolbook"/>
              </a:rPr>
              <a:t>local scope</a:t>
            </a:r>
            <a:r>
              <a:rPr b="0" lang="en-IN" sz="2800" spc="-1" strike="noStrike">
                <a:solidFill>
                  <a:srgbClr val="000000"/>
                </a:solidFill>
                <a:latin typeface="Century Schoolbook"/>
              </a:rPr>
              <a:t> of that function, and can only be used inside that function.</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Century Schoolbook"/>
              </a:rPr>
              <a:t>Global</a:t>
            </a:r>
            <a:r>
              <a:rPr b="0" lang="en-US" sz="2800" spc="-1" strike="noStrike">
                <a:solidFill>
                  <a:srgbClr val="000000"/>
                </a:solidFill>
                <a:latin typeface="Century Schoolbook"/>
              </a:rPr>
              <a:t>:</a:t>
            </a:r>
            <a:r>
              <a:rPr b="0" lang="en-IN" sz="2800" spc="-1" strike="noStrike">
                <a:solidFill>
                  <a:srgbClr val="000000"/>
                </a:solidFill>
                <a:latin typeface="Century Schoolbook"/>
              </a:rPr>
              <a:t>Variables that are created outside of a function (as in all of the examples above) are known as global variables.</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Century Schoolbook"/>
              </a:rPr>
              <a:t>Global variables can be used by everyone, both inside of functions and outside.</a:t>
            </a:r>
            <a:endParaRPr b="0" lang="en-IN" sz="2800" spc="-1" strike="noStrike">
              <a:latin typeface="Arial"/>
            </a:endParaRPr>
          </a:p>
        </p:txBody>
      </p:sp>
      <p:pic>
        <p:nvPicPr>
          <p:cNvPr id="239"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50783A2F-BE13-4B06-8503-A93EBC384E95}"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0" y="0"/>
            <a:ext cx="12191400" cy="74556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File Handling</a:t>
            </a:r>
            <a:endParaRPr b="0" lang="en-IN" sz="4400" spc="-1" strike="noStrike">
              <a:latin typeface="Arial"/>
            </a:endParaRPr>
          </a:p>
        </p:txBody>
      </p:sp>
      <p:sp>
        <p:nvSpPr>
          <p:cNvPr id="241" name="PlaceHolder 2"/>
          <p:cNvSpPr>
            <a:spLocks noGrp="1"/>
          </p:cNvSpPr>
          <p:nvPr>
            <p:ph/>
          </p:nvPr>
        </p:nvSpPr>
        <p:spPr>
          <a:xfrm>
            <a:off x="0" y="914400"/>
            <a:ext cx="12191400" cy="5942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IN" sz="2400" spc="-1" strike="noStrike">
                <a:solidFill>
                  <a:srgbClr val="000000"/>
                </a:solidFill>
                <a:latin typeface="Century Schoolbook"/>
              </a:rPr>
              <a:t>File handling is an important part of any web application.</a:t>
            </a:r>
            <a:endParaRPr b="0" lang="en-IN" sz="2400" spc="-1" strike="noStrike">
              <a:latin typeface="Arial"/>
            </a:endParaRPr>
          </a:p>
          <a:p>
            <a:pPr marL="228600" indent="-228600">
              <a:lnSpc>
                <a:spcPct val="90000"/>
              </a:lnSpc>
              <a:spcBef>
                <a:spcPts val="1001"/>
              </a:spcBef>
              <a:buClr>
                <a:srgbClr val="000000"/>
              </a:buClr>
              <a:buFont typeface="Arial"/>
              <a:buChar char="•"/>
            </a:pPr>
            <a:r>
              <a:rPr b="0" lang="en-IN" sz="2400" spc="-1" strike="noStrike">
                <a:solidFill>
                  <a:srgbClr val="000000"/>
                </a:solidFill>
                <a:latin typeface="Century Schoolbook"/>
              </a:rPr>
              <a:t>Python has several functions for creating, reading, updating, and deleting files.</a:t>
            </a:r>
            <a:endParaRPr b="0" lang="en-IN"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entury Schoolbook"/>
              </a:rPr>
              <a:t>Python File Open: Using open() function. Two parameters (filename,mode)</a:t>
            </a:r>
            <a:endParaRPr b="0" lang="en-IN" sz="2400" spc="-1" strike="noStrike">
              <a:latin typeface="Arial"/>
            </a:endParaRPr>
          </a:p>
          <a:p>
            <a:pPr marL="228600" indent="-228600">
              <a:lnSpc>
                <a:spcPct val="90000"/>
              </a:lnSpc>
              <a:spcBef>
                <a:spcPts val="1001"/>
              </a:spcBef>
              <a:buClr>
                <a:srgbClr val="000000"/>
              </a:buClr>
              <a:buFont typeface="Arial"/>
              <a:buChar char="•"/>
            </a:pPr>
            <a:r>
              <a:rPr b="0" lang="en-IN" sz="2400" spc="-1" strike="noStrike">
                <a:solidFill>
                  <a:srgbClr val="000000"/>
                </a:solidFill>
                <a:latin typeface="Century Schoolbook"/>
              </a:rPr>
              <a:t>There are four different methods (modes) for opening a file:</a:t>
            </a:r>
            <a:endParaRPr b="0" lang="en-IN" sz="2400" spc="-1" strike="noStrike">
              <a:latin typeface="Arial"/>
            </a:endParaRPr>
          </a:p>
          <a:p>
            <a:pPr>
              <a:lnSpc>
                <a:spcPct val="90000"/>
              </a:lnSpc>
              <a:spcBef>
                <a:spcPts val="1001"/>
              </a:spcBef>
              <a:buNone/>
            </a:pPr>
            <a:endParaRPr b="0" lang="en-IN" sz="2400" spc="-1" strike="noStrike">
              <a:latin typeface="Arial"/>
            </a:endParaRPr>
          </a:p>
          <a:p>
            <a:pPr>
              <a:lnSpc>
                <a:spcPct val="90000"/>
              </a:lnSpc>
              <a:spcBef>
                <a:spcPts val="1001"/>
              </a:spcBef>
              <a:buNone/>
            </a:pP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entury Schoolbook"/>
              </a:rPr>
              <a:t>In addition: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Century Schoolbook"/>
              </a:rPr>
              <a:t>Syntax:</a:t>
            </a:r>
            <a:r>
              <a:rPr b="0" lang="en-IN" sz="2400" spc="-1" strike="noStrike">
                <a:solidFill>
                  <a:srgbClr val="000000"/>
                </a:solidFill>
                <a:latin typeface="Century Schoolbook"/>
              </a:rPr>
              <a:t>To open a file for reading it is enough to specify the name of the file:</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Century Schoolbook"/>
              </a:rPr>
              <a:t>f = open("demofile.txt")</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
        <p:nvSpPr>
          <p:cNvPr id="242" name="Rectangle 1"/>
          <p:cNvSpPr/>
          <p:nvPr/>
        </p:nvSpPr>
        <p:spPr>
          <a:xfrm>
            <a:off x="1555560" y="2626200"/>
            <a:ext cx="10436040" cy="100224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buNone/>
              <a:tabLst>
                <a:tab algn="l" pos="0"/>
              </a:tabLst>
            </a:pPr>
            <a:r>
              <a:rPr b="0" lang="en-US" sz="1500" spc="-1" strike="noStrike">
                <a:solidFill>
                  <a:srgbClr val="dc143c"/>
                </a:solidFill>
                <a:latin typeface="Century Schoolbook"/>
                <a:ea typeface="DejaVu Sans"/>
              </a:rPr>
              <a:t>"r"</a:t>
            </a:r>
            <a:r>
              <a:rPr b="0" lang="en-US" sz="1500" spc="-1" strike="noStrike">
                <a:solidFill>
                  <a:srgbClr val="000000"/>
                </a:solidFill>
                <a:latin typeface="Century Schoolbook"/>
                <a:ea typeface="DejaVu Sans"/>
              </a:rPr>
              <a:t> - Read - Default value. Opens a file for reading, error if the file does not exist</a:t>
            </a:r>
            <a:endParaRPr b="0" lang="en-IN" sz="1500" spc="-1" strike="noStrike">
              <a:latin typeface="Arial"/>
            </a:endParaRPr>
          </a:p>
          <a:p>
            <a:pPr>
              <a:lnSpc>
                <a:spcPct val="100000"/>
              </a:lnSpc>
              <a:buNone/>
              <a:tabLst>
                <a:tab algn="l" pos="0"/>
              </a:tabLst>
            </a:pPr>
            <a:r>
              <a:rPr b="0" lang="en-US" sz="1500" spc="-1" strike="noStrike">
                <a:solidFill>
                  <a:srgbClr val="dc143c"/>
                </a:solidFill>
                <a:latin typeface="Century Schoolbook"/>
                <a:ea typeface="DejaVu Sans"/>
              </a:rPr>
              <a:t>"a"</a:t>
            </a:r>
            <a:r>
              <a:rPr b="0" lang="en-US" sz="1500" spc="-1" strike="noStrike">
                <a:solidFill>
                  <a:srgbClr val="000000"/>
                </a:solidFill>
                <a:latin typeface="Century Schoolbook"/>
                <a:ea typeface="DejaVu Sans"/>
              </a:rPr>
              <a:t> - Append - Opens a file for appending, creates the file if it does not exist</a:t>
            </a:r>
            <a:endParaRPr b="0" lang="en-IN" sz="1500" spc="-1" strike="noStrike">
              <a:latin typeface="Arial"/>
            </a:endParaRPr>
          </a:p>
          <a:p>
            <a:pPr>
              <a:lnSpc>
                <a:spcPct val="100000"/>
              </a:lnSpc>
              <a:buNone/>
              <a:tabLst>
                <a:tab algn="l" pos="0"/>
              </a:tabLst>
            </a:pPr>
            <a:r>
              <a:rPr b="0" lang="en-US" sz="1500" spc="-1" strike="noStrike">
                <a:solidFill>
                  <a:srgbClr val="dc143c"/>
                </a:solidFill>
                <a:latin typeface="Century Schoolbook"/>
                <a:ea typeface="DejaVu Sans"/>
              </a:rPr>
              <a:t>"w"</a:t>
            </a:r>
            <a:r>
              <a:rPr b="0" lang="en-US" sz="1500" spc="-1" strike="noStrike">
                <a:solidFill>
                  <a:srgbClr val="000000"/>
                </a:solidFill>
                <a:latin typeface="Century Schoolbook"/>
                <a:ea typeface="DejaVu Sans"/>
              </a:rPr>
              <a:t> - Write - Opens a file for writing, creates the file if it does not exist</a:t>
            </a:r>
            <a:endParaRPr b="0" lang="en-IN" sz="1500" spc="-1" strike="noStrike">
              <a:latin typeface="Arial"/>
            </a:endParaRPr>
          </a:p>
          <a:p>
            <a:pPr>
              <a:lnSpc>
                <a:spcPct val="100000"/>
              </a:lnSpc>
              <a:buNone/>
              <a:tabLst>
                <a:tab algn="l" pos="0"/>
              </a:tabLst>
            </a:pPr>
            <a:r>
              <a:rPr b="0" lang="en-US" sz="1500" spc="-1" strike="noStrike">
                <a:solidFill>
                  <a:srgbClr val="dc143c"/>
                </a:solidFill>
                <a:latin typeface="Century Schoolbook"/>
                <a:ea typeface="DejaVu Sans"/>
              </a:rPr>
              <a:t>"x"</a:t>
            </a:r>
            <a:r>
              <a:rPr b="0" lang="en-US" sz="1500" spc="-1" strike="noStrike">
                <a:solidFill>
                  <a:srgbClr val="000000"/>
                </a:solidFill>
                <a:latin typeface="Century Schoolbook"/>
                <a:ea typeface="DejaVu Sans"/>
              </a:rPr>
              <a:t> - Create - Creates the specified file, returns an error if the file exists</a:t>
            </a:r>
            <a:endParaRPr b="0" lang="en-IN" sz="1500" spc="-1" strike="noStrike">
              <a:latin typeface="Arial"/>
            </a:endParaRPr>
          </a:p>
        </p:txBody>
      </p:sp>
      <p:sp>
        <p:nvSpPr>
          <p:cNvPr id="243" name="Rectangle 2"/>
          <p:cNvSpPr/>
          <p:nvPr/>
        </p:nvSpPr>
        <p:spPr>
          <a:xfrm>
            <a:off x="2215080" y="3807360"/>
            <a:ext cx="4826160" cy="54576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buNone/>
              <a:tabLst>
                <a:tab algn="l" pos="0"/>
              </a:tabLst>
            </a:pPr>
            <a:r>
              <a:rPr b="0" lang="en-US" sz="1500" spc="-1" strike="noStrike">
                <a:solidFill>
                  <a:srgbClr val="dc143c"/>
                </a:solidFill>
                <a:latin typeface="Century Schoolbook"/>
                <a:ea typeface="DejaVu Sans"/>
              </a:rPr>
              <a:t>"t"</a:t>
            </a:r>
            <a:r>
              <a:rPr b="0" lang="en-US" sz="1500" spc="-1" strike="noStrike">
                <a:solidFill>
                  <a:srgbClr val="000000"/>
                </a:solidFill>
                <a:latin typeface="Century Schoolbook"/>
                <a:ea typeface="DejaVu Sans"/>
              </a:rPr>
              <a:t> - Text - Default value. Text mode</a:t>
            </a:r>
            <a:endParaRPr b="0" lang="en-IN" sz="1500" spc="-1" strike="noStrike">
              <a:latin typeface="Arial"/>
            </a:endParaRPr>
          </a:p>
          <a:p>
            <a:pPr>
              <a:lnSpc>
                <a:spcPct val="100000"/>
              </a:lnSpc>
              <a:buNone/>
              <a:tabLst>
                <a:tab algn="l" pos="0"/>
              </a:tabLst>
            </a:pPr>
            <a:r>
              <a:rPr b="0" lang="en-US" sz="1500" spc="-1" strike="noStrike">
                <a:solidFill>
                  <a:srgbClr val="dc143c"/>
                </a:solidFill>
                <a:latin typeface="Century Schoolbook"/>
                <a:ea typeface="DejaVu Sans"/>
              </a:rPr>
              <a:t>"b"</a:t>
            </a:r>
            <a:r>
              <a:rPr b="0" lang="en-US" sz="1500" spc="-1" strike="noStrike">
                <a:solidFill>
                  <a:srgbClr val="000000"/>
                </a:solidFill>
                <a:latin typeface="Century Schoolbook"/>
                <a:ea typeface="DejaVu Sans"/>
              </a:rPr>
              <a:t> - Binary - Binary mode (e.g. images)</a:t>
            </a:r>
            <a:endParaRPr b="0" lang="en-IN" sz="1500" spc="-1" strike="noStrike">
              <a:latin typeface="Arial"/>
            </a:endParaRPr>
          </a:p>
        </p:txBody>
      </p:sp>
      <p:pic>
        <p:nvPicPr>
          <p:cNvPr id="244"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1B3D0A9E-FC73-48AF-B274-F900C2B4D751}" type="slidenum">
              <a:t>47</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p:nvPr>
        </p:nvSpPr>
        <p:spPr>
          <a:xfrm>
            <a:off x="0" y="0"/>
            <a:ext cx="12191400" cy="6857280"/>
          </a:xfrm>
          <a:prstGeom prst="rect">
            <a:avLst/>
          </a:prstGeom>
          <a:noFill/>
          <a:ln w="0">
            <a:noFill/>
          </a:ln>
        </p:spPr>
        <p:txBody>
          <a:bodyPr lIns="90000" rIns="90000" tIns="45000" bIns="45000" anchor="t">
            <a:noAutofit/>
          </a:bodyPr>
          <a:p>
            <a:pPr>
              <a:lnSpc>
                <a:spcPct val="90000"/>
              </a:lnSpc>
              <a:spcBef>
                <a:spcPts val="1001"/>
              </a:spcBef>
              <a:buNone/>
            </a:pPr>
            <a:endParaRPr b="0" lang="en-IN" sz="2400" spc="-1" strike="noStrike">
              <a:latin typeface="Arial"/>
            </a:endParaRPr>
          </a:p>
          <a:p>
            <a:pPr>
              <a:lnSpc>
                <a:spcPct val="90000"/>
              </a:lnSpc>
              <a:spcBef>
                <a:spcPts val="1001"/>
              </a:spcBef>
              <a:buNone/>
            </a:pPr>
            <a:endParaRPr b="0" lang="en-IN" sz="2400" spc="-1" strike="noStrike">
              <a:latin typeface="Arial"/>
            </a:endParaRPr>
          </a:p>
          <a:p>
            <a:pPr marL="228600" indent="-228600">
              <a:lnSpc>
                <a:spcPct val="90000"/>
              </a:lnSpc>
              <a:spcBef>
                <a:spcPts val="1001"/>
              </a:spcBef>
              <a:buClr>
                <a:srgbClr val="000000"/>
              </a:buClr>
              <a:buFont typeface="Arial"/>
              <a:buChar char="•"/>
            </a:pPr>
            <a:r>
              <a:rPr b="1" lang="en-US" sz="2400" spc="-1" strike="noStrike">
                <a:solidFill>
                  <a:srgbClr val="000000"/>
                </a:solidFill>
                <a:latin typeface="Century Schoolbook"/>
              </a:rPr>
              <a:t>Write to an existing file</a:t>
            </a:r>
            <a:r>
              <a:rPr b="0" lang="en-US" sz="2400" spc="-1" strike="noStrike">
                <a:solidFill>
                  <a:srgbClr val="000000"/>
                </a:solidFill>
                <a:latin typeface="Century Schoolbook"/>
              </a:rPr>
              <a:t>:: </a:t>
            </a:r>
            <a:r>
              <a:rPr b="0" lang="en-IN" sz="2400" spc="-1" strike="noStrike">
                <a:solidFill>
                  <a:srgbClr val="000000"/>
                </a:solidFill>
                <a:latin typeface="Century Schoolbook"/>
              </a:rPr>
              <a:t>To write to an existing file, you must add a parameter to the open() function.,</a:t>
            </a:r>
            <a:endParaRPr b="0" lang="en-IN"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entury Schoolbook"/>
              </a:rPr>
              <a:t>‘</a:t>
            </a:r>
            <a:r>
              <a:rPr b="0" lang="en-US" sz="2400" spc="-1" strike="noStrike">
                <a:solidFill>
                  <a:srgbClr val="000000"/>
                </a:solidFill>
                <a:latin typeface="Century Schoolbook"/>
              </a:rPr>
              <a:t>a’-</a:t>
            </a:r>
            <a:r>
              <a:rPr b="0" lang="en-IN" sz="2400" spc="-1" strike="noStrike">
                <a:solidFill>
                  <a:srgbClr val="000000"/>
                </a:solidFill>
                <a:latin typeface="Century Schoolbook"/>
              </a:rPr>
              <a:t>Append - will append to the end of the file</a:t>
            </a:r>
            <a:endParaRPr b="0" lang="en-IN"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entury Schoolbook"/>
              </a:rPr>
              <a:t>“</a:t>
            </a:r>
            <a:r>
              <a:rPr b="0" lang="en-US" sz="2400" spc="-1" strike="noStrike">
                <a:solidFill>
                  <a:srgbClr val="000000"/>
                </a:solidFill>
                <a:latin typeface="Century Schoolbook"/>
              </a:rPr>
              <a:t>w”-</a:t>
            </a:r>
            <a:r>
              <a:rPr b="0" lang="en-IN" sz="2400" spc="-1" strike="noStrike">
                <a:solidFill>
                  <a:srgbClr val="000000"/>
                </a:solidFill>
                <a:latin typeface="Century Schoolbook"/>
              </a:rPr>
              <a:t> Write - will overwrite any existing content</a:t>
            </a:r>
            <a:endParaRPr b="0" lang="en-IN" sz="2400" spc="-1" strike="noStrike">
              <a:latin typeface="Arial"/>
            </a:endParaRPr>
          </a:p>
          <a:p>
            <a:pPr marL="228600" indent="-228600">
              <a:lnSpc>
                <a:spcPct val="90000"/>
              </a:lnSpc>
              <a:spcBef>
                <a:spcPts val="1001"/>
              </a:spcBef>
              <a:buClr>
                <a:srgbClr val="000000"/>
              </a:buClr>
              <a:buFont typeface="Arial"/>
              <a:buChar char="•"/>
            </a:pPr>
            <a:r>
              <a:rPr b="1" lang="en-IN" sz="2400" spc="-1" strike="noStrike">
                <a:solidFill>
                  <a:srgbClr val="000000"/>
                </a:solidFill>
                <a:latin typeface="Century Schoolbook"/>
              </a:rPr>
              <a:t>Create a New File:</a:t>
            </a:r>
            <a:r>
              <a:rPr b="0" lang="en-IN" sz="2400" spc="-1" strike="noStrike">
                <a:solidFill>
                  <a:srgbClr val="000000"/>
                </a:solidFill>
                <a:latin typeface="Century Schoolbook"/>
              </a:rPr>
              <a:t>o create a new file in Python, use the open() method, with one of the following parameters:</a:t>
            </a:r>
            <a:endParaRPr b="0" lang="en-IN" sz="2400" spc="-1" strike="noStrike">
              <a:latin typeface="Arial"/>
            </a:endParaRPr>
          </a:p>
          <a:p>
            <a:pPr marL="228600" indent="-228600">
              <a:lnSpc>
                <a:spcPct val="90000"/>
              </a:lnSpc>
              <a:spcBef>
                <a:spcPts val="1001"/>
              </a:spcBef>
              <a:buClr>
                <a:srgbClr val="000000"/>
              </a:buClr>
              <a:buFont typeface="Arial"/>
              <a:buChar char="•"/>
            </a:pPr>
            <a:r>
              <a:rPr b="1" lang="en-US" sz="2400" spc="-1" strike="noStrike">
                <a:solidFill>
                  <a:srgbClr val="000000"/>
                </a:solidFill>
                <a:latin typeface="Century Schoolbook"/>
              </a:rPr>
              <a:t>“</a:t>
            </a:r>
            <a:r>
              <a:rPr b="1" lang="en-US" sz="2400" spc="-1" strike="noStrike">
                <a:solidFill>
                  <a:srgbClr val="000000"/>
                </a:solidFill>
                <a:latin typeface="Century Schoolbook"/>
              </a:rPr>
              <a:t>x”-</a:t>
            </a:r>
            <a:r>
              <a:rPr b="0" lang="en-IN" sz="2400" spc="-1" strike="noStrike">
                <a:solidFill>
                  <a:srgbClr val="000000"/>
                </a:solidFill>
                <a:latin typeface="Century Schoolbook"/>
              </a:rPr>
              <a:t>Create - will create a file, returns an error if the file exist</a:t>
            </a:r>
            <a:endParaRPr b="0" lang="en-IN" sz="2400" spc="-1" strike="noStrike">
              <a:latin typeface="Arial"/>
            </a:endParaRPr>
          </a:p>
          <a:p>
            <a:pPr marL="228600" indent="-228600">
              <a:lnSpc>
                <a:spcPct val="90000"/>
              </a:lnSpc>
              <a:spcBef>
                <a:spcPts val="1001"/>
              </a:spcBef>
              <a:buClr>
                <a:srgbClr val="000000"/>
              </a:buClr>
              <a:buFont typeface="Arial"/>
              <a:buChar char="•"/>
            </a:pPr>
            <a:r>
              <a:rPr b="1" lang="en-US" sz="2400" spc="-1" strike="noStrike">
                <a:solidFill>
                  <a:srgbClr val="000000"/>
                </a:solidFill>
                <a:latin typeface="Century Schoolbook"/>
              </a:rPr>
              <a:t>“</a:t>
            </a:r>
            <a:r>
              <a:rPr b="1" lang="en-US" sz="2400" spc="-1" strike="noStrike">
                <a:solidFill>
                  <a:srgbClr val="000000"/>
                </a:solidFill>
                <a:latin typeface="Century Schoolbook"/>
              </a:rPr>
              <a:t>a”-</a:t>
            </a:r>
            <a:r>
              <a:rPr b="0" lang="en-IN" sz="2400" spc="-1" strike="noStrike">
                <a:solidFill>
                  <a:srgbClr val="000000"/>
                </a:solidFill>
                <a:latin typeface="Century Schoolbook"/>
              </a:rPr>
              <a:t>Append - will create a file if the specified file does not exist</a:t>
            </a:r>
            <a:endParaRPr b="0" lang="en-IN" sz="2400" spc="-1" strike="noStrike">
              <a:latin typeface="Arial"/>
            </a:endParaRPr>
          </a:p>
          <a:p>
            <a:pPr marL="228600" indent="-228600">
              <a:lnSpc>
                <a:spcPct val="90000"/>
              </a:lnSpc>
              <a:spcBef>
                <a:spcPts val="1001"/>
              </a:spcBef>
              <a:buClr>
                <a:srgbClr val="000000"/>
              </a:buClr>
              <a:buFont typeface="Arial"/>
              <a:buChar char="•"/>
            </a:pPr>
            <a:r>
              <a:rPr b="1" lang="en-US" sz="2400" spc="-1" strike="noStrike">
                <a:solidFill>
                  <a:srgbClr val="000000"/>
                </a:solidFill>
                <a:latin typeface="Century Schoolbook"/>
              </a:rPr>
              <a:t>“</a:t>
            </a:r>
            <a:r>
              <a:rPr b="1" lang="en-US" sz="2400" spc="-1" strike="noStrike">
                <a:solidFill>
                  <a:srgbClr val="000000"/>
                </a:solidFill>
                <a:latin typeface="Century Schoolbook"/>
              </a:rPr>
              <a:t>w”-</a:t>
            </a:r>
            <a:r>
              <a:rPr b="0" lang="en-IN" sz="2400" spc="-1" strike="noStrike">
                <a:solidFill>
                  <a:srgbClr val="000000"/>
                </a:solidFill>
                <a:latin typeface="Century Schoolbook"/>
              </a:rPr>
              <a:t>Write - will create a file if the specified file does not exist</a:t>
            </a:r>
            <a:endParaRPr b="0" lang="en-IN" sz="2400" spc="-1" strike="noStrike">
              <a:latin typeface="Arial"/>
            </a:endParaRPr>
          </a:p>
          <a:p>
            <a:pPr marL="228600" indent="-228600">
              <a:lnSpc>
                <a:spcPct val="90000"/>
              </a:lnSpc>
              <a:spcBef>
                <a:spcPts val="1001"/>
              </a:spcBef>
              <a:buClr>
                <a:srgbClr val="000000"/>
              </a:buClr>
              <a:buFont typeface="Arial"/>
              <a:buChar char="•"/>
            </a:pPr>
            <a:r>
              <a:rPr b="1" lang="en-US" sz="2400" spc="-1" strike="noStrike">
                <a:solidFill>
                  <a:srgbClr val="000000"/>
                </a:solidFill>
                <a:latin typeface="Century Schoolbook"/>
              </a:rPr>
              <a:t>Delete file: </a:t>
            </a:r>
            <a:r>
              <a:rPr b="0" lang="en-IN" sz="2400" spc="-1" strike="noStrike">
                <a:solidFill>
                  <a:srgbClr val="000000"/>
                </a:solidFill>
                <a:latin typeface="Century Schoolbook"/>
              </a:rPr>
              <a:t>To delete a file, you must import the OS module, and run its os.remove() function</a:t>
            </a:r>
            <a:endParaRPr b="0" lang="en-IN" sz="24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246"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2DF53B31-FD9C-4DBC-BE7C-E74614EAE234}" type="slidenum">
              <a:t>48</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0" y="0"/>
            <a:ext cx="12191400" cy="682560"/>
          </a:xfrm>
          <a:prstGeom prst="rect">
            <a:avLst/>
          </a:prstGeom>
          <a:noFill/>
          <a:ln w="0">
            <a:noFill/>
          </a:ln>
        </p:spPr>
        <p:txBody>
          <a:bodyPr lIns="90000" rIns="90000" tIns="45000" bIns="45000" anchor="ctr">
            <a:normAutofit fontScale="98000"/>
          </a:bodyPr>
          <a:p>
            <a:pPr algn="ctr">
              <a:lnSpc>
                <a:spcPct val="90000"/>
              </a:lnSpc>
              <a:buNone/>
            </a:pPr>
            <a:r>
              <a:rPr b="1" lang="en-US" sz="4400" spc="-1" strike="noStrike">
                <a:solidFill>
                  <a:srgbClr val="000000"/>
                </a:solidFill>
                <a:latin typeface="Century Schoolbook"/>
              </a:rPr>
              <a:t>Exception Handling</a:t>
            </a:r>
            <a:endParaRPr b="0" lang="en-IN" sz="4400" spc="-1" strike="noStrike">
              <a:latin typeface="Arial"/>
            </a:endParaRPr>
          </a:p>
        </p:txBody>
      </p:sp>
      <p:sp>
        <p:nvSpPr>
          <p:cNvPr id="248" name="PlaceHolder 2"/>
          <p:cNvSpPr>
            <a:spLocks noGrp="1"/>
          </p:cNvSpPr>
          <p:nvPr>
            <p:ph/>
          </p:nvPr>
        </p:nvSpPr>
        <p:spPr>
          <a:xfrm>
            <a:off x="0" y="987840"/>
            <a:ext cx="12191400" cy="5869440"/>
          </a:xfrm>
          <a:prstGeom prst="rect">
            <a:avLst/>
          </a:prstGeom>
          <a:noFill/>
          <a:ln w="0">
            <a:noFill/>
          </a:ln>
        </p:spPr>
        <p:txBody>
          <a:bodyPr lIns="90000" rIns="90000" tIns="45000" bIns="45000" anchor="t">
            <a:normAutofit fontScale="96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The Try </a:t>
            </a:r>
            <a:r>
              <a:rPr b="0" lang="en-IN" sz="2800" spc="-1" strike="noStrike">
                <a:solidFill>
                  <a:srgbClr val="000000"/>
                </a:solidFill>
                <a:latin typeface="Century Schoolbook"/>
              </a:rPr>
              <a:t>block lets you test a block of code for errors.</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The except </a:t>
            </a:r>
            <a:r>
              <a:rPr b="0" lang="en-IN" sz="2800" spc="-1" strike="noStrike">
                <a:solidFill>
                  <a:srgbClr val="000000"/>
                </a:solidFill>
                <a:latin typeface="Century Schoolbook"/>
              </a:rPr>
              <a:t>block lets you handle the error.</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The finally </a:t>
            </a:r>
            <a:r>
              <a:rPr b="0" lang="en-IN" sz="2800" spc="-1" strike="noStrike">
                <a:solidFill>
                  <a:srgbClr val="000000"/>
                </a:solidFill>
                <a:latin typeface="Century Schoolbook"/>
              </a:rPr>
              <a:t>block lets you execute code, regardless of the result of the try- and except blocks.</a:t>
            </a:r>
            <a:endParaRPr b="0" lang="en-IN" sz="2800" spc="-1" strike="noStrike">
              <a:latin typeface="Arial"/>
            </a:endParaRPr>
          </a:p>
          <a:p>
            <a:pPr marL="228600" indent="-228600">
              <a:lnSpc>
                <a:spcPct val="90000"/>
              </a:lnSpc>
              <a:spcBef>
                <a:spcPts val="1001"/>
              </a:spcBef>
              <a:buClr>
                <a:srgbClr val="000000"/>
              </a:buClr>
              <a:buFont typeface="Arial"/>
              <a:buChar char="•"/>
            </a:pPr>
            <a:r>
              <a:rPr b="1" lang="en-IN" sz="2800" spc="-1" strike="noStrike">
                <a:solidFill>
                  <a:srgbClr val="000000"/>
                </a:solidFill>
                <a:latin typeface="Century Schoolbook"/>
              </a:rPr>
              <a:t>Exception Handling: </a:t>
            </a:r>
            <a:r>
              <a:rPr b="0" lang="en-IN" sz="2800" spc="-1" strike="noStrike">
                <a:solidFill>
                  <a:srgbClr val="000000"/>
                </a:solidFill>
                <a:latin typeface="Century Schoolbook"/>
              </a:rPr>
              <a:t>When an error occurs, or exception as we call it, Python will normally stop and generate an error message. These exceptions can be handled using the try statement. </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Methods</a:t>
            </a:r>
            <a:endParaRPr b="0" lang="en-IN" sz="2800" spc="-1" strike="noStrike">
              <a:latin typeface="Arial"/>
            </a:endParaRPr>
          </a:p>
          <a:p>
            <a:pPr>
              <a:lnSpc>
                <a:spcPct val="90000"/>
              </a:lnSpc>
              <a:spcBef>
                <a:spcPts val="1001"/>
              </a:spcBef>
              <a:buNone/>
              <a:tabLst>
                <a:tab algn="l" pos="0"/>
              </a:tabLst>
            </a:pPr>
            <a:r>
              <a:rPr b="1" lang="en-IN" sz="2800" spc="-1" strike="noStrike">
                <a:solidFill>
                  <a:srgbClr val="000000"/>
                </a:solidFill>
                <a:latin typeface="Century Schoolbook"/>
              </a:rPr>
              <a:t>Try</a:t>
            </a:r>
            <a:endParaRPr b="0" lang="en-IN" sz="2800" spc="-1" strike="noStrike">
              <a:latin typeface="Arial"/>
            </a:endParaRPr>
          </a:p>
          <a:p>
            <a:pPr>
              <a:lnSpc>
                <a:spcPct val="90000"/>
              </a:lnSpc>
              <a:spcBef>
                <a:spcPts val="1001"/>
              </a:spcBef>
              <a:buNone/>
              <a:tabLst>
                <a:tab algn="l" pos="0"/>
              </a:tabLst>
            </a:pPr>
            <a:r>
              <a:rPr b="1" lang="en-IN" sz="2800" spc="-1" strike="noStrike">
                <a:solidFill>
                  <a:srgbClr val="000000"/>
                </a:solidFill>
                <a:latin typeface="Century Schoolbook"/>
              </a:rPr>
              <a:t>Finally</a:t>
            </a:r>
            <a:endParaRPr b="0" lang="en-IN" sz="2800" spc="-1" strike="noStrike">
              <a:latin typeface="Arial"/>
            </a:endParaRPr>
          </a:p>
          <a:p>
            <a:pPr>
              <a:lnSpc>
                <a:spcPct val="90000"/>
              </a:lnSpc>
              <a:spcBef>
                <a:spcPts val="1001"/>
              </a:spcBef>
              <a:buNone/>
              <a:tabLst>
                <a:tab algn="l" pos="0"/>
              </a:tabLst>
            </a:pPr>
            <a:r>
              <a:rPr b="1" lang="en-IN" sz="2800" spc="-1" strike="noStrike">
                <a:solidFill>
                  <a:srgbClr val="000000"/>
                </a:solidFill>
                <a:latin typeface="Century Schoolbook"/>
              </a:rPr>
              <a:t>Except</a:t>
            </a:r>
            <a:endParaRPr b="0" lang="en-IN" sz="2800" spc="-1" strike="noStrike">
              <a:latin typeface="Arial"/>
            </a:endParaRPr>
          </a:p>
          <a:p>
            <a:pPr>
              <a:lnSpc>
                <a:spcPct val="90000"/>
              </a:lnSpc>
              <a:spcBef>
                <a:spcPts val="1001"/>
              </a:spcBef>
              <a:buNone/>
              <a:tabLst>
                <a:tab algn="l" pos="0"/>
              </a:tabLst>
            </a:pPr>
            <a:r>
              <a:rPr b="1" lang="en-IN" sz="2800" spc="-1" strike="noStrike">
                <a:solidFill>
                  <a:srgbClr val="000000"/>
                </a:solidFill>
                <a:latin typeface="Century Schoolbook"/>
              </a:rPr>
              <a:t>raise</a:t>
            </a:r>
            <a:br>
              <a:rPr sz="2800"/>
            </a:br>
            <a:endParaRPr b="0" lang="en-IN" sz="2800" spc="-1" strike="noStrike">
              <a:latin typeface="Arial"/>
            </a:endParaRPr>
          </a:p>
        </p:txBody>
      </p:sp>
      <p:pic>
        <p:nvPicPr>
          <p:cNvPr id="249"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248D1F26-662B-4DDF-BD08-35014C57C55E}"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0" y="0"/>
            <a:ext cx="12191400" cy="1324800"/>
          </a:xfrm>
          <a:prstGeom prst="rect">
            <a:avLst/>
          </a:prstGeom>
          <a:noFill/>
          <a:ln w="0">
            <a:noFill/>
          </a:ln>
        </p:spPr>
        <p:txBody>
          <a:bodyPr lIns="90000" rIns="90000" tIns="45000" bIns="45000" anchor="ctr">
            <a:normAutofit/>
          </a:bodyPr>
          <a:p>
            <a:pPr algn="ctr">
              <a:lnSpc>
                <a:spcPct val="90000"/>
              </a:lnSpc>
              <a:buNone/>
            </a:pPr>
            <a:r>
              <a:rPr b="1" lang="en-US" sz="6000" spc="-1" strike="noStrike">
                <a:solidFill>
                  <a:srgbClr val="000000"/>
                </a:solidFill>
                <a:latin typeface="Century Schoolbook"/>
              </a:rPr>
              <a:t>History</a:t>
            </a:r>
            <a:endParaRPr b="0" lang="en-IN" sz="6000" spc="-1" strike="noStrike">
              <a:latin typeface="Arial"/>
            </a:endParaRPr>
          </a:p>
        </p:txBody>
      </p:sp>
      <p:sp>
        <p:nvSpPr>
          <p:cNvPr id="96" name="PlaceHolder 2"/>
          <p:cNvSpPr>
            <a:spLocks noGrp="1"/>
          </p:cNvSpPr>
          <p:nvPr>
            <p:ph/>
          </p:nvPr>
        </p:nvSpPr>
        <p:spPr>
          <a:xfrm>
            <a:off x="130680" y="1825560"/>
            <a:ext cx="1194444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It was developed in the year 1989 but released in 1991. but in usage 2008 onwards.</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entury Schoolbook"/>
              </a:rPr>
              <a:t>Python author is Guido van Rossum. He is a big fan of British comedy movie named “Python Flying Circus”. So he named as python.</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97" name="Picture 3" descr="C:\Users\isyswaytech\Desktop\New logo Sysway TM.png"/>
          <p:cNvPicPr/>
          <p:nvPr/>
        </p:nvPicPr>
        <p:blipFill>
          <a:blip r:embed="rId1"/>
          <a:stretch/>
        </p:blipFill>
        <p:spPr>
          <a:xfrm>
            <a:off x="9955800" y="0"/>
            <a:ext cx="2235600" cy="120708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9E05638B-6C41-4B3D-8B8E-8DCA4CC8607D}" type="slidenum">
              <a:t>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0" y="0"/>
            <a:ext cx="12191400" cy="745560"/>
          </a:xfrm>
          <a:prstGeom prst="rect">
            <a:avLst/>
          </a:prstGeom>
          <a:noFill/>
          <a:ln w="0">
            <a:noFill/>
          </a:ln>
        </p:spPr>
        <p:txBody>
          <a:bodyPr lIns="90000" rIns="90000" tIns="45000" bIns="45000" anchor="ctr">
            <a:noAutofit/>
          </a:bodyPr>
          <a:p>
            <a:pPr algn="ctr">
              <a:lnSpc>
                <a:spcPct val="90000"/>
              </a:lnSpc>
              <a:buNone/>
            </a:pPr>
            <a:r>
              <a:rPr b="1" lang="en-US" sz="3600" spc="-1" strike="noStrike">
                <a:solidFill>
                  <a:srgbClr val="000000"/>
                </a:solidFill>
                <a:latin typeface="Century Schoolbook"/>
              </a:rPr>
              <a:t>OOP-(Object Oriented Programming</a:t>
            </a:r>
            <a:r>
              <a:rPr b="1" lang="en-US" sz="4400" spc="-1" strike="noStrike">
                <a:solidFill>
                  <a:srgbClr val="000000"/>
                </a:solidFill>
                <a:latin typeface="Century Schoolbook"/>
              </a:rPr>
              <a:t>)</a:t>
            </a:r>
            <a:endParaRPr b="0" lang="en-IN" sz="4400" spc="-1" strike="noStrike">
              <a:latin typeface="Arial"/>
            </a:endParaRPr>
          </a:p>
        </p:txBody>
      </p:sp>
      <p:sp>
        <p:nvSpPr>
          <p:cNvPr id="251" name="PlaceHolder 2"/>
          <p:cNvSpPr>
            <a:spLocks noGrp="1"/>
          </p:cNvSpPr>
          <p:nvPr>
            <p:ph/>
          </p:nvPr>
        </p:nvSpPr>
        <p:spPr>
          <a:xfrm>
            <a:off x="0" y="966960"/>
            <a:ext cx="12191400" cy="58903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2800" spc="-1" strike="noStrike">
                <a:solidFill>
                  <a:srgbClr val="000000"/>
                </a:solidFill>
                <a:latin typeface="Century Schoolbook"/>
              </a:rPr>
              <a:t>Python classes/ objects:</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800" spc="-1" strike="noStrike">
                <a:solidFill>
                  <a:srgbClr val="000000"/>
                </a:solidFill>
                <a:latin typeface="Century Schoolbook"/>
              </a:rPr>
              <a:t>Python is an object oriented programming language.</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800" spc="-1" strike="noStrike">
                <a:solidFill>
                  <a:srgbClr val="000000"/>
                </a:solidFill>
                <a:latin typeface="Century Schoolbook"/>
              </a:rPr>
              <a:t>Almost everything in Python is an object, with its properties and methods.</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800" spc="-1" strike="noStrike">
                <a:solidFill>
                  <a:srgbClr val="000000"/>
                </a:solidFill>
                <a:latin typeface="Century Schoolbook"/>
              </a:rPr>
              <a:t>A Class is like an object constructor, or a "blueprint" for creating objects.</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entury Schoolbook"/>
              </a:rPr>
              <a:t>Using class keyword.</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entury Schoolbook"/>
              </a:rPr>
              <a:t>The init() </a:t>
            </a:r>
            <a:r>
              <a:rPr b="0" lang="en-IN" sz="2800" spc="-1" strike="noStrike">
                <a:solidFill>
                  <a:srgbClr val="000000"/>
                </a:solidFill>
                <a:latin typeface="Century Schoolbook"/>
              </a:rPr>
              <a:t>function is called automatically every time the class is being used to create a new object.</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800" spc="-1" strike="noStrike">
                <a:solidFill>
                  <a:srgbClr val="000000"/>
                </a:solidFill>
                <a:latin typeface="Century Schoolbook"/>
              </a:rPr>
              <a:t>Object Methods: Objects can also contain methods. Methods in objects are functions that belong to the object.</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entury Schoolbook"/>
              </a:rPr>
              <a:t>Using self instance. Def _init_(constructor declared in underscore)</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252"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3C541A8E-3A80-45B1-8DEC-BD5AD662A690}"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0" y="0"/>
            <a:ext cx="12191400" cy="74556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Inheritance</a:t>
            </a:r>
            <a:endParaRPr b="0" lang="en-IN" sz="4400" spc="-1" strike="noStrike">
              <a:latin typeface="Arial"/>
            </a:endParaRPr>
          </a:p>
        </p:txBody>
      </p:sp>
      <p:sp>
        <p:nvSpPr>
          <p:cNvPr id="254" name="PlaceHolder 2"/>
          <p:cNvSpPr>
            <a:spLocks noGrp="1"/>
          </p:cNvSpPr>
          <p:nvPr>
            <p:ph/>
          </p:nvPr>
        </p:nvSpPr>
        <p:spPr>
          <a:xfrm>
            <a:off x="0" y="914400"/>
            <a:ext cx="12191400" cy="59428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Inheritance allows us to define a class that inherits all the methods and properties from another class.</a:t>
            </a:r>
            <a:endParaRPr b="0" lang="en-IN" sz="2800" spc="-1" strike="noStrike">
              <a:latin typeface="Arial"/>
            </a:endParaRPr>
          </a:p>
          <a:p>
            <a:pPr marL="228600" indent="-228600">
              <a:lnSpc>
                <a:spcPct val="90000"/>
              </a:lnSpc>
              <a:spcBef>
                <a:spcPts val="1001"/>
              </a:spcBef>
              <a:buClr>
                <a:srgbClr val="000000"/>
              </a:buClr>
              <a:buFont typeface="Arial"/>
              <a:buChar char="•"/>
            </a:pPr>
            <a:r>
              <a:rPr b="1" lang="en-IN" sz="2800" spc="-1" strike="noStrike">
                <a:solidFill>
                  <a:srgbClr val="000000"/>
                </a:solidFill>
                <a:latin typeface="Century Schoolbook"/>
              </a:rPr>
              <a:t>Parent class</a:t>
            </a:r>
            <a:r>
              <a:rPr b="0" lang="en-IN" sz="2800" spc="-1" strike="noStrike">
                <a:solidFill>
                  <a:srgbClr val="000000"/>
                </a:solidFill>
                <a:latin typeface="Century Schoolbook"/>
              </a:rPr>
              <a:t> is the class being inherited from, also called base class.</a:t>
            </a:r>
            <a:endParaRPr b="0" lang="en-IN" sz="2800" spc="-1" strike="noStrike">
              <a:latin typeface="Arial"/>
            </a:endParaRPr>
          </a:p>
          <a:p>
            <a:pPr marL="228600" indent="-228600">
              <a:lnSpc>
                <a:spcPct val="90000"/>
              </a:lnSpc>
              <a:spcBef>
                <a:spcPts val="1001"/>
              </a:spcBef>
              <a:buClr>
                <a:srgbClr val="000000"/>
              </a:buClr>
              <a:buFont typeface="Arial"/>
              <a:buChar char="•"/>
            </a:pPr>
            <a:r>
              <a:rPr b="1" lang="en-IN" sz="2800" spc="-1" strike="noStrike">
                <a:solidFill>
                  <a:srgbClr val="000000"/>
                </a:solidFill>
                <a:latin typeface="Century Schoolbook"/>
              </a:rPr>
              <a:t>Child class</a:t>
            </a:r>
            <a:r>
              <a:rPr b="0" lang="en-IN" sz="2800" spc="-1" strike="noStrike">
                <a:solidFill>
                  <a:srgbClr val="000000"/>
                </a:solidFill>
                <a:latin typeface="Century Schoolbook"/>
              </a:rPr>
              <a:t> is the class that inherits from another class, also called derived class.</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entury Schoolbook"/>
              </a:rPr>
              <a:t>Super():</a:t>
            </a:r>
            <a:r>
              <a:rPr b="0" lang="en-IN" sz="2800" spc="-1" strike="noStrike">
                <a:solidFill>
                  <a:srgbClr val="000000"/>
                </a:solidFill>
                <a:latin typeface="Century Schoolbook"/>
              </a:rPr>
              <a:t>function that will make the child class inherit all the methods and properties from its parent:</a:t>
            </a:r>
            <a:endParaRPr b="0" lang="en-IN" sz="2800" spc="-1" strike="noStrike">
              <a:latin typeface="Arial"/>
            </a:endParaRPr>
          </a:p>
          <a:p>
            <a:pPr>
              <a:lnSpc>
                <a:spcPct val="90000"/>
              </a:lnSpc>
              <a:spcBef>
                <a:spcPts val="1001"/>
              </a:spcBef>
              <a:buNone/>
            </a:pPr>
            <a:endParaRPr b="0" lang="en-IN" sz="2800" spc="-1" strike="noStrike">
              <a:latin typeface="Arial"/>
            </a:endParaRPr>
          </a:p>
        </p:txBody>
      </p:sp>
      <p:pic>
        <p:nvPicPr>
          <p:cNvPr id="255"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A0284D90-D37C-460C-9029-E779F099BE4B}" type="slidenum">
              <a:t>51</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0" y="0"/>
            <a:ext cx="12191400" cy="672120"/>
          </a:xfrm>
          <a:prstGeom prst="rect">
            <a:avLst/>
          </a:prstGeom>
          <a:noFill/>
          <a:ln w="0">
            <a:noFill/>
          </a:ln>
        </p:spPr>
        <p:txBody>
          <a:bodyPr lIns="90000" rIns="90000" tIns="45000" bIns="45000" anchor="ctr">
            <a:normAutofit fontScale="96000"/>
          </a:bodyPr>
          <a:p>
            <a:pPr algn="ctr">
              <a:lnSpc>
                <a:spcPct val="90000"/>
              </a:lnSpc>
              <a:buNone/>
            </a:pPr>
            <a:r>
              <a:rPr b="1" lang="en-US" sz="4400" spc="-1" strike="noStrike">
                <a:solidFill>
                  <a:srgbClr val="000000"/>
                </a:solidFill>
                <a:latin typeface="Century Schoolbook"/>
              </a:rPr>
              <a:t>Regular Expression</a:t>
            </a:r>
            <a:endParaRPr b="0" lang="en-IN" sz="4400" spc="-1" strike="noStrike">
              <a:latin typeface="Arial"/>
            </a:endParaRPr>
          </a:p>
        </p:txBody>
      </p:sp>
      <p:sp>
        <p:nvSpPr>
          <p:cNvPr id="257" name="PlaceHolder 2"/>
          <p:cNvSpPr>
            <a:spLocks noGrp="1"/>
          </p:cNvSpPr>
          <p:nvPr>
            <p:ph/>
          </p:nvPr>
        </p:nvSpPr>
        <p:spPr>
          <a:xfrm>
            <a:off x="0" y="966960"/>
            <a:ext cx="12191400" cy="589032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A RegEx, or Regular Expression, is a sequence of characters that forms a search pattern.</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RegEx can be used to check if a string contains the specified search pattern.</a:t>
            </a:r>
            <a:endParaRPr b="0" lang="en-IN" sz="2800" spc="-1" strike="noStrike">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entury Schoolbook"/>
              </a:rPr>
              <a:t>Python is build in package called re, which can be used to work with Regular Expressions. Import the re module.</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graphicFrame>
        <p:nvGraphicFramePr>
          <p:cNvPr id="258" name="Table 5"/>
          <p:cNvGraphicFramePr/>
          <p:nvPr/>
        </p:nvGraphicFramePr>
        <p:xfrm>
          <a:off x="785880" y="3726000"/>
          <a:ext cx="10199160" cy="2352960"/>
        </p:xfrm>
        <a:graphic>
          <a:graphicData uri="http://schemas.openxmlformats.org/drawingml/2006/table">
            <a:tbl>
              <a:tblPr/>
              <a:tblGrid>
                <a:gridCol w="1143000"/>
                <a:gridCol w="9056520"/>
              </a:tblGrid>
              <a:tr h="682920">
                <a:tc>
                  <a:txBody>
                    <a:bodyPr lIns="152280" rIns="75960" anchor="t">
                      <a:noAutofit/>
                    </a:bodyPr>
                    <a:p>
                      <a:pPr algn="ctr">
                        <a:lnSpc>
                          <a:spcPct val="100000"/>
                        </a:lnSpc>
                        <a:buNone/>
                      </a:pPr>
                      <a:r>
                        <a:rPr b="1" lang="en-IN" sz="1800" spc="-1" strike="noStrike">
                          <a:solidFill>
                            <a:srgbClr val="000000"/>
                          </a:solidFill>
                          <a:latin typeface="Calibri"/>
                        </a:rPr>
                        <a:t>Function</a:t>
                      </a:r>
                      <a:endParaRPr b="0" lang="en-IN" sz="18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gn="ctr">
                        <a:lnSpc>
                          <a:spcPct val="100000"/>
                        </a:lnSpc>
                        <a:buNone/>
                      </a:pPr>
                      <a:r>
                        <a:rPr b="1" lang="en-IN" sz="1800" spc="-1" strike="noStrike">
                          <a:solidFill>
                            <a:srgbClr val="000000"/>
                          </a:solidFill>
                          <a:latin typeface="Calibri"/>
                        </a:rPr>
                        <a:t>Description</a:t>
                      </a:r>
                      <a:endParaRPr b="0" lang="en-IN" sz="18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17600">
                <a:tc>
                  <a:txBody>
                    <a:bodyPr lIns="152280" rIns="75960" anchor="t">
                      <a:noAutofit/>
                    </a:bodyPr>
                    <a:p>
                      <a:pPr>
                        <a:lnSpc>
                          <a:spcPct val="100000"/>
                        </a:lnSpc>
                        <a:buNone/>
                      </a:pPr>
                      <a:r>
                        <a:rPr b="0" lang="en-IN" sz="1800" spc="-1" strike="noStrike" u="sng">
                          <a:solidFill>
                            <a:srgbClr val="0563c1"/>
                          </a:solidFill>
                          <a:uFillTx/>
                          <a:latin typeface="Calibri"/>
                          <a:hlinkClick r:id="rId1"/>
                        </a:rPr>
                        <a:t>findall</a:t>
                      </a:r>
                      <a:endParaRPr b="0" lang="en-IN" sz="18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1800" spc="-1" strike="noStrike">
                          <a:solidFill>
                            <a:srgbClr val="000000"/>
                          </a:solidFill>
                          <a:latin typeface="Calibri"/>
                        </a:rPr>
                        <a:t>Returns a list containing all matches</a:t>
                      </a:r>
                      <a:endParaRPr b="0" lang="en-IN" sz="18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17600">
                <a:tc>
                  <a:txBody>
                    <a:bodyPr lIns="152280" rIns="75960" anchor="t">
                      <a:noAutofit/>
                    </a:bodyPr>
                    <a:p>
                      <a:pPr>
                        <a:lnSpc>
                          <a:spcPct val="100000"/>
                        </a:lnSpc>
                        <a:buNone/>
                      </a:pPr>
                      <a:r>
                        <a:rPr b="0" lang="en-IN" sz="1800" spc="-1" strike="noStrike" u="sng">
                          <a:solidFill>
                            <a:srgbClr val="0563c1"/>
                          </a:solidFill>
                          <a:uFillTx/>
                          <a:latin typeface="Calibri"/>
                          <a:hlinkClick r:id="rId2"/>
                        </a:rPr>
                        <a:t>search</a:t>
                      </a:r>
                      <a:endParaRPr b="0" lang="en-IN" sz="18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75960" rIns="75960" anchor="t">
                      <a:noAutofit/>
                    </a:bodyPr>
                    <a:p>
                      <a:pPr>
                        <a:lnSpc>
                          <a:spcPct val="100000"/>
                        </a:lnSpc>
                        <a:buNone/>
                      </a:pPr>
                      <a:r>
                        <a:rPr b="0" lang="en-IN" sz="1800" spc="-1" strike="noStrike">
                          <a:solidFill>
                            <a:srgbClr val="000000"/>
                          </a:solidFill>
                          <a:latin typeface="Calibri"/>
                        </a:rPr>
                        <a:t>Returns a </a:t>
                      </a:r>
                      <a:r>
                        <a:rPr b="0" lang="en-IN" sz="1800" spc="-1" strike="noStrike" u="sng">
                          <a:solidFill>
                            <a:srgbClr val="0563c1"/>
                          </a:solidFill>
                          <a:uFillTx/>
                          <a:latin typeface="Calibri"/>
                          <a:hlinkClick r:id="rId3"/>
                        </a:rPr>
                        <a:t>Match object</a:t>
                      </a:r>
                      <a:r>
                        <a:rPr b="0" lang="en-IN" sz="1800" spc="-1" strike="noStrike">
                          <a:solidFill>
                            <a:srgbClr val="000000"/>
                          </a:solidFill>
                          <a:latin typeface="Calibri"/>
                        </a:rPr>
                        <a:t> if there is a match anywhere in the string</a:t>
                      </a:r>
                      <a:endParaRPr b="0" lang="en-IN" sz="18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17600">
                <a:tc>
                  <a:txBody>
                    <a:bodyPr lIns="152280" rIns="75960" anchor="t">
                      <a:noAutofit/>
                    </a:bodyPr>
                    <a:p>
                      <a:pPr>
                        <a:lnSpc>
                          <a:spcPct val="100000"/>
                        </a:lnSpc>
                        <a:buNone/>
                      </a:pPr>
                      <a:r>
                        <a:rPr b="0" lang="en-IN" sz="1800" spc="-1" strike="noStrike" u="sng">
                          <a:solidFill>
                            <a:srgbClr val="0563c1"/>
                          </a:solidFill>
                          <a:uFillTx/>
                          <a:latin typeface="Calibri"/>
                          <a:hlinkClick r:id="rId4"/>
                        </a:rPr>
                        <a:t>split</a:t>
                      </a:r>
                      <a:endParaRPr b="0" lang="en-IN" sz="18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75960" rIns="75960" anchor="t">
                      <a:noAutofit/>
                    </a:bodyPr>
                    <a:p>
                      <a:pPr>
                        <a:lnSpc>
                          <a:spcPct val="100000"/>
                        </a:lnSpc>
                        <a:buNone/>
                      </a:pPr>
                      <a:r>
                        <a:rPr b="0" lang="en-IN" sz="1800" spc="-1" strike="noStrike">
                          <a:solidFill>
                            <a:srgbClr val="000000"/>
                          </a:solidFill>
                          <a:latin typeface="Calibri"/>
                        </a:rPr>
                        <a:t>Returns a list where the string has been split at each match</a:t>
                      </a:r>
                      <a:endParaRPr b="0" lang="en-IN" sz="18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17600">
                <a:tc>
                  <a:txBody>
                    <a:bodyPr lIns="152280" rIns="75960" anchor="t">
                      <a:noAutofit/>
                    </a:bodyPr>
                    <a:p>
                      <a:pPr>
                        <a:lnSpc>
                          <a:spcPct val="100000"/>
                        </a:lnSpc>
                        <a:buNone/>
                      </a:pPr>
                      <a:r>
                        <a:rPr b="0" lang="en-IN" sz="1800" spc="-1" strike="noStrike" u="sng">
                          <a:solidFill>
                            <a:srgbClr val="0563c1"/>
                          </a:solidFill>
                          <a:uFillTx/>
                          <a:latin typeface="Calibri"/>
                          <a:hlinkClick r:id="rId5"/>
                        </a:rPr>
                        <a:t>sub</a:t>
                      </a:r>
                      <a:endParaRPr b="0" lang="en-IN" sz="1800" spc="-1" strike="noStrike">
                        <a:latin typeface="Arial"/>
                      </a:endParaRPr>
                    </a:p>
                  </a:txBody>
                  <a:tcPr anchor="t" marL="15228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xBody>
                    <a:bodyPr lIns="75960" rIns="75960" anchor="t">
                      <a:noAutofit/>
                    </a:bodyPr>
                    <a:p>
                      <a:pPr>
                        <a:lnSpc>
                          <a:spcPct val="100000"/>
                        </a:lnSpc>
                        <a:buNone/>
                      </a:pPr>
                      <a:r>
                        <a:rPr b="0" lang="en-IN" sz="1800" spc="-1" strike="noStrike">
                          <a:solidFill>
                            <a:srgbClr val="000000"/>
                          </a:solidFill>
                          <a:latin typeface="Calibri"/>
                        </a:rPr>
                        <a:t>Replaces one or many matches with a string</a:t>
                      </a:r>
                      <a:endParaRPr b="0" lang="en-IN" sz="1800" spc="-1" strike="noStrike">
                        <a:latin typeface="Arial"/>
                      </a:endParaRPr>
                    </a:p>
                  </a:txBody>
                  <a:tcPr anchor="t" marL="7596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r>
            </a:tbl>
          </a:graphicData>
        </a:graphic>
      </p:graphicFrame>
      <p:pic>
        <p:nvPicPr>
          <p:cNvPr id="259" name="Picture 3" descr="C:\Users\isyswaytech\Desktop\New logo Sysway TM.png"/>
          <p:cNvPicPr/>
          <p:nvPr/>
        </p:nvPicPr>
        <p:blipFill>
          <a:blip r:embed="rId6"/>
          <a:stretch/>
        </p:blipFill>
        <p:spPr>
          <a:xfrm>
            <a:off x="10773000" y="0"/>
            <a:ext cx="1418040" cy="76572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8E860F7E-F034-4274-B9A8-26F8BF5386CB}"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p:nvPr>
        </p:nvSpPr>
        <p:spPr>
          <a:xfrm>
            <a:off x="0" y="115560"/>
            <a:ext cx="12191400" cy="6741720"/>
          </a:xfrm>
          <a:prstGeom prst="rect">
            <a:avLst/>
          </a:prstGeom>
          <a:noFill/>
          <a:ln w="0">
            <a:noFill/>
          </a:ln>
        </p:spPr>
        <p:txBody>
          <a:bodyPr lIns="90000" rIns="90000" tIns="45000" bIns="45000" anchor="t">
            <a:noAutofit/>
          </a:bodyPr>
          <a:p>
            <a:pPr algn="ctr">
              <a:lnSpc>
                <a:spcPct val="90000"/>
              </a:lnSpc>
              <a:spcBef>
                <a:spcPts val="1001"/>
              </a:spcBef>
              <a:buNone/>
              <a:tabLst>
                <a:tab algn="l" pos="0"/>
              </a:tabLst>
            </a:pPr>
            <a:r>
              <a:rPr b="1" lang="en-US" sz="2800" spc="-1" strike="noStrike">
                <a:solidFill>
                  <a:srgbClr val="000000"/>
                </a:solidFill>
                <a:latin typeface="Century Schoolbook"/>
              </a:rPr>
              <a:t>Meta characters</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graphicFrame>
        <p:nvGraphicFramePr>
          <p:cNvPr id="261" name="Table 5"/>
          <p:cNvGraphicFramePr/>
          <p:nvPr/>
        </p:nvGraphicFramePr>
        <p:xfrm>
          <a:off x="352080" y="633600"/>
          <a:ext cx="6426360" cy="4572360"/>
        </p:xfrm>
        <a:graphic>
          <a:graphicData uri="http://schemas.openxmlformats.org/drawingml/2006/table">
            <a:tbl>
              <a:tblPr/>
              <a:tblGrid>
                <a:gridCol w="972360"/>
                <a:gridCol w="4340520"/>
                <a:gridCol w="1113840"/>
              </a:tblGrid>
              <a:tr h="448920">
                <a:tc>
                  <a:txBody>
                    <a:bodyPr lIns="92520" rIns="46080" anchor="t">
                      <a:noAutofit/>
                    </a:bodyPr>
                    <a:p>
                      <a:pPr algn="ctr">
                        <a:lnSpc>
                          <a:spcPct val="100000"/>
                        </a:lnSpc>
                        <a:buNone/>
                      </a:pPr>
                      <a:r>
                        <a:rPr b="1" lang="en-IN" sz="1400" spc="-1" strike="noStrike">
                          <a:solidFill>
                            <a:srgbClr val="000000"/>
                          </a:solidFill>
                          <a:latin typeface="Century Schoolbook"/>
                        </a:rPr>
                        <a:t>Character</a:t>
                      </a:r>
                      <a:endParaRPr b="0" lang="en-IN" sz="1400" spc="-1" strike="noStrike">
                        <a:latin typeface="Arial"/>
                      </a:endParaRPr>
                    </a:p>
                  </a:txBody>
                  <a:tcPr anchor="t" marL="9252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46080" rIns="46080" anchor="t">
                      <a:noAutofit/>
                    </a:bodyPr>
                    <a:p>
                      <a:pPr algn="ctr">
                        <a:lnSpc>
                          <a:spcPct val="100000"/>
                        </a:lnSpc>
                        <a:buNone/>
                      </a:pPr>
                      <a:r>
                        <a:rPr b="1" lang="en-IN" sz="1400" spc="-1" strike="noStrike">
                          <a:solidFill>
                            <a:srgbClr val="000000"/>
                          </a:solidFill>
                          <a:latin typeface="Century Schoolbook"/>
                        </a:rPr>
                        <a:t>Description</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46080" rIns="46080" anchor="t">
                      <a:noAutofit/>
                    </a:bodyPr>
                    <a:p>
                      <a:pPr algn="ctr">
                        <a:lnSpc>
                          <a:spcPct val="100000"/>
                        </a:lnSpc>
                        <a:buNone/>
                      </a:pPr>
                      <a:r>
                        <a:rPr b="1" lang="en-IN" sz="1400" spc="-1" strike="noStrike">
                          <a:solidFill>
                            <a:srgbClr val="000000"/>
                          </a:solidFill>
                          <a:latin typeface="Century Schoolbook"/>
                        </a:rPr>
                        <a:t>Example</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25520">
                <a:tc>
                  <a:txBody>
                    <a:bodyPr lIns="92520" rIns="46080" anchor="t">
                      <a:noAutofit/>
                    </a:bodyPr>
                    <a:p>
                      <a:pPr>
                        <a:lnSpc>
                          <a:spcPct val="100000"/>
                        </a:lnSpc>
                        <a:buNone/>
                      </a:pPr>
                      <a:r>
                        <a:rPr b="0" lang="en-IN" sz="1400" spc="-1" strike="noStrike">
                          <a:solidFill>
                            <a:srgbClr val="000000"/>
                          </a:solidFill>
                          <a:latin typeface="Century Schoolbook"/>
                        </a:rPr>
                        <a:t>[]</a:t>
                      </a:r>
                      <a:endParaRPr b="0" lang="en-IN" sz="1400" spc="-1" strike="noStrike">
                        <a:latin typeface="Arial"/>
                      </a:endParaRPr>
                    </a:p>
                  </a:txBody>
                  <a:tcPr anchor="t" marL="9252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46080" rIns="46080" anchor="t">
                      <a:noAutofit/>
                    </a:bodyPr>
                    <a:p>
                      <a:pPr>
                        <a:lnSpc>
                          <a:spcPct val="100000"/>
                        </a:lnSpc>
                        <a:buNone/>
                      </a:pPr>
                      <a:r>
                        <a:rPr b="0" lang="en-IN" sz="1400" spc="-1" strike="noStrike">
                          <a:solidFill>
                            <a:srgbClr val="000000"/>
                          </a:solidFill>
                          <a:latin typeface="Century Schoolbook"/>
                        </a:rPr>
                        <a:t>A set of characters</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46080" rIns="46080" anchor="t">
                      <a:noAutofit/>
                    </a:bodyPr>
                    <a:p>
                      <a:pPr>
                        <a:lnSpc>
                          <a:spcPct val="100000"/>
                        </a:lnSpc>
                        <a:buNone/>
                      </a:pPr>
                      <a:r>
                        <a:rPr b="0" lang="en-IN" sz="1400" spc="-1" strike="noStrike">
                          <a:solidFill>
                            <a:srgbClr val="000000"/>
                          </a:solidFill>
                          <a:latin typeface="Century Schoolbook"/>
                        </a:rPr>
                        <a:t>"[a-m]"</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48920">
                <a:tc>
                  <a:txBody>
                    <a:bodyPr lIns="92520" rIns="46080" anchor="t">
                      <a:noAutofit/>
                    </a:bodyPr>
                    <a:p>
                      <a:pPr>
                        <a:lnSpc>
                          <a:spcPct val="100000"/>
                        </a:lnSpc>
                        <a:buNone/>
                      </a:pPr>
                      <a:r>
                        <a:rPr b="0" lang="en-IN" sz="1400" spc="-1" strike="noStrike">
                          <a:solidFill>
                            <a:srgbClr val="000000"/>
                          </a:solidFill>
                          <a:latin typeface="Century Schoolbook"/>
                        </a:rPr>
                        <a:t>\</a:t>
                      </a:r>
                      <a:endParaRPr b="0" lang="en-IN" sz="1400" spc="-1" strike="noStrike">
                        <a:latin typeface="Arial"/>
                      </a:endParaRPr>
                    </a:p>
                  </a:txBody>
                  <a:tcPr anchor="t" marL="9252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46080" rIns="46080" anchor="t">
                      <a:noAutofit/>
                    </a:bodyPr>
                    <a:p>
                      <a:pPr>
                        <a:lnSpc>
                          <a:spcPct val="100000"/>
                        </a:lnSpc>
                        <a:buNone/>
                      </a:pPr>
                      <a:r>
                        <a:rPr b="0" lang="en-IN" sz="1400" spc="-1" strike="noStrike">
                          <a:solidFill>
                            <a:srgbClr val="000000"/>
                          </a:solidFill>
                          <a:latin typeface="Century Schoolbook"/>
                        </a:rPr>
                        <a:t>Signals a special sequence (can also be used to escape special characters)</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46080" rIns="46080" anchor="t">
                      <a:noAutofit/>
                    </a:bodyPr>
                    <a:p>
                      <a:pPr>
                        <a:lnSpc>
                          <a:spcPct val="100000"/>
                        </a:lnSpc>
                        <a:buNone/>
                      </a:pPr>
                      <a:r>
                        <a:rPr b="0" lang="en-IN" sz="1400" spc="-1" strike="noStrike">
                          <a:solidFill>
                            <a:srgbClr val="000000"/>
                          </a:solidFill>
                          <a:latin typeface="Century Schoolbook"/>
                        </a:rPr>
                        <a:t>"\d"</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25520">
                <a:tc>
                  <a:txBody>
                    <a:bodyPr lIns="92520" rIns="46080" anchor="t">
                      <a:noAutofit/>
                    </a:bodyPr>
                    <a:p>
                      <a:pPr>
                        <a:lnSpc>
                          <a:spcPct val="100000"/>
                        </a:lnSpc>
                        <a:buNone/>
                      </a:pPr>
                      <a:r>
                        <a:rPr b="0" lang="en-IN" sz="1400" spc="-1" strike="noStrike">
                          <a:solidFill>
                            <a:srgbClr val="000000"/>
                          </a:solidFill>
                          <a:latin typeface="Century Schoolbook"/>
                        </a:rPr>
                        <a:t>.</a:t>
                      </a:r>
                      <a:endParaRPr b="0" lang="en-IN" sz="1400" spc="-1" strike="noStrike">
                        <a:latin typeface="Arial"/>
                      </a:endParaRPr>
                    </a:p>
                  </a:txBody>
                  <a:tcPr anchor="t" marL="9252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46080" rIns="46080" anchor="t">
                      <a:noAutofit/>
                    </a:bodyPr>
                    <a:p>
                      <a:pPr>
                        <a:lnSpc>
                          <a:spcPct val="100000"/>
                        </a:lnSpc>
                        <a:buNone/>
                      </a:pPr>
                      <a:r>
                        <a:rPr b="0" lang="en-IN" sz="1400" spc="-1" strike="noStrike">
                          <a:solidFill>
                            <a:srgbClr val="000000"/>
                          </a:solidFill>
                          <a:latin typeface="Century Schoolbook"/>
                        </a:rPr>
                        <a:t>Any character (except newline character)</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46080" rIns="46080" anchor="t">
                      <a:noAutofit/>
                    </a:bodyPr>
                    <a:p>
                      <a:pPr>
                        <a:lnSpc>
                          <a:spcPct val="100000"/>
                        </a:lnSpc>
                        <a:buNone/>
                      </a:pPr>
                      <a:r>
                        <a:rPr b="0" lang="en-IN" sz="1400" spc="-1" strike="noStrike">
                          <a:solidFill>
                            <a:srgbClr val="000000"/>
                          </a:solidFill>
                          <a:latin typeface="Century Schoolbook"/>
                        </a:rPr>
                        <a:t>"he..o"</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25520">
                <a:tc>
                  <a:txBody>
                    <a:bodyPr lIns="92520" rIns="46080" anchor="t">
                      <a:noAutofit/>
                    </a:bodyPr>
                    <a:p>
                      <a:pPr>
                        <a:lnSpc>
                          <a:spcPct val="100000"/>
                        </a:lnSpc>
                        <a:buNone/>
                      </a:pPr>
                      <a:r>
                        <a:rPr b="0" lang="en-IN" sz="1400" spc="-1" strike="noStrike">
                          <a:solidFill>
                            <a:srgbClr val="000000"/>
                          </a:solidFill>
                          <a:latin typeface="Century Schoolbook"/>
                        </a:rPr>
                        <a:t>^</a:t>
                      </a:r>
                      <a:endParaRPr b="0" lang="en-IN" sz="1400" spc="-1" strike="noStrike">
                        <a:latin typeface="Arial"/>
                      </a:endParaRPr>
                    </a:p>
                  </a:txBody>
                  <a:tcPr anchor="t" marL="9252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46080" rIns="46080" anchor="t">
                      <a:noAutofit/>
                    </a:bodyPr>
                    <a:p>
                      <a:pPr>
                        <a:lnSpc>
                          <a:spcPct val="100000"/>
                        </a:lnSpc>
                        <a:buNone/>
                      </a:pPr>
                      <a:r>
                        <a:rPr b="0" lang="en-IN" sz="1400" spc="-1" strike="noStrike">
                          <a:solidFill>
                            <a:srgbClr val="000000"/>
                          </a:solidFill>
                          <a:latin typeface="Century Schoolbook"/>
                        </a:rPr>
                        <a:t>Starts with</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46080" rIns="46080" anchor="t">
                      <a:noAutofit/>
                    </a:bodyPr>
                    <a:p>
                      <a:pPr>
                        <a:lnSpc>
                          <a:spcPct val="100000"/>
                        </a:lnSpc>
                        <a:buNone/>
                      </a:pPr>
                      <a:r>
                        <a:rPr b="0" lang="en-IN" sz="1400" spc="-1" strike="noStrike">
                          <a:solidFill>
                            <a:srgbClr val="000000"/>
                          </a:solidFill>
                          <a:latin typeface="Century Schoolbook"/>
                        </a:rPr>
                        <a:t>"^hello"</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25520">
                <a:tc>
                  <a:txBody>
                    <a:bodyPr lIns="92520" rIns="46080" anchor="t">
                      <a:noAutofit/>
                    </a:bodyPr>
                    <a:p>
                      <a:pPr>
                        <a:lnSpc>
                          <a:spcPct val="100000"/>
                        </a:lnSpc>
                        <a:buNone/>
                      </a:pPr>
                      <a:r>
                        <a:rPr b="0" lang="en-IN" sz="1400" spc="-1" strike="noStrike">
                          <a:solidFill>
                            <a:srgbClr val="000000"/>
                          </a:solidFill>
                          <a:latin typeface="Century Schoolbook"/>
                        </a:rPr>
                        <a:t>$</a:t>
                      </a:r>
                      <a:endParaRPr b="0" lang="en-IN" sz="1400" spc="-1" strike="noStrike">
                        <a:latin typeface="Arial"/>
                      </a:endParaRPr>
                    </a:p>
                  </a:txBody>
                  <a:tcPr anchor="t" marL="9252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46080" rIns="46080" anchor="t">
                      <a:noAutofit/>
                    </a:bodyPr>
                    <a:p>
                      <a:pPr>
                        <a:lnSpc>
                          <a:spcPct val="100000"/>
                        </a:lnSpc>
                        <a:buNone/>
                      </a:pPr>
                      <a:r>
                        <a:rPr b="0" lang="en-IN" sz="1400" spc="-1" strike="noStrike">
                          <a:solidFill>
                            <a:srgbClr val="000000"/>
                          </a:solidFill>
                          <a:latin typeface="Century Schoolbook"/>
                        </a:rPr>
                        <a:t>Ends with</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46080" rIns="46080" anchor="t">
                      <a:noAutofit/>
                    </a:bodyPr>
                    <a:p>
                      <a:pPr>
                        <a:lnSpc>
                          <a:spcPct val="100000"/>
                        </a:lnSpc>
                        <a:buNone/>
                      </a:pPr>
                      <a:r>
                        <a:rPr b="0" lang="en-IN" sz="1400" spc="-1" strike="noStrike">
                          <a:solidFill>
                            <a:srgbClr val="000000"/>
                          </a:solidFill>
                          <a:latin typeface="Century Schoolbook"/>
                        </a:rPr>
                        <a:t>"world$"</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25520">
                <a:tc>
                  <a:txBody>
                    <a:bodyPr lIns="92520" rIns="46080" anchor="t">
                      <a:noAutofit/>
                    </a:bodyPr>
                    <a:p>
                      <a:pPr>
                        <a:lnSpc>
                          <a:spcPct val="100000"/>
                        </a:lnSpc>
                        <a:buNone/>
                      </a:pPr>
                      <a:r>
                        <a:rPr b="0" lang="en-IN" sz="1400" spc="-1" strike="noStrike">
                          <a:solidFill>
                            <a:srgbClr val="000000"/>
                          </a:solidFill>
                          <a:latin typeface="Century Schoolbook"/>
                        </a:rPr>
                        <a:t>*</a:t>
                      </a:r>
                      <a:endParaRPr b="0" lang="en-IN" sz="1400" spc="-1" strike="noStrike">
                        <a:latin typeface="Arial"/>
                      </a:endParaRPr>
                    </a:p>
                  </a:txBody>
                  <a:tcPr anchor="t" marL="9252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46080" rIns="46080" anchor="t">
                      <a:noAutofit/>
                    </a:bodyPr>
                    <a:p>
                      <a:pPr>
                        <a:lnSpc>
                          <a:spcPct val="100000"/>
                        </a:lnSpc>
                        <a:buNone/>
                      </a:pPr>
                      <a:r>
                        <a:rPr b="0" lang="en-IN" sz="1400" spc="-1" strike="noStrike">
                          <a:solidFill>
                            <a:srgbClr val="000000"/>
                          </a:solidFill>
                          <a:latin typeface="Century Schoolbook"/>
                        </a:rPr>
                        <a:t>Zero or more occurrences</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46080" rIns="46080" anchor="t">
                      <a:noAutofit/>
                    </a:bodyPr>
                    <a:p>
                      <a:pPr>
                        <a:lnSpc>
                          <a:spcPct val="100000"/>
                        </a:lnSpc>
                        <a:buNone/>
                      </a:pPr>
                      <a:r>
                        <a:rPr b="0" lang="en-IN" sz="1400" spc="-1" strike="noStrike">
                          <a:solidFill>
                            <a:srgbClr val="000000"/>
                          </a:solidFill>
                          <a:latin typeface="Century Schoolbook"/>
                        </a:rPr>
                        <a:t>"aix*"</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25520">
                <a:tc>
                  <a:txBody>
                    <a:bodyPr lIns="92520" rIns="46080" anchor="t">
                      <a:noAutofit/>
                    </a:bodyPr>
                    <a:p>
                      <a:pPr>
                        <a:lnSpc>
                          <a:spcPct val="100000"/>
                        </a:lnSpc>
                        <a:buNone/>
                      </a:pPr>
                      <a:r>
                        <a:rPr b="0" lang="en-IN" sz="1400" spc="-1" strike="noStrike">
                          <a:solidFill>
                            <a:srgbClr val="000000"/>
                          </a:solidFill>
                          <a:latin typeface="Century Schoolbook"/>
                        </a:rPr>
                        <a:t>+</a:t>
                      </a:r>
                      <a:endParaRPr b="0" lang="en-IN" sz="1400" spc="-1" strike="noStrike">
                        <a:latin typeface="Arial"/>
                      </a:endParaRPr>
                    </a:p>
                  </a:txBody>
                  <a:tcPr anchor="t" marL="9252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46080" rIns="46080" anchor="t">
                      <a:noAutofit/>
                    </a:bodyPr>
                    <a:p>
                      <a:pPr>
                        <a:lnSpc>
                          <a:spcPct val="100000"/>
                        </a:lnSpc>
                        <a:buNone/>
                      </a:pPr>
                      <a:r>
                        <a:rPr b="0" lang="en-IN" sz="1400" spc="-1" strike="noStrike">
                          <a:solidFill>
                            <a:srgbClr val="000000"/>
                          </a:solidFill>
                          <a:latin typeface="Century Schoolbook"/>
                        </a:rPr>
                        <a:t>One or more occurrences</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46080" rIns="46080" anchor="t">
                      <a:noAutofit/>
                    </a:bodyPr>
                    <a:p>
                      <a:pPr>
                        <a:lnSpc>
                          <a:spcPct val="100000"/>
                        </a:lnSpc>
                        <a:buNone/>
                      </a:pPr>
                      <a:r>
                        <a:rPr b="0" lang="en-IN" sz="1400" spc="-1" strike="noStrike">
                          <a:solidFill>
                            <a:srgbClr val="000000"/>
                          </a:solidFill>
                          <a:latin typeface="Century Schoolbook"/>
                        </a:rPr>
                        <a:t>"aix+"</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r>
              <a:tr h="425520">
                <a:tc>
                  <a:txBody>
                    <a:bodyPr lIns="92520" rIns="46080" anchor="t">
                      <a:noAutofit/>
                    </a:bodyPr>
                    <a:p>
                      <a:pPr>
                        <a:lnSpc>
                          <a:spcPct val="100000"/>
                        </a:lnSpc>
                        <a:buNone/>
                      </a:pPr>
                      <a:r>
                        <a:rPr b="0" lang="en-IN" sz="1400" spc="-1" strike="noStrike">
                          <a:solidFill>
                            <a:srgbClr val="000000"/>
                          </a:solidFill>
                          <a:latin typeface="Century Schoolbook"/>
                        </a:rPr>
                        <a:t>{}</a:t>
                      </a:r>
                      <a:endParaRPr b="0" lang="en-IN" sz="1400" spc="-1" strike="noStrike">
                        <a:latin typeface="Arial"/>
                      </a:endParaRPr>
                    </a:p>
                  </a:txBody>
                  <a:tcPr anchor="t" marL="9252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46080" rIns="46080" anchor="t">
                      <a:noAutofit/>
                    </a:bodyPr>
                    <a:p>
                      <a:pPr>
                        <a:lnSpc>
                          <a:spcPct val="100000"/>
                        </a:lnSpc>
                        <a:buNone/>
                      </a:pPr>
                      <a:r>
                        <a:rPr b="0" lang="en-IN" sz="1400" spc="-1" strike="noStrike">
                          <a:solidFill>
                            <a:srgbClr val="000000"/>
                          </a:solidFill>
                          <a:latin typeface="Century Schoolbook"/>
                        </a:rPr>
                        <a:t>Exactly the specified number of occurrences</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46080" rIns="46080" anchor="t">
                      <a:noAutofit/>
                    </a:bodyPr>
                    <a:p>
                      <a:pPr>
                        <a:lnSpc>
                          <a:spcPct val="100000"/>
                        </a:lnSpc>
                        <a:buNone/>
                      </a:pPr>
                      <a:r>
                        <a:rPr b="0" lang="en-IN" sz="1400" spc="-1" strike="noStrike">
                          <a:solidFill>
                            <a:srgbClr val="000000"/>
                          </a:solidFill>
                          <a:latin typeface="Century Schoolbook"/>
                        </a:rPr>
                        <a:t>"al{2}"</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425520">
                <a:tc>
                  <a:txBody>
                    <a:bodyPr lIns="92520" rIns="46080" anchor="t">
                      <a:noAutofit/>
                    </a:bodyPr>
                    <a:p>
                      <a:pPr>
                        <a:lnSpc>
                          <a:spcPct val="100000"/>
                        </a:lnSpc>
                        <a:buNone/>
                      </a:pPr>
                      <a:r>
                        <a:rPr b="0" lang="en-IN" sz="1400" spc="-1" strike="noStrike">
                          <a:solidFill>
                            <a:srgbClr val="000000"/>
                          </a:solidFill>
                          <a:latin typeface="Century Schoolbook"/>
                        </a:rPr>
                        <a:t>|</a:t>
                      </a:r>
                      <a:endParaRPr b="0" lang="en-IN" sz="1400" spc="-1" strike="noStrike">
                        <a:latin typeface="Arial"/>
                      </a:endParaRPr>
                    </a:p>
                  </a:txBody>
                  <a:tcPr anchor="t" marL="9252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46080" rIns="46080" anchor="t">
                      <a:noAutofit/>
                    </a:bodyPr>
                    <a:p>
                      <a:pPr>
                        <a:lnSpc>
                          <a:spcPct val="100000"/>
                        </a:lnSpc>
                        <a:buNone/>
                      </a:pPr>
                      <a:r>
                        <a:rPr b="0" lang="en-IN" sz="1400" spc="-1" strike="noStrike">
                          <a:solidFill>
                            <a:srgbClr val="000000"/>
                          </a:solidFill>
                          <a:latin typeface="Century Schoolbook"/>
                        </a:rPr>
                        <a:t>Either or</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cccccc"/>
                      </a:solidFill>
                    </a:lnB>
                    <a:solidFill>
                      <a:srgbClr val="e7e9eb"/>
                    </a:solidFill>
                  </a:tcPr>
                </a:tc>
                <a:tc>
                  <a:txBody>
                    <a:bodyPr lIns="46080" rIns="46080" anchor="t">
                      <a:noAutofit/>
                    </a:bodyPr>
                    <a:p>
                      <a:pPr>
                        <a:lnSpc>
                          <a:spcPct val="100000"/>
                        </a:lnSpc>
                        <a:buNone/>
                      </a:pPr>
                      <a:r>
                        <a:rPr b="0" lang="en-IN" sz="1400" spc="-1" strike="noStrike">
                          <a:solidFill>
                            <a:srgbClr val="000000"/>
                          </a:solidFill>
                          <a:latin typeface="Century Schoolbook"/>
                        </a:rPr>
                        <a:t>"falls|stays"</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dddddd"/>
                      </a:solidFill>
                    </a:lnB>
                    <a:solidFill>
                      <a:srgbClr val="e7e9eb"/>
                    </a:solidFill>
                  </a:tcPr>
                </a:tc>
              </a:tr>
              <a:tr h="270720">
                <a:tc>
                  <a:txBody>
                    <a:bodyPr lIns="92520" rIns="46080" anchor="t">
                      <a:noAutofit/>
                    </a:bodyPr>
                    <a:p>
                      <a:pPr>
                        <a:lnSpc>
                          <a:spcPct val="100000"/>
                        </a:lnSpc>
                        <a:buNone/>
                      </a:pPr>
                      <a:r>
                        <a:rPr b="0" lang="en-IN" sz="1400" spc="-1" strike="noStrike">
                          <a:solidFill>
                            <a:srgbClr val="000000"/>
                          </a:solidFill>
                          <a:latin typeface="Century Schoolbook"/>
                        </a:rPr>
                        <a:t>()</a:t>
                      </a:r>
                      <a:endParaRPr b="0" lang="en-IN" sz="1400" spc="-1" strike="noStrike">
                        <a:latin typeface="Arial"/>
                      </a:endParaRPr>
                    </a:p>
                  </a:txBody>
                  <a:tcPr anchor="t" marL="92520" marR="4608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xBody>
                    <a:bodyPr lIns="46080" rIns="46080" anchor="t">
                      <a:noAutofit/>
                    </a:bodyPr>
                    <a:p>
                      <a:pPr>
                        <a:lnSpc>
                          <a:spcPct val="100000"/>
                        </a:lnSpc>
                        <a:buNone/>
                      </a:pPr>
                      <a:r>
                        <a:rPr b="0" lang="en-IN" sz="1400" spc="-1" strike="noStrike">
                          <a:solidFill>
                            <a:srgbClr val="000000"/>
                          </a:solidFill>
                          <a:latin typeface="Century Schoolbook"/>
                        </a:rPr>
                        <a:t>Capture and group</a:t>
                      </a:r>
                      <a:endParaRPr b="0" lang="en-IN" sz="1400" spc="-1" strike="noStrike">
                        <a:latin typeface="Arial"/>
                      </a:endParaRPr>
                    </a:p>
                  </a:txBody>
                  <a:tcPr anchor="t" marL="46080" marR="4608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cPr anchor="t" marL="55440" marR="55440">
                    <a:lnL w="9360">
                      <a:solidFill>
                        <a:srgbClr val="cccccc"/>
                      </a:solidFill>
                    </a:lnL>
                    <a:lnR>
                      <a:noFill/>
                    </a:lnR>
                    <a:lnT w="9360">
                      <a:solidFill>
                        <a:srgbClr val="dddddd"/>
                      </a:solidFill>
                    </a:lnT>
                    <a:lnB>
                      <a:noFill/>
                    </a:lnB>
                    <a:noFill/>
                  </a:tcPr>
                </a:tc>
              </a:tr>
            </a:tbl>
          </a:graphicData>
        </a:graphic>
      </p:graphicFrame>
      <p:pic>
        <p:nvPicPr>
          <p:cNvPr id="262" name="Picture 3" descr="C:\Users\isyswaytech\Desktop\New logo Sysway TM.png"/>
          <p:cNvPicPr/>
          <p:nvPr/>
        </p:nvPicPr>
        <p:blipFill>
          <a:blip r:embed="rId1"/>
          <a:stretch/>
        </p:blipFill>
        <p:spPr>
          <a:xfrm>
            <a:off x="10773000" y="0"/>
            <a:ext cx="1418040" cy="76572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8ADD6FC1-95B6-4ECE-A791-D180EA434926}" type="slidenum">
              <a:t>53</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0" y="0"/>
            <a:ext cx="12191400" cy="68572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1" lang="en-US" sz="2400" spc="-1" strike="noStrike">
                <a:solidFill>
                  <a:srgbClr val="000000"/>
                </a:solidFill>
                <a:latin typeface="Century Schoolbook"/>
              </a:rPr>
              <a:t>Search(): </a:t>
            </a:r>
            <a:r>
              <a:rPr b="0" lang="en-US" sz="2400" spc="-1" strike="noStrike">
                <a:solidFill>
                  <a:srgbClr val="000000"/>
                </a:solidFill>
                <a:latin typeface="Century Schoolbook"/>
              </a:rPr>
              <a:t>The search() f</a:t>
            </a:r>
            <a:r>
              <a:rPr b="0" lang="en-IN" sz="2400" spc="-1" strike="noStrike">
                <a:solidFill>
                  <a:srgbClr val="000000"/>
                </a:solidFill>
                <a:latin typeface="Century Schoolbook"/>
              </a:rPr>
              <a:t>unction searches the string for a </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Century Schoolbook"/>
              </a:rPr>
              <a:t>match, and returns a </a:t>
            </a:r>
            <a:r>
              <a:rPr b="0" lang="en-IN" sz="2400" spc="-1" strike="noStrike" u="sng">
                <a:solidFill>
                  <a:srgbClr val="0563c1"/>
                </a:solidFill>
                <a:uFillTx/>
                <a:latin typeface="Century Schoolbook"/>
                <a:hlinkClick r:id="rId1"/>
              </a:rPr>
              <a:t>Match object</a:t>
            </a:r>
            <a:r>
              <a:rPr b="0" lang="en-IN" sz="2400" spc="-1" strike="noStrike">
                <a:solidFill>
                  <a:srgbClr val="000000"/>
                </a:solidFill>
                <a:latin typeface="Century Schoolbook"/>
              </a:rPr>
              <a:t> if there is a match.</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Century Schoolbook"/>
              </a:rPr>
              <a:t>If there is more than one match, only the first occurrence of the match will be returned.</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400" spc="-1" strike="noStrike">
                <a:solidFill>
                  <a:srgbClr val="000000"/>
                </a:solidFill>
                <a:latin typeface="Century Schoolbook"/>
              </a:rPr>
              <a:t>The Split():</a:t>
            </a:r>
            <a:r>
              <a:rPr b="0" lang="en-IN" sz="2400" spc="-1" strike="noStrike">
                <a:solidFill>
                  <a:srgbClr val="000000"/>
                </a:solidFill>
                <a:latin typeface="Century Schoolbook"/>
              </a:rPr>
              <a:t> function returns a list where the string has been split at each match.</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400" spc="-1" strike="noStrike">
                <a:solidFill>
                  <a:srgbClr val="000000"/>
                </a:solidFill>
                <a:latin typeface="Century Schoolbook"/>
              </a:rPr>
              <a:t>The Sub():</a:t>
            </a:r>
            <a:r>
              <a:rPr b="0" lang="en-IN" sz="2400" spc="-1" strike="noStrike">
                <a:solidFill>
                  <a:srgbClr val="000000"/>
                </a:solidFill>
                <a:latin typeface="Century Schoolbook"/>
              </a:rPr>
              <a:t> function replaces the matches with the text of your choice.</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1" lang="en-IN" sz="2400" spc="-1" strike="noStrike">
                <a:solidFill>
                  <a:srgbClr val="000000"/>
                </a:solidFill>
                <a:latin typeface="Century Schoolbook"/>
              </a:rPr>
              <a:t>Match Object: </a:t>
            </a:r>
            <a:r>
              <a:rPr b="0" lang="en-IN" sz="2400" spc="-1" strike="noStrike">
                <a:solidFill>
                  <a:srgbClr val="000000"/>
                </a:solidFill>
                <a:latin typeface="Century Schoolbook"/>
              </a:rPr>
              <a:t>A Match Object is an object containing information about the search and the result.</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Century Schoolbook"/>
              </a:rPr>
              <a:t>The Match object has properties and methods used to retrieve information about the search, and the result:</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400" spc="-1" strike="noStrike">
                <a:solidFill>
                  <a:srgbClr val="000000"/>
                </a:solidFill>
                <a:latin typeface="Century Schoolbook"/>
              </a:rPr>
              <a:t>Span():</a:t>
            </a:r>
            <a:r>
              <a:rPr b="0" lang="en-IN" sz="2400" spc="-1" strike="noStrike">
                <a:solidFill>
                  <a:srgbClr val="000000"/>
                </a:solidFill>
                <a:latin typeface="Century Schoolbook"/>
              </a:rPr>
              <a:t>returns a tuple containing the start-, and end positions of the match.</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400" spc="-1" strike="noStrike">
                <a:solidFill>
                  <a:srgbClr val="000000"/>
                </a:solidFill>
                <a:latin typeface="Century Schoolbook"/>
              </a:rPr>
              <a:t>String:</a:t>
            </a:r>
            <a:r>
              <a:rPr b="0" lang="en-IN" sz="2400" spc="-1" strike="noStrike">
                <a:solidFill>
                  <a:srgbClr val="000000"/>
                </a:solidFill>
                <a:latin typeface="Century Schoolbook"/>
              </a:rPr>
              <a:t>returns the string passed into the function</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400" spc="-1" strike="noStrike">
                <a:solidFill>
                  <a:srgbClr val="000000"/>
                </a:solidFill>
                <a:latin typeface="Century Schoolbook"/>
              </a:rPr>
              <a:t>Group():</a:t>
            </a:r>
            <a:r>
              <a:rPr b="0" lang="en-IN" sz="2400" spc="-1" strike="noStrike">
                <a:solidFill>
                  <a:srgbClr val="000000"/>
                </a:solidFill>
                <a:latin typeface="Century Schoolbook"/>
              </a:rPr>
              <a:t>returns the part of the string where there was a match</a:t>
            </a:r>
            <a:endParaRPr b="0" lang="en-IN" sz="2400" spc="-1" strike="noStrike">
              <a:latin typeface="Arial"/>
            </a:endParaRPr>
          </a:p>
        </p:txBody>
      </p:sp>
      <p:pic>
        <p:nvPicPr>
          <p:cNvPr id="264" name="Picture 3" descr="C:\Users\isyswaytech\Desktop\New logo Sysway TM.png"/>
          <p:cNvPicPr/>
          <p:nvPr/>
        </p:nvPicPr>
        <p:blipFill>
          <a:blip r:embed="rId2"/>
          <a:stretch/>
        </p:blipFill>
        <p:spPr>
          <a:xfrm>
            <a:off x="10773000" y="0"/>
            <a:ext cx="1418040" cy="765720"/>
          </a:xfrm>
          <a:prstGeom prst="rect">
            <a:avLst/>
          </a:prstGeom>
          <a:ln w="0">
            <a:noFill/>
          </a:ln>
        </p:spPr>
      </p:pic>
      <p:sp>
        <p:nvSpPr>
          <p:cNvPr id="3" name="PlaceHolder 2"/>
          <p:cNvSpPr>
            <a:spLocks noGrp="1"/>
          </p:cNvSpPr>
          <p:nvPr>
            <p:ph type="ftr" idx="4"/>
          </p:nvPr>
        </p:nvSpPr>
        <p:spPr/>
        <p:txBody>
          <a:bodyPr/>
          <a:p>
            <a:r>
              <a:t>iSysway Technologies</a:t>
            </a:r>
          </a:p>
        </p:txBody>
      </p:sp>
      <p:sp>
        <p:nvSpPr>
          <p:cNvPr id="4" name="PlaceHolder 3"/>
          <p:cNvSpPr>
            <a:spLocks noGrp="1"/>
          </p:cNvSpPr>
          <p:nvPr>
            <p:ph type="sldNum" idx="5"/>
          </p:nvPr>
        </p:nvSpPr>
        <p:spPr/>
        <p:txBody>
          <a:bodyPr/>
          <a:p>
            <a:fld id="{41489527-87AC-4399-8D64-AC1A30CD5AA3}" type="slidenum">
              <a:t>54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gn="ctr">
              <a:buNone/>
            </a:pPr>
            <a:endParaRPr b="0" lang="en-IN" sz="4400" spc="-1" strike="noStrike">
              <a:latin typeface="Arial"/>
            </a:endParaRPr>
          </a:p>
        </p:txBody>
      </p:sp>
      <p:sp>
        <p:nvSpPr>
          <p:cNvPr id="9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endParaRPr b="0" lang="en-IN" sz="3200" spc="-1" strike="noStrike">
              <a:latin typeface="Arial"/>
            </a:endParaRPr>
          </a:p>
        </p:txBody>
      </p:sp>
      <p:pic>
        <p:nvPicPr>
          <p:cNvPr id="100" name="Picture 2" descr="Python History • Python Land Tutorial"/>
          <p:cNvPicPr/>
          <p:nvPr/>
        </p:nvPicPr>
        <p:blipFill>
          <a:blip r:embed="rId1"/>
          <a:stretch/>
        </p:blipFill>
        <p:spPr>
          <a:xfrm>
            <a:off x="0" y="115200"/>
            <a:ext cx="12191400" cy="6714000"/>
          </a:xfrm>
          <a:prstGeom prst="rect">
            <a:avLst/>
          </a:prstGeom>
          <a:ln w="0">
            <a:noFill/>
          </a:ln>
        </p:spPr>
      </p:pic>
      <p:pic>
        <p:nvPicPr>
          <p:cNvPr id="101" name="Picture 3" descr="C:\Users\isyswaytech\Desktop\New logo Sysway TM.png"/>
          <p:cNvPicPr/>
          <p:nvPr/>
        </p:nvPicPr>
        <p:blipFill>
          <a:blip r:embed="rId2"/>
          <a:stretch/>
        </p:blipFill>
        <p:spPr>
          <a:xfrm>
            <a:off x="9955800" y="0"/>
            <a:ext cx="2235600" cy="120708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6B4CC7E4-5173-4587-A78A-B396C1EAB43C}"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707400" y="0"/>
            <a:ext cx="10514880" cy="110232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000000"/>
                </a:solidFill>
                <a:latin typeface="Century Schoolbook"/>
              </a:rPr>
              <a:t>Python</a:t>
            </a:r>
            <a:endParaRPr b="0" lang="en-IN" sz="4400" spc="-1" strike="noStrike">
              <a:latin typeface="Arial"/>
            </a:endParaRPr>
          </a:p>
        </p:txBody>
      </p:sp>
      <p:sp>
        <p:nvSpPr>
          <p:cNvPr id="103" name="PlaceHolder 2"/>
          <p:cNvSpPr>
            <a:spLocks noGrp="1"/>
          </p:cNvSpPr>
          <p:nvPr>
            <p:ph/>
          </p:nvPr>
        </p:nvSpPr>
        <p:spPr>
          <a:xfrm>
            <a:off x="0" y="1277280"/>
            <a:ext cx="12191400" cy="5580000"/>
          </a:xfrm>
          <a:prstGeom prst="rect">
            <a:avLst/>
          </a:prstGeom>
          <a:noFill/>
          <a:ln w="0">
            <a:noFill/>
          </a:ln>
        </p:spPr>
        <p:txBody>
          <a:bodyPr lIns="90000" rIns="90000" tIns="45000" bIns="45000" anchor="t">
            <a:normAutofit fontScale="95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entury Schoolbook"/>
              </a:rPr>
              <a:t>Python is a simple, easy to learn, powerful, high level and object oriented programming language.</a:t>
            </a: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Century Schoolbook"/>
              </a:rPr>
              <a:t>Python is an interpreted scripting language also.</a:t>
            </a: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Century Schoolbook"/>
              </a:rPr>
              <a:t>Most of the companies like Google, youtube, dropbox, yahoo, NASA using python language.</a:t>
            </a: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Century Schoolbook"/>
              </a:rPr>
              <a:t>Python is used in several areas like machine learning, S/W  development, GUI and web development. So it is called GPL( General Purpose Language)</a:t>
            </a: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Century Schoolbook"/>
              </a:rPr>
              <a:t>Python can be used in data Science also for developing projects.</a:t>
            </a: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pic>
        <p:nvPicPr>
          <p:cNvPr id="104" name="Picture 3" descr="C:\Users\isyswaytech\Desktop\New logo Sysway TM.png"/>
          <p:cNvPicPr/>
          <p:nvPr/>
        </p:nvPicPr>
        <p:blipFill>
          <a:blip r:embed="rId1"/>
          <a:stretch/>
        </p:blipFill>
        <p:spPr>
          <a:xfrm>
            <a:off x="9955800" y="0"/>
            <a:ext cx="2235600" cy="120708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4500DFE5-1CCD-48BC-B1D0-52F07F1A4A27}"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880" cy="1324800"/>
          </a:xfrm>
          <a:prstGeom prst="rect">
            <a:avLst/>
          </a:prstGeom>
          <a:noFill/>
          <a:ln w="0">
            <a:noFill/>
          </a:ln>
        </p:spPr>
        <p:txBody>
          <a:bodyPr numCol="1" spcCol="0" lIns="90000" rIns="90000" tIns="45000" bIns="45000" anchor="t">
            <a:noAutofit/>
          </a:bodyPr>
          <a:p>
            <a:pPr algn="ctr">
              <a:buNone/>
            </a:pPr>
            <a:endParaRPr b="0" lang="en-IN" sz="4400" spc="-1" strike="noStrike">
              <a:latin typeface="Arial"/>
            </a:endParaRPr>
          </a:p>
        </p:txBody>
      </p:sp>
      <p:sp>
        <p:nvSpPr>
          <p:cNvPr id="10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endParaRPr b="0" lang="en-IN" sz="3200" spc="-1" strike="noStrike">
              <a:latin typeface="Arial"/>
            </a:endParaRPr>
          </a:p>
        </p:txBody>
      </p:sp>
      <p:sp>
        <p:nvSpPr>
          <p:cNvPr id="107" name="AutoShape 4"/>
          <p:cNvSpPr/>
          <p:nvPr/>
        </p:nvSpPr>
        <p:spPr>
          <a:xfrm>
            <a:off x="155520" y="-144360"/>
            <a:ext cx="304200" cy="304200"/>
          </a:xfrm>
          <a:prstGeom prst="rect">
            <a:avLst/>
          </a:prstGeom>
          <a:noFill/>
          <a:ln w="0">
            <a:noFill/>
          </a:ln>
        </p:spPr>
        <p:style>
          <a:lnRef idx="0"/>
          <a:fillRef idx="0"/>
          <a:effectRef idx="0"/>
          <a:fontRef idx="minor"/>
        </p:style>
      </p:sp>
      <p:pic>
        <p:nvPicPr>
          <p:cNvPr id="108" name="Picture 9" descr=""/>
          <p:cNvPicPr/>
          <p:nvPr/>
        </p:nvPicPr>
        <p:blipFill>
          <a:blip r:embed="rId1"/>
          <a:srcRect l="0" t="0" r="0" b="9797"/>
          <a:stretch/>
        </p:blipFill>
        <p:spPr>
          <a:xfrm>
            <a:off x="0" y="7920"/>
            <a:ext cx="12191400" cy="6849360"/>
          </a:xfrm>
          <a:prstGeom prst="rect">
            <a:avLst/>
          </a:prstGeom>
          <a:ln w="0">
            <a:noFill/>
          </a:ln>
        </p:spPr>
      </p:pic>
      <p:pic>
        <p:nvPicPr>
          <p:cNvPr id="109" name="Picture 3" descr="C:\Users\isyswaytech\Desktop\New logo Sysway TM.png"/>
          <p:cNvPicPr/>
          <p:nvPr/>
        </p:nvPicPr>
        <p:blipFill>
          <a:blip r:embed="rId2"/>
          <a:stretch/>
        </p:blipFill>
        <p:spPr>
          <a:xfrm>
            <a:off x="9955800" y="0"/>
            <a:ext cx="2235600" cy="120708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79ED15C8-E5C6-4FA2-9EB6-53C061D8A787}"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gn="ctr">
              <a:buNone/>
            </a:pPr>
            <a:endParaRPr b="0" lang="en-IN" sz="4400" spc="-1" strike="noStrike">
              <a:latin typeface="Arial"/>
            </a:endParaRPr>
          </a:p>
        </p:txBody>
      </p:sp>
      <p:sp>
        <p:nvSpPr>
          <p:cNvPr id="11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endParaRPr b="0" lang="en-IN" sz="3200" spc="-1" strike="noStrike">
              <a:latin typeface="Arial"/>
            </a:endParaRPr>
          </a:p>
        </p:txBody>
      </p:sp>
      <p:pic>
        <p:nvPicPr>
          <p:cNvPr id="112" name="Picture 4" descr="12 Features of Python that make it The Most Popular Programming Language -  DataFlair"/>
          <p:cNvPicPr/>
          <p:nvPr/>
        </p:nvPicPr>
        <p:blipFill>
          <a:blip r:embed="rId1"/>
          <a:stretch/>
        </p:blipFill>
        <p:spPr>
          <a:xfrm>
            <a:off x="0" y="0"/>
            <a:ext cx="12145320" cy="6857280"/>
          </a:xfrm>
          <a:prstGeom prst="rect">
            <a:avLst/>
          </a:prstGeom>
          <a:ln w="0">
            <a:noFill/>
          </a:ln>
        </p:spPr>
      </p:pic>
      <p:pic>
        <p:nvPicPr>
          <p:cNvPr id="113" name="Picture 3" descr="C:\Users\isyswaytech\Desktop\New logo Sysway TM.png"/>
          <p:cNvPicPr/>
          <p:nvPr/>
        </p:nvPicPr>
        <p:blipFill>
          <a:blip r:embed="rId2"/>
          <a:stretch/>
        </p:blipFill>
        <p:spPr>
          <a:xfrm>
            <a:off x="9534240" y="-121680"/>
            <a:ext cx="2657160" cy="1434600"/>
          </a:xfrm>
          <a:prstGeom prst="rect">
            <a:avLst/>
          </a:prstGeom>
          <a:ln w="0">
            <a:noFill/>
          </a:ln>
        </p:spPr>
      </p:pic>
      <p:sp>
        <p:nvSpPr>
          <p:cNvPr id="4" name="PlaceHolder 3"/>
          <p:cNvSpPr>
            <a:spLocks noGrp="1"/>
          </p:cNvSpPr>
          <p:nvPr>
            <p:ph type="ftr" idx="4"/>
          </p:nvPr>
        </p:nvSpPr>
        <p:spPr/>
        <p:txBody>
          <a:bodyPr/>
          <a:p>
            <a:r>
              <a:t>iSysway Technologies</a:t>
            </a:r>
          </a:p>
        </p:txBody>
      </p:sp>
      <p:sp>
        <p:nvSpPr>
          <p:cNvPr id="5" name="PlaceHolder 4"/>
          <p:cNvSpPr>
            <a:spLocks noGrp="1"/>
          </p:cNvSpPr>
          <p:nvPr>
            <p:ph type="sldNum" idx="5"/>
          </p:nvPr>
        </p:nvSpPr>
        <p:spPr/>
        <p:txBody>
          <a:bodyPr/>
          <a:p>
            <a:fld id="{E87520D9-91E5-4DD3-887F-30493189E0DE}"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2346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2021-07-05T05:39:00Z</dcterms:created>
  <dc:creator>isysway laptop</dc:creator>
  <dc:description/>
  <dc:language>en-IN</dc:language>
  <cp:lastModifiedBy/>
  <dcterms:modified xsi:type="dcterms:W3CDTF">2024-08-05T17:47:00Z</dcterms:modified>
  <cp:revision>135</cp:revision>
  <dc:subject/>
  <dc:title>PYTHON (3.8.8)</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54</vt:r8>
  </property>
</Properties>
</file>