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8" d="100"/>
          <a:sy n="98" d="100"/>
        </p:scale>
        <p:origin x="110"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05ECA-64FF-6975-F131-09E54B8C6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84ADA3-740C-8599-BC97-B6AB499F9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3E6DC-346E-29AD-674B-697F017C9F43}"/>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1792B0E6-D11D-331B-BC0F-8D68DCE02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36E7-1C14-0568-D90B-EAA8AF7F7E81}"/>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752362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1F55-8C34-E31B-4AD1-813B9EC08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800BAE-FA7C-B011-7D5C-B1AF55E27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150BC-EAA9-2F64-7698-D0D9CD79695E}"/>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D2B0FE21-BC99-78D7-89E7-DB245E6E1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F88D0-0F2B-D55C-B2DA-B45D396E4962}"/>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149665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8152D-E808-CDBE-D7CA-EA745414EE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3760AC-F22A-F0EF-C5DD-F7E4589345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21DF7-275D-6C6C-7471-7C7977DCFB0C}"/>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6C130A4A-C550-B82D-599C-FD4EB351A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09D33-EB3C-EA31-A4FE-1292FA73FA5A}"/>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38493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B1C5E-2000-59B0-6218-836FDA2D7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A0823-71D1-B26F-99C9-7F6708FF8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DFE4F2-A80F-12F8-CB3C-C920B27A84B0}"/>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1540D478-52F9-FF81-6728-B552D4E85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15016-195D-3825-98DF-F3717A54CFCF}"/>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312307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85C3-30BB-7EDA-9DF0-74BF64309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496ED5-62C4-A163-E76B-FC1B056D06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7AA0E-94E6-7203-15A2-11D11FDDECCA}"/>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49366882-3581-0A18-5D04-E4652E75F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F0AFC-380C-B2FC-11F4-8266FFA23338}"/>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482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ACF8-2265-EA41-A57B-BA8B21295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11170-75DD-2DB1-C4B6-6B92C48C1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20FA46-A244-D071-ECE1-29855C3975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4581F-072F-C619-FA10-744BDFCC2451}"/>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6" name="Footer Placeholder 5">
            <a:extLst>
              <a:ext uri="{FF2B5EF4-FFF2-40B4-BE49-F238E27FC236}">
                <a16:creationId xmlns:a16="http://schemas.microsoft.com/office/drawing/2014/main" id="{170E3E61-4A1A-2962-7E04-AD2D1CC4A4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D331C-A341-6649-3511-FEDCE44379C1}"/>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344226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40F6-DEB2-CE96-AE55-18F9F6FF6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57A0B-5B2F-E29E-00C7-9A7105E3B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62B11-BB0E-B35A-9187-FDA503A42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C87A92-8C98-A171-4E6D-E709A9B2D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84302D-7AAA-AD74-F98D-7F67A1A0D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AE8228-862F-F985-C4FB-44E759799052}"/>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8" name="Footer Placeholder 7">
            <a:extLst>
              <a:ext uri="{FF2B5EF4-FFF2-40B4-BE49-F238E27FC236}">
                <a16:creationId xmlns:a16="http://schemas.microsoft.com/office/drawing/2014/main" id="{FF3DB382-7573-7F65-3A2B-F42DB2CA17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B3E10-7365-0227-4107-965BC3086494}"/>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333761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BA56-2BF6-DD5F-0B1A-16E0A8200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74A255-A094-879E-2C01-EA73EEF1024D}"/>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4" name="Footer Placeholder 3">
            <a:extLst>
              <a:ext uri="{FF2B5EF4-FFF2-40B4-BE49-F238E27FC236}">
                <a16:creationId xmlns:a16="http://schemas.microsoft.com/office/drawing/2014/main" id="{082C7CF8-C9B2-6B7C-5C80-46D72CE3F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AD8D3-3F94-FCC4-0043-134289B04B19}"/>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275204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1A0D5-08E2-762A-4683-89C79F422DC4}"/>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3" name="Footer Placeholder 2">
            <a:extLst>
              <a:ext uri="{FF2B5EF4-FFF2-40B4-BE49-F238E27FC236}">
                <a16:creationId xmlns:a16="http://schemas.microsoft.com/office/drawing/2014/main" id="{09A536AF-0099-86F4-1762-33ED7BE663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FA53E1-0D3B-8DE8-C046-3F9810777B41}"/>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2132993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EECD-01C5-73F6-B3EC-2AAF506C3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11C5F-3F39-4339-2252-7FFE65478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09A89A-CE78-24B5-73D8-01DD48977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D129F-FD19-B1A0-F517-57F6D30716B1}"/>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6" name="Footer Placeholder 5">
            <a:extLst>
              <a:ext uri="{FF2B5EF4-FFF2-40B4-BE49-F238E27FC236}">
                <a16:creationId xmlns:a16="http://schemas.microsoft.com/office/drawing/2014/main" id="{217AD460-9483-2C84-F4F0-5D7C7C0A6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1891A-2D1D-4D7E-5EF7-FFB5F1B9FA4F}"/>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914347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8864-1FB6-F48C-2627-A8AD87CA0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B3E143-7BA9-A57F-64A0-0EDED1D8F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3E74E-1F74-88D7-1FC2-2DDF8C548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C6AC-004A-A1B3-CA2E-ED674C8DF3EE}"/>
              </a:ext>
            </a:extLst>
          </p:cNvPr>
          <p:cNvSpPr>
            <a:spLocks noGrp="1"/>
          </p:cNvSpPr>
          <p:nvPr>
            <p:ph type="dt" sz="half" idx="10"/>
          </p:nvPr>
        </p:nvSpPr>
        <p:spPr/>
        <p:txBody>
          <a:bodyPr/>
          <a:lstStyle/>
          <a:p>
            <a:fld id="{88949FC8-2F81-4852-970B-3C3B34C8508F}" type="datetimeFigureOut">
              <a:rPr lang="en-US" smtClean="0"/>
              <a:t>3/7/2024</a:t>
            </a:fld>
            <a:endParaRPr lang="en-US"/>
          </a:p>
        </p:txBody>
      </p:sp>
      <p:sp>
        <p:nvSpPr>
          <p:cNvPr id="6" name="Footer Placeholder 5">
            <a:extLst>
              <a:ext uri="{FF2B5EF4-FFF2-40B4-BE49-F238E27FC236}">
                <a16:creationId xmlns:a16="http://schemas.microsoft.com/office/drawing/2014/main" id="{643E7448-10F2-B8A4-C71A-59608151B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F5B6F-41F3-1C05-770A-1A05336FE5F9}"/>
              </a:ext>
            </a:extLst>
          </p:cNvPr>
          <p:cNvSpPr>
            <a:spLocks noGrp="1"/>
          </p:cNvSpPr>
          <p:nvPr>
            <p:ph type="sldNum" sz="quarter" idx="12"/>
          </p:nvPr>
        </p:nvSpPr>
        <p:spPr/>
        <p:txBody>
          <a:bodyPr/>
          <a:lstStyle/>
          <a:p>
            <a:fld id="{87C4DB20-2AA7-44F1-9314-8B676E221FAB}" type="slidenum">
              <a:rPr lang="en-US" smtClean="0"/>
              <a:t>‹#›</a:t>
            </a:fld>
            <a:endParaRPr lang="en-US"/>
          </a:p>
        </p:txBody>
      </p:sp>
    </p:spTree>
    <p:extLst>
      <p:ext uri="{BB962C8B-B14F-4D97-AF65-F5344CB8AC3E}">
        <p14:creationId xmlns:p14="http://schemas.microsoft.com/office/powerpoint/2010/main" val="854910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5DF10-B8C0-A098-D9E4-5791BB68A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6ED538-248C-66E2-A172-318B3D741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79BC0-0974-A81D-D893-308183ADB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949FC8-2F81-4852-970B-3C3B34C8508F}" type="datetimeFigureOut">
              <a:rPr lang="en-US" smtClean="0"/>
              <a:t>3/7/2024</a:t>
            </a:fld>
            <a:endParaRPr lang="en-US"/>
          </a:p>
        </p:txBody>
      </p:sp>
      <p:sp>
        <p:nvSpPr>
          <p:cNvPr id="5" name="Footer Placeholder 4">
            <a:extLst>
              <a:ext uri="{FF2B5EF4-FFF2-40B4-BE49-F238E27FC236}">
                <a16:creationId xmlns:a16="http://schemas.microsoft.com/office/drawing/2014/main" id="{962CA602-0C5F-EB50-02BE-745073948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404FE6-E77B-49F7-D4EA-EAC08081B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C4DB20-2AA7-44F1-9314-8B676E221FAB}" type="slidenum">
              <a:rPr lang="en-US" smtClean="0"/>
              <a:t>‹#›</a:t>
            </a:fld>
            <a:endParaRPr lang="en-US"/>
          </a:p>
        </p:txBody>
      </p:sp>
    </p:spTree>
    <p:extLst>
      <p:ext uri="{BB962C8B-B14F-4D97-AF65-F5344CB8AC3E}">
        <p14:creationId xmlns:p14="http://schemas.microsoft.com/office/powerpoint/2010/main" val="2983446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2DC8-24EE-5472-5774-C775778B6AE0}"/>
              </a:ext>
            </a:extLst>
          </p:cNvPr>
          <p:cNvSpPr>
            <a:spLocks noGrp="1"/>
          </p:cNvSpPr>
          <p:nvPr>
            <p:ph type="ctrTitle"/>
          </p:nvPr>
        </p:nvSpPr>
        <p:spPr>
          <a:xfrm>
            <a:off x="1524000" y="1182127"/>
            <a:ext cx="9144000" cy="2387600"/>
          </a:xfrm>
        </p:spPr>
        <p:txBody>
          <a:bodyPr>
            <a:normAutofit/>
          </a:bodyPr>
          <a:lstStyle/>
          <a:p>
            <a:r>
              <a:rPr lang="en-US" sz="4800" b="1" i="0" dirty="0">
                <a:solidFill>
                  <a:schemeClr val="tx1">
                    <a:lumMod val="65000"/>
                    <a:lumOff val="35000"/>
                  </a:schemeClr>
                </a:solidFill>
                <a:latin typeface="Söhne"/>
              </a:rPr>
              <a:t>Understanding and Mitigating Online Hate Speech</a:t>
            </a:r>
            <a:endParaRPr lang="en-US" sz="4800" b="1" dirty="0">
              <a:solidFill>
                <a:schemeClr val="tx1">
                  <a:lumMod val="65000"/>
                  <a:lumOff val="35000"/>
                </a:schemeClr>
              </a:solidFill>
            </a:endParaRPr>
          </a:p>
        </p:txBody>
      </p:sp>
      <p:sp>
        <p:nvSpPr>
          <p:cNvPr id="3" name="Subtitle 2">
            <a:extLst>
              <a:ext uri="{FF2B5EF4-FFF2-40B4-BE49-F238E27FC236}">
                <a16:creationId xmlns:a16="http://schemas.microsoft.com/office/drawing/2014/main" id="{DCF3BC8A-5164-0866-0E5C-3E7C6598429A}"/>
              </a:ext>
            </a:extLst>
          </p:cNvPr>
          <p:cNvSpPr>
            <a:spLocks noGrp="1"/>
          </p:cNvSpPr>
          <p:nvPr>
            <p:ph type="subTitle" idx="1"/>
          </p:nvPr>
        </p:nvSpPr>
        <p:spPr>
          <a:xfrm>
            <a:off x="1524000" y="4096869"/>
            <a:ext cx="9144000" cy="847165"/>
          </a:xfrm>
        </p:spPr>
        <p:txBody>
          <a:bodyPr>
            <a:normAutofit/>
          </a:bodyPr>
          <a:lstStyle/>
          <a:p>
            <a:r>
              <a:rPr lang="en-US" sz="4000" b="1" i="0" dirty="0">
                <a:solidFill>
                  <a:schemeClr val="tx1">
                    <a:lumMod val="65000"/>
                    <a:lumOff val="35000"/>
                  </a:schemeClr>
                </a:solidFill>
                <a:latin typeface="Söhne"/>
              </a:rPr>
              <a:t>(A Comprehensive Approach)</a:t>
            </a:r>
            <a:endParaRPr lang="en-US" sz="4000" dirty="0"/>
          </a:p>
        </p:txBody>
      </p:sp>
    </p:spTree>
    <p:extLst>
      <p:ext uri="{BB962C8B-B14F-4D97-AF65-F5344CB8AC3E}">
        <p14:creationId xmlns:p14="http://schemas.microsoft.com/office/powerpoint/2010/main" val="196428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68DA4-3513-5745-055A-83279BE2A2C9}"/>
              </a:ext>
            </a:extLst>
          </p:cNvPr>
          <p:cNvSpPr>
            <a:spLocks noGrp="1"/>
          </p:cNvSpPr>
          <p:nvPr>
            <p:ph type="title"/>
          </p:nvPr>
        </p:nvSpPr>
        <p:spPr/>
        <p:txBody>
          <a:bodyPr>
            <a:normAutofit/>
          </a:bodyPr>
          <a:lstStyle/>
          <a:p>
            <a:r>
              <a:rPr lang="en-US" sz="4000" b="1" i="0" dirty="0">
                <a:solidFill>
                  <a:schemeClr val="tx1">
                    <a:lumMod val="65000"/>
                    <a:lumOff val="35000"/>
                  </a:schemeClr>
                </a:solidFill>
                <a:effectLst/>
                <a:latin typeface="Söhne"/>
              </a:rPr>
              <a:t>Introduction:</a:t>
            </a:r>
            <a:endParaRPr lang="en-US" sz="40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1FAF48C-F16B-7755-8F41-9FBCF9537976}"/>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chemeClr val="tx1">
                    <a:lumMod val="65000"/>
                    <a:lumOff val="35000"/>
                  </a:schemeClr>
                </a:solidFill>
                <a:effectLst/>
                <a:latin typeface="Söhne"/>
              </a:rPr>
              <a:t>Brief overview of the prevalence and impact of online hate speech.</a:t>
            </a:r>
          </a:p>
          <a:p>
            <a:pPr algn="l">
              <a:buFont typeface="Arial" panose="020B0604020202020204" pitchFamily="34" charset="0"/>
              <a:buChar char="•"/>
            </a:pPr>
            <a:r>
              <a:rPr lang="en-US" b="0" i="0" dirty="0">
                <a:solidFill>
                  <a:schemeClr val="tx1">
                    <a:lumMod val="65000"/>
                    <a:lumOff val="35000"/>
                  </a:schemeClr>
                </a:solidFill>
                <a:effectLst/>
                <a:latin typeface="Söhne"/>
              </a:rPr>
              <a:t>Importance of addressing hate speech in online platforms for fostering inclusivity and safety.</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305415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D4AD-CEE4-76EC-08A3-8B33AACCA438}"/>
              </a:ext>
            </a:extLst>
          </p:cNvPr>
          <p:cNvSpPr>
            <a:spLocks noGrp="1"/>
          </p:cNvSpPr>
          <p:nvPr>
            <p:ph type="title"/>
          </p:nvPr>
        </p:nvSpPr>
        <p:spPr/>
        <p:txBody>
          <a:bodyPr/>
          <a:lstStyle/>
          <a:p>
            <a:r>
              <a:rPr lang="en-US" b="1" i="0" dirty="0">
                <a:solidFill>
                  <a:schemeClr val="tx1">
                    <a:lumMod val="65000"/>
                    <a:lumOff val="35000"/>
                  </a:schemeClr>
                </a:solidFill>
                <a:effectLst/>
                <a:latin typeface="Söhne"/>
              </a:rPr>
              <a:t>Problem Statement:</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4FB237B-0E38-6F14-01C0-6903C61267B5}"/>
              </a:ext>
            </a:extLst>
          </p:cNvPr>
          <p:cNvSpPr>
            <a:spLocks noGrp="1"/>
          </p:cNvSpPr>
          <p:nvPr>
            <p:ph idx="1"/>
          </p:nvPr>
        </p:nvSpPr>
        <p:spPr/>
        <p:txBody>
          <a:bodyPr/>
          <a:lstStyle/>
          <a:p>
            <a:pPr algn="l">
              <a:buFont typeface="Arial" panose="020B0604020202020204" pitchFamily="34" charset="0"/>
              <a:buChar char="•"/>
            </a:pPr>
            <a:r>
              <a:rPr lang="en-US" b="0" i="0" dirty="0">
                <a:solidFill>
                  <a:schemeClr val="tx1">
                    <a:lumMod val="65000"/>
                    <a:lumOff val="35000"/>
                  </a:schemeClr>
                </a:solidFill>
                <a:effectLst/>
                <a:latin typeface="Söhne"/>
              </a:rPr>
              <a:t>Online platforms face significant challenges in identifying and mitigating hate speech effectively.</a:t>
            </a:r>
          </a:p>
          <a:p>
            <a:pPr algn="l">
              <a:buFont typeface="Arial" panose="020B0604020202020204" pitchFamily="34" charset="0"/>
              <a:buChar char="•"/>
            </a:pPr>
            <a:r>
              <a:rPr lang="en-US" b="0" i="0" dirty="0">
                <a:solidFill>
                  <a:schemeClr val="tx1">
                    <a:lumMod val="65000"/>
                    <a:lumOff val="35000"/>
                  </a:schemeClr>
                </a:solidFill>
                <a:effectLst/>
                <a:latin typeface="Söhne"/>
              </a:rPr>
              <a:t>Lack of comprehensive approaches and tools to analyze and address hate speech dynamics.</a:t>
            </a:r>
          </a:p>
          <a:p>
            <a:pPr algn="l">
              <a:buFont typeface="Arial" panose="020B0604020202020204" pitchFamily="34" charset="0"/>
              <a:buChar char="•"/>
            </a:pPr>
            <a:r>
              <a:rPr lang="en-US" b="0" i="0" dirty="0">
                <a:solidFill>
                  <a:schemeClr val="tx1">
                    <a:lumMod val="65000"/>
                    <a:lumOff val="35000"/>
                  </a:schemeClr>
                </a:solidFill>
                <a:effectLst/>
                <a:latin typeface="Söhne"/>
              </a:rPr>
              <a:t>Need for a multifaceted strategy to understand, detect, and mitigate hate speech online.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279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7C4E-A781-F297-A608-2CB8C8F05CCB}"/>
              </a:ext>
            </a:extLst>
          </p:cNvPr>
          <p:cNvSpPr>
            <a:spLocks noGrp="1"/>
          </p:cNvSpPr>
          <p:nvPr>
            <p:ph type="title"/>
          </p:nvPr>
        </p:nvSpPr>
        <p:spPr/>
        <p:txBody>
          <a:bodyPr/>
          <a:lstStyle/>
          <a:p>
            <a:r>
              <a:rPr lang="en-US" b="1" i="0" dirty="0">
                <a:solidFill>
                  <a:schemeClr val="tx1">
                    <a:lumMod val="65000"/>
                    <a:lumOff val="35000"/>
                  </a:schemeClr>
                </a:solidFill>
                <a:effectLst/>
                <a:latin typeface="Söhne"/>
              </a:rPr>
              <a:t>Tools Used:</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F07D98C6-F311-9FD5-1A52-DBF466B7DF91}"/>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chemeClr val="tx1">
                    <a:lumMod val="65000"/>
                    <a:lumOff val="35000"/>
                  </a:schemeClr>
                </a:solidFill>
                <a:effectLst/>
                <a:latin typeface="Söhne"/>
              </a:rPr>
              <a:t>Data Collection:</a:t>
            </a:r>
            <a:r>
              <a:rPr lang="en-US" b="0" i="0" dirty="0">
                <a:solidFill>
                  <a:schemeClr val="tx1">
                    <a:lumMod val="65000"/>
                    <a:lumOff val="35000"/>
                  </a:schemeClr>
                </a:solidFill>
                <a:effectLst/>
                <a:latin typeface="Söhne"/>
              </a:rPr>
              <a:t> Web scraping tools, APIs for social media platforms, data annotation platforms.</a:t>
            </a:r>
          </a:p>
          <a:p>
            <a:pPr algn="l">
              <a:buFont typeface="Arial" panose="020B0604020202020204" pitchFamily="34" charset="0"/>
              <a:buChar char="•"/>
            </a:pPr>
            <a:r>
              <a:rPr lang="en-US" b="1" i="0" dirty="0">
                <a:solidFill>
                  <a:schemeClr val="tx1">
                    <a:lumMod val="65000"/>
                    <a:lumOff val="35000"/>
                  </a:schemeClr>
                </a:solidFill>
                <a:effectLst/>
                <a:latin typeface="Söhne"/>
              </a:rPr>
              <a:t>Preprocessing:</a:t>
            </a:r>
            <a:r>
              <a:rPr lang="en-US" b="0" i="0" dirty="0">
                <a:solidFill>
                  <a:schemeClr val="tx1">
                    <a:lumMod val="65000"/>
                    <a:lumOff val="35000"/>
                  </a:schemeClr>
                </a:solidFill>
                <a:effectLst/>
                <a:latin typeface="Söhne"/>
              </a:rPr>
              <a:t> Python libraries (Pandas, scikit-learn), regular expressions for text cleaning.</a:t>
            </a:r>
          </a:p>
          <a:p>
            <a:pPr algn="l">
              <a:buFont typeface="Arial" panose="020B0604020202020204" pitchFamily="34" charset="0"/>
              <a:buChar char="•"/>
            </a:pPr>
            <a:r>
              <a:rPr lang="en-US" b="1" i="0" dirty="0">
                <a:solidFill>
                  <a:schemeClr val="tx1">
                    <a:lumMod val="65000"/>
                    <a:lumOff val="35000"/>
                  </a:schemeClr>
                </a:solidFill>
                <a:effectLst/>
                <a:latin typeface="Söhne"/>
              </a:rPr>
              <a:t>Analysis:</a:t>
            </a:r>
            <a:r>
              <a:rPr lang="en-US" b="0" i="0" dirty="0">
                <a:solidFill>
                  <a:schemeClr val="tx1">
                    <a:lumMod val="65000"/>
                    <a:lumOff val="35000"/>
                  </a:schemeClr>
                </a:solidFill>
                <a:effectLst/>
                <a:latin typeface="Söhne"/>
              </a:rPr>
              <a:t> Machine learning libraries (Transforms, </a:t>
            </a:r>
            <a:r>
              <a:rPr lang="en-US" b="0" i="0" dirty="0" err="1">
                <a:solidFill>
                  <a:schemeClr val="tx1">
                    <a:lumMod val="65000"/>
                    <a:lumOff val="35000"/>
                  </a:schemeClr>
                </a:solidFill>
                <a:effectLst/>
                <a:latin typeface="Söhne"/>
              </a:rPr>
              <a:t>PyTorch</a:t>
            </a:r>
            <a:r>
              <a:rPr lang="en-US" b="0" i="0" dirty="0">
                <a:solidFill>
                  <a:schemeClr val="tx1">
                    <a:lumMod val="65000"/>
                    <a:lumOff val="35000"/>
                  </a:schemeClr>
                </a:solidFill>
                <a:effectLst/>
                <a:latin typeface="Söhne"/>
              </a:rPr>
              <a:t>), NLP techniques (Genism, NLTK).</a:t>
            </a:r>
          </a:p>
          <a:p>
            <a:pPr algn="l">
              <a:buFont typeface="Arial" panose="020B0604020202020204" pitchFamily="34" charset="0"/>
              <a:buChar char="•"/>
            </a:pPr>
            <a:r>
              <a:rPr lang="en-US" b="1" i="0" dirty="0">
                <a:solidFill>
                  <a:schemeClr val="tx1">
                    <a:lumMod val="65000"/>
                    <a:lumOff val="35000"/>
                  </a:schemeClr>
                </a:solidFill>
                <a:effectLst/>
                <a:latin typeface="Söhne"/>
              </a:rPr>
              <a:t>Model Evaluation:</a:t>
            </a:r>
            <a:r>
              <a:rPr lang="en-US" b="0" i="0" dirty="0">
                <a:solidFill>
                  <a:schemeClr val="tx1">
                    <a:lumMod val="65000"/>
                    <a:lumOff val="35000"/>
                  </a:schemeClr>
                </a:solidFill>
                <a:effectLst/>
                <a:latin typeface="Söhne"/>
              </a:rPr>
              <a:t> Metrics such as precision, recall, F1 score; confusion matrices; ROC curves.</a:t>
            </a:r>
          </a:p>
        </p:txBody>
      </p:sp>
    </p:spTree>
    <p:extLst>
      <p:ext uri="{BB962C8B-B14F-4D97-AF65-F5344CB8AC3E}">
        <p14:creationId xmlns:p14="http://schemas.microsoft.com/office/powerpoint/2010/main" val="173534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9BEF-DF87-1203-4557-67CFD4CE1218}"/>
              </a:ext>
            </a:extLst>
          </p:cNvPr>
          <p:cNvSpPr>
            <a:spLocks noGrp="1"/>
          </p:cNvSpPr>
          <p:nvPr>
            <p:ph type="title"/>
          </p:nvPr>
        </p:nvSpPr>
        <p:spPr/>
        <p:txBody>
          <a:bodyPr/>
          <a:lstStyle/>
          <a:p>
            <a:r>
              <a:rPr lang="en-US" b="1" i="0" dirty="0">
                <a:solidFill>
                  <a:schemeClr val="tx1">
                    <a:lumMod val="65000"/>
                    <a:lumOff val="35000"/>
                  </a:schemeClr>
                </a:solidFill>
                <a:effectLst/>
                <a:latin typeface="Söhne"/>
              </a:rPr>
              <a:t>Approaches:</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C306661-357F-622D-8772-2DAF0C84EE8B}"/>
              </a:ext>
            </a:extLst>
          </p:cNvPr>
          <p:cNvSpPr>
            <a:spLocks noGrp="1"/>
          </p:cNvSpPr>
          <p:nvPr>
            <p:ph idx="1"/>
          </p:nvPr>
        </p:nvSpPr>
        <p:spPr>
          <a:xfrm>
            <a:off x="838200" y="1568824"/>
            <a:ext cx="10515600" cy="4608139"/>
          </a:xfrm>
        </p:spPr>
        <p:txBody>
          <a:bodyPr>
            <a:normAutofit fontScale="70000" lnSpcReduction="20000"/>
          </a:bodyPr>
          <a:lstStyle/>
          <a:p>
            <a:pPr algn="l">
              <a:buFont typeface="+mj-lt"/>
              <a:buAutoNum type="arabicPeriod"/>
            </a:pPr>
            <a:r>
              <a:rPr lang="en-US" b="1" i="0" dirty="0">
                <a:solidFill>
                  <a:schemeClr val="tx1">
                    <a:lumMod val="65000"/>
                    <a:lumOff val="35000"/>
                  </a:schemeClr>
                </a:solidFill>
                <a:effectLst/>
                <a:latin typeface="Söhne"/>
              </a:rPr>
              <a:t>Contextual Analysis:</a:t>
            </a:r>
            <a:endParaRPr lang="en-US" b="0" i="0" dirty="0">
              <a:solidFill>
                <a:schemeClr val="tx1">
                  <a:lumMod val="65000"/>
                  <a:lumOff val="35000"/>
                </a:schemeClr>
              </a:solidFill>
              <a:effectLst/>
              <a:latin typeface="Söhne"/>
            </a:endParaRPr>
          </a:p>
          <a:p>
            <a:pPr marL="742950" lvl="1" indent="-285750" algn="l">
              <a:buFont typeface="+mj-lt"/>
              <a:buAutoNum type="arabicPeriod"/>
            </a:pPr>
            <a:r>
              <a:rPr lang="en-US" b="0" i="0" dirty="0">
                <a:solidFill>
                  <a:schemeClr val="tx1">
                    <a:lumMod val="65000"/>
                    <a:lumOff val="35000"/>
                  </a:schemeClr>
                </a:solidFill>
                <a:effectLst/>
                <a:latin typeface="Söhne"/>
              </a:rPr>
              <a:t>Utilized NLP techniques to understand the context surrounding hate speech instances.</a:t>
            </a:r>
          </a:p>
          <a:p>
            <a:pPr marL="742950" lvl="1" indent="-285750" algn="l">
              <a:buFont typeface="+mj-lt"/>
              <a:buAutoNum type="arabicPeriod"/>
            </a:pPr>
            <a:r>
              <a:rPr lang="en-US" b="0" i="0" dirty="0">
                <a:solidFill>
                  <a:schemeClr val="tx1">
                    <a:lumMod val="65000"/>
                    <a:lumOff val="35000"/>
                  </a:schemeClr>
                </a:solidFill>
                <a:effectLst/>
                <a:latin typeface="Söhne"/>
              </a:rPr>
              <a:t>Extracted sentiments, topics, and semantic meaning to gain deeper insights.</a:t>
            </a:r>
          </a:p>
          <a:p>
            <a:pPr algn="l">
              <a:buFont typeface="+mj-lt"/>
              <a:buAutoNum type="arabicPeriod"/>
            </a:pPr>
            <a:r>
              <a:rPr lang="en-US" b="1" i="0" dirty="0">
                <a:solidFill>
                  <a:schemeClr val="tx1">
                    <a:lumMod val="65000"/>
                    <a:lumOff val="35000"/>
                  </a:schemeClr>
                </a:solidFill>
                <a:effectLst/>
                <a:latin typeface="Söhne"/>
              </a:rPr>
              <a:t>Temporal Analysis:</a:t>
            </a:r>
            <a:endParaRPr lang="en-US" b="0" i="0" dirty="0">
              <a:solidFill>
                <a:schemeClr val="tx1">
                  <a:lumMod val="65000"/>
                  <a:lumOff val="35000"/>
                </a:schemeClr>
              </a:solidFill>
              <a:effectLst/>
              <a:latin typeface="Söhne"/>
            </a:endParaRPr>
          </a:p>
          <a:p>
            <a:pPr marL="742950" lvl="1" indent="-285750" algn="l">
              <a:buFont typeface="+mj-lt"/>
              <a:buAutoNum type="arabicPeriod"/>
            </a:pPr>
            <a:r>
              <a:rPr lang="en-US" b="0" i="0" dirty="0">
                <a:solidFill>
                  <a:schemeClr val="tx1">
                    <a:lumMod val="65000"/>
                    <a:lumOff val="35000"/>
                  </a:schemeClr>
                </a:solidFill>
                <a:effectLst/>
                <a:latin typeface="Söhne"/>
              </a:rPr>
              <a:t>Conducted time series analysis to identify temporal patterns and trends in hate speech over time.</a:t>
            </a:r>
          </a:p>
          <a:p>
            <a:pPr marL="742950" lvl="1" indent="-285750" algn="l">
              <a:buFont typeface="+mj-lt"/>
              <a:buAutoNum type="arabicPeriod"/>
            </a:pPr>
            <a:r>
              <a:rPr lang="en-US" b="0" i="0" dirty="0">
                <a:solidFill>
                  <a:schemeClr val="tx1">
                    <a:lumMod val="65000"/>
                    <a:lumOff val="35000"/>
                  </a:schemeClr>
                </a:solidFill>
                <a:effectLst/>
                <a:latin typeface="Söhne"/>
              </a:rPr>
              <a:t>Detected spikes, fluctuations, and long-term patterns to inform mitigation strategies.</a:t>
            </a:r>
          </a:p>
          <a:p>
            <a:pPr algn="l">
              <a:buFont typeface="+mj-lt"/>
              <a:buAutoNum type="arabicPeriod"/>
            </a:pPr>
            <a:r>
              <a:rPr lang="en-US" b="1" i="0" dirty="0">
                <a:solidFill>
                  <a:schemeClr val="tx1">
                    <a:lumMod val="65000"/>
                    <a:lumOff val="35000"/>
                  </a:schemeClr>
                </a:solidFill>
                <a:effectLst/>
                <a:latin typeface="Söhne"/>
              </a:rPr>
              <a:t>User Profiling:</a:t>
            </a:r>
            <a:endParaRPr lang="en-US" b="0" i="0" dirty="0">
              <a:solidFill>
                <a:schemeClr val="tx1">
                  <a:lumMod val="65000"/>
                  <a:lumOff val="35000"/>
                </a:schemeClr>
              </a:solidFill>
              <a:effectLst/>
              <a:latin typeface="Söhne"/>
            </a:endParaRPr>
          </a:p>
          <a:p>
            <a:pPr marL="742950" lvl="1" indent="-285750" algn="l">
              <a:buFont typeface="+mj-lt"/>
              <a:buAutoNum type="arabicPeriod"/>
            </a:pPr>
            <a:r>
              <a:rPr lang="en-US" b="0" i="0" dirty="0">
                <a:solidFill>
                  <a:schemeClr val="tx1">
                    <a:lumMod val="65000"/>
                    <a:lumOff val="35000"/>
                  </a:schemeClr>
                </a:solidFill>
                <a:effectLst/>
                <a:latin typeface="Söhne"/>
              </a:rPr>
              <a:t>Created user profiles based on language usage and engagement with hate speech.</a:t>
            </a:r>
          </a:p>
          <a:p>
            <a:pPr marL="742950" lvl="1" indent="-285750" algn="l">
              <a:buFont typeface="+mj-lt"/>
              <a:buAutoNum type="arabicPeriod"/>
            </a:pPr>
            <a:r>
              <a:rPr lang="en-US" b="0" i="0" dirty="0">
                <a:solidFill>
                  <a:schemeClr val="tx1">
                    <a:lumMod val="65000"/>
                    <a:lumOff val="35000"/>
                  </a:schemeClr>
                </a:solidFill>
                <a:effectLst/>
                <a:latin typeface="Söhne"/>
              </a:rPr>
              <a:t>Employed clustering and classification techniques to categorize users prone to hate speech.</a:t>
            </a:r>
          </a:p>
          <a:p>
            <a:pPr algn="l">
              <a:buFont typeface="+mj-lt"/>
              <a:buAutoNum type="arabicPeriod"/>
            </a:pPr>
            <a:r>
              <a:rPr lang="en-US" b="1" i="0" dirty="0">
                <a:solidFill>
                  <a:schemeClr val="tx1">
                    <a:lumMod val="65000"/>
                    <a:lumOff val="35000"/>
                  </a:schemeClr>
                </a:solidFill>
                <a:effectLst/>
                <a:latin typeface="Söhne"/>
              </a:rPr>
              <a:t>False Positive/Negative Analysis:</a:t>
            </a:r>
            <a:endParaRPr lang="en-US" b="0" i="0" dirty="0">
              <a:solidFill>
                <a:schemeClr val="tx1">
                  <a:lumMod val="65000"/>
                  <a:lumOff val="35000"/>
                </a:schemeClr>
              </a:solidFill>
              <a:effectLst/>
              <a:latin typeface="Söhne"/>
            </a:endParaRPr>
          </a:p>
          <a:p>
            <a:pPr marL="742950" lvl="1" indent="-285750" algn="l">
              <a:buFont typeface="+mj-lt"/>
              <a:buAutoNum type="arabicPeriod"/>
            </a:pPr>
            <a:r>
              <a:rPr lang="en-US" b="0" i="0" dirty="0">
                <a:solidFill>
                  <a:schemeClr val="tx1">
                    <a:lumMod val="65000"/>
                    <a:lumOff val="35000"/>
                  </a:schemeClr>
                </a:solidFill>
                <a:effectLst/>
                <a:latin typeface="Söhne"/>
              </a:rPr>
              <a:t>Evaluated hate speech detection models to identify and mitigate false positives and false negatives.</a:t>
            </a:r>
          </a:p>
          <a:p>
            <a:pPr marL="742950" lvl="1" indent="-285750" algn="l">
              <a:buFont typeface="+mj-lt"/>
              <a:buAutoNum type="arabicPeriod"/>
            </a:pPr>
            <a:r>
              <a:rPr lang="en-US" b="0" i="0" dirty="0">
                <a:solidFill>
                  <a:schemeClr val="tx1">
                    <a:lumMod val="65000"/>
                    <a:lumOff val="35000"/>
                  </a:schemeClr>
                </a:solidFill>
                <a:effectLst/>
                <a:latin typeface="Söhne"/>
              </a:rPr>
              <a:t>Fine-tuned models to balance accuracy and minimize erroneous detections.</a:t>
            </a:r>
          </a:p>
          <a:p>
            <a:pPr algn="l">
              <a:buFont typeface="+mj-lt"/>
              <a:buAutoNum type="arabicPeriod"/>
            </a:pPr>
            <a:r>
              <a:rPr lang="en-US" b="1" i="0" dirty="0">
                <a:solidFill>
                  <a:schemeClr val="tx1">
                    <a:lumMod val="65000"/>
                    <a:lumOff val="35000"/>
                  </a:schemeClr>
                </a:solidFill>
                <a:effectLst/>
                <a:latin typeface="Söhne"/>
              </a:rPr>
              <a:t>Hate Speech Detection:</a:t>
            </a:r>
            <a:endParaRPr lang="en-US" b="0" i="0" dirty="0">
              <a:solidFill>
                <a:schemeClr val="tx1">
                  <a:lumMod val="65000"/>
                  <a:lumOff val="35000"/>
                </a:schemeClr>
              </a:solidFill>
              <a:effectLst/>
              <a:latin typeface="Söhne"/>
            </a:endParaRPr>
          </a:p>
          <a:p>
            <a:pPr marL="742950" lvl="1" indent="-285750" algn="l">
              <a:buFont typeface="+mj-lt"/>
              <a:buAutoNum type="arabicPeriod"/>
            </a:pPr>
            <a:r>
              <a:rPr lang="en-US" b="0" i="0" dirty="0">
                <a:solidFill>
                  <a:schemeClr val="tx1">
                    <a:lumMod val="65000"/>
                    <a:lumOff val="35000"/>
                  </a:schemeClr>
                </a:solidFill>
                <a:effectLst/>
                <a:latin typeface="Söhne"/>
              </a:rPr>
              <a:t>Developed machine learning models for hate speech detection using annotated data.</a:t>
            </a:r>
          </a:p>
          <a:p>
            <a:pPr marL="742950" lvl="1" indent="-285750" algn="l">
              <a:buFont typeface="+mj-lt"/>
              <a:buAutoNum type="arabicPeriod"/>
            </a:pPr>
            <a:r>
              <a:rPr lang="en-US" b="0" i="0" dirty="0">
                <a:solidFill>
                  <a:schemeClr val="tx1">
                    <a:lumMod val="65000"/>
                    <a:lumOff val="35000"/>
                  </a:schemeClr>
                </a:solidFill>
                <a:effectLst/>
                <a:latin typeface="Söhne"/>
              </a:rPr>
              <a:t>Continuously updated and refined models to adapt to evolving forms of hate speech.</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06058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1BAC8-2E9A-4E00-626F-ED3A0BBDC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CC887-23A3-BE60-BC29-47E9C7B0F2CA}"/>
              </a:ext>
            </a:extLst>
          </p:cNvPr>
          <p:cNvSpPr>
            <a:spLocks noGrp="1"/>
          </p:cNvSpPr>
          <p:nvPr>
            <p:ph type="title"/>
          </p:nvPr>
        </p:nvSpPr>
        <p:spPr/>
        <p:txBody>
          <a:bodyPr/>
          <a:lstStyle/>
          <a:p>
            <a:r>
              <a:rPr lang="en-US" b="1" i="0" dirty="0">
                <a:solidFill>
                  <a:schemeClr val="tx1">
                    <a:lumMod val="65000"/>
                    <a:lumOff val="35000"/>
                  </a:schemeClr>
                </a:solidFill>
                <a:effectLst/>
                <a:latin typeface="Söhne"/>
              </a:rPr>
              <a:t>Approaches:</a:t>
            </a:r>
            <a:endParaRPr lang="en-US"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A37F561-4EB2-DD2E-8B69-CCD66DA3C980}"/>
              </a:ext>
            </a:extLst>
          </p:cNvPr>
          <p:cNvSpPr>
            <a:spLocks noGrp="1"/>
          </p:cNvSpPr>
          <p:nvPr>
            <p:ph idx="1"/>
          </p:nvPr>
        </p:nvSpPr>
        <p:spPr>
          <a:xfrm>
            <a:off x="838200" y="1568824"/>
            <a:ext cx="10515600" cy="4608139"/>
          </a:xfrm>
        </p:spPr>
        <p:txBody>
          <a:bodyPr>
            <a:normAutofit/>
          </a:bodyPr>
          <a:lstStyle/>
          <a:p>
            <a:pPr algn="l">
              <a:buFont typeface="Arial" panose="020B0604020202020204" pitchFamily="34" charset="0"/>
              <a:buChar char="•"/>
            </a:pPr>
            <a:r>
              <a:rPr lang="en-US" i="0">
                <a:effectLst/>
                <a:latin typeface="Söhne"/>
              </a:rPr>
              <a:t>Through </a:t>
            </a:r>
            <a:r>
              <a:rPr lang="en-US" i="0" dirty="0">
                <a:effectLst/>
                <a:latin typeface="Söhne"/>
              </a:rPr>
              <a:t>the implementation of this comprehensive approach, we aim to enhance our understanding of hate speech dynamics, identify patterns and trends, profile users prone to engaging in hate speech, analyze geographic distributions, evaluate model performance, and ultimately develop effective strategies to detect and mitigate hate speech online.</a:t>
            </a:r>
          </a:p>
          <a:p>
            <a:endParaRPr lang="en-US" dirty="0">
              <a:solidFill>
                <a:schemeClr val="tx1">
                  <a:lumMod val="65000"/>
                  <a:lumOff val="35000"/>
                </a:schemeClr>
              </a:solidFill>
            </a:endParaRPr>
          </a:p>
        </p:txBody>
      </p:sp>
    </p:spTree>
    <p:extLst>
      <p:ext uri="{BB962C8B-B14F-4D97-AF65-F5344CB8AC3E}">
        <p14:creationId xmlns:p14="http://schemas.microsoft.com/office/powerpoint/2010/main" val="2427632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364</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Understanding and Mitigating Online Hate Speech</vt:lpstr>
      <vt:lpstr>Introduction:</vt:lpstr>
      <vt:lpstr>Problem Statement:</vt:lpstr>
      <vt:lpstr>Tools Used:</vt:lpstr>
      <vt:lpstr>Approaches:</vt:lpstr>
      <vt:lpstr>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Mitigating Online Hate Speech</dc:title>
  <dc:creator>Sundarakrishnan S</dc:creator>
  <cp:lastModifiedBy>HP Victus 16</cp:lastModifiedBy>
  <cp:revision>2</cp:revision>
  <dcterms:created xsi:type="dcterms:W3CDTF">2024-03-07T16:17:41Z</dcterms:created>
  <dcterms:modified xsi:type="dcterms:W3CDTF">2024-03-07T17:21:43Z</dcterms:modified>
</cp:coreProperties>
</file>