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77" r:id="rId3"/>
    <p:sldId id="279" r:id="rId4"/>
    <p:sldId id="285" r:id="rId5"/>
    <p:sldId id="278" r:id="rId6"/>
    <p:sldId id="280" r:id="rId7"/>
    <p:sldId id="290" r:id="rId8"/>
    <p:sldId id="283" r:id="rId9"/>
    <p:sldId id="294" r:id="rId10"/>
    <p:sldId id="291" r:id="rId11"/>
    <p:sldId id="292" r:id="rId12"/>
    <p:sldId id="293" r:id="rId13"/>
    <p:sldId id="286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1EE"/>
    <a:srgbClr val="A8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0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5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3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07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3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6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29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8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1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9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1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6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2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2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2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0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98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1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15.xml" /><Relationship Id="rId5" Type="http://schemas.openxmlformats.org/officeDocument/2006/relationships/image" Target="../media/image11.jpeg" /><Relationship Id="rId4" Type="http://schemas.openxmlformats.org/officeDocument/2006/relationships/image" Target="../media/image10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1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 SMART WATER Monitoring</a:t>
            </a:r>
            <a:endParaRPr lang="en-IN" sz="4500" dirty="0"/>
          </a:p>
        </p:txBody>
      </p:sp>
    </p:spTree>
    <p:extLst>
      <p:ext uri="{BB962C8B-B14F-4D97-AF65-F5344CB8AC3E}">
        <p14:creationId xmlns:p14="http://schemas.microsoft.com/office/powerpoint/2010/main" val="246358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7140" y="1951975"/>
            <a:ext cx="10341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</a:rPr>
              <a:t>Arduino IDE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</a:rPr>
              <a:t>Python Visualization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7605" y="670788"/>
            <a:ext cx="6895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Software Requirements</a:t>
            </a:r>
            <a:endParaRPr lang="sr-Latn-RS" sz="3200" b="1" dirty="0"/>
          </a:p>
        </p:txBody>
      </p:sp>
    </p:spTree>
    <p:extLst>
      <p:ext uri="{BB962C8B-B14F-4D97-AF65-F5344CB8AC3E}">
        <p14:creationId xmlns:p14="http://schemas.microsoft.com/office/powerpoint/2010/main" val="190757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7605" y="670788"/>
            <a:ext cx="6895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Reference Model</a:t>
            </a:r>
            <a:endParaRPr lang="sr-Latn-RS" sz="3200" b="1" dirty="0"/>
          </a:p>
        </p:txBody>
      </p:sp>
      <p:graphicFrame>
        <p:nvGraphicFramePr>
          <p:cNvPr id="4" name="Google Shape;138;g5e4b99d904_1_1"/>
          <p:cNvGraphicFramePr/>
          <p:nvPr>
            <p:extLst>
              <p:ext uri="{D42A27DB-BD31-4B8C-83A1-F6EECF244321}">
                <p14:modId xmlns:p14="http://schemas.microsoft.com/office/powerpoint/2010/main" val="2582289780"/>
              </p:ext>
            </p:extLst>
          </p:nvPr>
        </p:nvGraphicFramePr>
        <p:xfrm>
          <a:off x="2240675" y="1972283"/>
          <a:ext cx="7222275" cy="3904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0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/>
                        <a:t>Physical Devices</a:t>
                      </a:r>
                      <a:endParaRPr sz="2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4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Mechanical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</a:rPr>
                        <a:t> Flow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 Sensor, Ultrasonic sensor, </a:t>
                      </a:r>
                      <a:r>
                        <a:rPr lang="en-US" sz="2000" dirty="0" err="1">
                          <a:solidFill>
                            <a:schemeClr val="dk1"/>
                          </a:solidFill>
                        </a:rPr>
                        <a:t>Arduino</a:t>
                      </a:r>
                      <a:r>
                        <a:rPr lang="en-US" sz="2000" baseline="0" dirty="0">
                          <a:solidFill>
                            <a:schemeClr val="dk1"/>
                          </a:solidFill>
                        </a:rPr>
                        <a:t> GSM Shield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 .</a:t>
                      </a:r>
                      <a:endParaRPr sz="2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Connectivity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Sensors connected to Node MCU which is connected to cloud via </a:t>
                      </a:r>
                      <a:r>
                        <a:rPr lang="en-US" sz="2000" dirty="0" err="1"/>
                        <a:t>WiFi</a:t>
                      </a:r>
                      <a:r>
                        <a:rPr lang="en-US" sz="2000" dirty="0"/>
                        <a:t> Module </a:t>
                      </a:r>
                      <a:endParaRPr sz="2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Edge Computing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Node MCU uses the received data and Analysis is done in cloud.</a:t>
                      </a:r>
                      <a:endParaRPr sz="2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0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7605" y="670788"/>
            <a:ext cx="6895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Reference Model</a:t>
            </a:r>
            <a:endParaRPr lang="sr-Latn-RS" sz="3200" b="1" dirty="0"/>
          </a:p>
        </p:txBody>
      </p:sp>
      <p:graphicFrame>
        <p:nvGraphicFramePr>
          <p:cNvPr id="5" name="Google Shape;146;g5e4b99d904_1_12"/>
          <p:cNvGraphicFramePr/>
          <p:nvPr>
            <p:extLst>
              <p:ext uri="{D42A27DB-BD31-4B8C-83A1-F6EECF244321}">
                <p14:modId xmlns:p14="http://schemas.microsoft.com/office/powerpoint/2010/main" val="816655616"/>
              </p:ext>
            </p:extLst>
          </p:nvPr>
        </p:nvGraphicFramePr>
        <p:xfrm>
          <a:off x="2395777" y="1843616"/>
          <a:ext cx="7239000" cy="4032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Data Accumulation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The data is uploaded in Google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Firebase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0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Data Abstraction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4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onsole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is provided to the users to find the quantity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of water used by them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Application which displays the quantity and parameters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8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47751" y="769148"/>
            <a:ext cx="44788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Future</a:t>
            </a:r>
            <a:endParaRPr lang="sr-Latn-R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8186" y="1751527"/>
            <a:ext cx="69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40158" y="1747165"/>
            <a:ext cx="84485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2200" dirty="0">
                <a:solidFill>
                  <a:schemeClr val="bg1"/>
                </a:solidFill>
              </a:rPr>
              <a:t>Using smart water meter, usage pattern can be found.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200" dirty="0">
                <a:solidFill>
                  <a:schemeClr val="bg1"/>
                </a:solidFill>
              </a:rPr>
              <a:t>The data obtained can be analysed using Machine Learning which will be helpful for water resource planning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200" dirty="0">
                <a:solidFill>
                  <a:schemeClr val="bg1"/>
                </a:solidFill>
              </a:rPr>
              <a:t>Proper implementation of water leak detection.</a:t>
            </a:r>
          </a:p>
        </p:txBody>
      </p:sp>
      <p:pic>
        <p:nvPicPr>
          <p:cNvPr id="10242" name="Picture 2" descr="Image result for machine learn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5" r="11415"/>
          <a:stretch/>
        </p:blipFill>
        <p:spPr bwMode="auto">
          <a:xfrm>
            <a:off x="1345841" y="3631801"/>
            <a:ext cx="3818587" cy="262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mage result for water lea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919" y="3631801"/>
            <a:ext cx="4650806" cy="263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31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186" y="1751527"/>
            <a:ext cx="69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79572" y="2878324"/>
            <a:ext cx="42704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3691" y="4443212"/>
            <a:ext cx="3464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</a:t>
            </a:r>
          </a:p>
          <a:p>
            <a:r>
              <a:rPr lang="en-IN" dirty="0"/>
              <a:t>Neeraj Menon S</a:t>
            </a:r>
          </a:p>
          <a:p>
            <a:r>
              <a:rPr lang="en-IN" dirty="0" err="1"/>
              <a:t>K.Rohith</a:t>
            </a:r>
            <a:r>
              <a:rPr lang="en-IN" dirty="0"/>
              <a:t> Kumar</a:t>
            </a:r>
          </a:p>
          <a:p>
            <a:r>
              <a:rPr lang="en-IN" dirty="0"/>
              <a:t>Roshan R Bhat</a:t>
            </a:r>
          </a:p>
          <a:p>
            <a:r>
              <a:rPr lang="en-IN" dirty="0"/>
              <a:t>Hamad </a:t>
            </a:r>
            <a:r>
              <a:rPr lang="en-IN" dirty="0" err="1"/>
              <a:t>Yousuff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2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67607" y="769148"/>
            <a:ext cx="6895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IN" sz="3200" b="1" dirty="0"/>
              <a:t>Problem Statement</a:t>
            </a:r>
            <a:endParaRPr lang="sr-Latn-R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E09CD-B548-F2E2-7A18-8CB7A2D8A24B}"/>
              </a:ext>
            </a:extLst>
          </p:cNvPr>
          <p:cNvSpPr txBox="1"/>
          <p:nvPr/>
        </p:nvSpPr>
        <p:spPr>
          <a:xfrm rot="10800000" flipV="1">
            <a:off x="1205449" y="1903731"/>
            <a:ext cx="101535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thaiDist"/>
            <a:r>
              <a:rPr lang="en-US" sz="2400" b="1" i="0">
                <a:solidFill>
                  <a:srgbClr val="313131"/>
                </a:solidFill>
                <a:effectLst/>
                <a:latin typeface="Open Sans" panose="02000000000000000000" pitchFamily="2" charset="0"/>
              </a:rPr>
              <a:t>Project Definition: The project involves implementing IoT sensors to monitor water consumption in public places such as parks and gardens. The objective is to promote water conservation by making real-time water consumption data publicly available. This project includes defining objectives, designing the IoT sensor system, developing the data-sharing platform, and integrating them using IoT technology and Python.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032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3716" y="769145"/>
            <a:ext cx="10367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3 myths why apartments do not implement water metering</a:t>
            </a:r>
            <a:endParaRPr lang="sr-Latn-RS" sz="32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" t="34169" r="65759" b="7570"/>
          <a:stretch/>
        </p:blipFill>
        <p:spPr bwMode="auto">
          <a:xfrm>
            <a:off x="847166" y="1919509"/>
            <a:ext cx="2998694" cy="3675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6" t="33293" r="37268" b="8987"/>
          <a:stretch/>
        </p:blipFill>
        <p:spPr bwMode="auto">
          <a:xfrm>
            <a:off x="4531657" y="1964144"/>
            <a:ext cx="2971801" cy="364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92" t="33774" r="8540" b="7570"/>
          <a:stretch/>
        </p:blipFill>
        <p:spPr bwMode="auto">
          <a:xfrm>
            <a:off x="8350622" y="1948105"/>
            <a:ext cx="2971801" cy="366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05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43867" y="666113"/>
            <a:ext cx="4747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Statistics</a:t>
            </a:r>
            <a:endParaRPr lang="sr-Latn-RS" sz="3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2" t="18611" r="12498" b="18132"/>
          <a:stretch/>
        </p:blipFill>
        <p:spPr bwMode="auto">
          <a:xfrm>
            <a:off x="1914688" y="1745118"/>
            <a:ext cx="8205736" cy="360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52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6287" y="2081530"/>
            <a:ext cx="10179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Smart Water Metering System aims to give consumers  the information that they need to make intelligent decisions, the ability to execute those decisions and a variety of choices leading to substantial benefits they would not have enjoyed otherwise.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6287" y="3199896"/>
            <a:ext cx="519056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bg1"/>
                </a:solidFill>
              </a:rPr>
              <a:t>Our Primary focus: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200" b="1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b="1" dirty="0">
                <a:solidFill>
                  <a:schemeClr val="bg1"/>
                </a:solidFill>
              </a:rPr>
              <a:t>To track the consumed quantity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200" b="1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b="1" dirty="0">
                <a:solidFill>
                  <a:schemeClr val="bg1"/>
                </a:solidFill>
              </a:rPr>
              <a:t>To </a:t>
            </a:r>
            <a:r>
              <a:rPr lang="en-US" altLang="en-IN" sz="2200" b="1" dirty="0">
                <a:solidFill>
                  <a:schemeClr val="bg1"/>
                </a:solidFill>
              </a:rPr>
              <a:t>ensure safety</a:t>
            </a:r>
            <a:endParaRPr lang="en-IN" sz="2200" b="1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sz="2200" b="1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b="1" dirty="0">
                <a:solidFill>
                  <a:schemeClr val="bg1"/>
                </a:solidFill>
              </a:rPr>
              <a:t>To detect leaks</a:t>
            </a:r>
          </a:p>
          <a:p>
            <a:pPr marL="1714500" lvl="3" indent="-342900" algn="ctr">
              <a:buFont typeface="Wingdings" panose="05000000000000000000" pitchFamily="2" charset="2"/>
              <a:buChar char="ü"/>
            </a:pPr>
            <a:endParaRPr lang="en-IN" sz="2400" dirty="0">
              <a:solidFill>
                <a:schemeClr val="bg1"/>
              </a:solidFill>
            </a:endParaRP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sr-Latn-RS" sz="2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754" y="1613849"/>
            <a:ext cx="7165886" cy="3209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189528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3200" b="1" dirty="0"/>
              <a:t> </a:t>
            </a:r>
            <a:r>
              <a:rPr lang="en-IN" sz="3200" b="1" dirty="0"/>
              <a:t>Smart Water Meter</a:t>
            </a:r>
            <a:endParaRPr lang="sr-Latn-RS" sz="3200" b="1" dirty="0"/>
          </a:p>
        </p:txBody>
      </p:sp>
    </p:spTree>
    <p:extLst>
      <p:ext uri="{BB962C8B-B14F-4D97-AF65-F5344CB8AC3E}">
        <p14:creationId xmlns:p14="http://schemas.microsoft.com/office/powerpoint/2010/main" val="5760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https://www.performanceservices.com/files/image/advanced-meter-infrastructure-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002" y="4192074"/>
            <a:ext cx="7590101" cy="195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8186" y="850006"/>
            <a:ext cx="103417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Old mechanical meters degrade over time and may fail to provide accurate measurement readings.</a:t>
            </a:r>
          </a:p>
          <a:p>
            <a:endParaRPr lang="en-IN" sz="2200" dirty="0">
              <a:solidFill>
                <a:schemeClr val="bg1"/>
              </a:solidFill>
            </a:endParaRPr>
          </a:p>
          <a:p>
            <a:r>
              <a:rPr lang="en-IN" sz="2200" dirty="0">
                <a:solidFill>
                  <a:schemeClr val="bg1"/>
                </a:solidFill>
              </a:rPr>
              <a:t>Benefits: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dirty="0">
                <a:solidFill>
                  <a:schemeClr val="bg1"/>
                </a:solidFill>
              </a:rPr>
              <a:t>Timely water usage data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dirty="0">
                <a:solidFill>
                  <a:schemeClr val="bg1"/>
                </a:solidFill>
              </a:rPr>
              <a:t>Water revenue optimization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200">
                <a:solidFill>
                  <a:schemeClr val="bg1"/>
                </a:solidFill>
              </a:rPr>
              <a:t>Scalable</a:t>
            </a:r>
            <a:endParaRPr lang="en-IN" sz="2200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dirty="0">
                <a:solidFill>
                  <a:schemeClr val="bg1"/>
                </a:solidFill>
              </a:rPr>
              <a:t>Water leak detection</a:t>
            </a:r>
          </a:p>
        </p:txBody>
      </p:sp>
    </p:spTree>
    <p:extLst>
      <p:ext uri="{BB962C8B-B14F-4D97-AF65-F5344CB8AC3E}">
        <p14:creationId xmlns:p14="http://schemas.microsoft.com/office/powerpoint/2010/main" val="417662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ultrasonic sens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057" y="4140819"/>
            <a:ext cx="2069702" cy="158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 inch Water Flow Sensor - YF-G1 DN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49" y="4130691"/>
            <a:ext cx="1602887" cy="160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67605" y="670788"/>
            <a:ext cx="6895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Hardware Requirements</a:t>
            </a:r>
            <a:endParaRPr lang="sr-Latn-R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4711" y="1296685"/>
            <a:ext cx="519056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bg1"/>
                </a:solidFill>
              </a:rPr>
              <a:t>Our Primary focus: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200" b="1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b="1" dirty="0" err="1">
                <a:solidFill>
                  <a:schemeClr val="bg1"/>
                </a:solidFill>
              </a:rPr>
              <a:t>NodeMCU</a:t>
            </a:r>
            <a:endParaRPr lang="en-IN" sz="2200" b="1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>
                <a:solidFill>
                  <a:schemeClr val="bg1"/>
                </a:solidFill>
              </a:rPr>
              <a:t>Mechanical Flow Sensor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>
                <a:solidFill>
                  <a:schemeClr val="bg1"/>
                </a:solidFill>
              </a:rPr>
              <a:t>Ultrasonic Sensor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 err="1">
                <a:solidFill>
                  <a:schemeClr val="bg1"/>
                </a:solidFill>
              </a:rPr>
              <a:t>Arduino</a:t>
            </a:r>
            <a:r>
              <a:rPr lang="en-IN" sz="2400" b="1" dirty="0">
                <a:solidFill>
                  <a:schemeClr val="bg1"/>
                </a:solidFill>
              </a:rPr>
              <a:t> GSM Shield</a:t>
            </a:r>
            <a:endParaRPr lang="en-IN" sz="2800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sz="2400" dirty="0">
              <a:solidFill>
                <a:schemeClr val="bg1"/>
              </a:solidFill>
            </a:endParaRP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sr-Latn-RS" sz="2400" dirty="0">
              <a:solidFill>
                <a:schemeClr val="bg1"/>
              </a:solidFill>
            </a:endParaRPr>
          </a:p>
        </p:txBody>
      </p:sp>
      <p:pic>
        <p:nvPicPr>
          <p:cNvPr id="2054" name="Picture 6" descr="Image result for motor pu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728" y="1480653"/>
            <a:ext cx="1887414" cy="18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node mcu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0" b="14015"/>
          <a:stretch/>
        </p:blipFill>
        <p:spPr bwMode="auto">
          <a:xfrm>
            <a:off x="8013208" y="4031874"/>
            <a:ext cx="2235934" cy="16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96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67607" y="769148"/>
            <a:ext cx="6895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Wi-Fi Availability and Power</a:t>
            </a:r>
            <a:endParaRPr lang="sr-Latn-RS" sz="3200" b="1" dirty="0"/>
          </a:p>
        </p:txBody>
      </p:sp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0" t="16245" r="12394" b="16149"/>
          <a:stretch/>
        </p:blipFill>
        <p:spPr bwMode="auto">
          <a:xfrm>
            <a:off x="643942" y="2292437"/>
            <a:ext cx="4878053" cy="279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hydro genera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090" y="2087672"/>
            <a:ext cx="3548889" cy="379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63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67607" y="769148"/>
            <a:ext cx="6895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Hardware Design</a:t>
            </a:r>
            <a:endParaRPr lang="sr-Latn-R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" t="17859" r="3106" b="5918"/>
          <a:stretch/>
        </p:blipFill>
        <p:spPr bwMode="auto">
          <a:xfrm>
            <a:off x="2080974" y="2063262"/>
            <a:ext cx="7649180" cy="383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58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524</TotalTime>
  <Words>451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Quotable</vt:lpstr>
      <vt:lpstr> SMART WATER Monitoring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Ganesh_2</dc:creator>
  <cp:lastModifiedBy>Karthi Keyan</cp:lastModifiedBy>
  <cp:revision>67</cp:revision>
  <dcterms:created xsi:type="dcterms:W3CDTF">2013-12-04T13:48:39Z</dcterms:created>
  <dcterms:modified xsi:type="dcterms:W3CDTF">2023-10-09T15:06:43Z</dcterms:modified>
</cp:coreProperties>
</file>