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22" r:id="rId2"/>
    <p:sldId id="635" r:id="rId3"/>
    <p:sldId id="62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26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7852-54B5-104A-C228-ACB474A9B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9892DA-4CCF-94ED-8858-D5143050F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0C9639-BD7F-EAD5-C8EC-BC2954AA7668}"/>
              </a:ext>
            </a:extLst>
          </p:cNvPr>
          <p:cNvSpPr>
            <a:spLocks noGrp="1"/>
          </p:cNvSpPr>
          <p:nvPr>
            <p:ph type="dt" sz="half" idx="10"/>
          </p:nvPr>
        </p:nvSpPr>
        <p:spPr/>
        <p:txBody>
          <a:bodyPr/>
          <a:lstStyle/>
          <a:p>
            <a:fld id="{D93559E9-C2EB-4BB6-AFD0-E5F2381255EE}" type="datetimeFigureOut">
              <a:rPr lang="en-IN" smtClean="0"/>
              <a:t>26-07-2025</a:t>
            </a:fld>
            <a:endParaRPr lang="en-IN"/>
          </a:p>
        </p:txBody>
      </p:sp>
      <p:sp>
        <p:nvSpPr>
          <p:cNvPr id="5" name="Footer Placeholder 4">
            <a:extLst>
              <a:ext uri="{FF2B5EF4-FFF2-40B4-BE49-F238E27FC236}">
                <a16:creationId xmlns:a16="http://schemas.microsoft.com/office/drawing/2014/main" id="{230C14FB-3955-2C8B-9CE6-17B34E40D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DB494-F05F-1C54-2B57-1DC2A60FD9E5}"/>
              </a:ext>
            </a:extLst>
          </p:cNvPr>
          <p:cNvSpPr>
            <a:spLocks noGrp="1"/>
          </p:cNvSpPr>
          <p:nvPr>
            <p:ph type="sldNum" sz="quarter" idx="12"/>
          </p:nvPr>
        </p:nvSpPr>
        <p:spPr/>
        <p:txBody>
          <a:bodyPr/>
          <a:lstStyle/>
          <a:p>
            <a:fld id="{6034C630-3C6B-408D-8256-93AF35A09ED1}" type="slidenum">
              <a:rPr lang="en-IN" smtClean="0"/>
              <a:t>‹#›</a:t>
            </a:fld>
            <a:endParaRPr lang="en-IN"/>
          </a:p>
        </p:txBody>
      </p:sp>
    </p:spTree>
    <p:extLst>
      <p:ext uri="{BB962C8B-B14F-4D97-AF65-F5344CB8AC3E}">
        <p14:creationId xmlns:p14="http://schemas.microsoft.com/office/powerpoint/2010/main" val="330905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A17C-2298-68CC-1755-FF340C1A67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233236-8A2B-8EAA-EA11-67D545D5BB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4D7335-775F-F155-BC01-EF4036203678}"/>
              </a:ext>
            </a:extLst>
          </p:cNvPr>
          <p:cNvSpPr>
            <a:spLocks noGrp="1"/>
          </p:cNvSpPr>
          <p:nvPr>
            <p:ph type="dt" sz="half" idx="10"/>
          </p:nvPr>
        </p:nvSpPr>
        <p:spPr/>
        <p:txBody>
          <a:bodyPr/>
          <a:lstStyle/>
          <a:p>
            <a:fld id="{D93559E9-C2EB-4BB6-AFD0-E5F2381255EE}" type="datetimeFigureOut">
              <a:rPr lang="en-IN" smtClean="0"/>
              <a:t>26-07-2025</a:t>
            </a:fld>
            <a:endParaRPr lang="en-IN"/>
          </a:p>
        </p:txBody>
      </p:sp>
      <p:sp>
        <p:nvSpPr>
          <p:cNvPr id="5" name="Footer Placeholder 4">
            <a:extLst>
              <a:ext uri="{FF2B5EF4-FFF2-40B4-BE49-F238E27FC236}">
                <a16:creationId xmlns:a16="http://schemas.microsoft.com/office/drawing/2014/main" id="{32882176-0A34-F24B-7F9D-A94DCAC507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CF09E0-7B46-A66E-505A-0BF8952934A1}"/>
              </a:ext>
            </a:extLst>
          </p:cNvPr>
          <p:cNvSpPr>
            <a:spLocks noGrp="1"/>
          </p:cNvSpPr>
          <p:nvPr>
            <p:ph type="sldNum" sz="quarter" idx="12"/>
          </p:nvPr>
        </p:nvSpPr>
        <p:spPr/>
        <p:txBody>
          <a:bodyPr/>
          <a:lstStyle/>
          <a:p>
            <a:fld id="{6034C630-3C6B-408D-8256-93AF35A09ED1}" type="slidenum">
              <a:rPr lang="en-IN" smtClean="0"/>
              <a:t>‹#›</a:t>
            </a:fld>
            <a:endParaRPr lang="en-IN"/>
          </a:p>
        </p:txBody>
      </p:sp>
    </p:spTree>
    <p:extLst>
      <p:ext uri="{BB962C8B-B14F-4D97-AF65-F5344CB8AC3E}">
        <p14:creationId xmlns:p14="http://schemas.microsoft.com/office/powerpoint/2010/main" val="381661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F2980-B1C4-6F3B-A327-EC0F104EB7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1F7522-56CE-D25A-F121-832B0D4335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9B4066-8DC2-7F9C-7F99-BD16F657F8B0}"/>
              </a:ext>
            </a:extLst>
          </p:cNvPr>
          <p:cNvSpPr>
            <a:spLocks noGrp="1"/>
          </p:cNvSpPr>
          <p:nvPr>
            <p:ph type="dt" sz="half" idx="10"/>
          </p:nvPr>
        </p:nvSpPr>
        <p:spPr/>
        <p:txBody>
          <a:bodyPr/>
          <a:lstStyle/>
          <a:p>
            <a:fld id="{D93559E9-C2EB-4BB6-AFD0-E5F2381255EE}" type="datetimeFigureOut">
              <a:rPr lang="en-IN" smtClean="0"/>
              <a:t>26-07-2025</a:t>
            </a:fld>
            <a:endParaRPr lang="en-IN"/>
          </a:p>
        </p:txBody>
      </p:sp>
      <p:sp>
        <p:nvSpPr>
          <p:cNvPr id="5" name="Footer Placeholder 4">
            <a:extLst>
              <a:ext uri="{FF2B5EF4-FFF2-40B4-BE49-F238E27FC236}">
                <a16:creationId xmlns:a16="http://schemas.microsoft.com/office/drawing/2014/main" id="{C4DC1ED6-18EB-D510-3D78-557920680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604FF-B3B9-61EE-9D04-453056024276}"/>
              </a:ext>
            </a:extLst>
          </p:cNvPr>
          <p:cNvSpPr>
            <a:spLocks noGrp="1"/>
          </p:cNvSpPr>
          <p:nvPr>
            <p:ph type="sldNum" sz="quarter" idx="12"/>
          </p:nvPr>
        </p:nvSpPr>
        <p:spPr/>
        <p:txBody>
          <a:bodyPr/>
          <a:lstStyle/>
          <a:p>
            <a:fld id="{6034C630-3C6B-408D-8256-93AF35A09ED1}" type="slidenum">
              <a:rPr lang="en-IN" smtClean="0"/>
              <a:t>‹#›</a:t>
            </a:fld>
            <a:endParaRPr lang="en-IN"/>
          </a:p>
        </p:txBody>
      </p:sp>
    </p:spTree>
    <p:extLst>
      <p:ext uri="{BB962C8B-B14F-4D97-AF65-F5344CB8AC3E}">
        <p14:creationId xmlns:p14="http://schemas.microsoft.com/office/powerpoint/2010/main" val="67766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D6309-0504-C268-B9CA-5A03944D78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035C0A-B764-7192-9CA8-7F4E405E08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4EF69C-A595-0CF2-F042-9D2DE21CD03A}"/>
              </a:ext>
            </a:extLst>
          </p:cNvPr>
          <p:cNvSpPr>
            <a:spLocks noGrp="1"/>
          </p:cNvSpPr>
          <p:nvPr>
            <p:ph type="dt" sz="half" idx="10"/>
          </p:nvPr>
        </p:nvSpPr>
        <p:spPr/>
        <p:txBody>
          <a:bodyPr/>
          <a:lstStyle/>
          <a:p>
            <a:fld id="{D93559E9-C2EB-4BB6-AFD0-E5F2381255EE}" type="datetimeFigureOut">
              <a:rPr lang="en-IN" smtClean="0"/>
              <a:t>26-07-2025</a:t>
            </a:fld>
            <a:endParaRPr lang="en-IN"/>
          </a:p>
        </p:txBody>
      </p:sp>
      <p:sp>
        <p:nvSpPr>
          <p:cNvPr id="5" name="Footer Placeholder 4">
            <a:extLst>
              <a:ext uri="{FF2B5EF4-FFF2-40B4-BE49-F238E27FC236}">
                <a16:creationId xmlns:a16="http://schemas.microsoft.com/office/drawing/2014/main" id="{132FE887-E88C-6357-EF11-3F7421825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DC54D-B073-8A58-98F7-1D0F214389A0}"/>
              </a:ext>
            </a:extLst>
          </p:cNvPr>
          <p:cNvSpPr>
            <a:spLocks noGrp="1"/>
          </p:cNvSpPr>
          <p:nvPr>
            <p:ph type="sldNum" sz="quarter" idx="12"/>
          </p:nvPr>
        </p:nvSpPr>
        <p:spPr/>
        <p:txBody>
          <a:bodyPr/>
          <a:lstStyle/>
          <a:p>
            <a:fld id="{6034C630-3C6B-408D-8256-93AF35A09ED1}" type="slidenum">
              <a:rPr lang="en-IN" smtClean="0"/>
              <a:t>‹#›</a:t>
            </a:fld>
            <a:endParaRPr lang="en-IN"/>
          </a:p>
        </p:txBody>
      </p:sp>
    </p:spTree>
    <p:extLst>
      <p:ext uri="{BB962C8B-B14F-4D97-AF65-F5344CB8AC3E}">
        <p14:creationId xmlns:p14="http://schemas.microsoft.com/office/powerpoint/2010/main" val="340903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6992-A00E-7EE6-37F1-AA1F5E112F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330D4B-25C7-3EDE-0D15-725292C94D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591B4-E121-31B0-93B1-38028236DCA0}"/>
              </a:ext>
            </a:extLst>
          </p:cNvPr>
          <p:cNvSpPr>
            <a:spLocks noGrp="1"/>
          </p:cNvSpPr>
          <p:nvPr>
            <p:ph type="dt" sz="half" idx="10"/>
          </p:nvPr>
        </p:nvSpPr>
        <p:spPr/>
        <p:txBody>
          <a:bodyPr/>
          <a:lstStyle/>
          <a:p>
            <a:fld id="{D93559E9-C2EB-4BB6-AFD0-E5F2381255EE}" type="datetimeFigureOut">
              <a:rPr lang="en-IN" smtClean="0"/>
              <a:t>26-07-2025</a:t>
            </a:fld>
            <a:endParaRPr lang="en-IN"/>
          </a:p>
        </p:txBody>
      </p:sp>
      <p:sp>
        <p:nvSpPr>
          <p:cNvPr id="5" name="Footer Placeholder 4">
            <a:extLst>
              <a:ext uri="{FF2B5EF4-FFF2-40B4-BE49-F238E27FC236}">
                <a16:creationId xmlns:a16="http://schemas.microsoft.com/office/drawing/2014/main" id="{E3A1BD77-3C79-CAF5-4423-E52D68FD8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69D9D-BEA7-EB81-5DFA-C5F8E16C9334}"/>
              </a:ext>
            </a:extLst>
          </p:cNvPr>
          <p:cNvSpPr>
            <a:spLocks noGrp="1"/>
          </p:cNvSpPr>
          <p:nvPr>
            <p:ph type="sldNum" sz="quarter" idx="12"/>
          </p:nvPr>
        </p:nvSpPr>
        <p:spPr/>
        <p:txBody>
          <a:bodyPr/>
          <a:lstStyle/>
          <a:p>
            <a:fld id="{6034C630-3C6B-408D-8256-93AF35A09ED1}" type="slidenum">
              <a:rPr lang="en-IN" smtClean="0"/>
              <a:t>‹#›</a:t>
            </a:fld>
            <a:endParaRPr lang="en-IN"/>
          </a:p>
        </p:txBody>
      </p:sp>
    </p:spTree>
    <p:extLst>
      <p:ext uri="{BB962C8B-B14F-4D97-AF65-F5344CB8AC3E}">
        <p14:creationId xmlns:p14="http://schemas.microsoft.com/office/powerpoint/2010/main" val="344064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14C3-F224-B0DC-42F1-B49931B2D8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C94B1C-BCF4-CD90-DF06-8F34B150B6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2EE50E-060F-9024-0B2D-1EA7D8BFD5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1A5B38-5482-07FC-91B5-8B3C4FA9FAE8}"/>
              </a:ext>
            </a:extLst>
          </p:cNvPr>
          <p:cNvSpPr>
            <a:spLocks noGrp="1"/>
          </p:cNvSpPr>
          <p:nvPr>
            <p:ph type="dt" sz="half" idx="10"/>
          </p:nvPr>
        </p:nvSpPr>
        <p:spPr/>
        <p:txBody>
          <a:bodyPr/>
          <a:lstStyle/>
          <a:p>
            <a:fld id="{D93559E9-C2EB-4BB6-AFD0-E5F2381255EE}" type="datetimeFigureOut">
              <a:rPr lang="en-IN" smtClean="0"/>
              <a:t>26-07-2025</a:t>
            </a:fld>
            <a:endParaRPr lang="en-IN"/>
          </a:p>
        </p:txBody>
      </p:sp>
      <p:sp>
        <p:nvSpPr>
          <p:cNvPr id="6" name="Footer Placeholder 5">
            <a:extLst>
              <a:ext uri="{FF2B5EF4-FFF2-40B4-BE49-F238E27FC236}">
                <a16:creationId xmlns:a16="http://schemas.microsoft.com/office/drawing/2014/main" id="{C33E0F41-B8BE-CB81-7D0C-1685D7B384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F15B71-A9CD-3A8F-C1B9-8717873D0A9B}"/>
              </a:ext>
            </a:extLst>
          </p:cNvPr>
          <p:cNvSpPr>
            <a:spLocks noGrp="1"/>
          </p:cNvSpPr>
          <p:nvPr>
            <p:ph type="sldNum" sz="quarter" idx="12"/>
          </p:nvPr>
        </p:nvSpPr>
        <p:spPr/>
        <p:txBody>
          <a:bodyPr/>
          <a:lstStyle/>
          <a:p>
            <a:fld id="{6034C630-3C6B-408D-8256-93AF35A09ED1}" type="slidenum">
              <a:rPr lang="en-IN" smtClean="0"/>
              <a:t>‹#›</a:t>
            </a:fld>
            <a:endParaRPr lang="en-IN"/>
          </a:p>
        </p:txBody>
      </p:sp>
    </p:spTree>
    <p:extLst>
      <p:ext uri="{BB962C8B-B14F-4D97-AF65-F5344CB8AC3E}">
        <p14:creationId xmlns:p14="http://schemas.microsoft.com/office/powerpoint/2010/main" val="426611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3862-7F76-62AA-E4C3-6D682CC693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89546E-A18E-A285-5B34-8A6AC87D3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5F8DFA-F614-87C6-3BF6-DCB375D688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D21541-E1B2-7497-0A86-41A9947B0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356B7-FA50-B35E-834C-C7902C8726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C696E6-B1B1-A186-31C5-E6658A1849F2}"/>
              </a:ext>
            </a:extLst>
          </p:cNvPr>
          <p:cNvSpPr>
            <a:spLocks noGrp="1"/>
          </p:cNvSpPr>
          <p:nvPr>
            <p:ph type="dt" sz="half" idx="10"/>
          </p:nvPr>
        </p:nvSpPr>
        <p:spPr/>
        <p:txBody>
          <a:bodyPr/>
          <a:lstStyle/>
          <a:p>
            <a:fld id="{D93559E9-C2EB-4BB6-AFD0-E5F2381255EE}" type="datetimeFigureOut">
              <a:rPr lang="en-IN" smtClean="0"/>
              <a:t>26-07-2025</a:t>
            </a:fld>
            <a:endParaRPr lang="en-IN"/>
          </a:p>
        </p:txBody>
      </p:sp>
      <p:sp>
        <p:nvSpPr>
          <p:cNvPr id="8" name="Footer Placeholder 7">
            <a:extLst>
              <a:ext uri="{FF2B5EF4-FFF2-40B4-BE49-F238E27FC236}">
                <a16:creationId xmlns:a16="http://schemas.microsoft.com/office/drawing/2014/main" id="{7DF73FA5-D12A-2344-43A6-7DB1488D82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89A1D3-AB28-ECEE-D1FD-30963DA98570}"/>
              </a:ext>
            </a:extLst>
          </p:cNvPr>
          <p:cNvSpPr>
            <a:spLocks noGrp="1"/>
          </p:cNvSpPr>
          <p:nvPr>
            <p:ph type="sldNum" sz="quarter" idx="12"/>
          </p:nvPr>
        </p:nvSpPr>
        <p:spPr/>
        <p:txBody>
          <a:bodyPr/>
          <a:lstStyle/>
          <a:p>
            <a:fld id="{6034C630-3C6B-408D-8256-93AF35A09ED1}" type="slidenum">
              <a:rPr lang="en-IN" smtClean="0"/>
              <a:t>‹#›</a:t>
            </a:fld>
            <a:endParaRPr lang="en-IN"/>
          </a:p>
        </p:txBody>
      </p:sp>
    </p:spTree>
    <p:extLst>
      <p:ext uri="{BB962C8B-B14F-4D97-AF65-F5344CB8AC3E}">
        <p14:creationId xmlns:p14="http://schemas.microsoft.com/office/powerpoint/2010/main" val="16125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D04E-7E5E-41C3-8725-E9ACE32A24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E5C47B-6C5C-C5B4-3D95-86377C20A40C}"/>
              </a:ext>
            </a:extLst>
          </p:cNvPr>
          <p:cNvSpPr>
            <a:spLocks noGrp="1"/>
          </p:cNvSpPr>
          <p:nvPr>
            <p:ph type="dt" sz="half" idx="10"/>
          </p:nvPr>
        </p:nvSpPr>
        <p:spPr/>
        <p:txBody>
          <a:bodyPr/>
          <a:lstStyle/>
          <a:p>
            <a:fld id="{D93559E9-C2EB-4BB6-AFD0-E5F2381255EE}" type="datetimeFigureOut">
              <a:rPr lang="en-IN" smtClean="0"/>
              <a:t>26-07-2025</a:t>
            </a:fld>
            <a:endParaRPr lang="en-IN"/>
          </a:p>
        </p:txBody>
      </p:sp>
      <p:sp>
        <p:nvSpPr>
          <p:cNvPr id="4" name="Footer Placeholder 3">
            <a:extLst>
              <a:ext uri="{FF2B5EF4-FFF2-40B4-BE49-F238E27FC236}">
                <a16:creationId xmlns:a16="http://schemas.microsoft.com/office/drawing/2014/main" id="{0E3509BA-06D6-25DD-EAA9-BCF3C29452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FA1C93-720F-3D4F-82A2-E1E9D0AD3F43}"/>
              </a:ext>
            </a:extLst>
          </p:cNvPr>
          <p:cNvSpPr>
            <a:spLocks noGrp="1"/>
          </p:cNvSpPr>
          <p:nvPr>
            <p:ph type="sldNum" sz="quarter" idx="12"/>
          </p:nvPr>
        </p:nvSpPr>
        <p:spPr/>
        <p:txBody>
          <a:bodyPr/>
          <a:lstStyle/>
          <a:p>
            <a:fld id="{6034C630-3C6B-408D-8256-93AF35A09ED1}" type="slidenum">
              <a:rPr lang="en-IN" smtClean="0"/>
              <a:t>‹#›</a:t>
            </a:fld>
            <a:endParaRPr lang="en-IN"/>
          </a:p>
        </p:txBody>
      </p:sp>
    </p:spTree>
    <p:extLst>
      <p:ext uri="{BB962C8B-B14F-4D97-AF65-F5344CB8AC3E}">
        <p14:creationId xmlns:p14="http://schemas.microsoft.com/office/powerpoint/2010/main" val="138161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50757-47BE-18F5-ADD9-81294C27263F}"/>
              </a:ext>
            </a:extLst>
          </p:cNvPr>
          <p:cNvSpPr>
            <a:spLocks noGrp="1"/>
          </p:cNvSpPr>
          <p:nvPr>
            <p:ph type="dt" sz="half" idx="10"/>
          </p:nvPr>
        </p:nvSpPr>
        <p:spPr/>
        <p:txBody>
          <a:bodyPr/>
          <a:lstStyle/>
          <a:p>
            <a:fld id="{D93559E9-C2EB-4BB6-AFD0-E5F2381255EE}" type="datetimeFigureOut">
              <a:rPr lang="en-IN" smtClean="0"/>
              <a:t>26-07-2025</a:t>
            </a:fld>
            <a:endParaRPr lang="en-IN"/>
          </a:p>
        </p:txBody>
      </p:sp>
      <p:sp>
        <p:nvSpPr>
          <p:cNvPr id="3" name="Footer Placeholder 2">
            <a:extLst>
              <a:ext uri="{FF2B5EF4-FFF2-40B4-BE49-F238E27FC236}">
                <a16:creationId xmlns:a16="http://schemas.microsoft.com/office/drawing/2014/main" id="{E62B4E71-AAD6-6749-ECDD-66BD1B13B5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4F9F90-CED0-817C-8C8C-F4FB2B2C27A6}"/>
              </a:ext>
            </a:extLst>
          </p:cNvPr>
          <p:cNvSpPr>
            <a:spLocks noGrp="1"/>
          </p:cNvSpPr>
          <p:nvPr>
            <p:ph type="sldNum" sz="quarter" idx="12"/>
          </p:nvPr>
        </p:nvSpPr>
        <p:spPr/>
        <p:txBody>
          <a:bodyPr/>
          <a:lstStyle/>
          <a:p>
            <a:fld id="{6034C630-3C6B-408D-8256-93AF35A09ED1}" type="slidenum">
              <a:rPr lang="en-IN" smtClean="0"/>
              <a:t>‹#›</a:t>
            </a:fld>
            <a:endParaRPr lang="en-IN"/>
          </a:p>
        </p:txBody>
      </p:sp>
    </p:spTree>
    <p:extLst>
      <p:ext uri="{BB962C8B-B14F-4D97-AF65-F5344CB8AC3E}">
        <p14:creationId xmlns:p14="http://schemas.microsoft.com/office/powerpoint/2010/main" val="268489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D0A8-52E7-16DE-C468-A1B3712CA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1A132E-36D1-D58E-6029-CE22920300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D511CC-062E-26D8-7F8A-6E0B4D9ED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E25CE-2FAA-8CA7-2A3B-63ABC17E85D2}"/>
              </a:ext>
            </a:extLst>
          </p:cNvPr>
          <p:cNvSpPr>
            <a:spLocks noGrp="1"/>
          </p:cNvSpPr>
          <p:nvPr>
            <p:ph type="dt" sz="half" idx="10"/>
          </p:nvPr>
        </p:nvSpPr>
        <p:spPr/>
        <p:txBody>
          <a:bodyPr/>
          <a:lstStyle/>
          <a:p>
            <a:fld id="{D93559E9-C2EB-4BB6-AFD0-E5F2381255EE}" type="datetimeFigureOut">
              <a:rPr lang="en-IN" smtClean="0"/>
              <a:t>26-07-2025</a:t>
            </a:fld>
            <a:endParaRPr lang="en-IN"/>
          </a:p>
        </p:txBody>
      </p:sp>
      <p:sp>
        <p:nvSpPr>
          <p:cNvPr id="6" name="Footer Placeholder 5">
            <a:extLst>
              <a:ext uri="{FF2B5EF4-FFF2-40B4-BE49-F238E27FC236}">
                <a16:creationId xmlns:a16="http://schemas.microsoft.com/office/drawing/2014/main" id="{8DC6B2D2-EDF5-3D70-BDCF-76DBFBDDE9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17819A-E3E2-1533-2408-69178C020DDE}"/>
              </a:ext>
            </a:extLst>
          </p:cNvPr>
          <p:cNvSpPr>
            <a:spLocks noGrp="1"/>
          </p:cNvSpPr>
          <p:nvPr>
            <p:ph type="sldNum" sz="quarter" idx="12"/>
          </p:nvPr>
        </p:nvSpPr>
        <p:spPr/>
        <p:txBody>
          <a:bodyPr/>
          <a:lstStyle/>
          <a:p>
            <a:fld id="{6034C630-3C6B-408D-8256-93AF35A09ED1}" type="slidenum">
              <a:rPr lang="en-IN" smtClean="0"/>
              <a:t>‹#›</a:t>
            </a:fld>
            <a:endParaRPr lang="en-IN"/>
          </a:p>
        </p:txBody>
      </p:sp>
    </p:spTree>
    <p:extLst>
      <p:ext uri="{BB962C8B-B14F-4D97-AF65-F5344CB8AC3E}">
        <p14:creationId xmlns:p14="http://schemas.microsoft.com/office/powerpoint/2010/main" val="207712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9674-4738-90D1-067F-A5FBCE442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109BF-77B5-56DB-B8A6-B9793F5FA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E05FD6-4BB6-8853-5F4F-D2D6045FF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11617-AC23-2820-6334-1136291601D7}"/>
              </a:ext>
            </a:extLst>
          </p:cNvPr>
          <p:cNvSpPr>
            <a:spLocks noGrp="1"/>
          </p:cNvSpPr>
          <p:nvPr>
            <p:ph type="dt" sz="half" idx="10"/>
          </p:nvPr>
        </p:nvSpPr>
        <p:spPr/>
        <p:txBody>
          <a:bodyPr/>
          <a:lstStyle/>
          <a:p>
            <a:fld id="{D93559E9-C2EB-4BB6-AFD0-E5F2381255EE}" type="datetimeFigureOut">
              <a:rPr lang="en-IN" smtClean="0"/>
              <a:t>26-07-2025</a:t>
            </a:fld>
            <a:endParaRPr lang="en-IN"/>
          </a:p>
        </p:txBody>
      </p:sp>
      <p:sp>
        <p:nvSpPr>
          <p:cNvPr id="6" name="Footer Placeholder 5">
            <a:extLst>
              <a:ext uri="{FF2B5EF4-FFF2-40B4-BE49-F238E27FC236}">
                <a16:creationId xmlns:a16="http://schemas.microsoft.com/office/drawing/2014/main" id="{4F2EC4CD-9137-0FB2-74A8-E0C8BA906A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F96038-F7CA-7B54-2718-CB579DA44D9C}"/>
              </a:ext>
            </a:extLst>
          </p:cNvPr>
          <p:cNvSpPr>
            <a:spLocks noGrp="1"/>
          </p:cNvSpPr>
          <p:nvPr>
            <p:ph type="sldNum" sz="quarter" idx="12"/>
          </p:nvPr>
        </p:nvSpPr>
        <p:spPr/>
        <p:txBody>
          <a:bodyPr/>
          <a:lstStyle/>
          <a:p>
            <a:fld id="{6034C630-3C6B-408D-8256-93AF35A09ED1}" type="slidenum">
              <a:rPr lang="en-IN" smtClean="0"/>
              <a:t>‹#›</a:t>
            </a:fld>
            <a:endParaRPr lang="en-IN"/>
          </a:p>
        </p:txBody>
      </p:sp>
    </p:spTree>
    <p:extLst>
      <p:ext uri="{BB962C8B-B14F-4D97-AF65-F5344CB8AC3E}">
        <p14:creationId xmlns:p14="http://schemas.microsoft.com/office/powerpoint/2010/main" val="402899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9C2828-666A-F7E5-69AF-BA0F6A2FF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85499B-7E77-E95D-6C88-45704467E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DDEF2-30B2-0D0B-1C71-4693789A7A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3559E9-C2EB-4BB6-AFD0-E5F2381255EE}" type="datetimeFigureOut">
              <a:rPr lang="en-IN" smtClean="0"/>
              <a:t>26-07-2025</a:t>
            </a:fld>
            <a:endParaRPr lang="en-IN"/>
          </a:p>
        </p:txBody>
      </p:sp>
      <p:sp>
        <p:nvSpPr>
          <p:cNvPr id="5" name="Footer Placeholder 4">
            <a:extLst>
              <a:ext uri="{FF2B5EF4-FFF2-40B4-BE49-F238E27FC236}">
                <a16:creationId xmlns:a16="http://schemas.microsoft.com/office/drawing/2014/main" id="{E0ED81CF-5060-4ED8-5BA0-468590DCC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259E3B2-2021-0438-85BB-531B79B7F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34C630-3C6B-408D-8256-93AF35A09ED1}" type="slidenum">
              <a:rPr lang="en-IN" smtClean="0"/>
              <a:t>‹#›</a:t>
            </a:fld>
            <a:endParaRPr lang="en-IN"/>
          </a:p>
        </p:txBody>
      </p:sp>
    </p:spTree>
    <p:extLst>
      <p:ext uri="{BB962C8B-B14F-4D97-AF65-F5344CB8AC3E}">
        <p14:creationId xmlns:p14="http://schemas.microsoft.com/office/powerpoint/2010/main" val="151010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79F8-8643-03B7-6DD7-7679B6F613E4}"/>
              </a:ext>
            </a:extLst>
          </p:cNvPr>
          <p:cNvSpPr>
            <a:spLocks noGrp="1"/>
          </p:cNvSpPr>
          <p:nvPr>
            <p:ph type="title"/>
          </p:nvPr>
        </p:nvSpPr>
        <p:spPr>
          <a:xfrm>
            <a:off x="0" y="0"/>
            <a:ext cx="12192000" cy="690664"/>
          </a:xfrm>
        </p:spPr>
        <p:style>
          <a:lnRef idx="1">
            <a:schemeClr val="accent4"/>
          </a:lnRef>
          <a:fillRef idx="3">
            <a:schemeClr val="accent4"/>
          </a:fillRef>
          <a:effectRef idx="2">
            <a:schemeClr val="accent4"/>
          </a:effectRef>
          <a:fontRef idx="minor">
            <a:schemeClr val="lt1"/>
          </a:fontRef>
        </p:style>
        <p:txBody>
          <a:bodyPr>
            <a:normAutofit fontScale="90000"/>
          </a:bodyPr>
          <a:lstStyle/>
          <a:p>
            <a:br>
              <a:rPr lang="en-US"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US"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Case Study 1:</a:t>
            </a:r>
            <a:br>
              <a:rPr lang="en-US"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9358FC2D-8E3F-4008-2880-5DA4FF3F3DD1}"/>
              </a:ext>
            </a:extLst>
          </p:cNvPr>
          <p:cNvSpPr>
            <a:spLocks noGrp="1"/>
          </p:cNvSpPr>
          <p:nvPr>
            <p:ph idx="1"/>
          </p:nvPr>
        </p:nvSpPr>
        <p:spPr>
          <a:xfrm>
            <a:off x="97277" y="894945"/>
            <a:ext cx="11994204" cy="5846323"/>
          </a:xfrm>
        </p:spPr>
        <p:txBody>
          <a:bodyPr>
            <a:normAutofit/>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Create a paragraph about ISBR College Bangalore.</a:t>
            </a:r>
          </a:p>
          <a:p>
            <a:r>
              <a:rPr lang="en-US" sz="2400" dirty="0">
                <a:effectLst/>
                <a:latin typeface="Calibri" panose="020F0502020204030204" pitchFamily="34" charset="0"/>
                <a:ea typeface="Calibri" panose="020F0502020204030204" pitchFamily="34" charset="0"/>
                <a:cs typeface="Calibri" panose="020F0502020204030204" pitchFamily="34" charset="0"/>
              </a:rPr>
              <a:t>Convert the paragraph into three columns.</a:t>
            </a:r>
          </a:p>
          <a:p>
            <a:r>
              <a:rPr lang="en-US" sz="2400" dirty="0">
                <a:effectLst/>
                <a:latin typeface="Calibri" panose="020F0502020204030204" pitchFamily="34" charset="0"/>
                <a:ea typeface="Calibri" panose="020F0502020204030204" pitchFamily="34" charset="0"/>
                <a:cs typeface="Calibri" panose="020F0502020204030204" pitchFamily="34" charset="0"/>
              </a:rPr>
              <a:t>Make the first character of the paragraph a large font (drop cap).</a:t>
            </a:r>
          </a:p>
          <a:p>
            <a:endParaRPr lang="en-US" sz="2400" b="1" i="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US" sz="2400" b="1" i="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Prompt:-</a:t>
            </a:r>
            <a:r>
              <a:rPr lang="en-US" sz="24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p>
          <a:p>
            <a:r>
              <a:rPr lang="en-US" sz="2400" b="1" dirty="0">
                <a:solidFill>
                  <a:srgbClr val="002060"/>
                </a:solidFill>
                <a:latin typeface="Calibri" panose="020F0502020204030204" pitchFamily="34" charset="0"/>
                <a:ea typeface="Calibri" panose="020F0502020204030204" pitchFamily="34" charset="0"/>
                <a:cs typeface="Calibri" panose="020F0502020204030204" pitchFamily="34" charset="0"/>
              </a:rPr>
              <a:t>Create a paragraph about ISBR Bangalore</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Copy and paste into word document and prompt again</a:t>
            </a:r>
          </a:p>
          <a:p>
            <a:pPr marL="0" indent="0">
              <a:buNone/>
            </a:pPr>
            <a:endParaRPr lang="en-US" sz="2400" b="1" kern="1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1" kern="100" dirty="0">
                <a:solidFill>
                  <a:srgbClr val="002060"/>
                </a:solidFill>
                <a:latin typeface="Calibri" panose="020F0502020204030204" pitchFamily="34" charset="0"/>
                <a:ea typeface="Calibri" panose="020F0502020204030204" pitchFamily="34" charset="0"/>
                <a:cs typeface="Calibri" panose="020F0502020204030204" pitchFamily="34" charset="0"/>
              </a:rPr>
              <a:t>Prompt again:</a:t>
            </a:r>
          </a:p>
          <a:p>
            <a:pPr marL="0" indent="0">
              <a:buNone/>
            </a:pPr>
            <a:r>
              <a:rPr lang="en-US" sz="2400" b="1"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 need to convert one paragraph into three columns in Microsoft Word, and the first letter should be in a large font. Please provide the steps to achieve this.</a:t>
            </a:r>
          </a:p>
          <a:p>
            <a:pPr marL="0" indent="0">
              <a:buNone/>
            </a:pPr>
            <a:endParaRPr lang="en-US" sz="2400" b="1"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077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8" end="8"/>
                                            </p:txEl>
                                          </p:spTgt>
                                        </p:tgtEl>
                                        <p:attrNameLst>
                                          <p:attrName>r</p:attrName>
                                        </p:attrNameLst>
                                      </p:cBhvr>
                                    </p:animRot>
                                    <p:animRot by="-240000">
                                      <p:cBhvr>
                                        <p:cTn id="7" dur="200" fill="hold">
                                          <p:stCondLst>
                                            <p:cond delay="200"/>
                                          </p:stCondLst>
                                        </p:cTn>
                                        <p:tgtEl>
                                          <p:spTgt spid="3">
                                            <p:txEl>
                                              <p:pRg st="8" end="8"/>
                                            </p:txEl>
                                          </p:spTgt>
                                        </p:tgtEl>
                                        <p:attrNameLst>
                                          <p:attrName>r</p:attrName>
                                        </p:attrNameLst>
                                      </p:cBhvr>
                                    </p:animRot>
                                    <p:animRot by="240000">
                                      <p:cBhvr>
                                        <p:cTn id="8" dur="200" fill="hold">
                                          <p:stCondLst>
                                            <p:cond delay="400"/>
                                          </p:stCondLst>
                                        </p:cTn>
                                        <p:tgtEl>
                                          <p:spTgt spid="3">
                                            <p:txEl>
                                              <p:pRg st="8" end="8"/>
                                            </p:txEl>
                                          </p:spTgt>
                                        </p:tgtEl>
                                        <p:attrNameLst>
                                          <p:attrName>r</p:attrName>
                                        </p:attrNameLst>
                                      </p:cBhvr>
                                    </p:animRot>
                                    <p:animRot by="-240000">
                                      <p:cBhvr>
                                        <p:cTn id="9" dur="200" fill="hold">
                                          <p:stCondLst>
                                            <p:cond delay="600"/>
                                          </p:stCondLst>
                                        </p:cTn>
                                        <p:tgtEl>
                                          <p:spTgt spid="3">
                                            <p:txEl>
                                              <p:pRg st="8" end="8"/>
                                            </p:txEl>
                                          </p:spTgt>
                                        </p:tgtEl>
                                        <p:attrNameLst>
                                          <p:attrName>r</p:attrName>
                                        </p:attrNameLst>
                                      </p:cBhvr>
                                    </p:animRot>
                                    <p:animRot by="120000">
                                      <p:cBhvr>
                                        <p:cTn id="10" dur="200" fill="hold">
                                          <p:stCondLst>
                                            <p:cond delay="800"/>
                                          </p:stCondLst>
                                        </p:cTn>
                                        <p:tgtEl>
                                          <p:spTgt spid="3">
                                            <p:txEl>
                                              <p:pRg st="8" end="8"/>
                                            </p:txEl>
                                          </p:spTgt>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xEl>
                                              <p:pRg st="9" end="9"/>
                                            </p:txEl>
                                          </p:spTgt>
                                        </p:tgtEl>
                                        <p:attrNameLst>
                                          <p:attrName>r</p:attrName>
                                        </p:attrNameLst>
                                      </p:cBhvr>
                                    </p:animRot>
                                    <p:animRot by="-240000">
                                      <p:cBhvr>
                                        <p:cTn id="13" dur="200" fill="hold">
                                          <p:stCondLst>
                                            <p:cond delay="200"/>
                                          </p:stCondLst>
                                        </p:cTn>
                                        <p:tgtEl>
                                          <p:spTgt spid="3">
                                            <p:txEl>
                                              <p:pRg st="9" end="9"/>
                                            </p:txEl>
                                          </p:spTgt>
                                        </p:tgtEl>
                                        <p:attrNameLst>
                                          <p:attrName>r</p:attrName>
                                        </p:attrNameLst>
                                      </p:cBhvr>
                                    </p:animRot>
                                    <p:animRot by="240000">
                                      <p:cBhvr>
                                        <p:cTn id="14" dur="200" fill="hold">
                                          <p:stCondLst>
                                            <p:cond delay="400"/>
                                          </p:stCondLst>
                                        </p:cTn>
                                        <p:tgtEl>
                                          <p:spTgt spid="3">
                                            <p:txEl>
                                              <p:pRg st="9" end="9"/>
                                            </p:txEl>
                                          </p:spTgt>
                                        </p:tgtEl>
                                        <p:attrNameLst>
                                          <p:attrName>r</p:attrName>
                                        </p:attrNameLst>
                                      </p:cBhvr>
                                    </p:animRot>
                                    <p:animRot by="-240000">
                                      <p:cBhvr>
                                        <p:cTn id="15" dur="200" fill="hold">
                                          <p:stCondLst>
                                            <p:cond delay="600"/>
                                          </p:stCondLst>
                                        </p:cTn>
                                        <p:tgtEl>
                                          <p:spTgt spid="3">
                                            <p:txEl>
                                              <p:pRg st="9" end="9"/>
                                            </p:txEl>
                                          </p:spTgt>
                                        </p:tgtEl>
                                        <p:attrNameLst>
                                          <p:attrName>r</p:attrName>
                                        </p:attrNameLst>
                                      </p:cBhvr>
                                    </p:animRot>
                                    <p:animRot by="120000">
                                      <p:cBhvr>
                                        <p:cTn id="16" dur="200" fill="hold">
                                          <p:stCondLst>
                                            <p:cond delay="800"/>
                                          </p:stCondLst>
                                        </p:cTn>
                                        <p:tgtEl>
                                          <p:spTgt spid="3">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B4A60-0F71-D3FC-D89D-30A4909ED4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A7511A-5BCE-E91C-DE04-E832B23DBC53}"/>
              </a:ext>
            </a:extLst>
          </p:cNvPr>
          <p:cNvSpPr>
            <a:spLocks noGrp="1"/>
          </p:cNvSpPr>
          <p:nvPr>
            <p:ph type="title"/>
          </p:nvPr>
        </p:nvSpPr>
        <p:spPr>
          <a:xfrm>
            <a:off x="0" y="0"/>
            <a:ext cx="12192000" cy="690664"/>
          </a:xfrm>
        </p:spPr>
        <p:style>
          <a:lnRef idx="1">
            <a:schemeClr val="accent4"/>
          </a:lnRef>
          <a:fillRef idx="3">
            <a:schemeClr val="accent4"/>
          </a:fillRef>
          <a:effectRef idx="2">
            <a:schemeClr val="accent4"/>
          </a:effectRef>
          <a:fontRef idx="minor">
            <a:schemeClr val="lt1"/>
          </a:fontRef>
        </p:style>
        <p:txBody>
          <a:bodyPr>
            <a:normAutofit fontScale="90000"/>
          </a:bodyPr>
          <a:lstStyle/>
          <a:p>
            <a:br>
              <a:rPr lang="en-US"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US"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Case Study 2: (Logical Formula with Chat </a:t>
            </a:r>
            <a:r>
              <a:rPr lang="en-US" sz="4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Gpt</a:t>
            </a:r>
            <a:r>
              <a:rPr lang="en-US"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FE288109-26FD-DBB6-CCFF-B8B8BBEA2407}"/>
              </a:ext>
            </a:extLst>
          </p:cNvPr>
          <p:cNvSpPr>
            <a:spLocks noGrp="1"/>
          </p:cNvSpPr>
          <p:nvPr>
            <p:ph idx="1"/>
          </p:nvPr>
        </p:nvSpPr>
        <p:spPr>
          <a:xfrm>
            <a:off x="97277" y="894945"/>
            <a:ext cx="11994204" cy="5846323"/>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From the </a:t>
            </a:r>
            <a:r>
              <a:rPr lang="en-US" sz="2400" dirty="0" err="1">
                <a:latin typeface="Calibri" panose="020F0502020204030204" pitchFamily="34" charset="0"/>
                <a:ea typeface="Calibri" panose="020F0502020204030204" pitchFamily="34" charset="0"/>
                <a:cs typeface="Calibri" panose="020F0502020204030204" pitchFamily="34" charset="0"/>
              </a:rPr>
              <a:t>LoginTime</a:t>
            </a:r>
            <a:r>
              <a:rPr lang="en-US" sz="2400" dirty="0">
                <a:latin typeface="Calibri" panose="020F0502020204030204" pitchFamily="34" charset="0"/>
                <a:ea typeface="Calibri" panose="020F0502020204030204" pitchFamily="34" charset="0"/>
                <a:cs typeface="Calibri" panose="020F0502020204030204" pitchFamily="34" charset="0"/>
              </a:rPr>
              <a:t> workbook, we need to populate the Arrival column. </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The condition is that if the login occurs at or before 9 AM, we should record the text as "On Time" otherwise, it should be "Later Arrival."</a:t>
            </a:r>
            <a:endParaRPr lang="en-US" sz="2400" b="1" i="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endParaRPr lang="en-US" sz="2400" b="1" i="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US" sz="2400" b="1" i="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Prompt:-</a:t>
            </a:r>
            <a:r>
              <a:rPr lang="en-US" sz="24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400" b="1" dirty="0">
                <a:solidFill>
                  <a:srgbClr val="002060"/>
                </a:solidFill>
                <a:latin typeface="Calibri" panose="020F0502020204030204" pitchFamily="34" charset="0"/>
                <a:ea typeface="Calibri" panose="020F0502020204030204" pitchFamily="34" charset="0"/>
                <a:cs typeface="Calibri" panose="020F0502020204030204" pitchFamily="34" charset="0"/>
              </a:rPr>
              <a:t>The time values are in B column. Can you show me how to automatically label cells in an Excel sheet as "On Time" or "Late Arrival"? For example, if the time is before 9 AM, the label</a:t>
            </a:r>
          </a:p>
          <a:p>
            <a:pPr marL="0" indent="0">
              <a:buNone/>
            </a:pPr>
            <a:r>
              <a:rPr lang="en-US" sz="2400" b="1" dirty="0">
                <a:solidFill>
                  <a:srgbClr val="002060"/>
                </a:solidFill>
                <a:latin typeface="Calibri" panose="020F0502020204030204" pitchFamily="34" charset="0"/>
                <a:ea typeface="Calibri" panose="020F0502020204030204" pitchFamily="34" charset="0"/>
                <a:cs typeface="Calibri" panose="020F0502020204030204" pitchFamily="34" charset="0"/>
              </a:rPr>
              <a:t>should be "On Time" and if the time is after 9 AM, the label should be "Late Arrival".</a:t>
            </a:r>
            <a:endParaRPr lang="en-US" sz="2400" b="1" kern="1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472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71DBF-2840-E622-35AA-7B0D6A1FE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390B21-2BB1-2780-4175-D53C101BC826}"/>
              </a:ext>
            </a:extLst>
          </p:cNvPr>
          <p:cNvSpPr>
            <a:spLocks noGrp="1"/>
          </p:cNvSpPr>
          <p:nvPr>
            <p:ph type="title"/>
          </p:nvPr>
        </p:nvSpPr>
        <p:spPr>
          <a:xfrm>
            <a:off x="0" y="68195"/>
            <a:ext cx="12192000" cy="1147762"/>
          </a:xfrm>
        </p:spPr>
        <p:style>
          <a:lnRef idx="1">
            <a:schemeClr val="accent4"/>
          </a:lnRef>
          <a:fillRef idx="3">
            <a:schemeClr val="accent4"/>
          </a:fillRef>
          <a:effectRef idx="2">
            <a:schemeClr val="accent4"/>
          </a:effectRef>
          <a:fontRef idx="minor">
            <a:schemeClr val="lt1"/>
          </a:fontRef>
        </p:style>
        <p:txBody>
          <a:bodyPr>
            <a:noAutofit/>
          </a:bodyPr>
          <a:lstStyle/>
          <a:p>
            <a:br>
              <a:rPr lang="en-US" sz="2400" b="1" kern="100" dirty="0">
                <a:effectLst/>
                <a:latin typeface="Calibri" panose="020F0502020204030204" pitchFamily="34" charset="0"/>
                <a:ea typeface="Calibri" panose="020F0502020204030204" pitchFamily="34" charset="0"/>
                <a:cs typeface="Calibri" panose="020F0502020204030204" pitchFamily="34" charset="0"/>
              </a:rPr>
            </a:br>
            <a:r>
              <a:rPr lang="en-US" sz="24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Case Study 3:</a:t>
            </a:r>
            <a:br>
              <a:rPr lang="en-US" sz="2400" b="1" kern="100" dirty="0">
                <a:effectLst/>
                <a:latin typeface="Calibri" panose="020F0502020204030204" pitchFamily="34" charset="0"/>
                <a:ea typeface="Calibri" panose="020F0502020204030204" pitchFamily="34" charset="0"/>
                <a:cs typeface="Calibri" panose="020F0502020204030204" pitchFamily="34" charset="0"/>
              </a:rPr>
            </a:br>
            <a:r>
              <a:rPr lang="en-US" sz="2400" b="1" kern="100" dirty="0">
                <a:effectLst/>
                <a:latin typeface="Calibri" panose="020F0502020204030204" pitchFamily="34" charset="0"/>
                <a:ea typeface="Calibri" panose="020F0502020204030204" pitchFamily="34" charset="0"/>
                <a:cs typeface="Calibri" panose="020F0502020204030204" pitchFamily="34" charset="0"/>
              </a:rPr>
              <a:t>Upload an Excel file and ChatGPT will transform your data:</a:t>
            </a:r>
            <a:br>
              <a:rPr lang="en-US" sz="2400" b="1" kern="100" dirty="0">
                <a:effectLst/>
                <a:latin typeface="Calibri" panose="020F0502020204030204" pitchFamily="34" charset="0"/>
                <a:ea typeface="Calibri" panose="020F0502020204030204" pitchFamily="34" charset="0"/>
                <a:cs typeface="Calibri" panose="020F0502020204030204" pitchFamily="34" charset="0"/>
              </a:rPr>
            </a:br>
            <a:endParaRPr lang="en-US" sz="5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2D04C91-2661-F207-6B7B-3889D6998C97}"/>
              </a:ext>
            </a:extLst>
          </p:cNvPr>
          <p:cNvSpPr>
            <a:spLocks noGrp="1"/>
          </p:cNvSpPr>
          <p:nvPr>
            <p:ph idx="1"/>
          </p:nvPr>
        </p:nvSpPr>
        <p:spPr>
          <a:xfrm>
            <a:off x="136187" y="1507787"/>
            <a:ext cx="11974749" cy="5282017"/>
          </a:xfrm>
        </p:spPr>
        <p:txBody>
          <a:bodyPr>
            <a:normAutofit fontScale="92500" lnSpcReduction="20000"/>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Let’s transform the data from excel file.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It has debit and credit data that we want to combine into a single column, and a Date column that we want to transform to a dd/mm/</a:t>
            </a:r>
            <a:r>
              <a:rPr lang="en-US" sz="1800" kern="100" dirty="0" err="1">
                <a:effectLst/>
                <a:latin typeface="Aptos" panose="020B0004020202020204" pitchFamily="34" charset="0"/>
                <a:ea typeface="Aptos" panose="020B0004020202020204" pitchFamily="34" charset="0"/>
                <a:cs typeface="Mangal" panose="02040503050203030202" pitchFamily="18" charset="0"/>
              </a:rPr>
              <a:t>yyyy</a:t>
            </a:r>
            <a:r>
              <a:rPr lang="en-US" sz="1800" kern="100" dirty="0">
                <a:effectLst/>
                <a:latin typeface="Aptos" panose="020B0004020202020204" pitchFamily="34" charset="0"/>
                <a:ea typeface="Aptos" panose="020B0004020202020204" pitchFamily="34" charset="0"/>
                <a:cs typeface="Mangal" panose="02040503050203030202" pitchFamily="18" charset="0"/>
              </a:rPr>
              <a:t> format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We will upload the Excel file to GPT-4, ask it to make the required transformations, and then provide an Excel file with the results to download. So that we can see the results without opening the file,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we will ask for the first five rows to be shown on screen. </a:t>
            </a:r>
          </a:p>
          <a:p>
            <a:pPr marL="0" marR="0" indent="0">
              <a:lnSpc>
                <a:spcPct val="115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0" marR="0">
              <a:lnSpc>
                <a:spcPct val="115000"/>
              </a:lnSpc>
              <a:spcBef>
                <a:spcPts val="0"/>
              </a:spcBef>
              <a:spcAft>
                <a:spcPts val="800"/>
              </a:spcAft>
            </a:pPr>
            <a:r>
              <a:rPr lang="en-US" sz="1800" b="1" kern="100" dirty="0">
                <a:solidFill>
                  <a:srgbClr val="002060"/>
                </a:solidFill>
                <a:effectLst/>
                <a:latin typeface="Aptos" panose="020B0004020202020204" pitchFamily="34" charset="0"/>
                <a:ea typeface="Aptos" panose="020B0004020202020204" pitchFamily="34" charset="0"/>
                <a:cs typeface="Mangal" panose="02040503050203030202" pitchFamily="18" charset="0"/>
              </a:rPr>
              <a:t>Prompt:</a:t>
            </a:r>
            <a:r>
              <a:rPr lang="en-US" sz="1800" kern="100" dirty="0">
                <a:solidFill>
                  <a:srgbClr val="002060"/>
                </a:solidFill>
                <a:effectLst/>
                <a:latin typeface="Aptos" panose="020B0004020202020204" pitchFamily="34" charset="0"/>
                <a:ea typeface="Aptos" panose="020B0004020202020204" pitchFamily="34" charset="0"/>
                <a:cs typeface="Mangal" panose="02040503050203030202" pitchFamily="18" charset="0"/>
              </a:rPr>
              <a:t> </a:t>
            </a: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Please clean up this Excel file and produce a new one for download. Keep the reference and description columns as they are. Convert the date column to a date in the format dd/mm/</a:t>
            </a:r>
            <a:r>
              <a:rPr lang="en-US" sz="1800" kern="100" dirty="0" err="1">
                <a:effectLst/>
                <a:latin typeface="Aptos" panose="020B0004020202020204" pitchFamily="34" charset="0"/>
                <a:ea typeface="Aptos" panose="020B0004020202020204" pitchFamily="34" charset="0"/>
                <a:cs typeface="Mangal" panose="02040503050203030202" pitchFamily="18" charset="0"/>
              </a:rPr>
              <a:t>yyyy</a:t>
            </a:r>
            <a:r>
              <a:rPr lang="en-US" sz="1800" kern="100" dirty="0">
                <a:effectLst/>
                <a:latin typeface="Aptos" panose="020B0004020202020204" pitchFamily="34" charset="0"/>
                <a:ea typeface="Aptos" panose="020B0004020202020204" pitchFamily="34" charset="0"/>
                <a:cs typeface="Mangal" panose="02040503050203030202" pitchFamily="18" charset="0"/>
              </a:rPr>
              <a:t>. Combine the debit and credit into a single amount column. format money coming in as a positive value and money going out as a negative provide the first five rows on screen for me to check the results Response: </a:t>
            </a:r>
          </a:p>
          <a:p>
            <a:pPr marL="0" marR="0">
              <a:lnSpc>
                <a:spcPct val="115000"/>
              </a:lnSpc>
              <a:spcBef>
                <a:spcPts val="0"/>
              </a:spcBef>
              <a:spcAft>
                <a:spcPts val="800"/>
              </a:spcAft>
            </a:pPr>
            <a:endParaRPr lang="en-US" sz="1800" kern="100" dirty="0">
              <a:latin typeface="Aptos" panose="020B0004020202020204" pitchFamily="34" charset="0"/>
              <a:ea typeface="Aptos" panose="020B0004020202020204" pitchFamily="34" charset="0"/>
              <a:cs typeface="Mangal" panose="02040503050203030202" pitchFamily="18" charset="0"/>
            </a:endParaRPr>
          </a:p>
          <a:p>
            <a:pPr marL="0">
              <a:lnSpc>
                <a:spcPct val="115000"/>
              </a:lnSpc>
              <a:spcBef>
                <a:spcPts val="0"/>
              </a:spcBef>
              <a:spcAft>
                <a:spcPts val="800"/>
              </a:spcAft>
            </a:pPr>
            <a:r>
              <a:rPr lang="en-US" sz="1800" dirty="0">
                <a:effectLst/>
                <a:latin typeface="Aptos" panose="020B0004020202020204" pitchFamily="34" charset="0"/>
                <a:ea typeface="Aptos" panose="020B0004020202020204" pitchFamily="34" charset="0"/>
                <a:cs typeface="Mangal" panose="02040503050203030202" pitchFamily="18" charset="0"/>
              </a:rPr>
              <a:t>ChatGPT responds by performing all the requested tasks . A link is provided to download the completed Excel file (provided in the course material) and the first five rows are shown on screen. In the opening paragraph, ChatGPT details the transformations that it performed.</a:t>
            </a:r>
            <a:endParaRPr lang="en-US" sz="1800" dirty="0"/>
          </a:p>
          <a:p>
            <a:pPr marL="0" marR="0" indent="0">
              <a:lnSpc>
                <a:spcPct val="115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0" marR="0" indent="0">
              <a:lnSpc>
                <a:spcPct val="115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410146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461</Words>
  <Application>Microsoft Office PowerPoint</Application>
  <PresentationFormat>Widescreen</PresentationFormat>
  <Paragraphs>32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Calibri</vt:lpstr>
      <vt:lpstr>Office Theme</vt:lpstr>
      <vt:lpstr> Case Study 1: </vt:lpstr>
      <vt:lpstr> Case Study 2: (Logical Formula with Chat Gpt) </vt:lpstr>
      <vt:lpstr> Case Study 3: Upload an Excel file and ChatGPT will transform your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Saravanan Ramaraj</dc:creator>
  <cp:lastModifiedBy>Saravanan Ramaraj</cp:lastModifiedBy>
  <cp:revision>18</cp:revision>
  <dcterms:created xsi:type="dcterms:W3CDTF">2025-07-26T11:38:43Z</dcterms:created>
  <dcterms:modified xsi:type="dcterms:W3CDTF">2025-07-26T15:36:26Z</dcterms:modified>
</cp:coreProperties>
</file>