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8" r:id="rId4"/>
    <p:sldId id="259" r:id="rId5"/>
    <p:sldId id="296" r:id="rId6"/>
    <p:sldId id="297" r:id="rId7"/>
    <p:sldId id="260" r:id="rId8"/>
    <p:sldId id="261" r:id="rId9"/>
    <p:sldId id="262" r:id="rId10"/>
    <p:sldId id="263" r:id="rId11"/>
    <p:sldId id="266"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3BDAF-6374-4359-A255-3945CD9CDA03}" v="8" dt="2022-07-13T04:09:22.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3BDF94-3699-44A0-A4B9-24D64C9F7B44}"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1F166BED-B8EA-474B-A120-99809239985E}">
      <dgm:prSet/>
      <dgm:spPr/>
      <dgm:t>
        <a:bodyPr/>
        <a:lstStyle/>
        <a:p>
          <a:endParaRPr lang="en-US" dirty="0"/>
        </a:p>
      </dgm:t>
    </dgm:pt>
    <dgm:pt modelId="{E61A2780-0358-4888-89DD-34A8F5F65A87}" type="parTrans" cxnId="{B1B2DD05-46AA-443F-85F4-73524B7F53DE}">
      <dgm:prSet/>
      <dgm:spPr/>
      <dgm:t>
        <a:bodyPr/>
        <a:lstStyle/>
        <a:p>
          <a:endParaRPr lang="en-US"/>
        </a:p>
      </dgm:t>
    </dgm:pt>
    <dgm:pt modelId="{5E34FF76-1A71-453E-ACB9-B1BA84EEC3F3}" type="sibTrans" cxnId="{B1B2DD05-46AA-443F-85F4-73524B7F53DE}">
      <dgm:prSet/>
      <dgm:spPr/>
      <dgm:t>
        <a:bodyPr/>
        <a:lstStyle/>
        <a:p>
          <a:endParaRPr lang="en-US"/>
        </a:p>
      </dgm:t>
    </dgm:pt>
    <dgm:pt modelId="{10BA191A-1810-4E5B-93EB-090BA47F852A}">
      <dgm:prSet/>
      <dgm:spPr/>
      <dgm:t>
        <a:bodyPr/>
        <a:lstStyle/>
        <a:p>
          <a:r>
            <a:rPr lang="en-US" dirty="0"/>
            <a:t>Business Intelligence is a set of processes, architectures and technologies or tools that convert raw data into meaningful, presentable report or information.</a:t>
          </a:r>
        </a:p>
      </dgm:t>
    </dgm:pt>
    <dgm:pt modelId="{CE303B3C-E20C-42F0-8BAB-6001254A01B1}" type="parTrans" cxnId="{CB839443-0912-4FE6-AB86-CC8F15DE4F0D}">
      <dgm:prSet/>
      <dgm:spPr/>
      <dgm:t>
        <a:bodyPr/>
        <a:lstStyle/>
        <a:p>
          <a:endParaRPr lang="en-US"/>
        </a:p>
      </dgm:t>
    </dgm:pt>
    <dgm:pt modelId="{A0324032-74BD-4CE1-8755-9BA5E370FE52}" type="sibTrans" cxnId="{CB839443-0912-4FE6-AB86-CC8F15DE4F0D}">
      <dgm:prSet/>
      <dgm:spPr/>
      <dgm:t>
        <a:bodyPr/>
        <a:lstStyle/>
        <a:p>
          <a:endParaRPr lang="en-US"/>
        </a:p>
      </dgm:t>
    </dgm:pt>
    <dgm:pt modelId="{61306614-2169-452E-84E2-C8655D22B02E}">
      <dgm:prSet/>
      <dgm:spPr/>
      <dgm:t>
        <a:bodyPr/>
        <a:lstStyle/>
        <a:p>
          <a:endParaRPr lang="en-US" dirty="0"/>
        </a:p>
      </dgm:t>
    </dgm:pt>
    <dgm:pt modelId="{6D80520F-CE62-4950-9A1E-046BCE04F6CA}" type="parTrans" cxnId="{EF7C5C31-C139-46D5-B989-4D4EF675995F}">
      <dgm:prSet/>
      <dgm:spPr/>
      <dgm:t>
        <a:bodyPr/>
        <a:lstStyle/>
        <a:p>
          <a:endParaRPr lang="en-US"/>
        </a:p>
      </dgm:t>
    </dgm:pt>
    <dgm:pt modelId="{0F4C17AB-0339-464C-9B12-262F6CB7F67D}" type="sibTrans" cxnId="{EF7C5C31-C139-46D5-B989-4D4EF675995F}">
      <dgm:prSet/>
      <dgm:spPr/>
      <dgm:t>
        <a:bodyPr/>
        <a:lstStyle/>
        <a:p>
          <a:endParaRPr lang="en-US"/>
        </a:p>
      </dgm:t>
    </dgm:pt>
    <dgm:pt modelId="{38FDCDA3-EE65-4FAD-BDD5-89D7DFE6B5EC}">
      <dgm:prSet/>
      <dgm:spPr/>
      <dgm:t>
        <a:bodyPr/>
        <a:lstStyle/>
        <a:p>
          <a:r>
            <a:rPr lang="en-US"/>
            <a:t>Business Intelligence combines business analytics, data mining, data visualization, data tools and infrastructure and best practices to help organizations to make data-driven decisions</a:t>
          </a:r>
        </a:p>
      </dgm:t>
    </dgm:pt>
    <dgm:pt modelId="{266CBA4D-679D-4609-8DFC-B336E51022CC}" type="parTrans" cxnId="{42796B23-863B-4744-BE6E-B7511ED2F2A8}">
      <dgm:prSet/>
      <dgm:spPr/>
      <dgm:t>
        <a:bodyPr/>
        <a:lstStyle/>
        <a:p>
          <a:endParaRPr lang="en-US"/>
        </a:p>
      </dgm:t>
    </dgm:pt>
    <dgm:pt modelId="{9E1779F3-5B26-4AD7-8F30-EBF939E7C59F}" type="sibTrans" cxnId="{42796B23-863B-4744-BE6E-B7511ED2F2A8}">
      <dgm:prSet/>
      <dgm:spPr/>
      <dgm:t>
        <a:bodyPr/>
        <a:lstStyle/>
        <a:p>
          <a:endParaRPr lang="en-US"/>
        </a:p>
      </dgm:t>
    </dgm:pt>
    <dgm:pt modelId="{3E533A44-093B-49F4-AD58-DED22A6BA571}" type="pres">
      <dgm:prSet presAssocID="{933BDF94-3699-44A0-A4B9-24D64C9F7B44}" presName="vert0" presStyleCnt="0">
        <dgm:presLayoutVars>
          <dgm:dir/>
          <dgm:animOne val="branch"/>
          <dgm:animLvl val="lvl"/>
        </dgm:presLayoutVars>
      </dgm:prSet>
      <dgm:spPr/>
    </dgm:pt>
    <dgm:pt modelId="{BA9CE4A8-2641-49D4-898E-1F2857C78216}" type="pres">
      <dgm:prSet presAssocID="{1F166BED-B8EA-474B-A120-99809239985E}" presName="thickLine" presStyleLbl="alignNode1" presStyleIdx="0" presStyleCnt="2"/>
      <dgm:spPr/>
    </dgm:pt>
    <dgm:pt modelId="{FB0A782F-D13D-4C3A-BF40-3E0B464128FA}" type="pres">
      <dgm:prSet presAssocID="{1F166BED-B8EA-474B-A120-99809239985E}" presName="horz1" presStyleCnt="0"/>
      <dgm:spPr/>
    </dgm:pt>
    <dgm:pt modelId="{195C8BEA-908E-428C-9C07-19AC364A29AB}" type="pres">
      <dgm:prSet presAssocID="{1F166BED-B8EA-474B-A120-99809239985E}" presName="tx1" presStyleLbl="revTx" presStyleIdx="0" presStyleCnt="4"/>
      <dgm:spPr/>
    </dgm:pt>
    <dgm:pt modelId="{8196C5C6-953A-4E3C-AC79-ABDED4FB5F15}" type="pres">
      <dgm:prSet presAssocID="{1F166BED-B8EA-474B-A120-99809239985E}" presName="vert1" presStyleCnt="0"/>
      <dgm:spPr/>
    </dgm:pt>
    <dgm:pt modelId="{6FD05EE6-5009-41CC-B419-FC69A5E03C89}" type="pres">
      <dgm:prSet presAssocID="{10BA191A-1810-4E5B-93EB-090BA47F852A}" presName="vertSpace2a" presStyleCnt="0"/>
      <dgm:spPr/>
    </dgm:pt>
    <dgm:pt modelId="{DBCA21FB-E88B-42D7-87FF-98AA1D496F88}" type="pres">
      <dgm:prSet presAssocID="{10BA191A-1810-4E5B-93EB-090BA47F852A}" presName="horz2" presStyleCnt="0"/>
      <dgm:spPr/>
    </dgm:pt>
    <dgm:pt modelId="{036A2109-E8D0-47E7-B48B-A649B2EC7639}" type="pres">
      <dgm:prSet presAssocID="{10BA191A-1810-4E5B-93EB-090BA47F852A}" presName="horzSpace2" presStyleCnt="0"/>
      <dgm:spPr/>
    </dgm:pt>
    <dgm:pt modelId="{E76E97FB-58DE-485F-89E7-D234F1C20F53}" type="pres">
      <dgm:prSet presAssocID="{10BA191A-1810-4E5B-93EB-090BA47F852A}" presName="tx2" presStyleLbl="revTx" presStyleIdx="1" presStyleCnt="4"/>
      <dgm:spPr/>
    </dgm:pt>
    <dgm:pt modelId="{B0D3FC34-AA79-4CA8-A0BF-60789FEE4F29}" type="pres">
      <dgm:prSet presAssocID="{10BA191A-1810-4E5B-93EB-090BA47F852A}" presName="vert2" presStyleCnt="0"/>
      <dgm:spPr/>
    </dgm:pt>
    <dgm:pt modelId="{6E344DEC-0AF6-4771-92C4-8450F8451324}" type="pres">
      <dgm:prSet presAssocID="{10BA191A-1810-4E5B-93EB-090BA47F852A}" presName="thinLine2b" presStyleLbl="callout" presStyleIdx="0" presStyleCnt="2"/>
      <dgm:spPr/>
    </dgm:pt>
    <dgm:pt modelId="{EF6A5582-8448-467D-BC47-16C619340BFF}" type="pres">
      <dgm:prSet presAssocID="{10BA191A-1810-4E5B-93EB-090BA47F852A}" presName="vertSpace2b" presStyleCnt="0"/>
      <dgm:spPr/>
    </dgm:pt>
    <dgm:pt modelId="{3C0B1D99-6D16-4124-A32B-9B1E9A85971A}" type="pres">
      <dgm:prSet presAssocID="{61306614-2169-452E-84E2-C8655D22B02E}" presName="thickLine" presStyleLbl="alignNode1" presStyleIdx="1" presStyleCnt="2"/>
      <dgm:spPr/>
    </dgm:pt>
    <dgm:pt modelId="{65DC498B-0A8B-447C-AD0C-B03749769ADC}" type="pres">
      <dgm:prSet presAssocID="{61306614-2169-452E-84E2-C8655D22B02E}" presName="horz1" presStyleCnt="0"/>
      <dgm:spPr/>
    </dgm:pt>
    <dgm:pt modelId="{6B6B2B58-8953-4D32-B855-2C9CBBFD83C2}" type="pres">
      <dgm:prSet presAssocID="{61306614-2169-452E-84E2-C8655D22B02E}" presName="tx1" presStyleLbl="revTx" presStyleIdx="2" presStyleCnt="4"/>
      <dgm:spPr/>
    </dgm:pt>
    <dgm:pt modelId="{426DAAF0-89C0-4EF7-9172-008379729D58}" type="pres">
      <dgm:prSet presAssocID="{61306614-2169-452E-84E2-C8655D22B02E}" presName="vert1" presStyleCnt="0"/>
      <dgm:spPr/>
    </dgm:pt>
    <dgm:pt modelId="{399E67E3-2097-4243-AB58-5FC2B7236CDA}" type="pres">
      <dgm:prSet presAssocID="{38FDCDA3-EE65-4FAD-BDD5-89D7DFE6B5EC}" presName="vertSpace2a" presStyleCnt="0"/>
      <dgm:spPr/>
    </dgm:pt>
    <dgm:pt modelId="{E37C7E3E-0738-4B77-907D-A2871E190FA3}" type="pres">
      <dgm:prSet presAssocID="{38FDCDA3-EE65-4FAD-BDD5-89D7DFE6B5EC}" presName="horz2" presStyleCnt="0"/>
      <dgm:spPr/>
    </dgm:pt>
    <dgm:pt modelId="{872E4920-0292-4B9D-B979-06275D07CD88}" type="pres">
      <dgm:prSet presAssocID="{38FDCDA3-EE65-4FAD-BDD5-89D7DFE6B5EC}" presName="horzSpace2" presStyleCnt="0"/>
      <dgm:spPr/>
    </dgm:pt>
    <dgm:pt modelId="{8024D116-F65F-4859-A5EE-8A67341C57CF}" type="pres">
      <dgm:prSet presAssocID="{38FDCDA3-EE65-4FAD-BDD5-89D7DFE6B5EC}" presName="tx2" presStyleLbl="revTx" presStyleIdx="3" presStyleCnt="4"/>
      <dgm:spPr/>
    </dgm:pt>
    <dgm:pt modelId="{6944EAD2-6910-44F5-8419-75841B13CAFD}" type="pres">
      <dgm:prSet presAssocID="{38FDCDA3-EE65-4FAD-BDD5-89D7DFE6B5EC}" presName="vert2" presStyleCnt="0"/>
      <dgm:spPr/>
    </dgm:pt>
    <dgm:pt modelId="{AA6A25A1-A89D-4CFD-9553-743B2E4B53E4}" type="pres">
      <dgm:prSet presAssocID="{38FDCDA3-EE65-4FAD-BDD5-89D7DFE6B5EC}" presName="thinLine2b" presStyleLbl="callout" presStyleIdx="1" presStyleCnt="2"/>
      <dgm:spPr/>
    </dgm:pt>
    <dgm:pt modelId="{9F73825C-A22C-4F15-AC67-2B4F19FFB2DA}" type="pres">
      <dgm:prSet presAssocID="{38FDCDA3-EE65-4FAD-BDD5-89D7DFE6B5EC}" presName="vertSpace2b" presStyleCnt="0"/>
      <dgm:spPr/>
    </dgm:pt>
  </dgm:ptLst>
  <dgm:cxnLst>
    <dgm:cxn modelId="{B1B2DD05-46AA-443F-85F4-73524B7F53DE}" srcId="{933BDF94-3699-44A0-A4B9-24D64C9F7B44}" destId="{1F166BED-B8EA-474B-A120-99809239985E}" srcOrd="0" destOrd="0" parTransId="{E61A2780-0358-4888-89DD-34A8F5F65A87}" sibTransId="{5E34FF76-1A71-453E-ACB9-B1BA84EEC3F3}"/>
    <dgm:cxn modelId="{42796B23-863B-4744-BE6E-B7511ED2F2A8}" srcId="{61306614-2169-452E-84E2-C8655D22B02E}" destId="{38FDCDA3-EE65-4FAD-BDD5-89D7DFE6B5EC}" srcOrd="0" destOrd="0" parTransId="{266CBA4D-679D-4609-8DFC-B336E51022CC}" sibTransId="{9E1779F3-5B26-4AD7-8F30-EBF939E7C59F}"/>
    <dgm:cxn modelId="{EF7C5C31-C139-46D5-B989-4D4EF675995F}" srcId="{933BDF94-3699-44A0-A4B9-24D64C9F7B44}" destId="{61306614-2169-452E-84E2-C8655D22B02E}" srcOrd="1" destOrd="0" parTransId="{6D80520F-CE62-4950-9A1E-046BCE04F6CA}" sibTransId="{0F4C17AB-0339-464C-9B12-262F6CB7F67D}"/>
    <dgm:cxn modelId="{7539FE3D-4BF5-493A-9A6A-7BC7C0CA14C1}" type="presOf" srcId="{933BDF94-3699-44A0-A4B9-24D64C9F7B44}" destId="{3E533A44-093B-49F4-AD58-DED22A6BA571}" srcOrd="0" destOrd="0" presId="urn:microsoft.com/office/officeart/2008/layout/LinedList"/>
    <dgm:cxn modelId="{CB839443-0912-4FE6-AB86-CC8F15DE4F0D}" srcId="{1F166BED-B8EA-474B-A120-99809239985E}" destId="{10BA191A-1810-4E5B-93EB-090BA47F852A}" srcOrd="0" destOrd="0" parTransId="{CE303B3C-E20C-42F0-8BAB-6001254A01B1}" sibTransId="{A0324032-74BD-4CE1-8755-9BA5E370FE52}"/>
    <dgm:cxn modelId="{6CF17164-E6CD-4B29-AF9E-C93149BCCD03}" type="presOf" srcId="{1F166BED-B8EA-474B-A120-99809239985E}" destId="{195C8BEA-908E-428C-9C07-19AC364A29AB}" srcOrd="0" destOrd="0" presId="urn:microsoft.com/office/officeart/2008/layout/LinedList"/>
    <dgm:cxn modelId="{DFB2C4E0-01E0-49C4-92C2-215E33EE0B49}" type="presOf" srcId="{61306614-2169-452E-84E2-C8655D22B02E}" destId="{6B6B2B58-8953-4D32-B855-2C9CBBFD83C2}" srcOrd="0" destOrd="0" presId="urn:microsoft.com/office/officeart/2008/layout/LinedList"/>
    <dgm:cxn modelId="{9F084AEB-6363-4CFB-ACE4-24CD3BE8A097}" type="presOf" srcId="{38FDCDA3-EE65-4FAD-BDD5-89D7DFE6B5EC}" destId="{8024D116-F65F-4859-A5EE-8A67341C57CF}" srcOrd="0" destOrd="0" presId="urn:microsoft.com/office/officeart/2008/layout/LinedList"/>
    <dgm:cxn modelId="{8B04BCFB-DEF8-4567-914C-2A124DCCD8CD}" type="presOf" srcId="{10BA191A-1810-4E5B-93EB-090BA47F852A}" destId="{E76E97FB-58DE-485F-89E7-D234F1C20F53}" srcOrd="0" destOrd="0" presId="urn:microsoft.com/office/officeart/2008/layout/LinedList"/>
    <dgm:cxn modelId="{1C985844-B11A-4052-A0CC-845AF288B112}" type="presParOf" srcId="{3E533A44-093B-49F4-AD58-DED22A6BA571}" destId="{BA9CE4A8-2641-49D4-898E-1F2857C78216}" srcOrd="0" destOrd="0" presId="urn:microsoft.com/office/officeart/2008/layout/LinedList"/>
    <dgm:cxn modelId="{95648766-4548-4430-81EC-4BA72EB99BEB}" type="presParOf" srcId="{3E533A44-093B-49F4-AD58-DED22A6BA571}" destId="{FB0A782F-D13D-4C3A-BF40-3E0B464128FA}" srcOrd="1" destOrd="0" presId="urn:microsoft.com/office/officeart/2008/layout/LinedList"/>
    <dgm:cxn modelId="{9F815BF6-0801-4388-A194-8C14758005E7}" type="presParOf" srcId="{FB0A782F-D13D-4C3A-BF40-3E0B464128FA}" destId="{195C8BEA-908E-428C-9C07-19AC364A29AB}" srcOrd="0" destOrd="0" presId="urn:microsoft.com/office/officeart/2008/layout/LinedList"/>
    <dgm:cxn modelId="{AD804036-3150-4DBD-B4CF-141E6FD5E117}" type="presParOf" srcId="{FB0A782F-D13D-4C3A-BF40-3E0B464128FA}" destId="{8196C5C6-953A-4E3C-AC79-ABDED4FB5F15}" srcOrd="1" destOrd="0" presId="urn:microsoft.com/office/officeart/2008/layout/LinedList"/>
    <dgm:cxn modelId="{4B55E0A8-52F2-4FBE-82AA-BD17C0C1225A}" type="presParOf" srcId="{8196C5C6-953A-4E3C-AC79-ABDED4FB5F15}" destId="{6FD05EE6-5009-41CC-B419-FC69A5E03C89}" srcOrd="0" destOrd="0" presId="urn:microsoft.com/office/officeart/2008/layout/LinedList"/>
    <dgm:cxn modelId="{CFF26B8B-6091-4FF1-BA08-D90AC4D54CF5}" type="presParOf" srcId="{8196C5C6-953A-4E3C-AC79-ABDED4FB5F15}" destId="{DBCA21FB-E88B-42D7-87FF-98AA1D496F88}" srcOrd="1" destOrd="0" presId="urn:microsoft.com/office/officeart/2008/layout/LinedList"/>
    <dgm:cxn modelId="{43978E20-06E4-4E3F-8D12-D00851DAAD94}" type="presParOf" srcId="{DBCA21FB-E88B-42D7-87FF-98AA1D496F88}" destId="{036A2109-E8D0-47E7-B48B-A649B2EC7639}" srcOrd="0" destOrd="0" presId="urn:microsoft.com/office/officeart/2008/layout/LinedList"/>
    <dgm:cxn modelId="{844B832C-7543-46BC-8849-4E4E724C741D}" type="presParOf" srcId="{DBCA21FB-E88B-42D7-87FF-98AA1D496F88}" destId="{E76E97FB-58DE-485F-89E7-D234F1C20F53}" srcOrd="1" destOrd="0" presId="urn:microsoft.com/office/officeart/2008/layout/LinedList"/>
    <dgm:cxn modelId="{4CA8D870-A37E-426A-BAFD-EC225FF71D47}" type="presParOf" srcId="{DBCA21FB-E88B-42D7-87FF-98AA1D496F88}" destId="{B0D3FC34-AA79-4CA8-A0BF-60789FEE4F29}" srcOrd="2" destOrd="0" presId="urn:microsoft.com/office/officeart/2008/layout/LinedList"/>
    <dgm:cxn modelId="{528E1CC4-3603-4261-B93B-9C3956AFC85A}" type="presParOf" srcId="{8196C5C6-953A-4E3C-AC79-ABDED4FB5F15}" destId="{6E344DEC-0AF6-4771-92C4-8450F8451324}" srcOrd="2" destOrd="0" presId="urn:microsoft.com/office/officeart/2008/layout/LinedList"/>
    <dgm:cxn modelId="{FD4C7883-BCAC-4048-B05B-B49DD90C1FF9}" type="presParOf" srcId="{8196C5C6-953A-4E3C-AC79-ABDED4FB5F15}" destId="{EF6A5582-8448-467D-BC47-16C619340BFF}" srcOrd="3" destOrd="0" presId="urn:microsoft.com/office/officeart/2008/layout/LinedList"/>
    <dgm:cxn modelId="{9368A67F-77D6-4273-B032-CFC088CF6C8C}" type="presParOf" srcId="{3E533A44-093B-49F4-AD58-DED22A6BA571}" destId="{3C0B1D99-6D16-4124-A32B-9B1E9A85971A}" srcOrd="2" destOrd="0" presId="urn:microsoft.com/office/officeart/2008/layout/LinedList"/>
    <dgm:cxn modelId="{E4B89928-A3D1-4613-BB83-40A37D732228}" type="presParOf" srcId="{3E533A44-093B-49F4-AD58-DED22A6BA571}" destId="{65DC498B-0A8B-447C-AD0C-B03749769ADC}" srcOrd="3" destOrd="0" presId="urn:microsoft.com/office/officeart/2008/layout/LinedList"/>
    <dgm:cxn modelId="{65E86C59-75E3-427C-950D-2453582EF22D}" type="presParOf" srcId="{65DC498B-0A8B-447C-AD0C-B03749769ADC}" destId="{6B6B2B58-8953-4D32-B855-2C9CBBFD83C2}" srcOrd="0" destOrd="0" presId="urn:microsoft.com/office/officeart/2008/layout/LinedList"/>
    <dgm:cxn modelId="{6479D878-4B83-4AE3-8CF7-533BF399DF84}" type="presParOf" srcId="{65DC498B-0A8B-447C-AD0C-B03749769ADC}" destId="{426DAAF0-89C0-4EF7-9172-008379729D58}" srcOrd="1" destOrd="0" presId="urn:microsoft.com/office/officeart/2008/layout/LinedList"/>
    <dgm:cxn modelId="{D9D72758-C280-41A1-A877-10F3E5CA10D4}" type="presParOf" srcId="{426DAAF0-89C0-4EF7-9172-008379729D58}" destId="{399E67E3-2097-4243-AB58-5FC2B7236CDA}" srcOrd="0" destOrd="0" presId="urn:microsoft.com/office/officeart/2008/layout/LinedList"/>
    <dgm:cxn modelId="{5622D8CC-FF72-4BAE-82B0-BDAD594A9AE7}" type="presParOf" srcId="{426DAAF0-89C0-4EF7-9172-008379729D58}" destId="{E37C7E3E-0738-4B77-907D-A2871E190FA3}" srcOrd="1" destOrd="0" presId="urn:microsoft.com/office/officeart/2008/layout/LinedList"/>
    <dgm:cxn modelId="{FF99F836-C613-43FC-81F1-9C614EDD7A15}" type="presParOf" srcId="{E37C7E3E-0738-4B77-907D-A2871E190FA3}" destId="{872E4920-0292-4B9D-B979-06275D07CD88}" srcOrd="0" destOrd="0" presId="urn:microsoft.com/office/officeart/2008/layout/LinedList"/>
    <dgm:cxn modelId="{E3C2A7E2-D96D-4212-9352-86CE87F27AE8}" type="presParOf" srcId="{E37C7E3E-0738-4B77-907D-A2871E190FA3}" destId="{8024D116-F65F-4859-A5EE-8A67341C57CF}" srcOrd="1" destOrd="0" presId="urn:microsoft.com/office/officeart/2008/layout/LinedList"/>
    <dgm:cxn modelId="{8B5C9985-A02B-4386-AF95-A26CB49A8CC4}" type="presParOf" srcId="{E37C7E3E-0738-4B77-907D-A2871E190FA3}" destId="{6944EAD2-6910-44F5-8419-75841B13CAFD}" srcOrd="2" destOrd="0" presId="urn:microsoft.com/office/officeart/2008/layout/LinedList"/>
    <dgm:cxn modelId="{E1176970-9462-42C1-B595-2D98E459C4CA}" type="presParOf" srcId="{426DAAF0-89C0-4EF7-9172-008379729D58}" destId="{AA6A25A1-A89D-4CFD-9553-743B2E4B53E4}" srcOrd="2" destOrd="0" presId="urn:microsoft.com/office/officeart/2008/layout/LinedList"/>
    <dgm:cxn modelId="{DB0FFBBC-22C2-45CB-A4EA-FFB76975DAD9}" type="presParOf" srcId="{426DAAF0-89C0-4EF7-9172-008379729D58}" destId="{9F73825C-A22C-4F15-AC67-2B4F19FFB2DA}"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CE4A8-2641-49D4-898E-1F2857C78216}">
      <dsp:nvSpPr>
        <dsp:cNvPr id="0" name=""/>
        <dsp:cNvSpPr/>
      </dsp:nvSpPr>
      <dsp:spPr>
        <a:xfrm>
          <a:off x="0" y="0"/>
          <a:ext cx="1090506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5C8BEA-908E-428C-9C07-19AC364A29AB}">
      <dsp:nvSpPr>
        <dsp:cNvPr id="0" name=""/>
        <dsp:cNvSpPr/>
      </dsp:nvSpPr>
      <dsp:spPr>
        <a:xfrm>
          <a:off x="0" y="0"/>
          <a:ext cx="2181013"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2181013" cy="2196990"/>
      </dsp:txXfrm>
    </dsp:sp>
    <dsp:sp modelId="{E76E97FB-58DE-485F-89E7-D234F1C20F53}">
      <dsp:nvSpPr>
        <dsp:cNvPr id="0" name=""/>
        <dsp:cNvSpPr/>
      </dsp:nvSpPr>
      <dsp:spPr>
        <a:xfrm>
          <a:off x="2344589" y="99765"/>
          <a:ext cx="8560476" cy="199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Business Intelligence is a set of processes, architectures and technologies or tools that convert raw data into meaningful, presentable report or information.</a:t>
          </a:r>
        </a:p>
      </dsp:txBody>
      <dsp:txXfrm>
        <a:off x="2344589" y="99765"/>
        <a:ext cx="8560476" cy="1995314"/>
      </dsp:txXfrm>
    </dsp:sp>
    <dsp:sp modelId="{6E344DEC-0AF6-4771-92C4-8450F8451324}">
      <dsp:nvSpPr>
        <dsp:cNvPr id="0" name=""/>
        <dsp:cNvSpPr/>
      </dsp:nvSpPr>
      <dsp:spPr>
        <a:xfrm>
          <a:off x="2181013" y="2095079"/>
          <a:ext cx="8724052"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C0B1D99-6D16-4124-A32B-9B1E9A85971A}">
      <dsp:nvSpPr>
        <dsp:cNvPr id="0" name=""/>
        <dsp:cNvSpPr/>
      </dsp:nvSpPr>
      <dsp:spPr>
        <a:xfrm>
          <a:off x="0" y="2196990"/>
          <a:ext cx="1090506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6B2B58-8953-4D32-B855-2C9CBBFD83C2}">
      <dsp:nvSpPr>
        <dsp:cNvPr id="0" name=""/>
        <dsp:cNvSpPr/>
      </dsp:nvSpPr>
      <dsp:spPr>
        <a:xfrm>
          <a:off x="0" y="2196990"/>
          <a:ext cx="2181013"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196990"/>
        <a:ext cx="2181013" cy="2196990"/>
      </dsp:txXfrm>
    </dsp:sp>
    <dsp:sp modelId="{8024D116-F65F-4859-A5EE-8A67341C57CF}">
      <dsp:nvSpPr>
        <dsp:cNvPr id="0" name=""/>
        <dsp:cNvSpPr/>
      </dsp:nvSpPr>
      <dsp:spPr>
        <a:xfrm>
          <a:off x="2344589" y="2296756"/>
          <a:ext cx="8560476" cy="199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Business Intelligence combines business analytics, data mining, data visualization, data tools and infrastructure and best practices to help organizations to make data-driven decisions</a:t>
          </a:r>
        </a:p>
      </dsp:txBody>
      <dsp:txXfrm>
        <a:off x="2344589" y="2296756"/>
        <a:ext cx="8560476" cy="1995314"/>
      </dsp:txXfrm>
    </dsp:sp>
    <dsp:sp modelId="{AA6A25A1-A89D-4CFD-9553-743B2E4B53E4}">
      <dsp:nvSpPr>
        <dsp:cNvPr id="0" name=""/>
        <dsp:cNvSpPr/>
      </dsp:nvSpPr>
      <dsp:spPr>
        <a:xfrm>
          <a:off x="2181013" y="4292070"/>
          <a:ext cx="8724052"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AFE7-C918-468C-EFB3-6DD40020F2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D7E5D7-8F12-F55E-048C-26425BAD8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096DFD-6016-6B48-5D6D-34C8FFAAE460}"/>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5" name="Footer Placeholder 4">
            <a:extLst>
              <a:ext uri="{FF2B5EF4-FFF2-40B4-BE49-F238E27FC236}">
                <a16:creationId xmlns:a16="http://schemas.microsoft.com/office/drawing/2014/main" id="{29DDD806-0C1C-8D0E-B238-917360D79E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197D5-39A0-4213-52F0-E37B250A33D6}"/>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32714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76B3-97A6-ED13-07A1-3DB7FB8EA3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030526-98B5-00F1-78ED-E7008B9EE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3729A-266E-6D28-D31C-AC9725B9293B}"/>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5" name="Footer Placeholder 4">
            <a:extLst>
              <a:ext uri="{FF2B5EF4-FFF2-40B4-BE49-F238E27FC236}">
                <a16:creationId xmlns:a16="http://schemas.microsoft.com/office/drawing/2014/main" id="{32F7CA61-36E8-74D5-32EE-5E4F0F1B0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18D67-A322-E1AD-9380-3D6508DD87FD}"/>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143562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A0EE1-9557-93EF-5CA8-1B631C5E41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2B681E-4F58-A212-EACE-0F18E845E4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C9C6D-DDEF-C8D9-17A5-2D88929EEC8C}"/>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5" name="Footer Placeholder 4">
            <a:extLst>
              <a:ext uri="{FF2B5EF4-FFF2-40B4-BE49-F238E27FC236}">
                <a16:creationId xmlns:a16="http://schemas.microsoft.com/office/drawing/2014/main" id="{5928906B-8470-55B3-F4CC-8A8AD19E6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5FAC4-AC48-4EDA-C9E8-DF149338FA17}"/>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331929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96B8-3A04-6C53-F39C-B4DC93775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57084D-911C-C8DC-9235-13CCCF91B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5D1B52-9444-70B6-AAB9-D8ECBAE24F61}"/>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5" name="Footer Placeholder 4">
            <a:extLst>
              <a:ext uri="{FF2B5EF4-FFF2-40B4-BE49-F238E27FC236}">
                <a16:creationId xmlns:a16="http://schemas.microsoft.com/office/drawing/2014/main" id="{E7185A71-F661-6712-A5E1-2A4FFCA5A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5D955-5CED-7B30-7B73-807DA628E2FF}"/>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37590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83CA-5CDA-02CD-BA2C-1E711C98C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FA35CA-F383-CFEC-640A-EB16F3BCC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B31E5-EF07-5E03-8788-808363DBE13C}"/>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5" name="Footer Placeholder 4">
            <a:extLst>
              <a:ext uri="{FF2B5EF4-FFF2-40B4-BE49-F238E27FC236}">
                <a16:creationId xmlns:a16="http://schemas.microsoft.com/office/drawing/2014/main" id="{8F055C1A-7622-6B6C-2D01-23FAC69B1D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55D43-CDC4-49BB-024A-D5AD5DDCBCFC}"/>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1740115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ED1C-A021-3D3F-F861-E1C164503F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F5BBA9-DA8F-3083-B2BA-B31531519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642B7F-3C9C-B7D1-914C-E46C1768C5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4463C6-DB66-F54E-317D-B7F28982A083}"/>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6" name="Footer Placeholder 5">
            <a:extLst>
              <a:ext uri="{FF2B5EF4-FFF2-40B4-BE49-F238E27FC236}">
                <a16:creationId xmlns:a16="http://schemas.microsoft.com/office/drawing/2014/main" id="{0D08B282-7C5D-F6F1-E4D4-77FE5AEF4F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4B2C9-17A8-2883-2364-D7EF277D139B}"/>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91755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8ECB-5E52-09A9-2FB8-59977998D2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B627DA-CD84-3D47-A4B6-F4BE6EB16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0915A-337B-FDBE-8AC2-2DFCCE92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38D80C-ECE4-7D54-546F-CA25A20FC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EFECC-68A5-831E-C9FF-9DA4F3CD5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CDD538-C2AF-80E2-28C1-C6F599B7EC61}"/>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8" name="Footer Placeholder 7">
            <a:extLst>
              <a:ext uri="{FF2B5EF4-FFF2-40B4-BE49-F238E27FC236}">
                <a16:creationId xmlns:a16="http://schemas.microsoft.com/office/drawing/2014/main" id="{59661266-56C2-D817-2BE9-6B204E06BB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866663-B120-3CBC-C3EB-BB455F04FF47}"/>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268041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243-A247-2927-34BE-B4A4AB2CF3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C64E86-FFD1-6065-699B-0276170503AD}"/>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4" name="Footer Placeholder 3">
            <a:extLst>
              <a:ext uri="{FF2B5EF4-FFF2-40B4-BE49-F238E27FC236}">
                <a16:creationId xmlns:a16="http://schemas.microsoft.com/office/drawing/2014/main" id="{FE00EA86-99F5-AEF8-0599-B636A1F3CE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5BFE19-EA47-2C48-7253-CDE8A2B18D95}"/>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382098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68ED8-1101-4578-CB93-5B33273F081C}"/>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3" name="Footer Placeholder 2">
            <a:extLst>
              <a:ext uri="{FF2B5EF4-FFF2-40B4-BE49-F238E27FC236}">
                <a16:creationId xmlns:a16="http://schemas.microsoft.com/office/drawing/2014/main" id="{EC615C69-B681-8070-3E2F-33FAA8B9AF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6AEE96-AD6A-F065-3779-F7E4B8F8BDE4}"/>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315857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0A66-0581-5470-3FC7-42852B05D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491B5-3753-843D-F2F0-08592D33A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78C6A4-D6BF-DB8A-F373-9FBF0D3CA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6D490-48BF-826F-C636-43DFA9B3C66B}"/>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6" name="Footer Placeholder 5">
            <a:extLst>
              <a:ext uri="{FF2B5EF4-FFF2-40B4-BE49-F238E27FC236}">
                <a16:creationId xmlns:a16="http://schemas.microsoft.com/office/drawing/2014/main" id="{49B66209-CDDB-43A4-257E-A93C87197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411A41-D5D8-F649-ABA8-278DAA805763}"/>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154610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EAD8-51D5-35F9-945F-1C5DBAB05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9D9545-C5A1-B7EC-FF4D-69BA13886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0642F4-CEF7-E58A-A1E9-27273648D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9308E-E35F-2DC9-7432-1A43B0A98143}"/>
              </a:ext>
            </a:extLst>
          </p:cNvPr>
          <p:cNvSpPr>
            <a:spLocks noGrp="1"/>
          </p:cNvSpPr>
          <p:nvPr>
            <p:ph type="dt" sz="half" idx="10"/>
          </p:nvPr>
        </p:nvSpPr>
        <p:spPr/>
        <p:txBody>
          <a:bodyPr/>
          <a:lstStyle/>
          <a:p>
            <a:fld id="{9921950F-2492-4CF4-95F9-777F1041094A}" type="datetimeFigureOut">
              <a:rPr lang="en-IN" smtClean="0"/>
              <a:t>22-09-2022</a:t>
            </a:fld>
            <a:endParaRPr lang="en-IN"/>
          </a:p>
        </p:txBody>
      </p:sp>
      <p:sp>
        <p:nvSpPr>
          <p:cNvPr id="6" name="Footer Placeholder 5">
            <a:extLst>
              <a:ext uri="{FF2B5EF4-FFF2-40B4-BE49-F238E27FC236}">
                <a16:creationId xmlns:a16="http://schemas.microsoft.com/office/drawing/2014/main" id="{65374521-FAC3-B9ED-CF85-9055121EB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E29BA-5BC5-0D21-AB90-BC306E1215E2}"/>
              </a:ext>
            </a:extLst>
          </p:cNvPr>
          <p:cNvSpPr>
            <a:spLocks noGrp="1"/>
          </p:cNvSpPr>
          <p:nvPr>
            <p:ph type="sldNum" sz="quarter" idx="12"/>
          </p:nvPr>
        </p:nvSpPr>
        <p:spPr/>
        <p:txBody>
          <a:bodyPr/>
          <a:lstStyle/>
          <a:p>
            <a:fld id="{42328515-B810-4F5D-8950-793D70BE699D}" type="slidenum">
              <a:rPr lang="en-IN" smtClean="0"/>
              <a:t>‹#›</a:t>
            </a:fld>
            <a:endParaRPr lang="en-IN"/>
          </a:p>
        </p:txBody>
      </p:sp>
    </p:spTree>
    <p:extLst>
      <p:ext uri="{BB962C8B-B14F-4D97-AF65-F5344CB8AC3E}">
        <p14:creationId xmlns:p14="http://schemas.microsoft.com/office/powerpoint/2010/main" val="224171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0DEEC-B785-86AA-12DC-BF9EE380F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FF29E-A874-2A51-6CAC-A0290FA75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A22CE-31B3-8990-B536-27F11B847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1950F-2492-4CF4-95F9-777F1041094A}" type="datetimeFigureOut">
              <a:rPr lang="en-IN" smtClean="0"/>
              <a:t>22-09-2022</a:t>
            </a:fld>
            <a:endParaRPr lang="en-IN"/>
          </a:p>
        </p:txBody>
      </p:sp>
      <p:sp>
        <p:nvSpPr>
          <p:cNvPr id="5" name="Footer Placeholder 4">
            <a:extLst>
              <a:ext uri="{FF2B5EF4-FFF2-40B4-BE49-F238E27FC236}">
                <a16:creationId xmlns:a16="http://schemas.microsoft.com/office/drawing/2014/main" id="{8B9643C9-EDC3-E878-CF51-6FEA6BF19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27CD07-1673-7479-37A6-FFB84C9721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28515-B810-4F5D-8950-793D70BE699D}" type="slidenum">
              <a:rPr lang="en-IN" smtClean="0"/>
              <a:t>‹#›</a:t>
            </a:fld>
            <a:endParaRPr lang="en-IN"/>
          </a:p>
        </p:txBody>
      </p:sp>
    </p:spTree>
    <p:extLst>
      <p:ext uri="{BB962C8B-B14F-4D97-AF65-F5344CB8AC3E}">
        <p14:creationId xmlns:p14="http://schemas.microsoft.com/office/powerpoint/2010/main" val="2389623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21E394C-C6B9-D0BC-D436-E3FD4AF06643}"/>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solidFill>
                  <a:schemeClr val="tx1"/>
                </a:solidFill>
                <a:latin typeface="+mj-lt"/>
                <a:ea typeface="+mj-ea"/>
                <a:cs typeface="+mj-cs"/>
              </a:rPr>
              <a:t>Introduction to Tableau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50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E6AD7-7218-F879-501B-543F7553C0C0}"/>
              </a:ext>
            </a:extLst>
          </p:cNvPr>
          <p:cNvSpPr txBox="1"/>
          <p:nvPr/>
        </p:nvSpPr>
        <p:spPr>
          <a:xfrm>
            <a:off x="781878" y="633803"/>
            <a:ext cx="9937958" cy="4524315"/>
          </a:xfrm>
          <a:prstGeom prst="rect">
            <a:avLst/>
          </a:prstGeom>
          <a:noFill/>
        </p:spPr>
        <p:txBody>
          <a:bodyPr wrap="square">
            <a:spAutoFit/>
          </a:bodyPr>
          <a:lstStyle/>
          <a:p>
            <a:pPr marL="63500" algn="l" rtl="0">
              <a:spcBef>
                <a:spcPts val="455"/>
              </a:spcBef>
              <a:spcAft>
                <a:spcPts val="0"/>
              </a:spcAft>
            </a:pPr>
            <a:r>
              <a:rPr lang="en-US" sz="3200" b="1" i="0" u="none" strike="noStrike" dirty="0">
                <a:solidFill>
                  <a:srgbClr val="000000"/>
                </a:solidFill>
                <a:effectLst/>
                <a:latin typeface="Tomorrow"/>
              </a:rPr>
              <a:t>Data Layer :</a:t>
            </a:r>
            <a:endParaRPr lang="en-US" sz="3200" b="0" i="0" dirty="0">
              <a:solidFill>
                <a:srgbClr val="333333"/>
              </a:solidFill>
              <a:effectLst/>
              <a:latin typeface="Tomorrow"/>
            </a:endParaRPr>
          </a:p>
          <a:p>
            <a:pPr marL="63500" marR="75565" algn="just" rtl="0">
              <a:spcBef>
                <a:spcPts val="0"/>
              </a:spcBef>
              <a:spcAft>
                <a:spcPts val="0"/>
              </a:spcAft>
            </a:pPr>
            <a:r>
              <a:rPr lang="en-US" sz="3200" b="0" i="0" u="none" strike="noStrike" dirty="0">
                <a:solidFill>
                  <a:srgbClr val="000000"/>
                </a:solidFill>
                <a:effectLst/>
                <a:latin typeface="Tomorrow"/>
              </a:rPr>
              <a:t>The basic characteristic of tableau that supports your selection of data architecture. Tableau does not require any limitations for the database like data to be stored in any single system. The vast majority of the organizations have a heterogeneous environment. Tableau can work with all these simultaneously. Tableau gives simple alternatives to update your data to be quick and responsive with our quick in-memory Data Engine.</a:t>
            </a:r>
            <a:endParaRPr lang="en-US" sz="3200" b="0" i="0" dirty="0">
              <a:solidFill>
                <a:srgbClr val="333333"/>
              </a:solidFill>
              <a:effectLst/>
              <a:latin typeface="Tomorrow"/>
            </a:endParaRPr>
          </a:p>
        </p:txBody>
      </p:sp>
    </p:spTree>
    <p:extLst>
      <p:ext uri="{BB962C8B-B14F-4D97-AF65-F5344CB8AC3E}">
        <p14:creationId xmlns:p14="http://schemas.microsoft.com/office/powerpoint/2010/main" val="148516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3AEF0-EB87-9B26-3A9D-1C18F4A017FD}"/>
              </a:ext>
            </a:extLst>
          </p:cNvPr>
          <p:cNvSpPr txBox="1"/>
          <p:nvPr/>
        </p:nvSpPr>
        <p:spPr>
          <a:xfrm>
            <a:off x="768626" y="566529"/>
            <a:ext cx="10654748" cy="5016758"/>
          </a:xfrm>
          <a:prstGeom prst="rect">
            <a:avLst/>
          </a:prstGeom>
          <a:noFill/>
        </p:spPr>
        <p:txBody>
          <a:bodyPr wrap="square">
            <a:spAutoFit/>
          </a:bodyPr>
          <a:lstStyle/>
          <a:p>
            <a:pPr marL="63500" algn="l" rtl="0">
              <a:spcBef>
                <a:spcPts val="0"/>
              </a:spcBef>
              <a:spcAft>
                <a:spcPts val="0"/>
              </a:spcAft>
            </a:pPr>
            <a:endParaRPr lang="en-US" sz="3200" b="1" i="0" u="none" strike="noStrike" dirty="0">
              <a:solidFill>
                <a:srgbClr val="000000"/>
              </a:solidFill>
              <a:effectLst/>
              <a:latin typeface="Tomorrow"/>
            </a:endParaRPr>
          </a:p>
          <a:p>
            <a:pPr marL="63500" algn="l" rtl="0">
              <a:spcBef>
                <a:spcPts val="0"/>
              </a:spcBef>
              <a:spcAft>
                <a:spcPts val="0"/>
              </a:spcAft>
            </a:pPr>
            <a:r>
              <a:rPr lang="en-US" sz="3200" b="1" i="0" u="none" strike="noStrike" dirty="0">
                <a:solidFill>
                  <a:srgbClr val="000000"/>
                </a:solidFill>
                <a:effectLst/>
                <a:latin typeface="Tomorrow"/>
              </a:rPr>
              <a:t>Data Connectors:</a:t>
            </a:r>
            <a:endParaRPr lang="en-US" sz="3200" b="0" i="0" dirty="0">
              <a:solidFill>
                <a:srgbClr val="333333"/>
              </a:solidFill>
              <a:effectLst/>
              <a:latin typeface="Tomorrow"/>
            </a:endParaRPr>
          </a:p>
          <a:p>
            <a:pPr marL="63500" marR="74930" algn="just" rtl="0">
              <a:spcBef>
                <a:spcPts val="0"/>
              </a:spcBef>
              <a:spcAft>
                <a:spcPts val="0"/>
              </a:spcAft>
            </a:pPr>
            <a:r>
              <a:rPr lang="en-US" sz="3200" b="0" i="0" u="none" strike="noStrike" dirty="0">
                <a:solidFill>
                  <a:srgbClr val="000000"/>
                </a:solidFill>
                <a:effectLst/>
                <a:latin typeface="Tomorrow"/>
              </a:rPr>
              <a:t>Tableau includes various connectors for databases, for example, Microsoft Excel, SQL Server, </a:t>
            </a:r>
            <a:r>
              <a:rPr lang="en-US" sz="3200" b="0" i="0" u="sng" strike="noStrike" dirty="0">
                <a:solidFill>
                  <a:srgbClr val="000080"/>
                </a:solidFill>
                <a:effectLst/>
                <a:latin typeface="Tomorrow"/>
              </a:rPr>
              <a:t>Oracle</a:t>
            </a:r>
            <a:r>
              <a:rPr lang="en-US" sz="3200" b="0" i="0" u="none" strike="noStrike" dirty="0">
                <a:solidFill>
                  <a:srgbClr val="000000"/>
                </a:solidFill>
                <a:effectLst/>
                <a:latin typeface="Tomorrow"/>
              </a:rPr>
              <a:t>, Teradata, Vertica, Cloudera Hadoop, and significantly more. There is additionally a non specific ODBC (Open Data Base Connectivity) connector for any frameworks without a local connector. Hence, tableau gives two modes to collaborating with data : Live connection or In-memory. Clients can switch between a live and in-memory association as they choose.</a:t>
            </a:r>
            <a:endParaRPr lang="en-US" sz="3200" b="0" i="0" dirty="0">
              <a:solidFill>
                <a:srgbClr val="333333"/>
              </a:solidFill>
              <a:effectLst/>
              <a:latin typeface="Tomorrow"/>
            </a:endParaRPr>
          </a:p>
        </p:txBody>
      </p:sp>
    </p:spTree>
    <p:extLst>
      <p:ext uri="{BB962C8B-B14F-4D97-AF65-F5344CB8AC3E}">
        <p14:creationId xmlns:p14="http://schemas.microsoft.com/office/powerpoint/2010/main" val="234278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4023A-6D7C-FC8E-6C36-F2D6736EC1CE}"/>
              </a:ext>
            </a:extLst>
          </p:cNvPr>
          <p:cNvSpPr txBox="1"/>
          <p:nvPr/>
        </p:nvSpPr>
        <p:spPr>
          <a:xfrm>
            <a:off x="795130" y="207428"/>
            <a:ext cx="10323443" cy="6001643"/>
          </a:xfrm>
          <a:prstGeom prst="rect">
            <a:avLst/>
          </a:prstGeom>
          <a:noFill/>
        </p:spPr>
        <p:txBody>
          <a:bodyPr wrap="square">
            <a:spAutoFit/>
          </a:bodyPr>
          <a:lstStyle/>
          <a:p>
            <a:pPr marL="63500" algn="l" rtl="0">
              <a:spcBef>
                <a:spcPts val="5"/>
              </a:spcBef>
              <a:spcAft>
                <a:spcPts val="0"/>
              </a:spcAft>
            </a:pPr>
            <a:r>
              <a:rPr lang="en-US" sz="3200" b="1" i="0" u="none" strike="noStrike" dirty="0">
                <a:solidFill>
                  <a:srgbClr val="000000"/>
                </a:solidFill>
                <a:effectLst/>
                <a:latin typeface="Tomorrow"/>
              </a:rPr>
              <a:t>Live Connection :</a:t>
            </a:r>
            <a:endParaRPr lang="en-US" sz="3200" b="0" i="0" dirty="0">
              <a:solidFill>
                <a:srgbClr val="333333"/>
              </a:solidFill>
              <a:effectLst/>
              <a:latin typeface="Tomorrow"/>
            </a:endParaRPr>
          </a:p>
          <a:p>
            <a:pPr algn="l"/>
            <a:r>
              <a:rPr lang="en-US" sz="3200" b="0" i="0" u="none" strike="noStrike" dirty="0">
                <a:solidFill>
                  <a:srgbClr val="000000"/>
                </a:solidFill>
                <a:effectLst/>
                <a:latin typeface="Tomorrow"/>
              </a:rPr>
              <a:t>Tableau data connectors use your current information by sending dynamic SQL or MDX</a:t>
            </a:r>
            <a:r>
              <a:rPr lang="en-US" sz="3200" dirty="0">
                <a:solidFill>
                  <a:srgbClr val="000000"/>
                </a:solidFill>
                <a:latin typeface="Tomorrow"/>
              </a:rPr>
              <a:t> (</a:t>
            </a:r>
            <a:r>
              <a:rPr lang="en-IN" sz="3200" dirty="0">
                <a:solidFill>
                  <a:srgbClr val="000000"/>
                </a:solidFill>
                <a:latin typeface="Tomorrow"/>
              </a:rPr>
              <a:t>Multidimensional Expressions)</a:t>
            </a:r>
            <a:r>
              <a:rPr lang="en-US" sz="3200" dirty="0">
                <a:solidFill>
                  <a:srgbClr val="000000"/>
                </a:solidFill>
                <a:latin typeface="Tomorrow"/>
              </a:rPr>
              <a:t> </a:t>
            </a:r>
            <a:r>
              <a:rPr lang="en-US" sz="3200" b="0" i="0" u="none" strike="noStrike" dirty="0">
                <a:solidFill>
                  <a:srgbClr val="000000"/>
                </a:solidFill>
                <a:effectLst/>
                <a:latin typeface="Tomorrow"/>
              </a:rPr>
              <a:t>statements directly to the source database rather than importing all the data. On the off chance that you need to </a:t>
            </a:r>
            <a:r>
              <a:rPr lang="en-US" sz="3200" b="0" i="0" u="none" strike="noStrike" dirty="0" err="1">
                <a:solidFill>
                  <a:srgbClr val="000000"/>
                </a:solidFill>
                <a:effectLst/>
                <a:latin typeface="Tomorrow"/>
              </a:rPr>
              <a:t>fastely</a:t>
            </a:r>
            <a:r>
              <a:rPr lang="en-US" sz="3200" b="0" i="0" u="none" strike="noStrike" dirty="0">
                <a:solidFill>
                  <a:srgbClr val="000000"/>
                </a:solidFill>
                <a:effectLst/>
                <a:latin typeface="Tomorrow"/>
              </a:rPr>
              <a:t> import every one of the information then you can take live association. Also, this implies Tableau can successfully use boundless measures of data – indeed, Tableau is the front-end analytics client to a considerable lot of the biggest databases in the world. Therefore tableau has optimized every connector to take advantage of unique characteristics of each data source.</a:t>
            </a:r>
            <a:endParaRPr lang="en-US" sz="3200" b="0" i="0" dirty="0">
              <a:solidFill>
                <a:srgbClr val="333333"/>
              </a:solidFill>
              <a:effectLst/>
              <a:latin typeface="Tomorrow"/>
            </a:endParaRPr>
          </a:p>
        </p:txBody>
      </p:sp>
    </p:spTree>
    <p:extLst>
      <p:ext uri="{BB962C8B-B14F-4D97-AF65-F5344CB8AC3E}">
        <p14:creationId xmlns:p14="http://schemas.microsoft.com/office/powerpoint/2010/main" val="77488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3CCDB-25D5-32B7-F9E4-FC6C142B3D9D}"/>
              </a:ext>
            </a:extLst>
          </p:cNvPr>
          <p:cNvSpPr txBox="1"/>
          <p:nvPr/>
        </p:nvSpPr>
        <p:spPr>
          <a:xfrm>
            <a:off x="781877" y="767718"/>
            <a:ext cx="10230678" cy="4524315"/>
          </a:xfrm>
          <a:prstGeom prst="rect">
            <a:avLst/>
          </a:prstGeom>
          <a:noFill/>
        </p:spPr>
        <p:txBody>
          <a:bodyPr wrap="square">
            <a:spAutoFit/>
          </a:bodyPr>
          <a:lstStyle/>
          <a:p>
            <a:pPr marL="63500" algn="l" rtl="0">
              <a:spcBef>
                <a:spcPts val="5"/>
              </a:spcBef>
              <a:spcAft>
                <a:spcPts val="0"/>
              </a:spcAft>
            </a:pPr>
            <a:r>
              <a:rPr lang="en-US" sz="3600" b="1" i="0" u="none" strike="noStrike" dirty="0">
                <a:solidFill>
                  <a:srgbClr val="000000"/>
                </a:solidFill>
                <a:effectLst/>
                <a:latin typeface="Tomorrow"/>
              </a:rPr>
              <a:t>In- Memory :</a:t>
            </a:r>
            <a:endParaRPr lang="en-US" sz="3600" b="0" i="0" dirty="0">
              <a:solidFill>
                <a:srgbClr val="333333"/>
              </a:solidFill>
              <a:effectLst/>
              <a:latin typeface="Tomorrow"/>
            </a:endParaRPr>
          </a:p>
          <a:p>
            <a:pPr marL="63500" marR="67945" algn="just" rtl="0">
              <a:spcBef>
                <a:spcPts val="0"/>
              </a:spcBef>
              <a:spcAft>
                <a:spcPts val="0"/>
              </a:spcAft>
            </a:pPr>
            <a:r>
              <a:rPr lang="en-US" sz="3600" b="0" i="0" u="none" strike="noStrike" dirty="0">
                <a:solidFill>
                  <a:srgbClr val="000000"/>
                </a:solidFill>
                <a:effectLst/>
                <a:latin typeface="Tomorrow"/>
              </a:rPr>
              <a:t>Tableau offers quick analytic performance due to in-memory data engine. You can connect with any information, with a single tick; data will extract the data and get its memory in the tableau. Engine used your whole </a:t>
            </a:r>
            <a:r>
              <a:rPr lang="en-US" sz="3600" b="0" i="0" dirty="0">
                <a:solidFill>
                  <a:srgbClr val="000000"/>
                </a:solidFill>
                <a:effectLst/>
                <a:latin typeface="Tomorrow"/>
              </a:rPr>
              <a:t>system to get the quick reaction on millions of lines of data. Data engine can access the disc store and in addition RAM and reserve memory.</a:t>
            </a:r>
            <a:endParaRPr lang="en-US" sz="3600" b="0" i="0" dirty="0">
              <a:solidFill>
                <a:srgbClr val="333333"/>
              </a:solidFill>
              <a:effectLst/>
              <a:latin typeface="Tomorrow"/>
            </a:endParaRPr>
          </a:p>
        </p:txBody>
      </p:sp>
    </p:spTree>
    <p:extLst>
      <p:ext uri="{BB962C8B-B14F-4D97-AF65-F5344CB8AC3E}">
        <p14:creationId xmlns:p14="http://schemas.microsoft.com/office/powerpoint/2010/main" val="13544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DCB3FC-E551-448E-E449-47708050404E}"/>
              </a:ext>
            </a:extLst>
          </p:cNvPr>
          <p:cNvSpPr txBox="1"/>
          <p:nvPr/>
        </p:nvSpPr>
        <p:spPr>
          <a:xfrm>
            <a:off x="841513" y="727214"/>
            <a:ext cx="10508974" cy="2062103"/>
          </a:xfrm>
          <a:prstGeom prst="rect">
            <a:avLst/>
          </a:prstGeom>
          <a:noFill/>
        </p:spPr>
        <p:txBody>
          <a:bodyPr wrap="square">
            <a:spAutoFit/>
          </a:bodyPr>
          <a:lstStyle/>
          <a:p>
            <a:pPr marL="63500" algn="l" rtl="0">
              <a:spcBef>
                <a:spcPts val="0"/>
              </a:spcBef>
              <a:spcAft>
                <a:spcPts val="0"/>
              </a:spcAft>
            </a:pPr>
            <a:r>
              <a:rPr lang="en-US" sz="3200" b="1" i="0" u="none" strike="noStrike" dirty="0">
                <a:solidFill>
                  <a:srgbClr val="212121"/>
                </a:solidFill>
                <a:effectLst/>
                <a:latin typeface="Tomorrow"/>
              </a:rPr>
              <a:t>Types of Tableau Products</a:t>
            </a:r>
            <a:endParaRPr lang="en-US" sz="2400" b="0" i="0" dirty="0">
              <a:solidFill>
                <a:srgbClr val="333333"/>
              </a:solidFill>
              <a:effectLst/>
              <a:latin typeface="Tomorrow"/>
            </a:endParaRPr>
          </a:p>
          <a:p>
            <a:pPr algn="l"/>
            <a:endParaRPr lang="en-US" sz="2400" b="0" i="0" dirty="0">
              <a:solidFill>
                <a:srgbClr val="333333"/>
              </a:solidFill>
              <a:effectLst/>
              <a:latin typeface="Tomorrow"/>
            </a:endParaRPr>
          </a:p>
          <a:p>
            <a:pPr marL="63500" marR="490220" algn="l" rtl="0">
              <a:spcBef>
                <a:spcPts val="0"/>
              </a:spcBef>
              <a:spcAft>
                <a:spcPts val="0"/>
              </a:spcAft>
            </a:pPr>
            <a:r>
              <a:rPr lang="en-US" sz="2400" b="0" i="0" u="none" strike="noStrike" dirty="0">
                <a:solidFill>
                  <a:srgbClr val="000000"/>
                </a:solidFill>
                <a:effectLst/>
                <a:latin typeface="Tomorrow"/>
              </a:rPr>
              <a:t>Tableau has many products, it is </a:t>
            </a:r>
            <a:r>
              <a:rPr lang="en-US" sz="2400" b="0" i="0" u="none" strike="noStrike" dirty="0" err="1">
                <a:solidFill>
                  <a:srgbClr val="000000"/>
                </a:solidFill>
                <a:effectLst/>
                <a:latin typeface="Tomorrow"/>
              </a:rPr>
              <a:t>categorised</a:t>
            </a:r>
            <a:r>
              <a:rPr lang="en-US" sz="2400" b="0" i="0" u="none" strike="noStrike" dirty="0">
                <a:solidFill>
                  <a:srgbClr val="000000"/>
                </a:solidFill>
                <a:effectLst/>
                <a:latin typeface="Tomorrow"/>
              </a:rPr>
              <a:t> based on the nature of their functionality. The server part, the developer part, the viewer part and data preparation part</a:t>
            </a:r>
            <a:endParaRPr lang="en-US" sz="2400" b="0" i="0" dirty="0">
              <a:solidFill>
                <a:srgbClr val="333333"/>
              </a:solidFill>
              <a:effectLst/>
              <a:latin typeface="Tomorrow"/>
            </a:endParaRPr>
          </a:p>
        </p:txBody>
      </p:sp>
    </p:spTree>
    <p:extLst>
      <p:ext uri="{BB962C8B-B14F-4D97-AF65-F5344CB8AC3E}">
        <p14:creationId xmlns:p14="http://schemas.microsoft.com/office/powerpoint/2010/main" val="230492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4C318-4489-4A15-1C2E-B1B60BB7482C}"/>
              </a:ext>
            </a:extLst>
          </p:cNvPr>
          <p:cNvPicPr>
            <a:picLocks noChangeAspect="1"/>
          </p:cNvPicPr>
          <p:nvPr/>
        </p:nvPicPr>
        <p:blipFill>
          <a:blip r:embed="rId2"/>
          <a:stretch>
            <a:fillRect/>
          </a:stretch>
        </p:blipFill>
        <p:spPr>
          <a:xfrm>
            <a:off x="790221" y="643466"/>
            <a:ext cx="10611557" cy="5571067"/>
          </a:xfrm>
          <a:prstGeom prst="rect">
            <a:avLst/>
          </a:prstGeom>
        </p:spPr>
      </p:pic>
    </p:spTree>
    <p:extLst>
      <p:ext uri="{BB962C8B-B14F-4D97-AF65-F5344CB8AC3E}">
        <p14:creationId xmlns:p14="http://schemas.microsoft.com/office/powerpoint/2010/main" val="211638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DBD45-7A54-FCE8-23E1-F2FA763523B0}"/>
              </a:ext>
            </a:extLst>
          </p:cNvPr>
          <p:cNvSpPr txBox="1"/>
          <p:nvPr/>
        </p:nvSpPr>
        <p:spPr>
          <a:xfrm>
            <a:off x="875815" y="459663"/>
            <a:ext cx="10613819" cy="5016758"/>
          </a:xfrm>
          <a:prstGeom prst="rect">
            <a:avLst/>
          </a:prstGeom>
          <a:noFill/>
        </p:spPr>
        <p:txBody>
          <a:bodyPr wrap="square">
            <a:spAutoFit/>
          </a:bodyPr>
          <a:lstStyle/>
          <a:p>
            <a:pPr marL="63500" algn="l" rtl="0">
              <a:spcBef>
                <a:spcPts val="5"/>
              </a:spcBef>
              <a:spcAft>
                <a:spcPts val="0"/>
              </a:spcAft>
            </a:pPr>
            <a:r>
              <a:rPr lang="en-US" sz="3200" b="1" i="0" u="none" strike="noStrike" dirty="0">
                <a:solidFill>
                  <a:srgbClr val="414141"/>
                </a:solidFill>
                <a:effectLst/>
                <a:latin typeface="Tomorrow"/>
              </a:rPr>
              <a:t>Server Part</a:t>
            </a:r>
            <a:endParaRPr lang="en-US" sz="3200" b="0" i="0" dirty="0">
              <a:solidFill>
                <a:srgbClr val="333333"/>
              </a:solidFill>
              <a:effectLst/>
              <a:latin typeface="Tomorrow"/>
            </a:endParaRPr>
          </a:p>
          <a:p>
            <a:pPr algn="l"/>
            <a:br>
              <a:rPr lang="en-US" sz="3200" b="0" i="0" dirty="0">
                <a:solidFill>
                  <a:srgbClr val="333333"/>
                </a:solidFill>
                <a:effectLst/>
                <a:latin typeface="Tomorrow"/>
              </a:rPr>
            </a:br>
            <a:r>
              <a:rPr lang="en-US" sz="3200" b="0" i="0" dirty="0">
                <a:solidFill>
                  <a:srgbClr val="333333"/>
                </a:solidFill>
                <a:effectLst/>
                <a:latin typeface="Tomorrow"/>
              </a:rPr>
              <a:t>1. </a:t>
            </a:r>
            <a:r>
              <a:rPr lang="en-US" sz="3200" b="0" i="0" u="none" strike="noStrike" dirty="0">
                <a:solidFill>
                  <a:srgbClr val="414141"/>
                </a:solidFill>
                <a:effectLst/>
                <a:latin typeface="Tomorrow"/>
              </a:rPr>
              <a:t>Tableau Server</a:t>
            </a:r>
            <a:endParaRPr lang="en-US" sz="3200" b="0" i="0" u="none" strike="noStrike" dirty="0">
              <a:solidFill>
                <a:srgbClr val="414141"/>
              </a:solidFill>
              <a:effectLst/>
              <a:latin typeface="inherit"/>
            </a:endParaRPr>
          </a:p>
          <a:p>
            <a:pPr algn="l"/>
            <a:endParaRPr lang="en-US" sz="3200" b="0" i="0" dirty="0">
              <a:solidFill>
                <a:srgbClr val="333333"/>
              </a:solidFill>
              <a:effectLst/>
              <a:latin typeface="Tomorrow"/>
            </a:endParaRPr>
          </a:p>
          <a:p>
            <a:pPr marL="63500" marR="301625" algn="just" rtl="0">
              <a:spcBef>
                <a:spcPts val="0"/>
              </a:spcBef>
              <a:spcAft>
                <a:spcPts val="0"/>
              </a:spcAft>
            </a:pPr>
            <a:r>
              <a:rPr lang="en-US" sz="3200" b="0" i="0" u="none" strike="noStrike" dirty="0">
                <a:solidFill>
                  <a:srgbClr val="000000"/>
                </a:solidFill>
                <a:effectLst/>
                <a:latin typeface="Tomorrow"/>
              </a:rPr>
              <a:t>Tableau Server is a paid Server application which needs to be installed on a Windows or Linux server. This is used widely in the enterprise world. Usually there would be a dedicated admin team/person to take care of the memory, user management, data source management , folder management and other server related things.</a:t>
            </a:r>
            <a:endParaRPr lang="en-US" sz="3200" b="0" i="0" dirty="0">
              <a:solidFill>
                <a:srgbClr val="333333"/>
              </a:solidFill>
              <a:effectLst/>
              <a:latin typeface="Tomorrow"/>
            </a:endParaRPr>
          </a:p>
        </p:txBody>
      </p:sp>
    </p:spTree>
    <p:extLst>
      <p:ext uri="{BB962C8B-B14F-4D97-AF65-F5344CB8AC3E}">
        <p14:creationId xmlns:p14="http://schemas.microsoft.com/office/powerpoint/2010/main" val="130689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F2235-EF87-5150-40FA-ADB8E00F37B2}"/>
              </a:ext>
            </a:extLst>
          </p:cNvPr>
          <p:cNvSpPr txBox="1"/>
          <p:nvPr/>
        </p:nvSpPr>
        <p:spPr>
          <a:xfrm>
            <a:off x="1510748" y="843677"/>
            <a:ext cx="8269356" cy="4524315"/>
          </a:xfrm>
          <a:prstGeom prst="rect">
            <a:avLst/>
          </a:prstGeom>
          <a:noFill/>
        </p:spPr>
        <p:txBody>
          <a:bodyPr wrap="square">
            <a:spAutoFit/>
          </a:bodyPr>
          <a:lstStyle/>
          <a:p>
            <a:pPr marL="62865" algn="l" rtl="0" fontAlgn="base">
              <a:spcBef>
                <a:spcPts val="5"/>
              </a:spcBef>
              <a:spcAft>
                <a:spcPts val="0"/>
              </a:spcAft>
              <a:buFont typeface="+mj-lt"/>
              <a:buAutoNum type="arabicPeriod" startAt="2"/>
            </a:pPr>
            <a:r>
              <a:rPr lang="en-US" sz="3200" b="0" i="0" u="none" strike="noStrike" dirty="0">
                <a:solidFill>
                  <a:srgbClr val="414141"/>
                </a:solidFill>
                <a:effectLst/>
                <a:latin typeface="Tomorrow"/>
              </a:rPr>
              <a:t>Tableau Online</a:t>
            </a:r>
            <a:endParaRPr lang="en-US" sz="3200" b="0" i="0" u="none" strike="noStrike" dirty="0">
              <a:solidFill>
                <a:srgbClr val="414141"/>
              </a:solidFill>
              <a:effectLst/>
              <a:latin typeface="inherit"/>
            </a:endParaRPr>
          </a:p>
          <a:p>
            <a:pPr algn="l"/>
            <a:endParaRPr lang="en-US" sz="3200" b="0" i="0" dirty="0">
              <a:solidFill>
                <a:srgbClr val="333333"/>
              </a:solidFill>
              <a:effectLst/>
              <a:latin typeface="Tomorrow"/>
            </a:endParaRPr>
          </a:p>
          <a:p>
            <a:pPr marL="63500" marR="133350" algn="l" rtl="0">
              <a:spcBef>
                <a:spcPts val="5"/>
              </a:spcBef>
              <a:spcAft>
                <a:spcPts val="0"/>
              </a:spcAft>
            </a:pPr>
            <a:r>
              <a:rPr lang="en-US" sz="3200" b="0" i="0" u="none" strike="noStrike" dirty="0">
                <a:solidFill>
                  <a:srgbClr val="000000"/>
                </a:solidFill>
                <a:effectLst/>
                <a:latin typeface="Tomorrow"/>
              </a:rPr>
              <a:t>Tableau online is a paid server application too but it is already hosted by Tableau software and so no need to install on any windows server. It is better when you need the Tableau dashboards to be accessed from anywhere. It has almost all features of Tableau server but on the internet.</a:t>
            </a:r>
            <a:endParaRPr lang="en-US" sz="3200" b="0" i="0" dirty="0">
              <a:solidFill>
                <a:srgbClr val="333333"/>
              </a:solidFill>
              <a:effectLst/>
              <a:latin typeface="Tomorrow"/>
            </a:endParaRPr>
          </a:p>
        </p:txBody>
      </p:sp>
    </p:spTree>
    <p:extLst>
      <p:ext uri="{BB962C8B-B14F-4D97-AF65-F5344CB8AC3E}">
        <p14:creationId xmlns:p14="http://schemas.microsoft.com/office/powerpoint/2010/main" val="20349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6C5DA-E899-1569-F666-E353CE41431A}"/>
              </a:ext>
            </a:extLst>
          </p:cNvPr>
          <p:cNvSpPr txBox="1"/>
          <p:nvPr/>
        </p:nvSpPr>
        <p:spPr>
          <a:xfrm>
            <a:off x="1205947" y="439988"/>
            <a:ext cx="9872869" cy="4524315"/>
          </a:xfrm>
          <a:prstGeom prst="rect">
            <a:avLst/>
          </a:prstGeom>
          <a:noFill/>
        </p:spPr>
        <p:txBody>
          <a:bodyPr wrap="square">
            <a:spAutoFit/>
          </a:bodyPr>
          <a:lstStyle/>
          <a:p>
            <a:pPr marL="62865" algn="l" rtl="0" fontAlgn="base">
              <a:spcBef>
                <a:spcPts val="330"/>
              </a:spcBef>
              <a:spcAft>
                <a:spcPts val="0"/>
              </a:spcAft>
              <a:buFont typeface="+mj-lt"/>
              <a:buAutoNum type="arabicPeriod" startAt="3"/>
            </a:pPr>
            <a:r>
              <a:rPr lang="en-US" sz="2400" b="0" i="0" u="none" strike="noStrike" dirty="0">
                <a:solidFill>
                  <a:srgbClr val="414141"/>
                </a:solidFill>
                <a:effectLst/>
                <a:latin typeface="Tomorrow"/>
              </a:rPr>
              <a:t>Tableau Public Server</a:t>
            </a:r>
            <a:endParaRPr lang="en-US" sz="2400" b="0" i="0" u="none" strike="noStrike" dirty="0">
              <a:solidFill>
                <a:srgbClr val="414141"/>
              </a:solidFill>
              <a:effectLst/>
              <a:latin typeface="inherit"/>
            </a:endParaRPr>
          </a:p>
          <a:p>
            <a:pPr algn="l"/>
            <a:br>
              <a:rPr lang="en-US" sz="2400" b="0" i="0" dirty="0">
                <a:solidFill>
                  <a:srgbClr val="333333"/>
                </a:solidFill>
                <a:effectLst/>
                <a:latin typeface="Tomorrow"/>
              </a:rPr>
            </a:br>
            <a:endParaRPr lang="en-US" sz="2400" b="0" i="0" dirty="0">
              <a:solidFill>
                <a:srgbClr val="333333"/>
              </a:solidFill>
              <a:effectLst/>
              <a:latin typeface="Tomorrow"/>
            </a:endParaRPr>
          </a:p>
          <a:p>
            <a:pPr marL="63500" marR="121285" algn="l" rtl="0">
              <a:spcBef>
                <a:spcPts val="0"/>
              </a:spcBef>
              <a:spcAft>
                <a:spcPts val="0"/>
              </a:spcAft>
            </a:pPr>
            <a:r>
              <a:rPr lang="en-US" sz="2400" b="0" i="0" u="none" strike="noStrike" dirty="0">
                <a:solidFill>
                  <a:srgbClr val="000000"/>
                </a:solidFill>
                <a:effectLst/>
                <a:latin typeface="Tomorrow"/>
              </a:rPr>
              <a:t>Tableau Public server is a free server in the internet. This is the YouTube or Blogspot in Tableau Data </a:t>
            </a:r>
            <a:r>
              <a:rPr lang="en-US" sz="2400" b="0" i="0" u="none" strike="noStrike" dirty="0" err="1">
                <a:solidFill>
                  <a:srgbClr val="000000"/>
                </a:solidFill>
                <a:effectLst/>
                <a:latin typeface="Tomorrow"/>
              </a:rPr>
              <a:t>Visualisation</a:t>
            </a:r>
            <a:r>
              <a:rPr lang="en-US" sz="2400" b="0" i="0" u="none" strike="noStrike" dirty="0">
                <a:solidFill>
                  <a:srgbClr val="000000"/>
                </a:solidFill>
                <a:effectLst/>
                <a:latin typeface="Tomorrow"/>
              </a:rPr>
              <a:t> world. It is free and people post their ideas and </a:t>
            </a:r>
            <a:r>
              <a:rPr lang="en-US" sz="2400" b="0" i="0" u="none" strike="noStrike" dirty="0" err="1">
                <a:solidFill>
                  <a:srgbClr val="000000"/>
                </a:solidFill>
                <a:effectLst/>
                <a:latin typeface="Tomorrow"/>
              </a:rPr>
              <a:t>visualisation</a:t>
            </a:r>
            <a:r>
              <a:rPr lang="en-US" sz="2400" b="0" i="0" u="none" strike="noStrike" dirty="0">
                <a:solidFill>
                  <a:srgbClr val="000000"/>
                </a:solidFill>
                <a:effectLst/>
                <a:latin typeface="Tomorrow"/>
              </a:rPr>
              <a:t> here. We call it the Visual blog. It has no user management or folder management options. You can hide your work though. It cannot have live data source but only Extract. So many people publish their ideas and custom </a:t>
            </a:r>
            <a:r>
              <a:rPr lang="en-US" sz="2400" b="0" i="0" u="none" strike="noStrike" dirty="0" err="1">
                <a:solidFill>
                  <a:srgbClr val="000000"/>
                </a:solidFill>
                <a:effectLst/>
                <a:latin typeface="Tomorrow"/>
              </a:rPr>
              <a:t>visualisations</a:t>
            </a:r>
            <a:r>
              <a:rPr lang="en-US" sz="2400" b="0" i="0" u="none" strike="noStrike" dirty="0">
                <a:solidFill>
                  <a:srgbClr val="000000"/>
                </a:solidFill>
                <a:effectLst/>
                <a:latin typeface="Tomorrow"/>
              </a:rPr>
              <a:t> here. We could find the inspiration from here.</a:t>
            </a:r>
            <a:endParaRPr lang="en-US" sz="2400" b="0" i="0" dirty="0">
              <a:solidFill>
                <a:srgbClr val="333333"/>
              </a:solidFill>
              <a:effectLst/>
              <a:latin typeface="Tomorrow"/>
            </a:endParaRPr>
          </a:p>
          <a:p>
            <a:br>
              <a:rPr lang="en-US" sz="2400" dirty="0"/>
            </a:br>
            <a:endParaRPr lang="en-IN" sz="2400" dirty="0"/>
          </a:p>
        </p:txBody>
      </p:sp>
    </p:spTree>
    <p:extLst>
      <p:ext uri="{BB962C8B-B14F-4D97-AF65-F5344CB8AC3E}">
        <p14:creationId xmlns:p14="http://schemas.microsoft.com/office/powerpoint/2010/main" val="17901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0EE1DA-AFFF-0D52-EA1C-F9D654DE0D1A}"/>
              </a:ext>
            </a:extLst>
          </p:cNvPr>
          <p:cNvSpPr txBox="1"/>
          <p:nvPr/>
        </p:nvSpPr>
        <p:spPr>
          <a:xfrm>
            <a:off x="1007165" y="381003"/>
            <a:ext cx="10376452" cy="4832092"/>
          </a:xfrm>
          <a:prstGeom prst="rect">
            <a:avLst/>
          </a:prstGeom>
          <a:noFill/>
        </p:spPr>
        <p:txBody>
          <a:bodyPr wrap="square">
            <a:spAutoFit/>
          </a:bodyPr>
          <a:lstStyle/>
          <a:p>
            <a:pPr marL="63500" algn="l" rtl="0">
              <a:spcBef>
                <a:spcPts val="5"/>
              </a:spcBef>
              <a:spcAft>
                <a:spcPts val="0"/>
              </a:spcAft>
            </a:pPr>
            <a:r>
              <a:rPr lang="en-US" sz="2800" b="1" i="0" u="none" strike="noStrike" dirty="0">
                <a:solidFill>
                  <a:srgbClr val="414141"/>
                </a:solidFill>
                <a:effectLst/>
                <a:latin typeface="Tomorrow"/>
              </a:rPr>
              <a:t>Developer Part</a:t>
            </a:r>
            <a:endParaRPr lang="en-US" sz="2800" b="0" i="0" dirty="0">
              <a:solidFill>
                <a:srgbClr val="333333"/>
              </a:solidFill>
              <a:effectLst/>
              <a:latin typeface="Tomorrow"/>
            </a:endParaRPr>
          </a:p>
          <a:p>
            <a:pPr algn="l"/>
            <a:br>
              <a:rPr lang="en-US" sz="2800" b="0" i="0" dirty="0">
                <a:solidFill>
                  <a:srgbClr val="333333"/>
                </a:solidFill>
                <a:effectLst/>
                <a:latin typeface="Tomorrow"/>
              </a:rPr>
            </a:br>
            <a:endParaRPr lang="en-US" sz="2800" b="0" i="0" dirty="0">
              <a:solidFill>
                <a:srgbClr val="333333"/>
              </a:solidFill>
              <a:effectLst/>
              <a:latin typeface="Tomorrow"/>
            </a:endParaRPr>
          </a:p>
          <a:p>
            <a:pPr marL="62865" algn="l" rtl="0" fontAlgn="base">
              <a:spcBef>
                <a:spcPts val="0"/>
              </a:spcBef>
              <a:spcAft>
                <a:spcPts val="0"/>
              </a:spcAft>
              <a:buFont typeface="+mj-lt"/>
              <a:buAutoNum type="arabicPeriod"/>
            </a:pPr>
            <a:r>
              <a:rPr lang="en-US" sz="2800" b="0" i="0" u="none" strike="noStrike" dirty="0">
                <a:solidFill>
                  <a:srgbClr val="000000"/>
                </a:solidFill>
                <a:effectLst/>
                <a:latin typeface="Tomorrow"/>
              </a:rPr>
              <a:t>Tableau Desktop</a:t>
            </a:r>
          </a:p>
          <a:p>
            <a:pPr algn="l"/>
            <a:endParaRPr lang="en-US" sz="2800" b="0" i="0" dirty="0">
              <a:solidFill>
                <a:srgbClr val="333333"/>
              </a:solidFill>
              <a:effectLst/>
              <a:latin typeface="Tomorrow"/>
            </a:endParaRPr>
          </a:p>
          <a:p>
            <a:pPr marL="63500" marR="138430" algn="l" rtl="0">
              <a:spcBef>
                <a:spcPts val="0"/>
              </a:spcBef>
              <a:spcAft>
                <a:spcPts val="0"/>
              </a:spcAft>
            </a:pPr>
            <a:r>
              <a:rPr lang="en-US" sz="2800" b="0" i="0" u="none" strike="noStrike" dirty="0">
                <a:solidFill>
                  <a:srgbClr val="000000"/>
                </a:solidFill>
                <a:effectLst/>
                <a:latin typeface="Tomorrow"/>
              </a:rPr>
              <a:t>Tableau Desktop is a paid desktop application. It is also called as Tableau Desktop Professional edition. This is where the developers create charts, formula, dashboards, actions and everything. It has 14 days trial too. The dashboards we create here can be published to any Server listed above. It can be opened in Tableau reader. Read Tableau reader for more information.</a:t>
            </a:r>
            <a:endParaRPr lang="en-US" sz="2800" b="0" i="0" dirty="0">
              <a:solidFill>
                <a:srgbClr val="333333"/>
              </a:solidFill>
              <a:effectLst/>
              <a:latin typeface="Tomorrow"/>
            </a:endParaRPr>
          </a:p>
        </p:txBody>
      </p:sp>
    </p:spTree>
    <p:extLst>
      <p:ext uri="{BB962C8B-B14F-4D97-AF65-F5344CB8AC3E}">
        <p14:creationId xmlns:p14="http://schemas.microsoft.com/office/powerpoint/2010/main" val="199116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0C1C6-BC71-AC90-8F13-D1E8B449B2BB}"/>
              </a:ext>
            </a:extLst>
          </p:cNvPr>
          <p:cNvSpPr txBox="1"/>
          <p:nvPr/>
        </p:nvSpPr>
        <p:spPr>
          <a:xfrm>
            <a:off x="1099930" y="795130"/>
            <a:ext cx="9687340" cy="4832092"/>
          </a:xfrm>
          <a:prstGeom prst="rect">
            <a:avLst/>
          </a:prstGeom>
          <a:noFill/>
        </p:spPr>
        <p:txBody>
          <a:bodyPr wrap="square">
            <a:spAutoFit/>
          </a:bodyPr>
          <a:lstStyle/>
          <a:p>
            <a:r>
              <a:rPr lang="en-US" sz="2800" b="0" i="0" u="none" strike="noStrike" dirty="0">
                <a:solidFill>
                  <a:srgbClr val="000000"/>
                </a:solidFill>
                <a:effectLst/>
                <a:latin typeface="Tomorrow"/>
              </a:rPr>
              <a:t>Tableau is an interactive, self-service reporting and </a:t>
            </a:r>
            <a:r>
              <a:rPr lang="en-US" sz="2800" b="0" i="0" u="none" strike="noStrike" dirty="0" err="1">
                <a:solidFill>
                  <a:srgbClr val="000000"/>
                </a:solidFill>
                <a:effectLst/>
                <a:latin typeface="Tomorrow"/>
              </a:rPr>
              <a:t>and</a:t>
            </a:r>
            <a:r>
              <a:rPr lang="en-US" sz="2800" b="0" i="0" u="none" strike="noStrike" dirty="0">
                <a:solidFill>
                  <a:srgbClr val="000000"/>
                </a:solidFill>
                <a:effectLst/>
                <a:latin typeface="Tomorrow"/>
              </a:rPr>
              <a:t> analyzing tool that enables people to combine the data from different sources into </a:t>
            </a:r>
            <a:r>
              <a:rPr lang="en-US" sz="2800" b="0" i="0" u="none" strike="noStrike" dirty="0" err="1">
                <a:solidFill>
                  <a:srgbClr val="000000"/>
                </a:solidFill>
                <a:effectLst/>
                <a:latin typeface="Tomorrow"/>
              </a:rPr>
              <a:t>visualisations</a:t>
            </a:r>
            <a:r>
              <a:rPr lang="en-US" sz="2800" b="0" i="0" u="none" strike="noStrike" dirty="0">
                <a:solidFill>
                  <a:srgbClr val="000000"/>
                </a:solidFill>
                <a:effectLst/>
                <a:latin typeface="Tomorrow"/>
              </a:rPr>
              <a:t> and to be accesses in a single desktop environment utilizing Tableau Desktop or through a common dashboard. Tableau is one of the such leading business intelligence tool to move your business speedier and make it simple to-comprehend by clients and customers. With high scalable, effectively deployable and efficient performing business system. Enterprises are investing millions in this BI tool to compete in the data analytics race and stay as a business pioneer in the market.</a:t>
            </a:r>
            <a:endParaRPr lang="en-IN" sz="2800" dirty="0"/>
          </a:p>
        </p:txBody>
      </p:sp>
    </p:spTree>
    <p:extLst>
      <p:ext uri="{BB962C8B-B14F-4D97-AF65-F5344CB8AC3E}">
        <p14:creationId xmlns:p14="http://schemas.microsoft.com/office/powerpoint/2010/main" val="1261313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507DD-45F2-89DB-ACE9-F7395CA9A782}"/>
              </a:ext>
            </a:extLst>
          </p:cNvPr>
          <p:cNvSpPr txBox="1"/>
          <p:nvPr/>
        </p:nvSpPr>
        <p:spPr>
          <a:xfrm>
            <a:off x="768625" y="675933"/>
            <a:ext cx="10919791" cy="3539430"/>
          </a:xfrm>
          <a:prstGeom prst="rect">
            <a:avLst/>
          </a:prstGeom>
          <a:noFill/>
        </p:spPr>
        <p:txBody>
          <a:bodyPr wrap="square">
            <a:spAutoFit/>
          </a:bodyPr>
          <a:lstStyle/>
          <a:p>
            <a:pPr marL="62865" algn="l" rtl="0" fontAlgn="base">
              <a:spcBef>
                <a:spcPts val="0"/>
              </a:spcBef>
              <a:spcAft>
                <a:spcPts val="0"/>
              </a:spcAft>
              <a:buFont typeface="+mj-lt"/>
              <a:buAutoNum type="arabicPeriod" startAt="2"/>
            </a:pPr>
            <a:r>
              <a:rPr lang="en-US" sz="3200" b="0" i="0" u="none" strike="noStrike" dirty="0">
                <a:solidFill>
                  <a:srgbClr val="000000"/>
                </a:solidFill>
                <a:effectLst/>
                <a:latin typeface="Tomorrow"/>
              </a:rPr>
              <a:t>Tableau Public Desktop</a:t>
            </a:r>
          </a:p>
          <a:p>
            <a:pPr algn="l"/>
            <a:br>
              <a:rPr lang="en-US" sz="3200" b="0" i="0" dirty="0">
                <a:solidFill>
                  <a:srgbClr val="333333"/>
                </a:solidFill>
                <a:effectLst/>
                <a:latin typeface="Tomorrow"/>
              </a:rPr>
            </a:br>
            <a:r>
              <a:rPr lang="en-US" sz="3200" b="0" i="0" u="none" strike="noStrike" dirty="0">
                <a:solidFill>
                  <a:srgbClr val="000000"/>
                </a:solidFill>
                <a:effectLst/>
                <a:latin typeface="Tomorrow"/>
              </a:rPr>
              <a:t>Tableau Public Desktop is a free desktop application. It is the developer place for Tableau Public server. It is free and has some limitations like cloud Save only, no live or database connection. They are widely use by learners, bloggers, public information related institutions like the media, etc.</a:t>
            </a:r>
            <a:endParaRPr lang="en-US" sz="3200" b="0" i="0" dirty="0">
              <a:solidFill>
                <a:srgbClr val="333333"/>
              </a:solidFill>
              <a:effectLst/>
              <a:latin typeface="Tomorrow"/>
            </a:endParaRPr>
          </a:p>
        </p:txBody>
      </p:sp>
    </p:spTree>
    <p:extLst>
      <p:ext uri="{BB962C8B-B14F-4D97-AF65-F5344CB8AC3E}">
        <p14:creationId xmlns:p14="http://schemas.microsoft.com/office/powerpoint/2010/main" val="366883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51AF3-7AA9-5CB5-ED99-F113386EA0BD}"/>
              </a:ext>
            </a:extLst>
          </p:cNvPr>
          <p:cNvSpPr txBox="1"/>
          <p:nvPr/>
        </p:nvSpPr>
        <p:spPr>
          <a:xfrm>
            <a:off x="980661" y="609599"/>
            <a:ext cx="10827026" cy="4154984"/>
          </a:xfrm>
          <a:prstGeom prst="rect">
            <a:avLst/>
          </a:prstGeom>
          <a:noFill/>
        </p:spPr>
        <p:txBody>
          <a:bodyPr wrap="square">
            <a:spAutoFit/>
          </a:bodyPr>
          <a:lstStyle/>
          <a:p>
            <a:pPr marL="63500" algn="l" rtl="0">
              <a:spcBef>
                <a:spcPts val="0"/>
              </a:spcBef>
              <a:spcAft>
                <a:spcPts val="0"/>
              </a:spcAft>
            </a:pPr>
            <a:r>
              <a:rPr lang="en-US" sz="2400" b="1" i="0" u="none" strike="noStrike" dirty="0">
                <a:solidFill>
                  <a:srgbClr val="414141"/>
                </a:solidFill>
                <a:effectLst/>
                <a:latin typeface="Tomorrow"/>
              </a:rPr>
              <a:t>Viewer Part</a:t>
            </a:r>
            <a:endParaRPr lang="en-US" sz="2400" b="0" i="0" dirty="0">
              <a:solidFill>
                <a:srgbClr val="333333"/>
              </a:solidFill>
              <a:effectLst/>
              <a:latin typeface="Tomorrow"/>
            </a:endParaRPr>
          </a:p>
          <a:p>
            <a:pPr algn="l"/>
            <a:br>
              <a:rPr lang="en-US" sz="2400" b="0" i="0" dirty="0">
                <a:solidFill>
                  <a:srgbClr val="333333"/>
                </a:solidFill>
                <a:effectLst/>
                <a:latin typeface="Tomorrow"/>
              </a:rPr>
            </a:br>
            <a:endParaRPr lang="en-US" sz="2400" b="0" i="0" dirty="0">
              <a:solidFill>
                <a:srgbClr val="333333"/>
              </a:solidFill>
              <a:effectLst/>
              <a:latin typeface="Tomorrow"/>
            </a:endParaRPr>
          </a:p>
          <a:p>
            <a:pPr marL="62865" algn="l" rtl="0" fontAlgn="base">
              <a:spcBef>
                <a:spcPts val="0"/>
              </a:spcBef>
              <a:spcAft>
                <a:spcPts val="0"/>
              </a:spcAft>
              <a:buFont typeface="+mj-lt"/>
              <a:buAutoNum type="arabicPeriod"/>
            </a:pPr>
            <a:r>
              <a:rPr lang="en-US" sz="2400" b="0" i="0" u="none" strike="noStrike" dirty="0">
                <a:solidFill>
                  <a:srgbClr val="000000"/>
                </a:solidFill>
                <a:effectLst/>
                <a:latin typeface="Tomorrow"/>
              </a:rPr>
              <a:t>Tableau Reader</a:t>
            </a:r>
          </a:p>
          <a:p>
            <a:pPr algn="l"/>
            <a:br>
              <a:rPr lang="en-US" sz="2400" b="0" i="0" dirty="0">
                <a:solidFill>
                  <a:srgbClr val="333333"/>
                </a:solidFill>
                <a:effectLst/>
                <a:latin typeface="Tomorrow"/>
              </a:rPr>
            </a:br>
            <a:r>
              <a:rPr lang="en-US" sz="2400" b="0" i="0" u="none" strike="noStrike" dirty="0">
                <a:solidFill>
                  <a:srgbClr val="000000"/>
                </a:solidFill>
                <a:effectLst/>
                <a:latin typeface="Tomorrow"/>
              </a:rPr>
              <a:t>Tableau Reader is the free desktop application which can help us to view the Tableau </a:t>
            </a:r>
            <a:r>
              <a:rPr lang="en-US" sz="2400" b="0" i="0" u="none" strike="noStrike" dirty="0" err="1">
                <a:solidFill>
                  <a:srgbClr val="000000"/>
                </a:solidFill>
                <a:effectLst/>
                <a:latin typeface="Tomorrow"/>
              </a:rPr>
              <a:t>dashbords</a:t>
            </a:r>
            <a:r>
              <a:rPr lang="en-US" sz="2400" b="0" i="0" u="none" strike="noStrike" dirty="0">
                <a:solidFill>
                  <a:srgbClr val="000000"/>
                </a:solidFill>
                <a:effectLst/>
                <a:latin typeface="Tomorrow"/>
              </a:rPr>
              <a:t> created by Tableau Desktop. It supports only extract connection files. It can help new people to try Tableau by getting one license for Tableau Desktop and installing this free software on their end user’s machine. It can open the dashboards, interact with them like filtering, tooltip and parameters. We cannot edit the formula or charts here.</a:t>
            </a:r>
            <a:endParaRPr lang="en-US" sz="2400" b="0" i="0" dirty="0">
              <a:solidFill>
                <a:srgbClr val="333333"/>
              </a:solidFill>
              <a:effectLst/>
              <a:latin typeface="Tomorrow"/>
            </a:endParaRPr>
          </a:p>
        </p:txBody>
      </p:sp>
    </p:spTree>
    <p:extLst>
      <p:ext uri="{BB962C8B-B14F-4D97-AF65-F5344CB8AC3E}">
        <p14:creationId xmlns:p14="http://schemas.microsoft.com/office/powerpoint/2010/main" val="216732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98095-CB43-783D-2536-E747C27703C4}"/>
              </a:ext>
            </a:extLst>
          </p:cNvPr>
          <p:cNvSpPr txBox="1"/>
          <p:nvPr/>
        </p:nvSpPr>
        <p:spPr>
          <a:xfrm>
            <a:off x="1219200" y="1217977"/>
            <a:ext cx="10177670" cy="2677656"/>
          </a:xfrm>
          <a:prstGeom prst="rect">
            <a:avLst/>
          </a:prstGeom>
          <a:noFill/>
        </p:spPr>
        <p:txBody>
          <a:bodyPr wrap="square">
            <a:spAutoFit/>
          </a:bodyPr>
          <a:lstStyle/>
          <a:p>
            <a:pPr marL="62865" algn="l" rtl="0" fontAlgn="base">
              <a:spcBef>
                <a:spcPts val="375"/>
              </a:spcBef>
              <a:spcAft>
                <a:spcPts val="0"/>
              </a:spcAft>
              <a:buFont typeface="+mj-lt"/>
              <a:buAutoNum type="arabicPeriod" startAt="2"/>
            </a:pPr>
            <a:r>
              <a:rPr lang="en-US" sz="2400" b="0" i="0" u="none" strike="noStrike" dirty="0">
                <a:solidFill>
                  <a:srgbClr val="000000"/>
                </a:solidFill>
                <a:effectLst/>
                <a:latin typeface="Tomorrow"/>
              </a:rPr>
              <a:t>Tableau Mobile</a:t>
            </a:r>
          </a:p>
          <a:p>
            <a:pPr algn="l"/>
            <a:br>
              <a:rPr lang="en-US" sz="2400" b="0" i="0" dirty="0">
                <a:solidFill>
                  <a:srgbClr val="333333"/>
                </a:solidFill>
                <a:effectLst/>
                <a:latin typeface="Tomorrow"/>
              </a:rPr>
            </a:br>
            <a:endParaRPr lang="en-US" sz="2400" b="0" i="0" dirty="0">
              <a:solidFill>
                <a:srgbClr val="333333"/>
              </a:solidFill>
              <a:effectLst/>
              <a:latin typeface="Tomorrow"/>
            </a:endParaRPr>
          </a:p>
          <a:p>
            <a:pPr marL="63500" marR="210185" algn="l" rtl="0">
              <a:spcBef>
                <a:spcPts val="0"/>
              </a:spcBef>
              <a:spcAft>
                <a:spcPts val="0"/>
              </a:spcAft>
            </a:pPr>
            <a:r>
              <a:rPr lang="en-US" sz="2400" b="0" i="0" u="none" strike="noStrike" dirty="0">
                <a:solidFill>
                  <a:srgbClr val="000000"/>
                </a:solidFill>
                <a:effectLst/>
                <a:latin typeface="Tomorrow"/>
              </a:rPr>
              <a:t>Tableau mobile is a mobile application. It is available in iOS and Android. It can connect to Tableau server or Tableau online. It is just like Tableau Reader buy for mobile. It can help to interact and view dashboards which are published to Tableau server or Tableau online.</a:t>
            </a:r>
            <a:endParaRPr lang="en-US" sz="2400" b="0" i="0" dirty="0">
              <a:solidFill>
                <a:srgbClr val="333333"/>
              </a:solidFill>
              <a:effectLst/>
              <a:latin typeface="Tomorrow"/>
            </a:endParaRPr>
          </a:p>
        </p:txBody>
      </p:sp>
    </p:spTree>
    <p:extLst>
      <p:ext uri="{BB962C8B-B14F-4D97-AF65-F5344CB8AC3E}">
        <p14:creationId xmlns:p14="http://schemas.microsoft.com/office/powerpoint/2010/main" val="133693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C3426-24F4-5185-BAE6-95801BD023AE}"/>
              </a:ext>
            </a:extLst>
          </p:cNvPr>
          <p:cNvSpPr txBox="1"/>
          <p:nvPr/>
        </p:nvSpPr>
        <p:spPr>
          <a:xfrm>
            <a:off x="649357" y="503583"/>
            <a:ext cx="11251095" cy="3785652"/>
          </a:xfrm>
          <a:prstGeom prst="rect">
            <a:avLst/>
          </a:prstGeom>
          <a:noFill/>
        </p:spPr>
        <p:txBody>
          <a:bodyPr wrap="square">
            <a:spAutoFit/>
          </a:bodyPr>
          <a:lstStyle/>
          <a:p>
            <a:pPr marL="63500" algn="l" rtl="0">
              <a:spcBef>
                <a:spcPts val="0"/>
              </a:spcBef>
              <a:spcAft>
                <a:spcPts val="0"/>
              </a:spcAft>
            </a:pPr>
            <a:r>
              <a:rPr lang="en-US" sz="2400" b="1" i="0" u="none" strike="noStrike" dirty="0">
                <a:solidFill>
                  <a:srgbClr val="414141"/>
                </a:solidFill>
                <a:effectLst/>
                <a:latin typeface="Tomorrow"/>
              </a:rPr>
              <a:t>Data Preparation Part</a:t>
            </a:r>
            <a:endParaRPr lang="en-US" sz="2400" b="0" i="0" dirty="0">
              <a:solidFill>
                <a:srgbClr val="333333"/>
              </a:solidFill>
              <a:effectLst/>
              <a:latin typeface="Tomorrow"/>
            </a:endParaRPr>
          </a:p>
          <a:p>
            <a:pPr algn="l"/>
            <a:br>
              <a:rPr lang="en-US" sz="2400" b="0" i="0" dirty="0">
                <a:solidFill>
                  <a:srgbClr val="333333"/>
                </a:solidFill>
                <a:effectLst/>
                <a:latin typeface="Tomorrow"/>
              </a:rPr>
            </a:br>
            <a:endParaRPr lang="en-US" sz="2400" b="0" i="0" dirty="0">
              <a:solidFill>
                <a:srgbClr val="333333"/>
              </a:solidFill>
              <a:effectLst/>
              <a:latin typeface="Tomorrow"/>
            </a:endParaRPr>
          </a:p>
          <a:p>
            <a:pPr marL="292100" algn="l" rtl="0">
              <a:spcBef>
                <a:spcPts val="0"/>
              </a:spcBef>
              <a:spcAft>
                <a:spcPts val="0"/>
              </a:spcAft>
            </a:pPr>
            <a:r>
              <a:rPr lang="en-US" sz="2400" b="0" i="0" u="none" strike="noStrike" dirty="0">
                <a:solidFill>
                  <a:srgbClr val="000000"/>
                </a:solidFill>
                <a:effectLst/>
                <a:latin typeface="Tomorrow"/>
              </a:rPr>
              <a:t>1. Tableau Prep builder</a:t>
            </a:r>
            <a:endParaRPr lang="en-US" sz="2400" b="0" i="0" dirty="0">
              <a:solidFill>
                <a:srgbClr val="333333"/>
              </a:solidFill>
              <a:effectLst/>
              <a:latin typeface="Tomorrow"/>
            </a:endParaRPr>
          </a:p>
          <a:p>
            <a:pPr algn="l"/>
            <a:br>
              <a:rPr lang="en-US" sz="2400" b="0" i="0" dirty="0">
                <a:solidFill>
                  <a:srgbClr val="333333"/>
                </a:solidFill>
                <a:effectLst/>
                <a:latin typeface="Tomorrow"/>
              </a:rPr>
            </a:br>
            <a:r>
              <a:rPr lang="en-US" sz="2400" b="0" i="0" u="none" strike="noStrike" dirty="0">
                <a:solidFill>
                  <a:srgbClr val="000000"/>
                </a:solidFill>
                <a:effectLst/>
                <a:latin typeface="Tomorrow"/>
              </a:rPr>
              <a:t>Tableau Prep builder is a new product of Tableau. It helps developers to cleanse, blend and wrangle the raw data. It is a mini ETL ( Extraction, Transformation and Loading ) tool which can connect to different database, join the data, transformation over the data and save the file as output. It can be automated and help developers to avoid redundant manual data manipulation.</a:t>
            </a:r>
            <a:endParaRPr lang="en-US" sz="2400" b="0" i="0" dirty="0">
              <a:solidFill>
                <a:srgbClr val="333333"/>
              </a:solidFill>
              <a:effectLst/>
              <a:latin typeface="Tomorrow"/>
            </a:endParaRPr>
          </a:p>
        </p:txBody>
      </p:sp>
    </p:spTree>
    <p:extLst>
      <p:ext uri="{BB962C8B-B14F-4D97-AF65-F5344CB8AC3E}">
        <p14:creationId xmlns:p14="http://schemas.microsoft.com/office/powerpoint/2010/main" val="2881746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30E01-2178-51A0-3BA7-2749458B4986}"/>
              </a:ext>
            </a:extLst>
          </p:cNvPr>
          <p:cNvSpPr txBox="1"/>
          <p:nvPr/>
        </p:nvSpPr>
        <p:spPr>
          <a:xfrm>
            <a:off x="954156" y="743590"/>
            <a:ext cx="10283687" cy="5570756"/>
          </a:xfrm>
          <a:prstGeom prst="rect">
            <a:avLst/>
          </a:prstGeom>
          <a:noFill/>
        </p:spPr>
        <p:txBody>
          <a:bodyPr wrap="square">
            <a:spAutoFit/>
          </a:bodyPr>
          <a:lstStyle/>
          <a:p>
            <a:pPr marL="63500" algn="l" rtl="0">
              <a:spcBef>
                <a:spcPts val="25"/>
              </a:spcBef>
              <a:spcAft>
                <a:spcPts val="0"/>
              </a:spcAft>
            </a:pPr>
            <a:r>
              <a:rPr lang="en-US" sz="3600" b="1" i="0" dirty="0">
                <a:solidFill>
                  <a:srgbClr val="000000"/>
                </a:solidFill>
                <a:effectLst/>
                <a:latin typeface="Tomorrow"/>
              </a:rPr>
              <a:t>Tableau Shelf and Cards</a:t>
            </a:r>
            <a:endParaRPr lang="en-US" sz="2000" b="0" i="0" dirty="0">
              <a:solidFill>
                <a:srgbClr val="333333"/>
              </a:solidFill>
              <a:effectLst/>
              <a:latin typeface="Tomorrow"/>
            </a:endParaRPr>
          </a:p>
          <a:p>
            <a:pPr algn="l"/>
            <a:br>
              <a:rPr lang="en-US" sz="2000" b="0" i="0" dirty="0">
                <a:solidFill>
                  <a:srgbClr val="333333"/>
                </a:solidFill>
                <a:effectLst/>
                <a:latin typeface="Tomorrow"/>
              </a:rPr>
            </a:br>
            <a:br>
              <a:rPr lang="en-US" sz="2000" b="0" i="0" dirty="0">
                <a:solidFill>
                  <a:srgbClr val="333333"/>
                </a:solidFill>
                <a:effectLst/>
                <a:latin typeface="Tomorrow"/>
              </a:rPr>
            </a:br>
            <a:r>
              <a:rPr lang="en-US" sz="2000" b="0" i="0" dirty="0">
                <a:solidFill>
                  <a:srgbClr val="333333"/>
                </a:solidFill>
                <a:effectLst/>
                <a:latin typeface="Tomorrow"/>
              </a:rPr>
              <a:t>Every worksheet in Tableau contains shelves and cards, such as Columns, Rows, Marks, Filters, Pages, Legends, and more.</a:t>
            </a:r>
          </a:p>
          <a:p>
            <a:pPr algn="l"/>
            <a:endParaRPr lang="en-US" sz="2000" b="0" i="0" dirty="0">
              <a:solidFill>
                <a:srgbClr val="333333"/>
              </a:solidFill>
              <a:effectLst/>
              <a:latin typeface="Tomorrow"/>
            </a:endParaRPr>
          </a:p>
          <a:p>
            <a:pPr marL="63500" algn="l" rtl="0">
              <a:spcBef>
                <a:spcPts val="0"/>
              </a:spcBef>
              <a:spcAft>
                <a:spcPts val="0"/>
              </a:spcAft>
            </a:pPr>
            <a:r>
              <a:rPr lang="en-US" sz="2000" b="0" i="0" dirty="0">
                <a:solidFill>
                  <a:srgbClr val="333333"/>
                </a:solidFill>
                <a:effectLst/>
                <a:latin typeface="Tomorrow"/>
              </a:rPr>
              <a:t>By placing fields on shelves or cards, you:</a:t>
            </a:r>
          </a:p>
          <a:p>
            <a:pPr algn="l"/>
            <a:endParaRPr lang="en-US" sz="2000" b="0" i="0" dirty="0">
              <a:solidFill>
                <a:srgbClr val="333333"/>
              </a:solidFill>
              <a:effectLst/>
              <a:latin typeface="Tomorrow"/>
            </a:endParaRPr>
          </a:p>
          <a:p>
            <a:pPr marL="62865" algn="l" rtl="0" fontAlgn="base">
              <a:spcBef>
                <a:spcPts val="5"/>
              </a:spcBef>
              <a:spcAft>
                <a:spcPts val="0"/>
              </a:spcAft>
              <a:buFont typeface="Arial" panose="020B0604020202020204" pitchFamily="34" charset="0"/>
              <a:buChar char="•"/>
            </a:pPr>
            <a:r>
              <a:rPr lang="en-US" sz="2000" b="0" i="0" dirty="0">
                <a:solidFill>
                  <a:srgbClr val="333333"/>
                </a:solidFill>
                <a:effectLst/>
                <a:latin typeface="Tomorrow"/>
              </a:rPr>
              <a:t>Build the structure of your visualization.</a:t>
            </a:r>
            <a:endParaRPr lang="en-US" sz="1400" b="0" i="0" dirty="0">
              <a:solidFill>
                <a:srgbClr val="333333"/>
              </a:solidFill>
              <a:effectLst/>
              <a:latin typeface="Tomorrow"/>
            </a:endParaRPr>
          </a:p>
          <a:p>
            <a:pPr algn="l"/>
            <a:endParaRPr lang="en-US" sz="2000" b="0" i="0" dirty="0">
              <a:solidFill>
                <a:srgbClr val="333333"/>
              </a:solidFill>
              <a:effectLst/>
              <a:latin typeface="Tomorrow"/>
            </a:endParaRPr>
          </a:p>
          <a:p>
            <a:pPr marL="63500" marR="422910" algn="l" rtl="0" fontAlgn="base">
              <a:spcBef>
                <a:spcPts val="0"/>
              </a:spcBef>
              <a:spcAft>
                <a:spcPts val="0"/>
              </a:spcAft>
              <a:buFont typeface="Arial" panose="020B0604020202020204" pitchFamily="34" charset="0"/>
              <a:buChar char="•"/>
            </a:pPr>
            <a:r>
              <a:rPr lang="en-US" sz="2000" b="0" i="0" dirty="0">
                <a:solidFill>
                  <a:srgbClr val="333333"/>
                </a:solidFill>
                <a:effectLst/>
                <a:latin typeface="Tomorrow"/>
              </a:rPr>
              <a:t>Increase the level of detail and control the number of marks in the view by including or excluding data.</a:t>
            </a:r>
            <a:endParaRPr lang="en-US" sz="1400" b="0" i="0" dirty="0">
              <a:solidFill>
                <a:srgbClr val="333333"/>
              </a:solidFill>
              <a:effectLst/>
              <a:latin typeface="Tomorrow"/>
            </a:endParaRPr>
          </a:p>
          <a:p>
            <a:pPr algn="l"/>
            <a:endParaRPr lang="en-US" sz="2000" b="0" i="0" dirty="0">
              <a:solidFill>
                <a:srgbClr val="333333"/>
              </a:solidFill>
              <a:effectLst/>
              <a:latin typeface="Tomorrow"/>
            </a:endParaRPr>
          </a:p>
          <a:p>
            <a:pPr marL="62865" algn="l" rtl="0" fontAlgn="base">
              <a:spcBef>
                <a:spcPts val="0"/>
              </a:spcBef>
              <a:spcAft>
                <a:spcPts val="0"/>
              </a:spcAft>
              <a:buFont typeface="Arial" panose="020B0604020202020204" pitchFamily="34" charset="0"/>
              <a:buChar char="•"/>
            </a:pPr>
            <a:r>
              <a:rPr lang="en-US" sz="2000" b="0" i="0" dirty="0">
                <a:solidFill>
                  <a:srgbClr val="333333"/>
                </a:solidFill>
                <a:effectLst/>
                <a:latin typeface="Tomorrow"/>
              </a:rPr>
              <a:t>Add context to the visualization by encoding marks with color, size, shape, text, and detail.</a:t>
            </a:r>
            <a:endParaRPr lang="en-US" sz="1400" b="0" i="0" dirty="0">
              <a:solidFill>
                <a:srgbClr val="333333"/>
              </a:solidFill>
              <a:effectLst/>
              <a:latin typeface="Tomorrow"/>
            </a:endParaRPr>
          </a:p>
          <a:p>
            <a:pPr algn="l"/>
            <a:endParaRPr lang="en-US" sz="2000" b="0" i="0" dirty="0">
              <a:solidFill>
                <a:srgbClr val="333333"/>
              </a:solidFill>
              <a:effectLst/>
              <a:latin typeface="Tomorrow"/>
            </a:endParaRPr>
          </a:p>
          <a:p>
            <a:pPr marL="63500" marR="304165" algn="l" rtl="0">
              <a:spcBef>
                <a:spcPts val="0"/>
              </a:spcBef>
              <a:spcAft>
                <a:spcPts val="0"/>
              </a:spcAft>
            </a:pPr>
            <a:r>
              <a:rPr lang="en-US" sz="2000" b="0" i="0" dirty="0">
                <a:solidFill>
                  <a:srgbClr val="333333"/>
                </a:solidFill>
                <a:effectLst/>
                <a:latin typeface="Tomorrow"/>
              </a:rPr>
              <a:t>Experiment with placing fields on different shelves and cards to find the optimal way to look at your data.</a:t>
            </a:r>
          </a:p>
        </p:txBody>
      </p:sp>
    </p:spTree>
    <p:extLst>
      <p:ext uri="{BB962C8B-B14F-4D97-AF65-F5344CB8AC3E}">
        <p14:creationId xmlns:p14="http://schemas.microsoft.com/office/powerpoint/2010/main" val="404801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41FB6-7C0D-3FDF-1461-32F6E29BE427}"/>
              </a:ext>
            </a:extLst>
          </p:cNvPr>
          <p:cNvSpPr txBox="1"/>
          <p:nvPr/>
        </p:nvSpPr>
        <p:spPr>
          <a:xfrm>
            <a:off x="901147" y="344556"/>
            <a:ext cx="10734261" cy="5380960"/>
          </a:xfrm>
          <a:prstGeom prst="rect">
            <a:avLst/>
          </a:prstGeom>
          <a:noFill/>
        </p:spPr>
        <p:txBody>
          <a:bodyPr wrap="square">
            <a:spAutoFit/>
          </a:bodyPr>
          <a:lstStyle/>
          <a:p>
            <a:pPr marL="63500" algn="l" rtl="0">
              <a:spcBef>
                <a:spcPts val="0"/>
              </a:spcBef>
              <a:spcAft>
                <a:spcPts val="0"/>
              </a:spcAft>
            </a:pPr>
            <a:r>
              <a:rPr lang="en-US" sz="3200" b="0" i="0" dirty="0">
                <a:solidFill>
                  <a:srgbClr val="333333"/>
                </a:solidFill>
                <a:effectLst/>
                <a:latin typeface="Tomorrow"/>
              </a:rPr>
              <a:t>Columns and Rows shelves</a:t>
            </a:r>
            <a:endParaRPr lang="en-US" sz="2000" b="0" i="0" dirty="0">
              <a:solidFill>
                <a:srgbClr val="333333"/>
              </a:solidFill>
              <a:effectLst/>
              <a:latin typeface="Tomorrow"/>
            </a:endParaRPr>
          </a:p>
          <a:p>
            <a:pPr marL="63500" algn="l" rtl="0">
              <a:spcBef>
                <a:spcPts val="1375"/>
              </a:spcBef>
              <a:spcAft>
                <a:spcPts val="0"/>
              </a:spcAft>
            </a:pPr>
            <a:r>
              <a:rPr lang="en-US" sz="2000" b="0" i="0" dirty="0">
                <a:solidFill>
                  <a:srgbClr val="333333"/>
                </a:solidFill>
                <a:effectLst/>
                <a:latin typeface="Tomorrow"/>
              </a:rPr>
              <a:t>Drag fields from the Data pane to create the structure for your visualizations.</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3500" marR="153670" algn="l" rtl="0">
              <a:spcBef>
                <a:spcPts val="5"/>
              </a:spcBef>
              <a:spcAft>
                <a:spcPts val="0"/>
              </a:spcAft>
            </a:pPr>
            <a:r>
              <a:rPr lang="en-US" sz="2000" b="0" i="0" dirty="0">
                <a:solidFill>
                  <a:srgbClr val="333333"/>
                </a:solidFill>
                <a:effectLst/>
                <a:latin typeface="Tomorrow"/>
              </a:rPr>
              <a:t>The Columns shelf creates the columns of a table, while the Rows shelf creates the rows of a table. You can place any number of fields on these shelves.</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3500" marR="67945" algn="l" rtl="0">
              <a:spcBef>
                <a:spcPts val="0"/>
              </a:spcBef>
              <a:spcAft>
                <a:spcPts val="0"/>
              </a:spcAft>
            </a:pPr>
            <a:r>
              <a:rPr lang="en-US" sz="2000" b="0" i="0" dirty="0">
                <a:solidFill>
                  <a:srgbClr val="333333"/>
                </a:solidFill>
                <a:effectLst/>
                <a:latin typeface="Tomorrow"/>
              </a:rPr>
              <a:t>When you place a dimension on the Rows or Columns shelves, headers for the members of that dimension are created. When you place a measure on the Rows or Columns shelf, quantitative axes for that measure are created. As you add more fields to the view, additional headers and axes are included in the table and you get an increasingly detailed picture of your data.</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3500" marR="640715" algn="l" rtl="0">
              <a:spcBef>
                <a:spcPts val="0"/>
              </a:spcBef>
              <a:spcAft>
                <a:spcPts val="0"/>
              </a:spcAft>
            </a:pPr>
            <a:r>
              <a:rPr lang="en-US" sz="2000" b="0" i="0" dirty="0">
                <a:solidFill>
                  <a:srgbClr val="333333"/>
                </a:solidFill>
                <a:effectLst/>
                <a:latin typeface="Tomorrow"/>
              </a:rPr>
              <a:t>In the view shown below, the members of the Segment dimension are displayed as column headers, while the Profit measure is displayed as a vertical axis.</a:t>
            </a:r>
          </a:p>
        </p:txBody>
      </p:sp>
    </p:spTree>
    <p:extLst>
      <p:ext uri="{BB962C8B-B14F-4D97-AF65-F5344CB8AC3E}">
        <p14:creationId xmlns:p14="http://schemas.microsoft.com/office/powerpoint/2010/main" val="209911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D138EB14-5587-CD08-2CB2-C442539EBA3A}"/>
              </a:ext>
            </a:extLst>
          </p:cNvPr>
          <p:cNvPicPr>
            <a:picLocks noChangeAspect="1"/>
          </p:cNvPicPr>
          <p:nvPr/>
        </p:nvPicPr>
        <p:blipFill>
          <a:blip r:embed="rId2"/>
          <a:stretch>
            <a:fillRect/>
          </a:stretch>
        </p:blipFill>
        <p:spPr>
          <a:xfrm>
            <a:off x="3252671" y="1028724"/>
            <a:ext cx="2687066" cy="4107976"/>
          </a:xfrm>
          <a:prstGeom prst="rect">
            <a:avLst/>
          </a:prstGeom>
        </p:spPr>
      </p:pic>
    </p:spTree>
    <p:extLst>
      <p:ext uri="{BB962C8B-B14F-4D97-AF65-F5344CB8AC3E}">
        <p14:creationId xmlns:p14="http://schemas.microsoft.com/office/powerpoint/2010/main" val="2083208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852E3-4CA2-0084-8A9D-CB946E5880C3}"/>
              </a:ext>
            </a:extLst>
          </p:cNvPr>
          <p:cNvSpPr txBox="1"/>
          <p:nvPr/>
        </p:nvSpPr>
        <p:spPr>
          <a:xfrm>
            <a:off x="1166190" y="843677"/>
            <a:ext cx="10416209" cy="4524315"/>
          </a:xfrm>
          <a:prstGeom prst="rect">
            <a:avLst/>
          </a:prstGeom>
          <a:noFill/>
        </p:spPr>
        <p:txBody>
          <a:bodyPr wrap="square">
            <a:spAutoFit/>
          </a:bodyPr>
          <a:lstStyle/>
          <a:p>
            <a:pPr marL="63500" algn="l" rtl="0">
              <a:spcBef>
                <a:spcPts val="5"/>
              </a:spcBef>
              <a:spcAft>
                <a:spcPts val="0"/>
              </a:spcAft>
            </a:pPr>
            <a:r>
              <a:rPr lang="en-US" sz="3200" b="0" i="0" dirty="0">
                <a:solidFill>
                  <a:srgbClr val="333333"/>
                </a:solidFill>
                <a:effectLst/>
                <a:latin typeface="Tomorrow"/>
              </a:rPr>
              <a:t>Tableau displays data using marks, where every mark corresponds to a row (or a group of rows) in your data source. The inner fields on the Rows and Columns shelves determine the default mark type. For example, if the inner fields are a measure and a dimension, the default mark type is a bar. You can manually select a different mark type using the Marks card drop-down menu</a:t>
            </a:r>
          </a:p>
          <a:p>
            <a:br>
              <a:rPr lang="en-US" sz="3200" dirty="0"/>
            </a:br>
            <a:endParaRPr lang="en-IN" sz="3200" dirty="0"/>
          </a:p>
        </p:txBody>
      </p:sp>
    </p:spTree>
    <p:extLst>
      <p:ext uri="{BB962C8B-B14F-4D97-AF65-F5344CB8AC3E}">
        <p14:creationId xmlns:p14="http://schemas.microsoft.com/office/powerpoint/2010/main" val="1933828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9E4E7-7C92-3599-9C32-B4C52E99B1CA}"/>
              </a:ext>
            </a:extLst>
          </p:cNvPr>
          <p:cNvSpPr txBox="1"/>
          <p:nvPr/>
        </p:nvSpPr>
        <p:spPr>
          <a:xfrm>
            <a:off x="675860" y="587439"/>
            <a:ext cx="10906539" cy="3472746"/>
          </a:xfrm>
          <a:prstGeom prst="rect">
            <a:avLst/>
          </a:prstGeom>
          <a:noFill/>
        </p:spPr>
        <p:txBody>
          <a:bodyPr wrap="square">
            <a:spAutoFit/>
          </a:bodyPr>
          <a:lstStyle/>
          <a:p>
            <a:pPr marL="63500" algn="l" rtl="0">
              <a:spcBef>
                <a:spcPts val="325"/>
              </a:spcBef>
              <a:spcAft>
                <a:spcPts val="0"/>
              </a:spcAft>
            </a:pPr>
            <a:r>
              <a:rPr lang="en-US" sz="4000" b="0" i="0" dirty="0">
                <a:solidFill>
                  <a:srgbClr val="333333"/>
                </a:solidFill>
                <a:effectLst/>
                <a:latin typeface="Tomorrow"/>
              </a:rPr>
              <a:t>Pages shelf</a:t>
            </a:r>
            <a:endParaRPr lang="en-US" sz="2800" b="0" i="0" dirty="0">
              <a:solidFill>
                <a:srgbClr val="333333"/>
              </a:solidFill>
              <a:effectLst/>
              <a:latin typeface="Tomorrow"/>
            </a:endParaRPr>
          </a:p>
          <a:p>
            <a:pPr marL="63500" marR="143510" algn="l" rtl="0">
              <a:spcBef>
                <a:spcPts val="1375"/>
              </a:spcBef>
              <a:spcAft>
                <a:spcPts val="0"/>
              </a:spcAft>
            </a:pPr>
            <a:r>
              <a:rPr lang="en-US" sz="2800" b="0" i="0" dirty="0">
                <a:solidFill>
                  <a:srgbClr val="333333"/>
                </a:solidFill>
                <a:effectLst/>
                <a:latin typeface="Tomorrow"/>
              </a:rPr>
              <a:t>The </a:t>
            </a:r>
            <a:r>
              <a:rPr lang="en-US" sz="2800" b="0" i="0" dirty="0">
                <a:solidFill>
                  <a:srgbClr val="000000"/>
                </a:solidFill>
                <a:effectLst/>
                <a:latin typeface="Tomorrow"/>
              </a:rPr>
              <a:t>Pages </a:t>
            </a:r>
            <a:r>
              <a:rPr lang="en-US" sz="2800" b="0" i="0" dirty="0">
                <a:solidFill>
                  <a:srgbClr val="333333"/>
                </a:solidFill>
                <a:effectLst/>
                <a:latin typeface="Tomorrow"/>
              </a:rPr>
              <a:t>shelf lets you break a view into a series of pages so you can better analyze how a specific field affects the rest of the data in a view. When you place a dimension on the </a:t>
            </a:r>
            <a:r>
              <a:rPr lang="en-US" sz="2800" b="0" i="0" dirty="0">
                <a:solidFill>
                  <a:srgbClr val="000000"/>
                </a:solidFill>
                <a:effectLst/>
                <a:latin typeface="Tomorrow"/>
              </a:rPr>
              <a:t>Pages </a:t>
            </a:r>
            <a:r>
              <a:rPr lang="en-US" sz="2800" b="0" i="0" dirty="0">
                <a:solidFill>
                  <a:srgbClr val="333333"/>
                </a:solidFill>
                <a:effectLst/>
                <a:latin typeface="Tomorrow"/>
              </a:rPr>
              <a:t>shelf you are adding a new row for each member in the dimension. When you place a measure on</a:t>
            </a:r>
          </a:p>
          <a:p>
            <a:pPr marL="63500" algn="l" rtl="0">
              <a:spcBef>
                <a:spcPts val="25"/>
              </a:spcBef>
              <a:spcAft>
                <a:spcPts val="0"/>
              </a:spcAft>
            </a:pPr>
            <a:r>
              <a:rPr lang="en-US" sz="2800" b="0" i="0" dirty="0">
                <a:solidFill>
                  <a:srgbClr val="333333"/>
                </a:solidFill>
                <a:effectLst/>
                <a:latin typeface="Tomorrow"/>
              </a:rPr>
              <a:t>the </a:t>
            </a:r>
            <a:r>
              <a:rPr lang="en-US" sz="2800" b="0" i="0" dirty="0">
                <a:solidFill>
                  <a:srgbClr val="000000"/>
                </a:solidFill>
                <a:effectLst/>
                <a:latin typeface="Tomorrow"/>
              </a:rPr>
              <a:t>Pages </a:t>
            </a:r>
            <a:r>
              <a:rPr lang="en-US" sz="2800" b="0" i="0" dirty="0">
                <a:solidFill>
                  <a:srgbClr val="333333"/>
                </a:solidFill>
                <a:effectLst/>
                <a:latin typeface="Tomorrow"/>
              </a:rPr>
              <a:t>shelf, Tableau automatically converts the measure into a discrete measure.</a:t>
            </a:r>
          </a:p>
        </p:txBody>
      </p:sp>
    </p:spTree>
    <p:extLst>
      <p:ext uri="{BB962C8B-B14F-4D97-AF65-F5344CB8AC3E}">
        <p14:creationId xmlns:p14="http://schemas.microsoft.com/office/powerpoint/2010/main" val="4265492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07AAF-958A-0CD7-3E5C-6DC1A268DED2}"/>
              </a:ext>
            </a:extLst>
          </p:cNvPr>
          <p:cNvSpPr txBox="1"/>
          <p:nvPr/>
        </p:nvSpPr>
        <p:spPr>
          <a:xfrm>
            <a:off x="1152939" y="734922"/>
            <a:ext cx="9740348" cy="3970318"/>
          </a:xfrm>
          <a:prstGeom prst="rect">
            <a:avLst/>
          </a:prstGeom>
          <a:noFill/>
        </p:spPr>
        <p:txBody>
          <a:bodyPr wrap="square">
            <a:spAutoFit/>
          </a:bodyPr>
          <a:lstStyle/>
          <a:p>
            <a:r>
              <a:rPr lang="en-US" sz="2800" b="0" i="0" dirty="0">
                <a:solidFill>
                  <a:srgbClr val="333333"/>
                </a:solidFill>
                <a:effectLst/>
                <a:latin typeface="Tomorrow"/>
              </a:rPr>
              <a:t>The </a:t>
            </a:r>
            <a:r>
              <a:rPr lang="en-US" sz="2800" b="0" i="0" dirty="0">
                <a:solidFill>
                  <a:srgbClr val="000000"/>
                </a:solidFill>
                <a:effectLst/>
                <a:latin typeface="Tomorrow"/>
              </a:rPr>
              <a:t>Pages </a:t>
            </a:r>
            <a:r>
              <a:rPr lang="en-US" sz="2800" b="0" i="0" dirty="0">
                <a:solidFill>
                  <a:srgbClr val="333333"/>
                </a:solidFill>
                <a:effectLst/>
                <a:latin typeface="Tomorrow"/>
              </a:rPr>
              <a:t>shelf creates a set of pages, with a different view on each page. Each view is based on a member of the field you placed on the </a:t>
            </a:r>
            <a:r>
              <a:rPr lang="en-US" sz="2800" b="0" i="0" dirty="0">
                <a:solidFill>
                  <a:srgbClr val="000000"/>
                </a:solidFill>
                <a:effectLst/>
                <a:latin typeface="Tomorrow"/>
              </a:rPr>
              <a:t>Pages </a:t>
            </a:r>
            <a:r>
              <a:rPr lang="en-US" sz="2800" b="0" i="0" dirty="0">
                <a:solidFill>
                  <a:srgbClr val="333333"/>
                </a:solidFill>
                <a:effectLst/>
                <a:latin typeface="Tomorrow"/>
              </a:rPr>
              <a:t>shelf. You can easily flip through the views and compare them on a common axis, using the controls that get added to the view when you move a field to the </a:t>
            </a:r>
            <a:r>
              <a:rPr lang="en-US" sz="2800" b="0" i="0" dirty="0">
                <a:solidFill>
                  <a:srgbClr val="000000"/>
                </a:solidFill>
                <a:effectLst/>
                <a:latin typeface="Tomorrow"/>
              </a:rPr>
              <a:t>Pages </a:t>
            </a:r>
            <a:r>
              <a:rPr lang="en-US" sz="2800" b="0" i="0" dirty="0">
                <a:solidFill>
                  <a:srgbClr val="333333"/>
                </a:solidFill>
                <a:effectLst/>
                <a:latin typeface="Tomorrow"/>
              </a:rPr>
              <a:t>shelf. For example, the view below shows the </a:t>
            </a:r>
            <a:r>
              <a:rPr lang="en-US" sz="2800" b="0" i="0" dirty="0">
                <a:solidFill>
                  <a:srgbClr val="000000"/>
                </a:solidFill>
                <a:effectLst/>
                <a:latin typeface="Tomorrow"/>
              </a:rPr>
              <a:t>Profit </a:t>
            </a:r>
            <a:r>
              <a:rPr lang="en-US" sz="2800" b="0" i="0" dirty="0">
                <a:solidFill>
                  <a:srgbClr val="333333"/>
                </a:solidFill>
                <a:effectLst/>
                <a:latin typeface="Tomorrow"/>
              </a:rPr>
              <a:t>vs. </a:t>
            </a:r>
            <a:r>
              <a:rPr lang="en-US" sz="2800" b="0" i="0" dirty="0">
                <a:solidFill>
                  <a:srgbClr val="000000"/>
                </a:solidFill>
                <a:effectLst/>
                <a:latin typeface="Tomorrow"/>
              </a:rPr>
              <a:t>Sales </a:t>
            </a:r>
            <a:r>
              <a:rPr lang="en-US" sz="2800" b="0" i="0" dirty="0">
                <a:solidFill>
                  <a:srgbClr val="333333"/>
                </a:solidFill>
                <a:effectLst/>
                <a:latin typeface="Tomorrow"/>
              </a:rPr>
              <a:t>by </a:t>
            </a:r>
            <a:r>
              <a:rPr lang="en-US" sz="2800" b="0" i="0" dirty="0">
                <a:solidFill>
                  <a:srgbClr val="000000"/>
                </a:solidFill>
                <a:effectLst/>
                <a:latin typeface="Tomorrow"/>
              </a:rPr>
              <a:t>Region </a:t>
            </a:r>
            <a:r>
              <a:rPr lang="en-US" sz="2800" b="0" i="0" dirty="0">
                <a:solidFill>
                  <a:srgbClr val="333333"/>
                </a:solidFill>
                <a:effectLst/>
                <a:latin typeface="Tomorrow"/>
              </a:rPr>
              <a:t>for each day throughout the month. The image below shows days </a:t>
            </a:r>
            <a:r>
              <a:rPr lang="en-US" sz="2800" b="0" i="0" cap="small" dirty="0">
                <a:solidFill>
                  <a:srgbClr val="333333"/>
                </a:solidFill>
                <a:effectLst/>
                <a:latin typeface="Tomorrow"/>
              </a:rPr>
              <a:t>1</a:t>
            </a:r>
            <a:r>
              <a:rPr lang="en-US" sz="2800" b="0" i="0" dirty="0">
                <a:solidFill>
                  <a:srgbClr val="333333"/>
                </a:solidFill>
                <a:effectLst/>
                <a:latin typeface="Tomorrow"/>
              </a:rPr>
              <a:t>, </a:t>
            </a:r>
            <a:r>
              <a:rPr lang="en-US" sz="2800" b="0" i="0" cap="small" dirty="0">
                <a:solidFill>
                  <a:srgbClr val="333333"/>
                </a:solidFill>
                <a:effectLst/>
                <a:latin typeface="Tomorrow"/>
              </a:rPr>
              <a:t>2</a:t>
            </a:r>
            <a:r>
              <a:rPr lang="en-US" sz="2800" b="0" i="0" dirty="0">
                <a:solidFill>
                  <a:srgbClr val="333333"/>
                </a:solidFill>
                <a:effectLst/>
                <a:latin typeface="Tomorrow"/>
              </a:rPr>
              <a:t>, 3, and 4. You would have to scroll down to see other days in the month.</a:t>
            </a:r>
            <a:endParaRPr lang="en-IN" sz="2800" dirty="0"/>
          </a:p>
        </p:txBody>
      </p:sp>
    </p:spTree>
    <p:extLst>
      <p:ext uri="{BB962C8B-B14F-4D97-AF65-F5344CB8AC3E}">
        <p14:creationId xmlns:p14="http://schemas.microsoft.com/office/powerpoint/2010/main" val="25591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84">
            <a:extLst>
              <a:ext uri="{FF2B5EF4-FFF2-40B4-BE49-F238E27FC236}">
                <a16:creationId xmlns:a16="http://schemas.microsoft.com/office/drawing/2014/main" id="{83210FFA-5348-84AD-72EC-F93A6902B8FA}"/>
              </a:ext>
            </a:extLst>
          </p:cNvPr>
          <p:cNvPicPr>
            <a:picLocks noChangeAspect="1"/>
          </p:cNvPicPr>
          <p:nvPr/>
        </p:nvPicPr>
        <p:blipFill rotWithShape="1">
          <a:blip r:embed="rId2">
            <a:alphaModFix amt="35000"/>
          </a:blip>
          <a:srcRect t="7765" r="1" b="7996"/>
          <a:stretch/>
        </p:blipFill>
        <p:spPr>
          <a:xfrm>
            <a:off x="-4243" y="10"/>
            <a:ext cx="12196243" cy="6857990"/>
          </a:xfrm>
          <a:prstGeom prst="rect">
            <a:avLst/>
          </a:prstGeom>
        </p:spPr>
      </p:pic>
      <p:sp>
        <p:nvSpPr>
          <p:cNvPr id="26"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extBox 2">
            <a:extLst>
              <a:ext uri="{FF2B5EF4-FFF2-40B4-BE49-F238E27FC236}">
                <a16:creationId xmlns:a16="http://schemas.microsoft.com/office/drawing/2014/main" id="{537726A1-CE64-6D06-51A3-3EBB466C12EC}"/>
              </a:ext>
            </a:extLst>
          </p:cNvPr>
          <p:cNvGraphicFramePr/>
          <p:nvPr>
            <p:extLst>
              <p:ext uri="{D42A27DB-BD31-4B8C-83A1-F6EECF244321}">
                <p14:modId xmlns:p14="http://schemas.microsoft.com/office/powerpoint/2010/main" val="154229210"/>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76229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62102-F4E3-F667-14C9-EC63062B8DEE}"/>
              </a:ext>
            </a:extLst>
          </p:cNvPr>
          <p:cNvPicPr>
            <a:picLocks noChangeAspect="1"/>
          </p:cNvPicPr>
          <p:nvPr/>
        </p:nvPicPr>
        <p:blipFill>
          <a:blip r:embed="rId2"/>
          <a:stretch>
            <a:fillRect/>
          </a:stretch>
        </p:blipFill>
        <p:spPr>
          <a:xfrm>
            <a:off x="2201231" y="406121"/>
            <a:ext cx="6773957" cy="6045757"/>
          </a:xfrm>
          <a:prstGeom prst="rect">
            <a:avLst/>
          </a:prstGeom>
        </p:spPr>
      </p:pic>
    </p:spTree>
    <p:extLst>
      <p:ext uri="{BB962C8B-B14F-4D97-AF65-F5344CB8AC3E}">
        <p14:creationId xmlns:p14="http://schemas.microsoft.com/office/powerpoint/2010/main" val="2860914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41FF91-AF7D-00D9-C739-4EBBA9D8EEE8}"/>
              </a:ext>
            </a:extLst>
          </p:cNvPr>
          <p:cNvSpPr txBox="1"/>
          <p:nvPr/>
        </p:nvSpPr>
        <p:spPr>
          <a:xfrm>
            <a:off x="838200" y="1825625"/>
            <a:ext cx="4152774" cy="43034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a:effectLst/>
              </a:rPr>
              <a:t>To make this view more user-friendly, move DAY(Order Date) to the Pages shelf and use the associated control to flip through the pages (one for each day). You can quickly discover hidden insights. In this example, it is interesting that the </a:t>
            </a:r>
            <a:r>
              <a:rPr lang="en-US" sz="2000" b="0" i="0" cap="small">
                <a:effectLst/>
              </a:rPr>
              <a:t>1</a:t>
            </a:r>
            <a:r>
              <a:rPr lang="en-US" sz="2000" b="0" i="0">
                <a:effectLst/>
              </a:rPr>
              <a:t>9th is an especially big day in terms of sales and profit in the Western region.</a:t>
            </a:r>
            <a:endParaRPr lang="en-US" sz="2000"/>
          </a:p>
        </p:txBody>
      </p:sp>
      <p:pic>
        <p:nvPicPr>
          <p:cNvPr id="5" name="Picture 4">
            <a:extLst>
              <a:ext uri="{FF2B5EF4-FFF2-40B4-BE49-F238E27FC236}">
                <a16:creationId xmlns:a16="http://schemas.microsoft.com/office/drawing/2014/main" id="{892DBD08-4D6D-2E79-83BF-3C8E8D53F20F}"/>
              </a:ext>
            </a:extLst>
          </p:cNvPr>
          <p:cNvPicPr>
            <a:picLocks noChangeAspect="1"/>
          </p:cNvPicPr>
          <p:nvPr/>
        </p:nvPicPr>
        <p:blipFill rotWithShape="1">
          <a:blip r:embed="rId2"/>
          <a:srcRect r="2" b="21300"/>
          <a:stretch/>
        </p:blipFill>
        <p:spPr>
          <a:xfrm>
            <a:off x="5183501" y="1316596"/>
            <a:ext cx="6170299" cy="4224808"/>
          </a:xfrm>
          <a:prstGeom prst="rect">
            <a:avLst/>
          </a:prstGeom>
        </p:spPr>
      </p:pic>
    </p:spTree>
    <p:extLst>
      <p:ext uri="{BB962C8B-B14F-4D97-AF65-F5344CB8AC3E}">
        <p14:creationId xmlns:p14="http://schemas.microsoft.com/office/powerpoint/2010/main" val="2778361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01A5B-1B2E-EBA9-8762-B6D119036009}"/>
              </a:ext>
            </a:extLst>
          </p:cNvPr>
          <p:cNvSpPr txBox="1"/>
          <p:nvPr/>
        </p:nvSpPr>
        <p:spPr>
          <a:xfrm>
            <a:off x="1180615" y="493443"/>
            <a:ext cx="9116323" cy="4678204"/>
          </a:xfrm>
          <a:prstGeom prst="rect">
            <a:avLst/>
          </a:prstGeom>
          <a:noFill/>
        </p:spPr>
        <p:txBody>
          <a:bodyPr wrap="square">
            <a:spAutoFit/>
          </a:bodyPr>
          <a:lstStyle/>
          <a:p>
            <a:pPr marL="63500" marR="133985" algn="l" rtl="0">
              <a:spcBef>
                <a:spcPts val="500"/>
              </a:spcBef>
              <a:spcAft>
                <a:spcPts val="0"/>
              </a:spcAft>
            </a:pPr>
            <a:r>
              <a:rPr lang="en-US" sz="2000" b="0" i="0" dirty="0">
                <a:solidFill>
                  <a:srgbClr val="333333"/>
                </a:solidFill>
                <a:effectLst/>
                <a:latin typeface="Tomorrow"/>
              </a:rPr>
              <a:t>When you add a field to the </a:t>
            </a:r>
            <a:r>
              <a:rPr lang="en-US" sz="2000" b="1" i="0" dirty="0">
                <a:solidFill>
                  <a:srgbClr val="333333"/>
                </a:solidFill>
                <a:effectLst/>
                <a:latin typeface="Tomorrow"/>
              </a:rPr>
              <a:t>Pages </a:t>
            </a:r>
            <a:r>
              <a:rPr lang="en-US" sz="2000" b="0" i="0" dirty="0">
                <a:solidFill>
                  <a:srgbClr val="333333"/>
                </a:solidFill>
                <a:effectLst/>
                <a:latin typeface="Tomorrow"/>
              </a:rPr>
              <a:t>shelf, a page control is automatically added to the right of your view.</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3500" marR="117475" algn="l" rtl="0">
              <a:spcBef>
                <a:spcPts val="5"/>
              </a:spcBef>
              <a:spcAft>
                <a:spcPts val="0"/>
              </a:spcAft>
            </a:pPr>
            <a:r>
              <a:rPr lang="en-US" sz="2000" b="0" i="0" dirty="0">
                <a:solidFill>
                  <a:srgbClr val="333333"/>
                </a:solidFill>
                <a:effectLst/>
                <a:latin typeface="Tomorrow"/>
              </a:rPr>
              <a:t>Use this control to navigate through the pages. There are three ways to navigate through the pages in a view:</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2865" algn="l" rtl="0" fontAlgn="base">
              <a:spcBef>
                <a:spcPts val="0"/>
              </a:spcBef>
              <a:spcAft>
                <a:spcPts val="0"/>
              </a:spcAft>
              <a:buFont typeface="Arial" panose="020B0604020202020204" pitchFamily="34" charset="0"/>
              <a:buChar char="•"/>
            </a:pPr>
            <a:r>
              <a:rPr lang="en-US" sz="2000" b="0" i="0" dirty="0">
                <a:solidFill>
                  <a:srgbClr val="333333"/>
                </a:solidFill>
                <a:effectLst/>
                <a:latin typeface="Tomorrow"/>
              </a:rPr>
              <a:t>Jump to a specific page</a:t>
            </a:r>
            <a:endParaRPr lang="en-US" sz="1400" b="0" i="0" dirty="0">
              <a:solidFill>
                <a:srgbClr val="333333"/>
              </a:solidFill>
              <a:effectLst/>
              <a:latin typeface="Tomorrow"/>
            </a:endParaRP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2865" algn="l" rtl="0" fontAlgn="base">
              <a:spcBef>
                <a:spcPts val="0"/>
              </a:spcBef>
              <a:spcAft>
                <a:spcPts val="0"/>
              </a:spcAft>
              <a:buFont typeface="Arial" panose="020B0604020202020204" pitchFamily="34" charset="0"/>
              <a:buChar char="•"/>
            </a:pPr>
            <a:r>
              <a:rPr lang="en-US" sz="2000" b="0" i="0" dirty="0">
                <a:solidFill>
                  <a:srgbClr val="333333"/>
                </a:solidFill>
                <a:effectLst/>
                <a:latin typeface="Tomorrow"/>
              </a:rPr>
              <a:t>Manually advance through the pages</a:t>
            </a:r>
            <a:endParaRPr lang="en-US" sz="1400" b="0" i="0" dirty="0">
              <a:solidFill>
                <a:srgbClr val="333333"/>
              </a:solidFill>
              <a:effectLst/>
              <a:latin typeface="Tomorrow"/>
            </a:endParaRP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2865" algn="l" rtl="0" fontAlgn="base">
              <a:spcBef>
                <a:spcPts val="0"/>
              </a:spcBef>
              <a:spcAft>
                <a:spcPts val="0"/>
              </a:spcAft>
              <a:buFont typeface="Arial" panose="020B0604020202020204" pitchFamily="34" charset="0"/>
              <a:buChar char="•"/>
            </a:pPr>
            <a:r>
              <a:rPr lang="en-US" sz="2000" b="0" i="0" dirty="0">
                <a:solidFill>
                  <a:srgbClr val="333333"/>
                </a:solidFill>
                <a:effectLst/>
                <a:latin typeface="Tomorrow"/>
              </a:rPr>
              <a:t>Automatically advance through pages</a:t>
            </a:r>
            <a:endParaRPr lang="en-US" sz="1400" b="0" i="0" dirty="0">
              <a:solidFill>
                <a:srgbClr val="333333"/>
              </a:solidFill>
              <a:effectLst/>
              <a:latin typeface="Tomorrow"/>
            </a:endParaRPr>
          </a:p>
        </p:txBody>
      </p:sp>
    </p:spTree>
    <p:extLst>
      <p:ext uri="{BB962C8B-B14F-4D97-AF65-F5344CB8AC3E}">
        <p14:creationId xmlns:p14="http://schemas.microsoft.com/office/powerpoint/2010/main" val="2189633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598FC-C6FE-393B-ECA8-23E17028D867}"/>
              </a:ext>
            </a:extLst>
          </p:cNvPr>
          <p:cNvSpPr txBox="1"/>
          <p:nvPr/>
        </p:nvSpPr>
        <p:spPr>
          <a:xfrm>
            <a:off x="808383" y="477078"/>
            <a:ext cx="10376452" cy="4888518"/>
          </a:xfrm>
          <a:prstGeom prst="rect">
            <a:avLst/>
          </a:prstGeom>
          <a:noFill/>
        </p:spPr>
        <p:txBody>
          <a:bodyPr wrap="square">
            <a:spAutoFit/>
          </a:bodyPr>
          <a:lstStyle/>
          <a:p>
            <a:pPr marL="63500" algn="l" rtl="0">
              <a:spcBef>
                <a:spcPts val="325"/>
              </a:spcBef>
              <a:spcAft>
                <a:spcPts val="0"/>
              </a:spcAft>
            </a:pPr>
            <a:r>
              <a:rPr lang="en-US" sz="3600" b="0" i="0" dirty="0">
                <a:solidFill>
                  <a:srgbClr val="333333"/>
                </a:solidFill>
                <a:effectLst/>
                <a:latin typeface="Tomorrow"/>
              </a:rPr>
              <a:t>Filters shelf</a:t>
            </a:r>
            <a:endParaRPr lang="en-US" sz="2400" b="0" i="0" dirty="0">
              <a:solidFill>
                <a:srgbClr val="333333"/>
              </a:solidFill>
              <a:effectLst/>
              <a:latin typeface="Tomorrow"/>
            </a:endParaRPr>
          </a:p>
          <a:p>
            <a:pPr marL="63500" marR="117475" algn="l" rtl="0">
              <a:spcBef>
                <a:spcPts val="1375"/>
              </a:spcBef>
              <a:spcAft>
                <a:spcPts val="0"/>
              </a:spcAft>
            </a:pPr>
            <a:r>
              <a:rPr lang="en-US" sz="2400" b="0" i="0" dirty="0">
                <a:solidFill>
                  <a:srgbClr val="333333"/>
                </a:solidFill>
                <a:effectLst/>
                <a:latin typeface="Tomorrow"/>
              </a:rPr>
              <a:t>The Filters shelf allows you to specify which data to include and exclude. For example, you might want to analyze the profit for each customer segment, but only for certain shipping containers and delivery times. By placing fields on the Filters shelf, you can create such a view.</a:t>
            </a:r>
          </a:p>
          <a:p>
            <a:pPr algn="l"/>
            <a:br>
              <a:rPr lang="en-US" sz="2400" b="0" i="0" dirty="0">
                <a:solidFill>
                  <a:srgbClr val="333333"/>
                </a:solidFill>
                <a:effectLst/>
                <a:latin typeface="Tomorrow"/>
              </a:rPr>
            </a:br>
            <a:endParaRPr lang="en-US" sz="2400" b="0" i="0" dirty="0">
              <a:solidFill>
                <a:srgbClr val="333333"/>
              </a:solidFill>
              <a:effectLst/>
              <a:latin typeface="Tomorrow"/>
            </a:endParaRPr>
          </a:p>
          <a:p>
            <a:pPr marL="63500" marR="153670" algn="l" rtl="0">
              <a:spcBef>
                <a:spcPts val="5"/>
              </a:spcBef>
              <a:spcAft>
                <a:spcPts val="0"/>
              </a:spcAft>
            </a:pPr>
            <a:r>
              <a:rPr lang="en-US" sz="2400" b="0" i="0" dirty="0">
                <a:solidFill>
                  <a:srgbClr val="333333"/>
                </a:solidFill>
                <a:effectLst/>
                <a:latin typeface="Tomorrow"/>
              </a:rPr>
              <a:t>You can filter data using measures, dimensions, or both at the same time. Additionally, you can filter data based on the fields that make up the columns and rows of the table. This is called an internal filter. You can also filter data using fields that don’t contribute headers or axes to the table. This is called an external filter. All filtered fields display on the Filters shelf.</a:t>
            </a:r>
          </a:p>
        </p:txBody>
      </p:sp>
    </p:spTree>
    <p:extLst>
      <p:ext uri="{BB962C8B-B14F-4D97-AF65-F5344CB8AC3E}">
        <p14:creationId xmlns:p14="http://schemas.microsoft.com/office/powerpoint/2010/main" val="2558378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50C39A-C457-9C4A-6407-FDF13C948414}"/>
              </a:ext>
            </a:extLst>
          </p:cNvPr>
          <p:cNvSpPr txBox="1"/>
          <p:nvPr/>
        </p:nvSpPr>
        <p:spPr>
          <a:xfrm>
            <a:off x="841248" y="552289"/>
            <a:ext cx="3976496" cy="390032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0" i="0" kern="1200">
                <a:solidFill>
                  <a:schemeClr val="tx1"/>
                </a:solidFill>
                <a:effectLst/>
                <a:latin typeface="+mj-lt"/>
                <a:ea typeface="+mj-ea"/>
                <a:cs typeface="+mj-cs"/>
              </a:rPr>
              <a:t>To illustrate the basic concepts of filtering, consider the following view.</a:t>
            </a:r>
            <a:endParaRPr lang="en-US" sz="4800" kern="1200">
              <a:solidFill>
                <a:schemeClr val="tx1"/>
              </a:solidFill>
              <a:latin typeface="+mj-lt"/>
              <a:ea typeface="+mj-ea"/>
              <a:cs typeface="+mj-cs"/>
            </a:endParaRPr>
          </a:p>
        </p:txBody>
      </p:sp>
      <p:pic>
        <p:nvPicPr>
          <p:cNvPr id="5" name="Picture 4" descr="Chart, bar chart&#10;&#10;Description automatically generated">
            <a:extLst>
              <a:ext uri="{FF2B5EF4-FFF2-40B4-BE49-F238E27FC236}">
                <a16:creationId xmlns:a16="http://schemas.microsoft.com/office/drawing/2014/main" id="{333470EF-76A3-C7DF-91C9-EC7D35EF9BE6}"/>
              </a:ext>
            </a:extLst>
          </p:cNvPr>
          <p:cNvPicPr>
            <a:picLocks noChangeAspect="1"/>
          </p:cNvPicPr>
          <p:nvPr/>
        </p:nvPicPr>
        <p:blipFill>
          <a:blip r:embed="rId2"/>
          <a:stretch>
            <a:fillRect/>
          </a:stretch>
        </p:blipFill>
        <p:spPr>
          <a:xfrm>
            <a:off x="6310652" y="557189"/>
            <a:ext cx="3916003" cy="5576808"/>
          </a:xfrm>
          <a:prstGeom prst="rect">
            <a:avLst/>
          </a:prstGeom>
        </p:spPr>
      </p:pic>
    </p:spTree>
    <p:extLst>
      <p:ext uri="{BB962C8B-B14F-4D97-AF65-F5344CB8AC3E}">
        <p14:creationId xmlns:p14="http://schemas.microsoft.com/office/powerpoint/2010/main" val="3455506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C5C678-5A5E-D7DB-8D1A-0374BE0DB56F}"/>
              </a:ext>
            </a:extLst>
          </p:cNvPr>
          <p:cNvSpPr txBox="1"/>
          <p:nvPr/>
        </p:nvSpPr>
        <p:spPr>
          <a:xfrm>
            <a:off x="838200" y="1825625"/>
            <a:ext cx="4152774" cy="4303464"/>
          </a:xfrm>
          <a:prstGeom prst="rect">
            <a:avLst/>
          </a:prstGeom>
        </p:spPr>
        <p:txBody>
          <a:bodyPr vert="horz" lIns="91440" tIns="45720" rIns="91440" bIns="45720" rtlCol="0">
            <a:normAutofit/>
          </a:bodyPr>
          <a:lstStyle/>
          <a:p>
            <a:pPr marL="63500" marR="380365" indent="-228600">
              <a:lnSpc>
                <a:spcPct val="90000"/>
              </a:lnSpc>
              <a:spcBef>
                <a:spcPts val="0"/>
              </a:spcBef>
              <a:spcAft>
                <a:spcPts val="600"/>
              </a:spcAft>
              <a:buFont typeface="Arial" panose="020B0604020202020204" pitchFamily="34" charset="0"/>
              <a:buChar char="•"/>
            </a:pPr>
            <a:r>
              <a:rPr lang="en-US" sz="2000" b="0" i="0">
                <a:effectLst/>
              </a:rPr>
              <a:t>Suppose you are not interested in the Home Office data. You can remove this column from the view by filtering the Segment dimension. To do so, select Filter on the field menu or drag</a:t>
            </a:r>
          </a:p>
          <a:p>
            <a:pPr marL="63500" marR="127000" indent="-228600">
              <a:lnSpc>
                <a:spcPct val="90000"/>
              </a:lnSpc>
              <a:spcBef>
                <a:spcPts val="0"/>
              </a:spcBef>
              <a:spcAft>
                <a:spcPts val="600"/>
              </a:spcAft>
              <a:buFont typeface="Arial" panose="020B0604020202020204" pitchFamily="34" charset="0"/>
              <a:buChar char="•"/>
            </a:pPr>
            <a:r>
              <a:rPr lang="en-US" sz="2000" b="0" i="0">
                <a:effectLst/>
              </a:rPr>
              <a:t>the Segment dimension to the Filters shelf. The Filter dialog box opens. By default all members are selected. Clear the check box for Home Office to exclude it from the view. All selected members will be included.</a:t>
            </a:r>
          </a:p>
        </p:txBody>
      </p:sp>
      <p:pic>
        <p:nvPicPr>
          <p:cNvPr id="5" name="Picture 4">
            <a:extLst>
              <a:ext uri="{FF2B5EF4-FFF2-40B4-BE49-F238E27FC236}">
                <a16:creationId xmlns:a16="http://schemas.microsoft.com/office/drawing/2014/main" id="{C11D0E49-86D2-D076-0EDC-BCF9B8DC5F06}"/>
              </a:ext>
            </a:extLst>
          </p:cNvPr>
          <p:cNvPicPr>
            <a:picLocks noChangeAspect="1"/>
          </p:cNvPicPr>
          <p:nvPr/>
        </p:nvPicPr>
        <p:blipFill rotWithShape="1">
          <a:blip r:embed="rId2"/>
          <a:srcRect r="19674" b="2"/>
          <a:stretch/>
        </p:blipFill>
        <p:spPr>
          <a:xfrm>
            <a:off x="5183500" y="1904282"/>
            <a:ext cx="6170299" cy="4224808"/>
          </a:xfrm>
          <a:prstGeom prst="rect">
            <a:avLst/>
          </a:prstGeom>
        </p:spPr>
      </p:pic>
    </p:spTree>
    <p:extLst>
      <p:ext uri="{BB962C8B-B14F-4D97-AF65-F5344CB8AC3E}">
        <p14:creationId xmlns:p14="http://schemas.microsoft.com/office/powerpoint/2010/main" val="1596573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6B0787-4930-345A-26F3-22576D041469}"/>
              </a:ext>
            </a:extLst>
          </p:cNvPr>
          <p:cNvSpPr txBox="1"/>
          <p:nvPr/>
        </p:nvSpPr>
        <p:spPr>
          <a:xfrm>
            <a:off x="491501" y="339888"/>
            <a:ext cx="10998133" cy="830997"/>
          </a:xfrm>
          <a:prstGeom prst="rect">
            <a:avLst/>
          </a:prstGeom>
          <a:noFill/>
        </p:spPr>
        <p:txBody>
          <a:bodyPr wrap="square">
            <a:spAutoFit/>
          </a:bodyPr>
          <a:lstStyle/>
          <a:p>
            <a:r>
              <a:rPr lang="en-US" sz="2400" b="0" i="0" dirty="0">
                <a:solidFill>
                  <a:srgbClr val="333333"/>
                </a:solidFill>
                <a:effectLst/>
                <a:latin typeface="Tomorrow"/>
              </a:rPr>
              <a:t>As shown below, the view updates and the Home Office column is removed. The filter is indicated by the </a:t>
            </a:r>
            <a:r>
              <a:rPr lang="en-US" sz="2400" b="0" i="0" dirty="0">
                <a:solidFill>
                  <a:srgbClr val="000000"/>
                </a:solidFill>
                <a:effectLst/>
                <a:latin typeface="Tomorrow"/>
              </a:rPr>
              <a:t>Segment </a:t>
            </a:r>
            <a:r>
              <a:rPr lang="en-US" sz="2400" b="0" i="0" dirty="0">
                <a:solidFill>
                  <a:srgbClr val="333333"/>
                </a:solidFill>
                <a:effectLst/>
                <a:latin typeface="Tomorrow"/>
              </a:rPr>
              <a:t>field on the </a:t>
            </a:r>
            <a:r>
              <a:rPr lang="en-US" sz="2400" b="0" i="0" dirty="0">
                <a:solidFill>
                  <a:srgbClr val="000000"/>
                </a:solidFill>
                <a:effectLst/>
                <a:latin typeface="Tomorrow"/>
              </a:rPr>
              <a:t>Filters </a:t>
            </a:r>
            <a:r>
              <a:rPr lang="en-US" sz="2400" b="0" i="0" dirty="0">
                <a:solidFill>
                  <a:srgbClr val="333333"/>
                </a:solidFill>
                <a:effectLst/>
                <a:latin typeface="Tomorrow"/>
              </a:rPr>
              <a:t>shelf.</a:t>
            </a:r>
            <a:endParaRPr lang="en-IN" sz="2400" dirty="0"/>
          </a:p>
        </p:txBody>
      </p:sp>
      <p:pic>
        <p:nvPicPr>
          <p:cNvPr id="5" name="Picture 4">
            <a:extLst>
              <a:ext uri="{FF2B5EF4-FFF2-40B4-BE49-F238E27FC236}">
                <a16:creationId xmlns:a16="http://schemas.microsoft.com/office/drawing/2014/main" id="{90262903-EDAC-232E-7165-92425566D42B}"/>
              </a:ext>
            </a:extLst>
          </p:cNvPr>
          <p:cNvPicPr>
            <a:picLocks noChangeAspect="1"/>
          </p:cNvPicPr>
          <p:nvPr/>
        </p:nvPicPr>
        <p:blipFill>
          <a:blip r:embed="rId2"/>
          <a:stretch>
            <a:fillRect/>
          </a:stretch>
        </p:blipFill>
        <p:spPr>
          <a:xfrm>
            <a:off x="1789549" y="1383379"/>
            <a:ext cx="6636999" cy="4744632"/>
          </a:xfrm>
          <a:prstGeom prst="rect">
            <a:avLst/>
          </a:prstGeom>
        </p:spPr>
      </p:pic>
    </p:spTree>
    <p:extLst>
      <p:ext uri="{BB962C8B-B14F-4D97-AF65-F5344CB8AC3E}">
        <p14:creationId xmlns:p14="http://schemas.microsoft.com/office/powerpoint/2010/main" val="561051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ADAE74-F155-C0CC-6BEB-3287420C6DDA}"/>
              </a:ext>
            </a:extLst>
          </p:cNvPr>
          <p:cNvSpPr txBox="1"/>
          <p:nvPr/>
        </p:nvSpPr>
        <p:spPr>
          <a:xfrm>
            <a:off x="848139" y="437322"/>
            <a:ext cx="9568070" cy="4708981"/>
          </a:xfrm>
          <a:prstGeom prst="rect">
            <a:avLst/>
          </a:prstGeom>
          <a:noFill/>
        </p:spPr>
        <p:txBody>
          <a:bodyPr wrap="square">
            <a:spAutoFit/>
          </a:bodyPr>
          <a:lstStyle/>
          <a:p>
            <a:pPr marL="63500" marR="78105" algn="l" rtl="0">
              <a:spcBef>
                <a:spcPts val="480"/>
              </a:spcBef>
              <a:spcAft>
                <a:spcPts val="0"/>
              </a:spcAft>
            </a:pPr>
            <a:r>
              <a:rPr lang="en-US" sz="2000" b="0" i="0" dirty="0">
                <a:solidFill>
                  <a:srgbClr val="333333"/>
                </a:solidFill>
                <a:effectLst/>
                <a:latin typeface="Tomorrow"/>
              </a:rPr>
              <a:t>Suppose you want to only view profit for a category of the products. Even though the </a:t>
            </a:r>
            <a:r>
              <a:rPr lang="en-US" sz="2000" b="0" i="0" dirty="0">
                <a:solidFill>
                  <a:srgbClr val="000000"/>
                </a:solidFill>
                <a:effectLst/>
                <a:latin typeface="Tomorrow"/>
              </a:rPr>
              <a:t>Category </a:t>
            </a:r>
            <a:r>
              <a:rPr lang="en-US" sz="2000" b="0" i="0" dirty="0">
                <a:solidFill>
                  <a:srgbClr val="333333"/>
                </a:solidFill>
                <a:effectLst/>
                <a:latin typeface="Tomorrow"/>
              </a:rPr>
              <a:t>field is not used on the </a:t>
            </a:r>
            <a:r>
              <a:rPr lang="en-US" sz="2000" b="0" i="0" dirty="0">
                <a:solidFill>
                  <a:srgbClr val="000000"/>
                </a:solidFill>
                <a:effectLst/>
                <a:latin typeface="Tomorrow"/>
              </a:rPr>
              <a:t>Rows </a:t>
            </a:r>
            <a:r>
              <a:rPr lang="en-US" sz="2000" b="0" i="0" dirty="0">
                <a:solidFill>
                  <a:srgbClr val="333333"/>
                </a:solidFill>
                <a:effectLst/>
                <a:latin typeface="Tomorrow"/>
              </a:rPr>
              <a:t>and </a:t>
            </a:r>
            <a:r>
              <a:rPr lang="en-US" sz="2000" b="0" i="0" dirty="0">
                <a:solidFill>
                  <a:srgbClr val="000000"/>
                </a:solidFill>
                <a:effectLst/>
                <a:latin typeface="Tomorrow"/>
              </a:rPr>
              <a:t>Columns </a:t>
            </a:r>
            <a:r>
              <a:rPr lang="en-US" sz="2000" b="0" i="0" dirty="0">
                <a:solidFill>
                  <a:srgbClr val="333333"/>
                </a:solidFill>
                <a:effectLst/>
                <a:latin typeface="Tomorrow"/>
              </a:rPr>
              <a:t>shelves or on the Marks card, you can still add a filter. Drag the </a:t>
            </a:r>
            <a:r>
              <a:rPr lang="en-US" sz="2000" b="0" i="0" dirty="0">
                <a:solidFill>
                  <a:srgbClr val="000000"/>
                </a:solidFill>
                <a:effectLst/>
                <a:latin typeface="Tomorrow"/>
              </a:rPr>
              <a:t>Category </a:t>
            </a:r>
            <a:r>
              <a:rPr lang="en-US" sz="2000" b="0" i="0" dirty="0">
                <a:solidFill>
                  <a:srgbClr val="333333"/>
                </a:solidFill>
                <a:effectLst/>
                <a:latin typeface="Tomorrow"/>
              </a:rPr>
              <a:t>dimension to the </a:t>
            </a:r>
            <a:r>
              <a:rPr lang="en-US" sz="2000" b="0" i="0" dirty="0">
                <a:solidFill>
                  <a:srgbClr val="000000"/>
                </a:solidFill>
                <a:effectLst/>
                <a:latin typeface="Tomorrow"/>
              </a:rPr>
              <a:t>Filters </a:t>
            </a:r>
            <a:r>
              <a:rPr lang="en-US" sz="2000" b="0" i="0" dirty="0">
                <a:solidFill>
                  <a:srgbClr val="333333"/>
                </a:solidFill>
                <a:effectLst/>
                <a:latin typeface="Tomorrow"/>
              </a:rPr>
              <a:t>shelf. This is an example of an external filter because Category is not part of the view.</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3500" marR="116205" algn="just" rtl="0">
              <a:spcBef>
                <a:spcPts val="0"/>
              </a:spcBef>
              <a:spcAft>
                <a:spcPts val="0"/>
              </a:spcAft>
            </a:pPr>
            <a:r>
              <a:rPr lang="en-US" sz="2000" b="0" i="0" dirty="0">
                <a:solidFill>
                  <a:srgbClr val="333333"/>
                </a:solidFill>
                <a:effectLst/>
                <a:latin typeface="Tomorrow"/>
              </a:rPr>
              <a:t>The Filter dialog box automatically opens. By default, none of the members are selected. Select the members you want to keep as part of the view. All cleared members are excluded. In this example, Office Supplies is selected.</a:t>
            </a:r>
          </a:p>
          <a:p>
            <a:pPr algn="l"/>
            <a:br>
              <a:rPr lang="en-US" sz="2000" b="0" i="0" dirty="0">
                <a:solidFill>
                  <a:srgbClr val="333333"/>
                </a:solidFill>
                <a:effectLst/>
                <a:latin typeface="Tomorrow"/>
              </a:rPr>
            </a:br>
            <a:endParaRPr lang="en-US" sz="2000" b="0" i="0" dirty="0">
              <a:solidFill>
                <a:srgbClr val="333333"/>
              </a:solidFill>
              <a:effectLst/>
              <a:latin typeface="Tomorrow"/>
            </a:endParaRPr>
          </a:p>
          <a:p>
            <a:pPr marL="63500" marR="172085" algn="l" rtl="0">
              <a:spcBef>
                <a:spcPts val="0"/>
              </a:spcBef>
              <a:spcAft>
                <a:spcPts val="0"/>
              </a:spcAft>
            </a:pPr>
            <a:r>
              <a:rPr lang="en-US" sz="2000" b="0" i="0" dirty="0">
                <a:solidFill>
                  <a:srgbClr val="333333"/>
                </a:solidFill>
                <a:effectLst/>
                <a:latin typeface="Tomorrow"/>
              </a:rPr>
              <a:t>The modified data view is shown below. The mark label shows that the sum of the profit for the Consumer segment has decreased to $56,330. This number is derived by summing all the rows in the data source that are associated with the Corporate market and are part of the Office Supplies category.</a:t>
            </a:r>
          </a:p>
        </p:txBody>
      </p:sp>
    </p:spTree>
    <p:extLst>
      <p:ext uri="{BB962C8B-B14F-4D97-AF65-F5344CB8AC3E}">
        <p14:creationId xmlns:p14="http://schemas.microsoft.com/office/powerpoint/2010/main" val="3262004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52F37-8C7A-F426-24D2-A22FABD54DB8}"/>
              </a:ext>
            </a:extLst>
          </p:cNvPr>
          <p:cNvPicPr>
            <a:picLocks noChangeAspect="1"/>
          </p:cNvPicPr>
          <p:nvPr/>
        </p:nvPicPr>
        <p:blipFill>
          <a:blip r:embed="rId2"/>
          <a:stretch>
            <a:fillRect/>
          </a:stretch>
        </p:blipFill>
        <p:spPr>
          <a:xfrm>
            <a:off x="2014632" y="643466"/>
            <a:ext cx="8162735" cy="5571067"/>
          </a:xfrm>
          <a:prstGeom prst="rect">
            <a:avLst/>
          </a:prstGeom>
        </p:spPr>
      </p:pic>
    </p:spTree>
    <p:extLst>
      <p:ext uri="{BB962C8B-B14F-4D97-AF65-F5344CB8AC3E}">
        <p14:creationId xmlns:p14="http://schemas.microsoft.com/office/powerpoint/2010/main" val="1813214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BC3D6-6A0C-DA57-6662-45B19E43FFE1}"/>
              </a:ext>
            </a:extLst>
          </p:cNvPr>
          <p:cNvSpPr txBox="1"/>
          <p:nvPr/>
        </p:nvSpPr>
        <p:spPr>
          <a:xfrm>
            <a:off x="1101102" y="911027"/>
            <a:ext cx="9871698" cy="1815882"/>
          </a:xfrm>
          <a:prstGeom prst="rect">
            <a:avLst/>
          </a:prstGeom>
          <a:noFill/>
        </p:spPr>
        <p:txBody>
          <a:bodyPr wrap="square">
            <a:spAutoFit/>
          </a:bodyPr>
          <a:lstStyle/>
          <a:p>
            <a:r>
              <a:rPr lang="en-US" sz="2800" b="0" i="0" dirty="0">
                <a:solidFill>
                  <a:srgbClr val="333333"/>
                </a:solidFill>
                <a:effectLst/>
                <a:latin typeface="Tomorrow"/>
              </a:rPr>
              <a:t>The order of fields placed on the Filters shelf does not affect the data view because the filters are independent. In other words, the result of filtering by customer segment, and then by container is the same as filtering by container and then by customer segment.</a:t>
            </a:r>
            <a:endParaRPr lang="en-IN" sz="2800" dirty="0"/>
          </a:p>
        </p:txBody>
      </p:sp>
    </p:spTree>
    <p:extLst>
      <p:ext uri="{BB962C8B-B14F-4D97-AF65-F5344CB8AC3E}">
        <p14:creationId xmlns:p14="http://schemas.microsoft.com/office/powerpoint/2010/main" val="29705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7CE2B-5364-96F0-0B4E-8897E126FE4B}"/>
              </a:ext>
            </a:extLst>
          </p:cNvPr>
          <p:cNvSpPr txBox="1"/>
          <p:nvPr/>
        </p:nvSpPr>
        <p:spPr>
          <a:xfrm>
            <a:off x="1497495" y="830853"/>
            <a:ext cx="9130747" cy="5016758"/>
          </a:xfrm>
          <a:prstGeom prst="rect">
            <a:avLst/>
          </a:prstGeom>
          <a:noFill/>
        </p:spPr>
        <p:txBody>
          <a:bodyPr wrap="square">
            <a:spAutoFit/>
          </a:bodyPr>
          <a:lstStyle/>
          <a:p>
            <a:pPr marL="63500" algn="l" rtl="0">
              <a:spcBef>
                <a:spcPts val="935"/>
              </a:spcBef>
              <a:spcAft>
                <a:spcPts val="0"/>
              </a:spcAft>
            </a:pPr>
            <a:r>
              <a:rPr lang="en-US" sz="3200" b="0" i="0" u="none" strike="noStrike" dirty="0">
                <a:solidFill>
                  <a:srgbClr val="000000"/>
                </a:solidFill>
                <a:effectLst/>
                <a:latin typeface="Tomorrow"/>
              </a:rPr>
              <a:t>The real advantage of Tableau is its capacity to investigate any data of any size by a simple drag and drop interface. You can utilize Tableau’s drag and drop interface to visualize any data, investigate distinctive perspectives, and even combine various databases effectively. It doesn’t require any complex scripting. Any individual who understands the business issues can address it</a:t>
            </a:r>
            <a:endParaRPr lang="en-US" sz="3200" b="0" i="0" dirty="0">
              <a:solidFill>
                <a:srgbClr val="333333"/>
              </a:solidFill>
              <a:effectLst/>
              <a:latin typeface="Tomorrow"/>
            </a:endParaRPr>
          </a:p>
          <a:p>
            <a:br>
              <a:rPr lang="en-US" sz="3200" dirty="0"/>
            </a:br>
            <a:endParaRPr lang="en-IN" sz="3200" dirty="0"/>
          </a:p>
        </p:txBody>
      </p:sp>
    </p:spTree>
    <p:extLst>
      <p:ext uri="{BB962C8B-B14F-4D97-AF65-F5344CB8AC3E}">
        <p14:creationId xmlns:p14="http://schemas.microsoft.com/office/powerpoint/2010/main" val="883464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04F53-75F5-33F6-AC1D-AE388C646EA1}"/>
              </a:ext>
            </a:extLst>
          </p:cNvPr>
          <p:cNvSpPr txBox="1"/>
          <p:nvPr/>
        </p:nvSpPr>
        <p:spPr>
          <a:xfrm>
            <a:off x="648930" y="2438400"/>
            <a:ext cx="4944151" cy="3785419"/>
          </a:xfrm>
          <a:prstGeom prst="rect">
            <a:avLst/>
          </a:prstGeom>
        </p:spPr>
        <p:txBody>
          <a:bodyPr vert="horz" lIns="91440" tIns="45720" rIns="91440" bIns="45720" rtlCol="0">
            <a:normAutofit/>
          </a:bodyPr>
          <a:lstStyle/>
          <a:p>
            <a:pPr marL="63500" indent="-228600">
              <a:lnSpc>
                <a:spcPct val="90000"/>
              </a:lnSpc>
              <a:spcBef>
                <a:spcPts val="0"/>
              </a:spcBef>
              <a:spcAft>
                <a:spcPts val="0"/>
              </a:spcAft>
              <a:buFont typeface="Arial" panose="020B0604020202020204" pitchFamily="34" charset="0"/>
              <a:buChar char="•"/>
            </a:pPr>
            <a:r>
              <a:rPr lang="en-US" sz="2000" b="0" i="0">
                <a:effectLst/>
              </a:rPr>
              <a:t>Marks card</a:t>
            </a:r>
          </a:p>
          <a:p>
            <a:pPr marL="63500" marR="492760" indent="-228600">
              <a:lnSpc>
                <a:spcPct val="90000"/>
              </a:lnSpc>
              <a:spcBef>
                <a:spcPts val="1380"/>
              </a:spcBef>
              <a:spcAft>
                <a:spcPts val="0"/>
              </a:spcAft>
              <a:buFont typeface="Arial" panose="020B0604020202020204" pitchFamily="34" charset="0"/>
              <a:buChar char="•"/>
            </a:pPr>
            <a:r>
              <a:rPr lang="en-US" sz="2000" b="0" i="0">
                <a:effectLst/>
              </a:rPr>
              <a:t>The Marks card is a key element for visual analysis in Tableau. As you drag fields to different properties in the Marks card, you add context and detail to the marks in the view.</a:t>
            </a:r>
          </a:p>
          <a:p>
            <a:pPr indent="-228600">
              <a:lnSpc>
                <a:spcPct val="90000"/>
              </a:lnSpc>
              <a:buFont typeface="Arial" panose="020B0604020202020204" pitchFamily="34" charset="0"/>
              <a:buChar char="•"/>
            </a:pPr>
            <a:br>
              <a:rPr lang="en-US" sz="2000" b="0" i="0">
                <a:effectLst/>
              </a:rPr>
            </a:br>
            <a:endParaRPr lang="en-US" sz="2000" b="0" i="0">
              <a:effectLst/>
            </a:endParaRPr>
          </a:p>
          <a:p>
            <a:pPr marL="63500" marR="365760" indent="-228600">
              <a:lnSpc>
                <a:spcPct val="90000"/>
              </a:lnSpc>
              <a:spcBef>
                <a:spcPts val="0"/>
              </a:spcBef>
              <a:spcAft>
                <a:spcPts val="0"/>
              </a:spcAft>
              <a:buFont typeface="Arial" panose="020B0604020202020204" pitchFamily="34" charset="0"/>
              <a:buChar char="•"/>
            </a:pPr>
            <a:r>
              <a:rPr lang="en-US" sz="2000" b="0" i="0">
                <a:effectLst/>
              </a:rPr>
              <a:t>You use the Marks card to set the mark type (see </a:t>
            </a:r>
            <a:r>
              <a:rPr lang="en-US" sz="2000" b="0" i="0" u="none" strike="noStrike">
                <a:effectLst/>
              </a:rPr>
              <a:t>Change the Type of Mark in the View</a:t>
            </a:r>
            <a:r>
              <a:rPr lang="en-US" sz="2000" b="0" i="0">
                <a:effectLst/>
              </a:rPr>
              <a:t>), and to encode your data with color, size, shape, text, and detail.</a:t>
            </a:r>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59E9A5-16E1-987C-00D4-F9A07AFDDF74}"/>
              </a:ext>
            </a:extLst>
          </p:cNvPr>
          <p:cNvPicPr>
            <a:picLocks noChangeAspect="1"/>
          </p:cNvPicPr>
          <p:nvPr/>
        </p:nvPicPr>
        <p:blipFill>
          <a:blip r:embed="rId2"/>
          <a:stretch>
            <a:fillRect/>
          </a:stretch>
        </p:blipFill>
        <p:spPr>
          <a:xfrm>
            <a:off x="7029348" y="833418"/>
            <a:ext cx="4226253" cy="5187917"/>
          </a:xfrm>
          <a:prstGeom prst="rect">
            <a:avLst/>
          </a:prstGeom>
          <a:effectLst/>
        </p:spPr>
      </p:pic>
    </p:spTree>
    <p:extLst>
      <p:ext uri="{BB962C8B-B14F-4D97-AF65-F5344CB8AC3E}">
        <p14:creationId xmlns:p14="http://schemas.microsoft.com/office/powerpoint/2010/main" val="3077436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3607A-9A6B-5C27-B413-BA66846538FA}"/>
              </a:ext>
            </a:extLst>
          </p:cNvPr>
          <p:cNvSpPr txBox="1"/>
          <p:nvPr/>
        </p:nvSpPr>
        <p:spPr>
          <a:xfrm>
            <a:off x="648930" y="2438400"/>
            <a:ext cx="4944151" cy="3785419"/>
          </a:xfrm>
          <a:prstGeom prst="rect">
            <a:avLst/>
          </a:prstGeom>
        </p:spPr>
        <p:txBody>
          <a:bodyPr vert="horz" lIns="91440" tIns="45720" rIns="91440" bIns="45720" rtlCol="0">
            <a:normAutofit/>
          </a:bodyPr>
          <a:lstStyle/>
          <a:p>
            <a:pPr marL="63500" marR="133985" indent="-228600">
              <a:lnSpc>
                <a:spcPct val="90000"/>
              </a:lnSpc>
              <a:spcBef>
                <a:spcPts val="0"/>
              </a:spcBef>
              <a:spcAft>
                <a:spcPts val="600"/>
              </a:spcAft>
              <a:buFont typeface="Arial" panose="020B0604020202020204" pitchFamily="34" charset="0"/>
              <a:buChar char="•"/>
            </a:pPr>
            <a:r>
              <a:rPr lang="en-US" sz="2000" b="0" i="0">
                <a:effectLst/>
              </a:rPr>
              <a:t>In this example, three different fields have been dragged to different properties in the Marks card. Segment is on Color, Region is on Shape, and Quantity is on Size.</a:t>
            </a:r>
          </a:p>
          <a:p>
            <a:pPr indent="-228600">
              <a:lnSpc>
                <a:spcPct val="90000"/>
              </a:lnSpc>
              <a:spcAft>
                <a:spcPts val="600"/>
              </a:spcAft>
              <a:buFont typeface="Arial" panose="020B0604020202020204" pitchFamily="34" charset="0"/>
              <a:buChar char="•"/>
            </a:pPr>
            <a:br>
              <a:rPr lang="en-US" sz="2000" b="0" i="0">
                <a:effectLst/>
              </a:rPr>
            </a:br>
            <a:endParaRPr lang="en-US" sz="2000" b="0" i="0">
              <a:effectLst/>
            </a:endParaRPr>
          </a:p>
          <a:p>
            <a:pPr marL="63500" marR="439420" indent="-228600">
              <a:lnSpc>
                <a:spcPct val="90000"/>
              </a:lnSpc>
              <a:spcBef>
                <a:spcPts val="0"/>
              </a:spcBef>
              <a:spcAft>
                <a:spcPts val="600"/>
              </a:spcAft>
              <a:buFont typeface="Arial" panose="020B0604020202020204" pitchFamily="34" charset="0"/>
              <a:buChar char="•"/>
            </a:pPr>
            <a:r>
              <a:rPr lang="en-US" sz="2000" b="0" i="0">
                <a:effectLst/>
              </a:rPr>
              <a:t>After you add a field to the Marks card, you can click the icon next to the field to change the property it is using. You can also click the property buttons in the Marks card to change those settings.</a:t>
            </a:r>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465DC8-F9B1-C2ED-8D20-EA9F65A7BDD5}"/>
              </a:ext>
            </a:extLst>
          </p:cNvPr>
          <p:cNvPicPr>
            <a:picLocks noChangeAspect="1"/>
          </p:cNvPicPr>
          <p:nvPr/>
        </p:nvPicPr>
        <p:blipFill>
          <a:blip r:embed="rId2"/>
          <a:stretch>
            <a:fillRect/>
          </a:stretch>
        </p:blipFill>
        <p:spPr>
          <a:xfrm>
            <a:off x="7705058" y="833418"/>
            <a:ext cx="2874832" cy="5187917"/>
          </a:xfrm>
          <a:prstGeom prst="rect">
            <a:avLst/>
          </a:prstGeom>
          <a:effectLst/>
        </p:spPr>
      </p:pic>
    </p:spTree>
    <p:extLst>
      <p:ext uri="{BB962C8B-B14F-4D97-AF65-F5344CB8AC3E}">
        <p14:creationId xmlns:p14="http://schemas.microsoft.com/office/powerpoint/2010/main" val="1403363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DDB14-6C0D-4F42-F6A7-130397F7877F}"/>
              </a:ext>
            </a:extLst>
          </p:cNvPr>
          <p:cNvSpPr txBox="1"/>
          <p:nvPr/>
        </p:nvSpPr>
        <p:spPr>
          <a:xfrm>
            <a:off x="1485414" y="750705"/>
            <a:ext cx="8745263" cy="1200329"/>
          </a:xfrm>
          <a:prstGeom prst="rect">
            <a:avLst/>
          </a:prstGeom>
          <a:noFill/>
        </p:spPr>
        <p:txBody>
          <a:bodyPr wrap="square">
            <a:spAutoFit/>
          </a:bodyPr>
          <a:lstStyle/>
          <a:p>
            <a:r>
              <a:rPr lang="en-US" sz="2400" b="0" i="0" dirty="0">
                <a:solidFill>
                  <a:srgbClr val="333333"/>
                </a:solidFill>
                <a:effectLst/>
                <a:latin typeface="Tomorrow"/>
              </a:rPr>
              <a:t>Many properties can have multiple fields. For example, you can add multiple fields to Label, Detail, Tooltip, and Color. Size and Shape can only have one field at a time.</a:t>
            </a:r>
            <a:endParaRPr lang="en-IN" sz="2400" dirty="0"/>
          </a:p>
        </p:txBody>
      </p:sp>
    </p:spTree>
    <p:extLst>
      <p:ext uri="{BB962C8B-B14F-4D97-AF65-F5344CB8AC3E}">
        <p14:creationId xmlns:p14="http://schemas.microsoft.com/office/powerpoint/2010/main" val="256467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B7884-52AD-718F-FBF1-8E97F0CEC74F}"/>
              </a:ext>
            </a:extLst>
          </p:cNvPr>
          <p:cNvSpPr txBox="1"/>
          <p:nvPr/>
        </p:nvSpPr>
        <p:spPr>
          <a:xfrm>
            <a:off x="595745" y="471055"/>
            <a:ext cx="10183091" cy="5016758"/>
          </a:xfrm>
          <a:prstGeom prst="rect">
            <a:avLst/>
          </a:prstGeom>
          <a:noFill/>
        </p:spPr>
        <p:txBody>
          <a:bodyPr wrap="square">
            <a:spAutoFit/>
          </a:bodyPr>
          <a:lstStyle/>
          <a:p>
            <a:r>
              <a:rPr lang="en-US" sz="3200" b="0" i="0" dirty="0">
                <a:solidFill>
                  <a:srgbClr val="333333"/>
                </a:solidFill>
                <a:effectLst/>
                <a:latin typeface="Merriweather" panose="020B0604020202020204" pitchFamily="2" charset="0"/>
              </a:rPr>
              <a:t>Tableau was founded in 2003 as a result of a computer science project at Stanford that aimed to improve the flow of analysis and make data more accessible to people through visualization. Co-founders Chris </a:t>
            </a:r>
            <a:r>
              <a:rPr lang="en-US" sz="3200" b="0" i="0" dirty="0" err="1">
                <a:solidFill>
                  <a:srgbClr val="333333"/>
                </a:solidFill>
                <a:effectLst/>
                <a:latin typeface="Merriweather" panose="020B0604020202020204" pitchFamily="2" charset="0"/>
              </a:rPr>
              <a:t>Stolte</a:t>
            </a:r>
            <a:r>
              <a:rPr lang="en-US" sz="3200" b="0" i="0" dirty="0">
                <a:solidFill>
                  <a:srgbClr val="333333"/>
                </a:solidFill>
                <a:effectLst/>
                <a:latin typeface="Merriweather" panose="020B0604020202020204" pitchFamily="2" charset="0"/>
              </a:rPr>
              <a:t>, Pat Hanrahan, and Christian Chabot developed and patented Tableau's foundational technology, </a:t>
            </a:r>
            <a:r>
              <a:rPr lang="en-US" sz="3200" b="0" i="0" dirty="0" err="1">
                <a:solidFill>
                  <a:srgbClr val="333333"/>
                </a:solidFill>
                <a:effectLst/>
                <a:latin typeface="Merriweather" panose="020B0604020202020204" pitchFamily="2" charset="0"/>
              </a:rPr>
              <a:t>VizQL</a:t>
            </a:r>
            <a:r>
              <a:rPr lang="en-US" sz="3200" b="0" i="0" dirty="0">
                <a:solidFill>
                  <a:srgbClr val="333333"/>
                </a:solidFill>
                <a:effectLst/>
                <a:latin typeface="Merriweather" panose="020B0604020202020204" pitchFamily="2" charset="0"/>
              </a:rPr>
              <a:t>—which visually expresses data by translating drag-and-drop actions into data queries through an intuitive interface</a:t>
            </a:r>
            <a:endParaRPr lang="en-IN" sz="3200" dirty="0"/>
          </a:p>
        </p:txBody>
      </p:sp>
    </p:spTree>
    <p:extLst>
      <p:ext uri="{BB962C8B-B14F-4D97-AF65-F5344CB8AC3E}">
        <p14:creationId xmlns:p14="http://schemas.microsoft.com/office/powerpoint/2010/main" val="373895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2022 Gartner® Magic Quadrant™ for Analytics and Business Intelligence  Platforms - Sisense">
            <a:extLst>
              <a:ext uri="{FF2B5EF4-FFF2-40B4-BE49-F238E27FC236}">
                <a16:creationId xmlns:a16="http://schemas.microsoft.com/office/drawing/2014/main" id="{E9E2F553-55E4-7220-9EBE-FF7F5554A8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79490" y="759654"/>
            <a:ext cx="7481962" cy="545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7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1D5E1-7C32-C6A8-445B-757B1E473CE9}"/>
              </a:ext>
            </a:extLst>
          </p:cNvPr>
          <p:cNvSpPr txBox="1"/>
          <p:nvPr/>
        </p:nvSpPr>
        <p:spPr>
          <a:xfrm>
            <a:off x="788504" y="803752"/>
            <a:ext cx="10614991" cy="4154984"/>
          </a:xfrm>
          <a:prstGeom prst="rect">
            <a:avLst/>
          </a:prstGeom>
          <a:noFill/>
        </p:spPr>
        <p:txBody>
          <a:bodyPr wrap="square">
            <a:spAutoFit/>
          </a:bodyPr>
          <a:lstStyle/>
          <a:p>
            <a:pPr algn="l" rtl="0">
              <a:spcBef>
                <a:spcPts val="0"/>
              </a:spcBef>
              <a:spcAft>
                <a:spcPts val="0"/>
              </a:spcAft>
            </a:pPr>
            <a:r>
              <a:rPr lang="en-US" sz="4000" b="1" i="0" u="none" strike="noStrike" dirty="0">
                <a:solidFill>
                  <a:srgbClr val="000000"/>
                </a:solidFill>
                <a:effectLst/>
                <a:latin typeface="Tomorrow"/>
              </a:rPr>
              <a:t>Tableau Architecture</a:t>
            </a:r>
            <a:endParaRPr lang="en-US" sz="2800" b="0" i="0" dirty="0">
              <a:solidFill>
                <a:srgbClr val="333333"/>
              </a:solidFill>
              <a:effectLst/>
              <a:latin typeface="Tomorrow"/>
            </a:endParaRPr>
          </a:p>
          <a:p>
            <a:pPr algn="l"/>
            <a:br>
              <a:rPr lang="en-US" sz="2800" b="0" i="0" dirty="0">
                <a:solidFill>
                  <a:srgbClr val="333333"/>
                </a:solidFill>
                <a:effectLst/>
                <a:latin typeface="Tomorrow"/>
              </a:rPr>
            </a:br>
            <a:endParaRPr lang="en-US" sz="2800" b="0" i="0" dirty="0">
              <a:solidFill>
                <a:srgbClr val="333333"/>
              </a:solidFill>
              <a:effectLst/>
              <a:latin typeface="Tomorrow"/>
            </a:endParaRPr>
          </a:p>
          <a:p>
            <a:pPr marL="63500" marR="69215" algn="just" rtl="0">
              <a:spcBef>
                <a:spcPts val="5"/>
              </a:spcBef>
              <a:spcAft>
                <a:spcPts val="0"/>
              </a:spcAft>
            </a:pPr>
            <a:r>
              <a:rPr lang="en-US" sz="2800" b="1" i="0" u="none" strike="noStrike" dirty="0">
                <a:solidFill>
                  <a:srgbClr val="000000"/>
                </a:solidFill>
                <a:effectLst/>
                <a:latin typeface="Tomorrow"/>
              </a:rPr>
              <a:t>Tableau </a:t>
            </a:r>
            <a:r>
              <a:rPr lang="en-US" sz="2800" b="0" i="0" u="none" strike="noStrike" dirty="0">
                <a:solidFill>
                  <a:srgbClr val="000000"/>
                </a:solidFill>
                <a:effectLst/>
                <a:latin typeface="Tomorrow"/>
              </a:rPr>
              <a:t>has a high scale-able, n-tier client server architecture that serves mobile user, web users and desktop- installed software. It gives an adaptable solution for creation and analysis of web, portable  and  desktop  analysis. Tableau Desktop is the authorizing and publishing tool that is utilized to create shared views on </a:t>
            </a:r>
            <a:r>
              <a:rPr lang="en-US" sz="2800" b="1" i="0" u="none" strike="noStrike" dirty="0">
                <a:solidFill>
                  <a:srgbClr val="000000"/>
                </a:solidFill>
                <a:effectLst/>
                <a:latin typeface="Tomorrow"/>
              </a:rPr>
              <a:t>Tableau Server</a:t>
            </a:r>
            <a:r>
              <a:rPr lang="en-US" sz="2800" b="0" i="0" u="none" strike="noStrike" dirty="0">
                <a:solidFill>
                  <a:srgbClr val="000000"/>
                </a:solidFill>
                <a:effectLst/>
                <a:latin typeface="Tomorrow"/>
              </a:rPr>
              <a:t>.</a:t>
            </a:r>
            <a:endParaRPr lang="en-US" sz="2800" b="0" i="0" dirty="0">
              <a:solidFill>
                <a:srgbClr val="333333"/>
              </a:solidFill>
              <a:effectLst/>
              <a:latin typeface="Tomorrow"/>
            </a:endParaRPr>
          </a:p>
        </p:txBody>
      </p:sp>
    </p:spTree>
    <p:extLst>
      <p:ext uri="{BB962C8B-B14F-4D97-AF65-F5344CB8AC3E}">
        <p14:creationId xmlns:p14="http://schemas.microsoft.com/office/powerpoint/2010/main" val="11114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A4B3E515-53A6-0007-2611-1CE61AB09BFD}"/>
              </a:ext>
            </a:extLst>
          </p:cNvPr>
          <p:cNvPicPr>
            <a:picLocks noChangeAspect="1"/>
          </p:cNvPicPr>
          <p:nvPr/>
        </p:nvPicPr>
        <p:blipFill rotWithShape="1">
          <a:blip r:embed="rId2"/>
          <a:srcRect r="1315"/>
          <a:stretch/>
        </p:blipFill>
        <p:spPr>
          <a:xfrm>
            <a:off x="20" y="1282"/>
            <a:ext cx="12191980" cy="6856718"/>
          </a:xfrm>
          <a:prstGeom prst="rect">
            <a:avLst/>
          </a:prstGeom>
        </p:spPr>
      </p:pic>
    </p:spTree>
    <p:extLst>
      <p:ext uri="{BB962C8B-B14F-4D97-AF65-F5344CB8AC3E}">
        <p14:creationId xmlns:p14="http://schemas.microsoft.com/office/powerpoint/2010/main" val="369507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D52B77-5131-031B-3258-F1D85955AB9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It is an enterprise business platform. It can set up a huge number of clients. Offers powerful mobiles and web based analytics works with companies existing information and security protocol.</a:t>
            </a:r>
            <a:endParaRPr lang="en-US" sz="2200"/>
          </a:p>
        </p:txBody>
      </p:sp>
      <p:pic>
        <p:nvPicPr>
          <p:cNvPr id="5" name="Picture 4">
            <a:extLst>
              <a:ext uri="{FF2B5EF4-FFF2-40B4-BE49-F238E27FC236}">
                <a16:creationId xmlns:a16="http://schemas.microsoft.com/office/drawing/2014/main" id="{37B5AF8F-8313-ABA1-B8B2-ABD3CB837B68}"/>
              </a:ext>
            </a:extLst>
          </p:cNvPr>
          <p:cNvPicPr>
            <a:picLocks noChangeAspect="1"/>
          </p:cNvPicPr>
          <p:nvPr/>
        </p:nvPicPr>
        <p:blipFill>
          <a:blip r:embed="rId2"/>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1690953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2655</Words>
  <Application>Microsoft Office PowerPoint</Application>
  <PresentationFormat>Widescreen</PresentationFormat>
  <Paragraphs>110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inherit</vt:lpstr>
      <vt:lpstr>Merriweather</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saravanan r</dc:creator>
  <cp:lastModifiedBy>saravanan r</cp:lastModifiedBy>
  <cp:revision>2</cp:revision>
  <dcterms:created xsi:type="dcterms:W3CDTF">2022-07-12T16:03:27Z</dcterms:created>
  <dcterms:modified xsi:type="dcterms:W3CDTF">2022-09-22T13:26:52Z</dcterms:modified>
</cp:coreProperties>
</file>