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TRAFFIC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M.SARAVANAN</a:t>
            </a:r>
          </a:p>
          <a:p>
            <a:r>
              <a:rPr lang="en-US" sz="2000" b="1" dirty="0">
                <a:solidFill>
                  <a:schemeClr val="accent1">
                    <a:lumMod val="75000"/>
                  </a:schemeClr>
                </a:solidFill>
                <a:latin typeface="Arial"/>
                <a:cs typeface="Arial"/>
              </a:rPr>
              <a:t>Salem college of engineering and technology</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Here are some references for network traffic analysis:</a:t>
            </a:r>
          </a:p>
          <a:p>
            <a:r>
              <a:rPr lang="en-GB" sz="2400" dirty="0">
                <a:latin typeface="Times New Roman" panose="02020603050405020304" pitchFamily="18" charset="0"/>
                <a:cs typeface="Times New Roman" panose="02020603050405020304" pitchFamily="18" charset="0"/>
              </a:rPr>
              <a:t>"Practical Packet Analysis: Using </a:t>
            </a:r>
            <a:r>
              <a:rPr lang="en-GB" sz="2400" dirty="0" err="1">
                <a:latin typeface="Times New Roman" panose="02020603050405020304" pitchFamily="18" charset="0"/>
                <a:cs typeface="Times New Roman" panose="02020603050405020304" pitchFamily="18" charset="0"/>
              </a:rPr>
              <a:t>Wireshark</a:t>
            </a:r>
            <a:r>
              <a:rPr lang="en-GB" sz="2400" dirty="0">
                <a:latin typeface="Times New Roman" panose="02020603050405020304" pitchFamily="18" charset="0"/>
                <a:cs typeface="Times New Roman" panose="02020603050405020304" pitchFamily="18" charset="0"/>
              </a:rPr>
              <a:t> to Solve Real-World Network Problems" by Chris Sanders</a:t>
            </a:r>
          </a:p>
          <a:p>
            <a:r>
              <a:rPr lang="en-GB" sz="2400" dirty="0">
                <a:latin typeface="Times New Roman" panose="02020603050405020304" pitchFamily="18" charset="0"/>
                <a:cs typeface="Times New Roman" panose="02020603050405020304" pitchFamily="18" charset="0"/>
              </a:rPr>
              <a:t>"Network Forensics: Tracking Hackers through Cyberspace" by Sherri Davidoff and Jonathan Ham - This book covers network forensics techniques, including analyzing network traffic to detect and investigate security incidents.</a:t>
            </a:r>
          </a:p>
          <a:p>
            <a:r>
              <a:rPr lang="en-GB" sz="2400" dirty="0">
                <a:latin typeface="Times New Roman" panose="02020603050405020304" pitchFamily="18" charset="0"/>
                <a:cs typeface="Times New Roman" panose="02020603050405020304" pitchFamily="18" charset="0"/>
              </a:rPr>
              <a:t>These references cover various aspects of network traffic </a:t>
            </a:r>
            <a:r>
              <a:rPr lang="en-GB" sz="2400" dirty="0" err="1">
                <a:latin typeface="Times New Roman" panose="02020603050405020304" pitchFamily="18" charset="0"/>
                <a:cs typeface="Times New Roman" panose="02020603050405020304" pitchFamily="18" charset="0"/>
              </a:rPr>
              <a:t>analysis,from</a:t>
            </a:r>
            <a:r>
              <a:rPr lang="en-GB" sz="2400" dirty="0">
                <a:latin typeface="Times New Roman" panose="02020603050405020304" pitchFamily="18" charset="0"/>
                <a:cs typeface="Times New Roman" panose="02020603050405020304" pitchFamily="18" charset="0"/>
              </a:rPr>
              <a:t> basic techniques to advanced topics like network forensics and security monitoring. Depending on your specific interests and level of expertise, you can choose the most relevant resources for your needs.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GB" sz="1400" dirty="0">
                <a:solidFill>
                  <a:srgbClr val="000000"/>
                </a:solidFill>
                <a:latin typeface="Arial" panose="020B0604020202020204" pitchFamily="34" charset="0"/>
              </a:rPr>
              <a:t> </a:t>
            </a:r>
            <a:r>
              <a:rPr lang="en-GB" sz="18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The ever-growing volume and complexity of network traffic make it increasingly difficult to distinguish between legitimate activity and malicious threats. Traditional security measures like firewalls are no longer sufficient to catch sophisticated </a:t>
            </a:r>
            <a:r>
              <a:rPr lang="en-GB" sz="1800" dirty="0" err="1">
                <a:solidFill>
                  <a:srgbClr val="1F1F1F"/>
                </a:solidFill>
                <a:latin typeface="Times New Roman" panose="02020603050405020304" pitchFamily="18" charset="0"/>
                <a:ea typeface="Arial" panose="020B0604020202020204" pitchFamily="34" charset="0"/>
                <a:cs typeface="Times New Roman" panose="02020603050405020304" pitchFamily="18" charset="0"/>
              </a:rPr>
              <a:t>cyberattacks</a:t>
            </a:r>
            <a:r>
              <a:rPr lang="en-GB" sz="18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that exploit vulnerabilities and blend in with normal network operations.</a:t>
            </a:r>
            <a:endParaRPr lang="en-GB" sz="1800" dirty="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514350"/>
            <a:ext cx="11750329" cy="558455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GB" sz="20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GB" sz="20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0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Collection:</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Packet Capture:</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Capturing full network packets for deep inspection (useful for forensics but resource-intensive)</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API Integration:</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Pulling data directly from network devices and security tools through APIs.</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1800" b="1" dirty="0">
                <a:solidFill>
                  <a:srgbClr val="1F1F1F"/>
                </a:solidFill>
                <a:latin typeface="Arial" panose="020B0604020202020204" pitchFamily="34" charset="0"/>
                <a:ea typeface="Arial" panose="020B0604020202020204" pitchFamily="34" charset="0"/>
              </a:rPr>
              <a:t>Data </a:t>
            </a:r>
            <a:r>
              <a:rPr lang="en-GB" sz="1800" b="1" dirty="0" err="1">
                <a:solidFill>
                  <a:srgbClr val="1F1F1F"/>
                </a:solidFill>
                <a:latin typeface="Arial" panose="020B0604020202020204" pitchFamily="34" charset="0"/>
                <a:ea typeface="Arial" panose="020B0604020202020204" pitchFamily="34" charset="0"/>
              </a:rPr>
              <a:t>Preprocessing</a:t>
            </a:r>
            <a:endParaRPr lang="en-GB" sz="1800" b="1" dirty="0">
              <a:solidFill>
                <a:srgbClr val="1F1F1F"/>
              </a:solidFill>
              <a:latin typeface="Arial" panose="020B0604020202020204" pitchFamily="34" charset="0"/>
              <a:ea typeface="Arial" panose="020B0604020202020204" pitchFamily="34" charset="0"/>
            </a:endParaRPr>
          </a:p>
          <a:p>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Cleaning:</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Cleanse the collected data to remove errors and inconsistencies.</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fontAlgn="base">
              <a:buClr>
                <a:srgbClr val="000000"/>
              </a:buClr>
              <a:buSzPts val="1100"/>
            </a:pPr>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Normalization:</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Format the data into a consistent structure for easier analysis. This might involve converting timestamps to a common format or scaling numerical values.</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a:spcBef>
                <a:spcPts val="1200"/>
              </a:spcBef>
              <a:spcAft>
                <a:spcPts val="1200"/>
              </a:spcAft>
            </a:pPr>
            <a:r>
              <a:rPr lang="en-GB" sz="1800" b="1" dirty="0">
                <a:solidFill>
                  <a:srgbClr val="1F1F1F"/>
                </a:solidFill>
                <a:effectLst/>
                <a:latin typeface="Arial" panose="020B0604020202020204" pitchFamily="34" charset="0"/>
                <a:ea typeface="Arial" panose="020B0604020202020204" pitchFamily="34" charset="0"/>
              </a:rPr>
              <a:t>Implementation:</a:t>
            </a:r>
            <a:endParaRPr lang="en-GB" sz="1800" dirty="0">
              <a:effectLst/>
              <a:latin typeface="Arial" panose="020B0604020202020204" pitchFamily="34" charset="0"/>
              <a:ea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Several commercial Network Traffic Analysis (NTA) and Network Detection and Response (NDR) solutions are available that offer these capabilities.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Open-source tools can also be used, but may require more expertise to implement and maintain.</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05435" indent="-305435"/>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nSpc>
                <a:spcPct val="100000"/>
              </a:lnSpc>
              <a:spcBef>
                <a:spcPts val="1200"/>
              </a:spcBef>
              <a:spcAft>
                <a:spcPts val="1200"/>
              </a:spcAft>
              <a:buNone/>
            </a:pPr>
            <a:r>
              <a:rPr lang="en-GB" sz="18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Analysis and Threat Detection:</a:t>
            </a:r>
            <a:endParaRPr lang="en-GB" sz="1800" dirty="0">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00000"/>
              </a:lnSpc>
              <a:buClr>
                <a:srgbClr val="000000"/>
              </a:buClr>
              <a:buSzPts val="1100"/>
            </a:pPr>
            <a:r>
              <a:rPr lang="en-GB" sz="18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Baseline Creation:</a:t>
            </a:r>
            <a:r>
              <a:rPr lang="en-GB" sz="18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Establish a baseline for "normal" traffic patterns within your network. This involves analyzing historical data to understand typical user </a:t>
            </a:r>
            <a:r>
              <a:rPr lang="en-GB" sz="1800" dirty="0" err="1">
                <a:solidFill>
                  <a:srgbClr val="1F1F1F"/>
                </a:solidFill>
                <a:latin typeface="Times New Roman" panose="02020603050405020304" pitchFamily="18" charset="0"/>
                <a:ea typeface="Arial" panose="020B0604020202020204" pitchFamily="34" charset="0"/>
                <a:cs typeface="Times New Roman" panose="02020603050405020304" pitchFamily="18" charset="0"/>
              </a:rPr>
              <a:t>behavior</a:t>
            </a:r>
            <a:r>
              <a:rPr lang="en-GB" sz="18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application usage, and traffic volumes.</a:t>
            </a:r>
            <a:endParaRPr lang="en-GB" sz="1800" dirty="0">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00000"/>
              </a:lnSpc>
              <a:buClr>
                <a:srgbClr val="000000"/>
              </a:buClr>
              <a:buSzPts val="1100"/>
            </a:pPr>
            <a:r>
              <a:rPr lang="en-GB" sz="18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Anomaly Detection:</a:t>
            </a:r>
            <a:r>
              <a:rPr lang="en-GB" sz="18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Implement anomaly detection techniques to identify deviations from the established baseline. These techniques can be statistical (e.g., identifying unusual traffic volumes) or machine learning-based (e.g., using algorithms to detect patterns indicative of malicious activity).</a:t>
            </a:r>
            <a:endParaRPr lang="en-GB" sz="1800" dirty="0">
              <a:latin typeface="Times New Roman" panose="02020603050405020304" pitchFamily="18" charset="0"/>
              <a:ea typeface="Arial" panose="020B0604020202020204" pitchFamily="34" charset="0"/>
              <a:cs typeface="Times New Roman" panose="02020603050405020304" pitchFamily="18" charset="0"/>
            </a:endParaRPr>
          </a:p>
          <a:p>
            <a:pPr>
              <a:spcBef>
                <a:spcPts val="1200"/>
              </a:spcBef>
              <a:spcAft>
                <a:spcPts val="1200"/>
              </a:spcAft>
            </a:pPr>
            <a:r>
              <a:rPr lang="en-GB" sz="1800" b="1" dirty="0">
                <a:solidFill>
                  <a:srgbClr val="1F1F1F"/>
                </a:solidFill>
                <a:effectLst/>
                <a:latin typeface="Arial" panose="020B0604020202020204" pitchFamily="34" charset="0"/>
                <a:ea typeface="Arial" panose="020B0604020202020204" pitchFamily="34" charset="0"/>
              </a:rPr>
              <a:t>Visualization and Reporting:</a:t>
            </a:r>
            <a:endParaRPr lang="en-GB" sz="1800" dirty="0">
              <a:effectLst/>
              <a:latin typeface="Arial" panose="020B0604020202020204" pitchFamily="34" charset="0"/>
              <a:ea typeface="Arial" panose="020B0604020202020204" pitchFamily="34" charset="0"/>
            </a:endParaRPr>
          </a:p>
          <a:p>
            <a:pPr marL="0" lvl="0" indent="0" fontAlgn="base">
              <a:buClr>
                <a:srgbClr val="000000"/>
              </a:buClr>
              <a:buSzPts val="1100"/>
              <a:buNone/>
            </a:pPr>
            <a:r>
              <a:rPr lang="en-GB"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Network Traffic Visualization:</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Implement tools to visualize network traffic data for easier analysis. This can help identify trends, patterns, and potential bottlenecks.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lvl="0" indent="0" fontAlgn="base">
              <a:buClr>
                <a:srgbClr val="000000"/>
              </a:buClr>
              <a:buSzPts val="1100"/>
              <a:buNone/>
            </a:pPr>
            <a:r>
              <a:rPr lang="en-GB"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Reporting:</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Generate reports on network traffic activity and security incidents. These reports can be used to monitor security posture, identify trends, and comply with regulations.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lvl="0" indent="0" fontAlgn="base">
              <a:lnSpc>
                <a:spcPct val="100000"/>
              </a:lnSpc>
              <a:buClr>
                <a:srgbClr val="000000"/>
              </a:buClr>
              <a:buSzPts val="110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0" indent="0">
              <a:buNone/>
            </a:pPr>
            <a:r>
              <a:rPr lang="en-GB" sz="24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Statistical Anomaly Detection:</a:t>
            </a:r>
            <a:endParaRPr lang="en-GB" sz="24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Mean and Standard Deviation:</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Flags traffic exceeding a certain number of standard deviations from the average.</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err="1">
                <a:solidFill>
                  <a:srgbClr val="1F1F1F"/>
                </a:solidFill>
                <a:latin typeface="Times New Roman" panose="02020603050405020304" pitchFamily="18" charset="0"/>
                <a:ea typeface="Arial" panose="020B0604020202020204" pitchFamily="34" charset="0"/>
                <a:cs typeface="Times New Roman" panose="02020603050405020304" pitchFamily="18" charset="0"/>
              </a:rPr>
              <a:t>Interquartile</a:t>
            </a:r>
            <a:r>
              <a:rPr lang="en-GB" sz="21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Range (IQR):</a:t>
            </a:r>
            <a:r>
              <a:rPr lang="en-GB" sz="21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Identifies outliers falling outside the IQR, which encompasses the middle 50% of data points.</a:t>
            </a:r>
            <a:endParaRPr lang="en-GB" sz="2100" dirty="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6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Machine Learning (ML) Algorithms:</a:t>
            </a:r>
            <a:endParaRPr lang="en-GB" sz="26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3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Supervised Learning:</a:t>
            </a:r>
            <a:r>
              <a:rPr lang="en-GB" sz="23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Requires </a:t>
            </a:r>
            <a:r>
              <a:rPr lang="en-GB" sz="2300" dirty="0" err="1">
                <a:solidFill>
                  <a:srgbClr val="1F1F1F"/>
                </a:solidFill>
                <a:latin typeface="Times New Roman" panose="02020603050405020304" pitchFamily="18" charset="0"/>
                <a:ea typeface="Arial" panose="020B0604020202020204" pitchFamily="34" charset="0"/>
                <a:cs typeface="Times New Roman" panose="02020603050405020304" pitchFamily="18" charset="0"/>
              </a:rPr>
              <a:t>labeled</a:t>
            </a:r>
            <a:r>
              <a:rPr lang="en-GB" sz="23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data (normal vs. malicious) for training models like Support Vector Machines (SVM) or Random Forests to identify malicious patterns.</a:t>
            </a:r>
            <a:endParaRPr lang="en-GB" sz="230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3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Unsupervised Learning:</a:t>
            </a:r>
            <a:r>
              <a:rPr lang="en-GB" sz="23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 Analyzes unlabeled data to group similar traffic flows. K-Means clustering can be used to segment traffic based on features like source/destination IP, protocol, or port usage.</a:t>
            </a:r>
            <a:endParaRPr lang="en-GB" sz="2300" dirty="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125"/>
              </a:spcBef>
              <a:spcAft>
                <a:spcPts val="1200"/>
              </a:spcAft>
              <a:buNone/>
            </a:pPr>
            <a:r>
              <a:rPr lang="en-GB" sz="2600" b="1" dirty="0">
                <a:solidFill>
                  <a:srgbClr val="1F1F1F"/>
                </a:solidFill>
                <a:latin typeface="Times New Roman" panose="02020603050405020304" pitchFamily="18" charset="0"/>
                <a:cs typeface="Times New Roman" panose="02020603050405020304" pitchFamily="18" charset="0"/>
              </a:rPr>
              <a:t>Deployment Considerations for Network Traffic Analysis</a:t>
            </a:r>
          </a:p>
          <a:p>
            <a:pPr marL="0" indent="0">
              <a:spcBef>
                <a:spcPts val="1125"/>
              </a:spcBef>
              <a:spcAft>
                <a:spcPts val="1200"/>
              </a:spcAft>
              <a:buNone/>
            </a:pPr>
            <a:r>
              <a:rPr lang="en-GB" sz="1800" b="1" dirty="0">
                <a:solidFill>
                  <a:srgbClr val="1F1F1F"/>
                </a:solidFill>
                <a:effectLst/>
                <a:latin typeface="Arial" panose="020B0604020202020204" pitchFamily="34" charset="0"/>
                <a:ea typeface="Arial" panose="020B0604020202020204" pitchFamily="34" charset="0"/>
              </a:rPr>
              <a:t>Scalability and </a:t>
            </a:r>
            <a:r>
              <a:rPr lang="en-GB" sz="1800" b="1" dirty="0" err="1">
                <a:solidFill>
                  <a:srgbClr val="1F1F1F"/>
                </a:solidFill>
                <a:effectLst/>
                <a:latin typeface="Arial" panose="020B0604020202020204" pitchFamily="34" charset="0"/>
                <a:ea typeface="Arial" panose="020B0604020202020204" pitchFamily="34" charset="0"/>
              </a:rPr>
              <a:t>Performance:</a:t>
            </a:r>
            <a:r>
              <a:rPr lang="en-GB" sz="1800" u="none" strike="noStrike" dirty="0" err="1">
                <a:solidFill>
                  <a:srgbClr val="1F1F1F"/>
                </a:solidFill>
                <a:effectLst/>
                <a:latin typeface="Arial" panose="020B0604020202020204" pitchFamily="34" charset="0"/>
                <a:ea typeface="Arial" panose="020B0604020202020204" pitchFamily="34" charset="0"/>
                <a:cs typeface="Arial" panose="020B0604020202020204" pitchFamily="34" charset="0"/>
              </a:rPr>
              <a:t>Select</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hardware and software that can handle increasing network traffic volumes without compromising performance. Consider distributed processing or cloud-based solutions for large networks.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spcBef>
                <a:spcPts val="1200"/>
              </a:spcBef>
              <a:spcAft>
                <a:spcPts val="1200"/>
              </a:spcAft>
              <a:buNone/>
            </a:pPr>
            <a:r>
              <a:rPr lang="en-GB" sz="1800" b="1" dirty="0">
                <a:solidFill>
                  <a:srgbClr val="1F1F1F"/>
                </a:solidFill>
                <a:effectLst/>
                <a:latin typeface="Arial" panose="020B0604020202020204" pitchFamily="34" charset="0"/>
                <a:ea typeface="Arial" panose="020B0604020202020204" pitchFamily="34" charset="0"/>
              </a:rPr>
              <a:t>Expertise and </a:t>
            </a:r>
            <a:r>
              <a:rPr lang="en-GB" sz="1800" b="1" dirty="0" err="1">
                <a:solidFill>
                  <a:srgbClr val="1F1F1F"/>
                </a:solidFill>
                <a:effectLst/>
                <a:latin typeface="Arial" panose="020B0604020202020204" pitchFamily="34" charset="0"/>
                <a:ea typeface="Arial" panose="020B0604020202020204" pitchFamily="34" charset="0"/>
              </a:rPr>
              <a:t>Training:</a:t>
            </a:r>
            <a:r>
              <a:rPr lang="en-GB" sz="1800" u="none" strike="noStrike" dirty="0" err="1">
                <a:solidFill>
                  <a:srgbClr val="1F1F1F"/>
                </a:solidFill>
                <a:effectLst/>
                <a:latin typeface="Arial" panose="020B0604020202020204" pitchFamily="34" charset="0"/>
                <a:ea typeface="Arial" panose="020B0604020202020204" pitchFamily="34" charset="0"/>
                <a:cs typeface="Arial" panose="020B0604020202020204" pitchFamily="34" charset="0"/>
              </a:rPr>
              <a:t>Personnel</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need training to understand the system, interpret results, and effectively respond to security incidents identified through NTA.</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lvl="0" indent="0" fontAlgn="base">
              <a:buClr>
                <a:srgbClr val="000000"/>
              </a:buClr>
              <a:buSzPts val="1100"/>
              <a:buNone/>
            </a:pPr>
            <a:r>
              <a:rPr lang="en-GB" sz="1800" b="1"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Faster Incident Response:</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Real-time analysis of network traffic allows for quicker identification and response to security incidents.</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By prioritizing high-severity alerts, security analysts can focus on the most critical threats first.</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fontAlgn="base">
              <a:buClr>
                <a:srgbClr val="000000"/>
              </a:buClr>
              <a:buSzPts val="1100"/>
              <a:buNone/>
            </a:pPr>
            <a:r>
              <a:rPr lang="en-GB" sz="1800" b="1"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Data-driven Security Decisions:</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NTA generates valuable insights into network activity patterns and potential security risks.</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This data can be used to improve security posture, optimize resource allocation, and make data-driven security decisions.</a:t>
            </a:r>
            <a:endPar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2400" dirty="0"/>
          </a:p>
        </p:txBody>
      </p:sp>
      <p:pic>
        <p:nvPicPr>
          <p:cNvPr id="4" name="Picture 3">
            <a:extLst>
              <a:ext uri="{FF2B5EF4-FFF2-40B4-BE49-F238E27FC236}">
                <a16:creationId xmlns:a16="http://schemas.microsoft.com/office/drawing/2014/main" id="{6C659A26-5E56-C093-E1A6-60A271993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326" y="4944453"/>
            <a:ext cx="1517523" cy="10753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spcAft>
                <a:spcPts val="1200"/>
              </a:spcAft>
              <a:buNone/>
            </a:pPr>
            <a:r>
              <a:rPr lang="en-GB" sz="2000" b="1"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Key takeaways to emphasize in your conclusion:</a:t>
            </a:r>
            <a:endParaRPr lang="en-GB" sz="2000" b="1"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Improved Network Visibility:</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NTA provides a comprehensive view of both traditional north-south traffic and often-overlooked east-west traffic within the network. This holistic view sheds light on potential vulnerabilities and communication patterns that might otherwise go unnoticed.</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Data-Driven Security:</a:t>
            </a: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The insights gleaned from NTA empower data-driven security decisions. Organizations can use this information to optimize resource allocation, prioritize security investments, and continuously improve their overall security posture.</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buNone/>
            </a:pPr>
            <a:r>
              <a:rPr lang="en-GB" sz="20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In conclusion, network traffic analysis offers a powerful and multifaceted approach to cybersecurity. By leveraging its capabilities, organizations can significantly enhance their ability to detect, respond to, and ultimately prevent cyber threats.</a:t>
            </a:r>
            <a:endParaRPr lang="en-GB" sz="2000" dirty="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spcBef>
                <a:spcPts val="1200"/>
              </a:spcBef>
              <a:spcAft>
                <a:spcPts val="1200"/>
              </a:spcAft>
              <a:buNone/>
            </a:pPr>
            <a:r>
              <a:rPr lang="en-GB" sz="1800" dirty="0">
                <a:solidFill>
                  <a:srgbClr val="1F1F1F"/>
                </a:solidFill>
                <a:latin typeface="Arial" panose="020B0604020202020204" pitchFamily="34" charset="0"/>
                <a:ea typeface="Arial" panose="020B0604020202020204" pitchFamily="34" charset="0"/>
              </a:rPr>
              <a:t> </a:t>
            </a:r>
            <a:r>
              <a:rPr lang="en-GB" sz="20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The future of network traffic analysis (NTA) is bright, driven by advancements in technology and the ever-evolving threat landscape.</a:t>
            </a:r>
            <a:endParaRPr lang="en-GB" sz="2000" dirty="0">
              <a:latin typeface="Times New Roman" panose="02020603050405020304" pitchFamily="18" charset="0"/>
              <a:ea typeface="Arial" panose="020B0604020202020204" pitchFamily="34" charset="0"/>
              <a:cs typeface="Times New Roman" panose="02020603050405020304" pitchFamily="18" charset="0"/>
            </a:endParaRPr>
          </a:p>
          <a:p>
            <a:pPr>
              <a:spcAft>
                <a:spcPts val="1200"/>
              </a:spcAft>
            </a:pPr>
            <a:r>
              <a:rPr lang="en-GB" sz="1800" b="1" dirty="0">
                <a:solidFill>
                  <a:srgbClr val="1F1F1F"/>
                </a:solidFill>
                <a:effectLst/>
                <a:latin typeface="Arial" panose="020B0604020202020204" pitchFamily="34" charset="0"/>
                <a:ea typeface="Arial" panose="020B0604020202020204" pitchFamily="34" charset="0"/>
              </a:rPr>
              <a:t>1. Enhanced Automation and Machine Learning (ML):</a:t>
            </a:r>
            <a:endParaRPr lang="en-GB" sz="1800" dirty="0">
              <a:effectLst/>
              <a:latin typeface="Arial" panose="020B0604020202020204" pitchFamily="34" charset="0"/>
              <a:ea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Expect deeper integration of AI and ML for more sophisticated anomaly detection. Algorithms will become adept at identifying subtle deviations in encrypted traffic, zero-day attacks, and advanced persistent threats (APTs).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Automation will play a bigger role, with self-learning systems automatically adjusting baselines and prioritizing alerts, reducing the burden on security analysts.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a:p>
            <a:pPr>
              <a:spcBef>
                <a:spcPts val="1200"/>
              </a:spcBef>
              <a:spcAft>
                <a:spcPts val="1200"/>
              </a:spcAft>
            </a:pPr>
            <a:r>
              <a:rPr lang="en-GB" sz="1800" b="1" dirty="0">
                <a:solidFill>
                  <a:srgbClr val="1F1F1F"/>
                </a:solidFill>
                <a:effectLst/>
                <a:latin typeface="Arial" panose="020B0604020202020204" pitchFamily="34" charset="0"/>
                <a:ea typeface="Arial" panose="020B0604020202020204" pitchFamily="34" charset="0"/>
              </a:rPr>
              <a:t> Leveraging Network Traffic Analysis for Network Performance Optimization:</a:t>
            </a:r>
            <a:endParaRPr lang="en-GB" sz="1800" dirty="0">
              <a:effectLst/>
              <a:latin typeface="Arial" panose="020B0604020202020204" pitchFamily="34" charset="0"/>
              <a:ea typeface="Arial" panose="020B0604020202020204" pitchFamily="34" charset="0"/>
            </a:endParaRPr>
          </a:p>
          <a:p>
            <a:pPr marL="342900" lvl="0" indent="-342900" fontAlgn="base">
              <a:buClr>
                <a:srgbClr val="000000"/>
              </a:buClr>
              <a:buSzPts val="1100"/>
              <a:buFont typeface="Arial" panose="020B0604020202020204" pitchFamily="34" charset="0"/>
              <a:buChar char="●"/>
            </a:pPr>
            <a:r>
              <a:rPr lang="en-GB"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NTA's ability to identify traffic patterns can extend beyond security. It can be used to optimize network performance by pinpointing bottlenecks, identifying bandwidth hogs, and helping to prioritize critical traffic flows.</a:t>
            </a:r>
            <a:endParaRPr lang="en-GB" sz="1800" u="none" strike="noStrike" dirty="0">
              <a:effectLst/>
              <a:latin typeface="Arial" panose="020B0604020202020204" pitchFamily="34" charset="0"/>
              <a:ea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994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NETWORK TRAFFIC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Surya</cp:lastModifiedBy>
  <cp:revision>24</cp:revision>
  <dcterms:created xsi:type="dcterms:W3CDTF">2021-05-26T16:50:10Z</dcterms:created>
  <dcterms:modified xsi:type="dcterms:W3CDTF">2024-04-22T16:13:48Z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