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1" r:id="rId16"/>
    <p:sldId id="274" r:id="rId17"/>
    <p:sldId id="272" r:id="rId18"/>
    <p:sldId id="275" r:id="rId19"/>
    <p:sldId id="276" r:id="rId20"/>
    <p:sldId id="273" r:id="rId21"/>
    <p:sldId id="277" r:id="rId22"/>
    <p:sldId id="278" r:id="rId23"/>
    <p:sldId id="281" r:id="rId24"/>
    <p:sldId id="279" r:id="rId25"/>
    <p:sldId id="280"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4D0463-059E-45AD-BE45-7AC4F0017F25}" type="datetimeFigureOut">
              <a:rPr lang="en-US" smtClean="0"/>
              <a:t>26/04/2021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3B74C-BEDD-4899-AE6D-5B3779B0F459}" type="slidenum">
              <a:rPr lang="en-US" smtClean="0"/>
              <a:t>‹#›</a:t>
            </a:fld>
            <a:endParaRPr lang="en-US"/>
          </a:p>
        </p:txBody>
      </p:sp>
    </p:spTree>
    <p:extLst>
      <p:ext uri="{BB962C8B-B14F-4D97-AF65-F5344CB8AC3E}">
        <p14:creationId xmlns:p14="http://schemas.microsoft.com/office/powerpoint/2010/main" val="1789970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4D0463-059E-45AD-BE45-7AC4F0017F25}" type="datetimeFigureOut">
              <a:rPr lang="en-US" smtClean="0"/>
              <a:t>26/04/2021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3B74C-BEDD-4899-AE6D-5B3779B0F459}" type="slidenum">
              <a:rPr lang="en-US" smtClean="0"/>
              <a:t>‹#›</a:t>
            </a:fld>
            <a:endParaRPr lang="en-US"/>
          </a:p>
        </p:txBody>
      </p:sp>
    </p:spTree>
    <p:extLst>
      <p:ext uri="{BB962C8B-B14F-4D97-AF65-F5344CB8AC3E}">
        <p14:creationId xmlns:p14="http://schemas.microsoft.com/office/powerpoint/2010/main" val="2698988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4D0463-059E-45AD-BE45-7AC4F0017F25}" type="datetimeFigureOut">
              <a:rPr lang="en-US" smtClean="0"/>
              <a:t>26/04/2021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3B74C-BEDD-4899-AE6D-5B3779B0F459}" type="slidenum">
              <a:rPr lang="en-US" smtClean="0"/>
              <a:t>‹#›</a:t>
            </a:fld>
            <a:endParaRPr lang="en-US"/>
          </a:p>
        </p:txBody>
      </p:sp>
    </p:spTree>
    <p:extLst>
      <p:ext uri="{BB962C8B-B14F-4D97-AF65-F5344CB8AC3E}">
        <p14:creationId xmlns:p14="http://schemas.microsoft.com/office/powerpoint/2010/main" val="181168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4D0463-059E-45AD-BE45-7AC4F0017F25}" type="datetimeFigureOut">
              <a:rPr lang="en-US" smtClean="0"/>
              <a:t>26/04/2021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3B74C-BEDD-4899-AE6D-5B3779B0F459}" type="slidenum">
              <a:rPr lang="en-US" smtClean="0"/>
              <a:t>‹#›</a:t>
            </a:fld>
            <a:endParaRPr lang="en-US"/>
          </a:p>
        </p:txBody>
      </p:sp>
    </p:spTree>
    <p:extLst>
      <p:ext uri="{BB962C8B-B14F-4D97-AF65-F5344CB8AC3E}">
        <p14:creationId xmlns:p14="http://schemas.microsoft.com/office/powerpoint/2010/main" val="3127945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4D0463-059E-45AD-BE45-7AC4F0017F25}" type="datetimeFigureOut">
              <a:rPr lang="en-US" smtClean="0"/>
              <a:t>26/04/2021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3B74C-BEDD-4899-AE6D-5B3779B0F459}" type="slidenum">
              <a:rPr lang="en-US" smtClean="0"/>
              <a:t>‹#›</a:t>
            </a:fld>
            <a:endParaRPr lang="en-US"/>
          </a:p>
        </p:txBody>
      </p:sp>
    </p:spTree>
    <p:extLst>
      <p:ext uri="{BB962C8B-B14F-4D97-AF65-F5344CB8AC3E}">
        <p14:creationId xmlns:p14="http://schemas.microsoft.com/office/powerpoint/2010/main" val="380980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4D0463-059E-45AD-BE45-7AC4F0017F25}" type="datetimeFigureOut">
              <a:rPr lang="en-US" smtClean="0"/>
              <a:t>26/04/2021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3B74C-BEDD-4899-AE6D-5B3779B0F459}" type="slidenum">
              <a:rPr lang="en-US" smtClean="0"/>
              <a:t>‹#›</a:t>
            </a:fld>
            <a:endParaRPr lang="en-US"/>
          </a:p>
        </p:txBody>
      </p:sp>
    </p:spTree>
    <p:extLst>
      <p:ext uri="{BB962C8B-B14F-4D97-AF65-F5344CB8AC3E}">
        <p14:creationId xmlns:p14="http://schemas.microsoft.com/office/powerpoint/2010/main" val="34149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4D0463-059E-45AD-BE45-7AC4F0017F25}" type="datetimeFigureOut">
              <a:rPr lang="en-US" smtClean="0"/>
              <a:t>26/04/2021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3B74C-BEDD-4899-AE6D-5B3779B0F459}" type="slidenum">
              <a:rPr lang="en-US" smtClean="0"/>
              <a:t>‹#›</a:t>
            </a:fld>
            <a:endParaRPr lang="en-US"/>
          </a:p>
        </p:txBody>
      </p:sp>
    </p:spTree>
    <p:extLst>
      <p:ext uri="{BB962C8B-B14F-4D97-AF65-F5344CB8AC3E}">
        <p14:creationId xmlns:p14="http://schemas.microsoft.com/office/powerpoint/2010/main" val="114755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4D0463-059E-45AD-BE45-7AC4F0017F25}" type="datetimeFigureOut">
              <a:rPr lang="en-US" smtClean="0"/>
              <a:t>26/04/2021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3B74C-BEDD-4899-AE6D-5B3779B0F459}" type="slidenum">
              <a:rPr lang="en-US" smtClean="0"/>
              <a:t>‹#›</a:t>
            </a:fld>
            <a:endParaRPr lang="en-US"/>
          </a:p>
        </p:txBody>
      </p:sp>
    </p:spTree>
    <p:extLst>
      <p:ext uri="{BB962C8B-B14F-4D97-AF65-F5344CB8AC3E}">
        <p14:creationId xmlns:p14="http://schemas.microsoft.com/office/powerpoint/2010/main" val="906911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D0463-059E-45AD-BE45-7AC4F0017F25}" type="datetimeFigureOut">
              <a:rPr lang="en-US" smtClean="0"/>
              <a:t>26/04/2021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3B74C-BEDD-4899-AE6D-5B3779B0F459}" type="slidenum">
              <a:rPr lang="en-US" smtClean="0"/>
              <a:t>‹#›</a:t>
            </a:fld>
            <a:endParaRPr lang="en-US"/>
          </a:p>
        </p:txBody>
      </p:sp>
    </p:spTree>
    <p:extLst>
      <p:ext uri="{BB962C8B-B14F-4D97-AF65-F5344CB8AC3E}">
        <p14:creationId xmlns:p14="http://schemas.microsoft.com/office/powerpoint/2010/main" val="151486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4D0463-059E-45AD-BE45-7AC4F0017F25}" type="datetimeFigureOut">
              <a:rPr lang="en-US" smtClean="0"/>
              <a:t>26/04/2021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3B74C-BEDD-4899-AE6D-5B3779B0F459}" type="slidenum">
              <a:rPr lang="en-US" smtClean="0"/>
              <a:t>‹#›</a:t>
            </a:fld>
            <a:endParaRPr lang="en-US"/>
          </a:p>
        </p:txBody>
      </p:sp>
    </p:spTree>
    <p:extLst>
      <p:ext uri="{BB962C8B-B14F-4D97-AF65-F5344CB8AC3E}">
        <p14:creationId xmlns:p14="http://schemas.microsoft.com/office/powerpoint/2010/main" val="4002266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4D0463-059E-45AD-BE45-7AC4F0017F25}" type="datetimeFigureOut">
              <a:rPr lang="en-US" smtClean="0"/>
              <a:t>26/04/2021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3B74C-BEDD-4899-AE6D-5B3779B0F459}" type="slidenum">
              <a:rPr lang="en-US" smtClean="0"/>
              <a:t>‹#›</a:t>
            </a:fld>
            <a:endParaRPr lang="en-US"/>
          </a:p>
        </p:txBody>
      </p:sp>
    </p:spTree>
    <p:extLst>
      <p:ext uri="{BB962C8B-B14F-4D97-AF65-F5344CB8AC3E}">
        <p14:creationId xmlns:p14="http://schemas.microsoft.com/office/powerpoint/2010/main" val="2988686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D0463-059E-45AD-BE45-7AC4F0017F25}" type="datetimeFigureOut">
              <a:rPr lang="en-US" smtClean="0"/>
              <a:t>26/04/2021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3B74C-BEDD-4899-AE6D-5B3779B0F459}" type="slidenum">
              <a:rPr lang="en-US" smtClean="0"/>
              <a:t>‹#›</a:t>
            </a:fld>
            <a:endParaRPr lang="en-US"/>
          </a:p>
        </p:txBody>
      </p:sp>
    </p:spTree>
    <p:extLst>
      <p:ext uri="{BB962C8B-B14F-4D97-AF65-F5344CB8AC3E}">
        <p14:creationId xmlns:p14="http://schemas.microsoft.com/office/powerpoint/2010/main" val="3338161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git-scm.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
            </a:r>
            <a:br>
              <a:rPr lang="en-US" sz="2800" dirty="0" smtClean="0"/>
            </a:br>
            <a:r>
              <a:rPr lang="en-US" sz="2800" dirty="0" smtClean="0"/>
              <a:t>Version Control</a:t>
            </a:r>
            <a:br>
              <a:rPr lang="en-US" sz="2800" dirty="0" smtClean="0"/>
            </a:br>
            <a:r>
              <a:rPr lang="en-US" sz="2800" dirty="0" smtClean="0"/>
              <a:t>VCS(Version control System)=&gt; SCM(Source control Management)</a:t>
            </a:r>
            <a:br>
              <a:rPr lang="en-US" sz="2800" dirty="0" smtClean="0"/>
            </a:br>
            <a:r>
              <a:rPr lang="en-US" sz="2800" dirty="0" smtClean="0"/>
              <a:t>Linux Torvalds (author) =&gt;CVS(Concurrent Version System)</a:t>
            </a:r>
            <a:br>
              <a:rPr lang="en-US" sz="2800" dirty="0" smtClean="0"/>
            </a:br>
            <a:r>
              <a:rPr lang="en-US" sz="2800" dirty="0"/>
              <a:t/>
            </a:r>
            <a:br>
              <a:rPr lang="en-US" sz="2800" dirty="0"/>
            </a:br>
            <a:r>
              <a:rPr lang="en-US" sz="2800" dirty="0" smtClean="0"/>
              <a:t>Example :</a:t>
            </a:r>
            <a:endParaRPr lang="en-US" sz="2800" dirty="0"/>
          </a:p>
        </p:txBody>
      </p:sp>
      <p:sp>
        <p:nvSpPr>
          <p:cNvPr id="3" name="Rectangle 2"/>
          <p:cNvSpPr/>
          <p:nvPr/>
        </p:nvSpPr>
        <p:spPr>
          <a:xfrm>
            <a:off x="583473" y="2229394"/>
            <a:ext cx="1837509" cy="1419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Assignment.doc</a:t>
            </a:r>
            <a:endParaRPr lang="en-US" dirty="0"/>
          </a:p>
        </p:txBody>
      </p:sp>
      <p:cxnSp>
        <p:nvCxnSpPr>
          <p:cNvPr id="5" name="Straight Arrow Connector 4"/>
          <p:cNvCxnSpPr>
            <a:stCxn id="3" idx="3"/>
          </p:cNvCxnSpPr>
          <p:nvPr/>
        </p:nvCxnSpPr>
        <p:spPr>
          <a:xfrm flipV="1">
            <a:off x="2420982" y="2934789"/>
            <a:ext cx="801189" cy="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222171" y="2229394"/>
            <a:ext cx="1767840" cy="1419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Assignment_update.doc</a:t>
            </a:r>
            <a:endParaRPr lang="en-US" dirty="0"/>
          </a:p>
        </p:txBody>
      </p:sp>
      <p:cxnSp>
        <p:nvCxnSpPr>
          <p:cNvPr id="8" name="Straight Arrow Connector 7"/>
          <p:cNvCxnSpPr>
            <a:stCxn id="6" idx="3"/>
          </p:cNvCxnSpPr>
          <p:nvPr/>
        </p:nvCxnSpPr>
        <p:spPr>
          <a:xfrm flipV="1">
            <a:off x="4990011" y="2934789"/>
            <a:ext cx="609600" cy="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599611" y="2229394"/>
            <a:ext cx="1645920" cy="1419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Assignment_V2.doc</a:t>
            </a:r>
            <a:endParaRPr lang="en-US" dirty="0"/>
          </a:p>
        </p:txBody>
      </p:sp>
      <p:sp>
        <p:nvSpPr>
          <p:cNvPr id="10" name="Rectangle 9"/>
          <p:cNvSpPr/>
          <p:nvPr/>
        </p:nvSpPr>
        <p:spPr>
          <a:xfrm>
            <a:off x="7907383" y="2229394"/>
            <a:ext cx="1306286" cy="1419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1" name="Rectangle 10"/>
          <p:cNvSpPr/>
          <p:nvPr/>
        </p:nvSpPr>
        <p:spPr>
          <a:xfrm>
            <a:off x="9710057" y="2225041"/>
            <a:ext cx="1611086" cy="1419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13" name="Straight Arrow Connector 12"/>
          <p:cNvCxnSpPr>
            <a:stCxn id="9" idx="3"/>
            <a:endCxn id="10" idx="1"/>
          </p:cNvCxnSpPr>
          <p:nvPr/>
        </p:nvCxnSpPr>
        <p:spPr>
          <a:xfrm>
            <a:off x="7245531" y="2939143"/>
            <a:ext cx="661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3"/>
            <a:endCxn id="11" idx="1"/>
          </p:cNvCxnSpPr>
          <p:nvPr/>
        </p:nvCxnSpPr>
        <p:spPr>
          <a:xfrm flipV="1">
            <a:off x="9213669" y="2934790"/>
            <a:ext cx="496388" cy="4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83473" y="4354286"/>
            <a:ext cx="9805853" cy="1754326"/>
          </a:xfrm>
          <a:prstGeom prst="rect">
            <a:avLst/>
          </a:prstGeom>
          <a:noFill/>
        </p:spPr>
        <p:txBody>
          <a:bodyPr wrap="square" rtlCol="0">
            <a:spAutoFit/>
          </a:bodyPr>
          <a:lstStyle/>
          <a:p>
            <a:r>
              <a:rPr lang="en-US" dirty="0" smtClean="0"/>
              <a:t>Questions :</a:t>
            </a:r>
          </a:p>
          <a:p>
            <a:r>
              <a:rPr lang="en-US" dirty="0" smtClean="0"/>
              <a:t>After few days, How do we know which is the correct version document ?</a:t>
            </a:r>
          </a:p>
          <a:p>
            <a:r>
              <a:rPr lang="en-US" dirty="0" smtClean="0"/>
              <a:t>How do we track the software changes in the given set of files ?</a:t>
            </a:r>
          </a:p>
          <a:p>
            <a:r>
              <a:rPr lang="en-US" dirty="0" smtClean="0"/>
              <a:t>How to achieve collaborative Software development among developers to increase Speed</a:t>
            </a:r>
            <a:r>
              <a:rPr lang="en-US" dirty="0"/>
              <a:t> </a:t>
            </a:r>
            <a:r>
              <a:rPr lang="en-US" dirty="0" smtClean="0"/>
              <a:t>&amp; Integrity ?</a:t>
            </a:r>
          </a:p>
          <a:p>
            <a:r>
              <a:rPr lang="en-US" dirty="0" smtClean="0"/>
              <a:t>How to achieve CI (Continuous Integration)and CD(Continuous Deployment) ?</a:t>
            </a:r>
          </a:p>
          <a:p>
            <a:r>
              <a:rPr lang="en-US" dirty="0" smtClean="0"/>
              <a:t>How Development team can understand the difference between Interim and Final Code ?</a:t>
            </a:r>
            <a:endParaRPr lang="en-US" dirty="0"/>
          </a:p>
        </p:txBody>
      </p:sp>
    </p:spTree>
    <p:extLst>
      <p:ext uri="{BB962C8B-B14F-4D97-AF65-F5344CB8AC3E}">
        <p14:creationId xmlns:p14="http://schemas.microsoft.com/office/powerpoint/2010/main" val="304280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Git</a:t>
            </a:r>
            <a:r>
              <a:rPr lang="en-US" dirty="0"/>
              <a:t> implements several merging strategies; a non-default strategy can be selected at merge time</a:t>
            </a:r>
          </a:p>
        </p:txBody>
      </p:sp>
      <p:sp>
        <p:nvSpPr>
          <p:cNvPr id="3" name="Content Placeholder 2"/>
          <p:cNvSpPr>
            <a:spLocks noGrp="1"/>
          </p:cNvSpPr>
          <p:nvPr>
            <p:ph idx="1"/>
          </p:nvPr>
        </p:nvSpPr>
        <p:spPr/>
        <p:txBody>
          <a:bodyPr>
            <a:normAutofit lnSpcReduction="10000"/>
          </a:bodyPr>
          <a:lstStyle/>
          <a:p>
            <a:r>
              <a:rPr lang="en-US" i="1" dirty="0"/>
              <a:t>resolve</a:t>
            </a:r>
            <a:r>
              <a:rPr lang="en-US" dirty="0"/>
              <a:t>: the traditional three-way merge algorithm.</a:t>
            </a:r>
          </a:p>
          <a:p>
            <a:r>
              <a:rPr lang="en-US" i="1" dirty="0"/>
              <a:t>recursive</a:t>
            </a:r>
            <a:r>
              <a:rPr lang="en-US" dirty="0"/>
              <a:t>: This is the default when pulling or merging one branch, and is a variant of the three-way merge algorithm</a:t>
            </a:r>
            <a:r>
              <a:rPr lang="en-US" dirty="0" smtClean="0"/>
              <a:t>.</a:t>
            </a:r>
          </a:p>
          <a:p>
            <a:pPr marL="0" indent="0">
              <a:buNone/>
            </a:pPr>
            <a:r>
              <a:rPr lang="en-US" dirty="0"/>
              <a:t>When there are more than one common ancestors that can be used for a three-way merge, it creates a merged tree of the common ancestors and uses that as the reference tree for the three-way merge. This has been reported to result in fewer merge conflicts without causing </a:t>
            </a:r>
            <a:r>
              <a:rPr lang="en-US" dirty="0" err="1"/>
              <a:t>mis</a:t>
            </a:r>
            <a:r>
              <a:rPr lang="en-US" dirty="0"/>
              <a:t>-merges by tests done on prior merge commits taken from Linux 2.6 kernel development history. Also, this can detect and handle merges involving renames.</a:t>
            </a:r>
          </a:p>
          <a:p>
            <a:r>
              <a:rPr lang="en-US" i="1" dirty="0"/>
              <a:t>octopus</a:t>
            </a:r>
            <a:r>
              <a:rPr lang="en-US" dirty="0"/>
              <a:t>: This is the default when merging more than two heads.</a:t>
            </a:r>
          </a:p>
          <a:p>
            <a:endParaRPr lang="en-US" dirty="0"/>
          </a:p>
        </p:txBody>
      </p:sp>
    </p:spTree>
    <p:extLst>
      <p:ext uri="{BB962C8B-B14F-4D97-AF65-F5344CB8AC3E}">
        <p14:creationId xmlns:p14="http://schemas.microsoft.com/office/powerpoint/2010/main" val="2912740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VCS</a:t>
            </a:r>
            <a:endParaRPr lang="en-US" dirty="0"/>
          </a:p>
        </p:txBody>
      </p:sp>
      <p:sp>
        <p:nvSpPr>
          <p:cNvPr id="3" name="Content Placeholder 2"/>
          <p:cNvSpPr>
            <a:spLocks noGrp="1"/>
          </p:cNvSpPr>
          <p:nvPr>
            <p:ph idx="1"/>
          </p:nvPr>
        </p:nvSpPr>
        <p:spPr/>
        <p:txBody>
          <a:bodyPr/>
          <a:lstStyle/>
          <a:p>
            <a:r>
              <a:rPr lang="en-US" dirty="0" smtClean="0"/>
              <a:t>CVCS (Centralized Version Control System)</a:t>
            </a:r>
          </a:p>
          <a:p>
            <a:r>
              <a:rPr lang="en-US" dirty="0" smtClean="0"/>
              <a:t>DVCS (Distributed Version Control System)</a:t>
            </a:r>
            <a:endParaRPr lang="en-US" dirty="0"/>
          </a:p>
        </p:txBody>
      </p:sp>
    </p:spTree>
    <p:extLst>
      <p:ext uri="{BB962C8B-B14F-4D97-AF65-F5344CB8AC3E}">
        <p14:creationId xmlns:p14="http://schemas.microsoft.com/office/powerpoint/2010/main" val="1769883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CVCS</a:t>
            </a:r>
            <a:endParaRPr lang="en-US" dirty="0"/>
          </a:p>
        </p:txBody>
      </p:sp>
      <p:sp>
        <p:nvSpPr>
          <p:cNvPr id="3" name="Content Placeholder 2"/>
          <p:cNvSpPr>
            <a:spLocks noGrp="1"/>
          </p:cNvSpPr>
          <p:nvPr>
            <p:ph idx="1"/>
          </p:nvPr>
        </p:nvSpPr>
        <p:spPr/>
        <p:txBody>
          <a:bodyPr/>
          <a:lstStyle/>
          <a:p>
            <a:r>
              <a:rPr lang="en-US" dirty="0" smtClean="0"/>
              <a:t>Example : Google Sheet and Google Doc, MS office 365</a:t>
            </a:r>
          </a:p>
          <a:p>
            <a:r>
              <a:rPr lang="en-US" dirty="0" smtClean="0"/>
              <a:t>More than one people can work together.</a:t>
            </a:r>
          </a:p>
          <a:p>
            <a:r>
              <a:rPr lang="en-US" dirty="0" smtClean="0"/>
              <a:t>Server is responsible for the changes which file is latest and latest changes are maintained.</a:t>
            </a:r>
          </a:p>
          <a:p>
            <a:r>
              <a:rPr lang="en-US" dirty="0" smtClean="0"/>
              <a:t>It maintains log and track.</a:t>
            </a:r>
          </a:p>
          <a:p>
            <a:r>
              <a:rPr lang="en-US" dirty="0" smtClean="0"/>
              <a:t>Drawback:</a:t>
            </a:r>
          </a:p>
          <a:p>
            <a:pPr lvl="1"/>
            <a:r>
              <a:rPr lang="en-US" dirty="0" smtClean="0"/>
              <a:t>Proper connectivity is required</a:t>
            </a:r>
          </a:p>
          <a:p>
            <a:pPr lvl="1"/>
            <a:r>
              <a:rPr lang="en-US" dirty="0" smtClean="0"/>
              <a:t>SPOF(Single point of Failure)</a:t>
            </a:r>
          </a:p>
          <a:p>
            <a:pPr lvl="1"/>
            <a:r>
              <a:rPr lang="en-US" dirty="0" smtClean="0"/>
              <a:t>If Server is failure then we can’t find the recent changes</a:t>
            </a:r>
          </a:p>
          <a:p>
            <a:pPr marL="457200" lvl="1" indent="0">
              <a:buNone/>
            </a:pPr>
            <a:endParaRPr lang="en-US" dirty="0"/>
          </a:p>
        </p:txBody>
      </p:sp>
      <p:sp>
        <p:nvSpPr>
          <p:cNvPr id="4" name="Cloud Callout 3"/>
          <p:cNvSpPr/>
          <p:nvPr/>
        </p:nvSpPr>
        <p:spPr>
          <a:xfrm>
            <a:off x="8403771" y="3971109"/>
            <a:ext cx="1689463" cy="97536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 </a:t>
            </a:r>
            <a:endParaRPr lang="en-US" dirty="0"/>
          </a:p>
        </p:txBody>
      </p:sp>
      <p:sp>
        <p:nvSpPr>
          <p:cNvPr id="5" name="Oval 4"/>
          <p:cNvSpPr/>
          <p:nvPr/>
        </p:nvSpPr>
        <p:spPr>
          <a:xfrm>
            <a:off x="7602583" y="3587931"/>
            <a:ext cx="261257" cy="235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7715794" y="3849189"/>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602583" y="3971109"/>
            <a:ext cx="261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029303" y="3849189"/>
            <a:ext cx="539931"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0515600" y="3470365"/>
            <a:ext cx="261257" cy="235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10628811" y="3731623"/>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515600" y="3853543"/>
            <a:ext cx="261257"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9400903" y="5534296"/>
            <a:ext cx="261257" cy="235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9514114" y="5795554"/>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400903" y="5917474"/>
            <a:ext cx="261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9953897" y="3823063"/>
            <a:ext cx="339634"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9326880" y="4946469"/>
            <a:ext cx="187234" cy="522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311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DVCS</a:t>
            </a:r>
            <a:endParaRPr lang="en-US" dirty="0"/>
          </a:p>
        </p:txBody>
      </p:sp>
      <p:sp>
        <p:nvSpPr>
          <p:cNvPr id="3" name="Content Placeholder 2"/>
          <p:cNvSpPr>
            <a:spLocks noGrp="1"/>
          </p:cNvSpPr>
          <p:nvPr>
            <p:ph idx="1"/>
          </p:nvPr>
        </p:nvSpPr>
        <p:spPr>
          <a:xfrm>
            <a:off x="838200" y="1825625"/>
            <a:ext cx="10515600" cy="4913042"/>
          </a:xfrm>
        </p:spPr>
        <p:txBody>
          <a:bodyPr>
            <a:normAutofit fontScale="92500" lnSpcReduction="10000"/>
          </a:bodyPr>
          <a:lstStyle/>
          <a:p>
            <a:r>
              <a:rPr lang="en-US" dirty="0" smtClean="0"/>
              <a:t>Multiple users can access the same file </a:t>
            </a:r>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r>
              <a:rPr lang="en-US" dirty="0" smtClean="0"/>
              <a:t>User 1 sync at 12.30</a:t>
            </a:r>
          </a:p>
          <a:p>
            <a:r>
              <a:rPr lang="en-US" dirty="0" smtClean="0"/>
              <a:t>User  2 sync at 2.30</a:t>
            </a:r>
          </a:p>
          <a:p>
            <a:r>
              <a:rPr lang="en-US" dirty="0" smtClean="0"/>
              <a:t>User 3 sync at 3.30</a:t>
            </a:r>
          </a:p>
          <a:p>
            <a:endParaRPr lang="en-US" dirty="0"/>
          </a:p>
        </p:txBody>
      </p:sp>
      <p:sp>
        <p:nvSpPr>
          <p:cNvPr id="4" name="Cloud Callout 3"/>
          <p:cNvSpPr/>
          <p:nvPr/>
        </p:nvSpPr>
        <p:spPr>
          <a:xfrm>
            <a:off x="4275909" y="2690949"/>
            <a:ext cx="2534194" cy="164592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 </a:t>
            </a:r>
          </a:p>
          <a:p>
            <a:pPr algn="ctr"/>
            <a:r>
              <a:rPr lang="en-US" dirty="0" smtClean="0"/>
              <a:t>centralized</a:t>
            </a:r>
            <a:endParaRPr lang="en-US" dirty="0"/>
          </a:p>
        </p:txBody>
      </p:sp>
      <p:sp>
        <p:nvSpPr>
          <p:cNvPr id="5" name="Rectangle 4"/>
          <p:cNvSpPr/>
          <p:nvPr/>
        </p:nvSpPr>
        <p:spPr>
          <a:xfrm>
            <a:off x="1280160" y="2690949"/>
            <a:ext cx="1576251" cy="1332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1 commit</a:t>
            </a:r>
          </a:p>
          <a:p>
            <a:pPr algn="ctr"/>
            <a:r>
              <a:rPr lang="en-US" dirty="0" smtClean="0"/>
              <a:t>At 11 AM</a:t>
            </a:r>
          </a:p>
          <a:p>
            <a:pPr algn="ctr"/>
            <a:r>
              <a:rPr lang="en-US" dirty="0" smtClean="0"/>
              <a:t>  1 PM</a:t>
            </a:r>
          </a:p>
          <a:p>
            <a:pPr algn="ctr"/>
            <a:r>
              <a:rPr lang="en-US" dirty="0" smtClean="0"/>
              <a:t>3.30 PM </a:t>
            </a:r>
            <a:endParaRPr lang="en-US" dirty="0"/>
          </a:p>
        </p:txBody>
      </p:sp>
      <p:sp>
        <p:nvSpPr>
          <p:cNvPr id="6" name="Oval 5"/>
          <p:cNvSpPr/>
          <p:nvPr/>
        </p:nvSpPr>
        <p:spPr>
          <a:xfrm>
            <a:off x="1885406" y="4489268"/>
            <a:ext cx="261257" cy="235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1998617" y="4750526"/>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885406" y="4872446"/>
            <a:ext cx="26125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390606" y="6172609"/>
            <a:ext cx="261257" cy="235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5503817" y="6433867"/>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90606" y="6555787"/>
            <a:ext cx="26125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9986555" y="4023360"/>
            <a:ext cx="261257" cy="235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10099766" y="4284618"/>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986555" y="4406538"/>
            <a:ext cx="261257"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930640" y="2499362"/>
            <a:ext cx="1576251" cy="1332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User 3 commit</a:t>
            </a:r>
          </a:p>
          <a:p>
            <a:pPr algn="ctr"/>
            <a:r>
              <a:rPr lang="en-US" dirty="0" smtClean="0"/>
              <a:t>AT 11 .45AM</a:t>
            </a:r>
          </a:p>
          <a:p>
            <a:pPr algn="ctr"/>
            <a:r>
              <a:rPr lang="en-US" dirty="0" smtClean="0"/>
              <a:t> 1.45 PM</a:t>
            </a:r>
          </a:p>
          <a:p>
            <a:pPr algn="ctr"/>
            <a:r>
              <a:rPr lang="en-US" dirty="0"/>
              <a:t>4</a:t>
            </a:r>
            <a:r>
              <a:rPr lang="en-US" dirty="0" smtClean="0"/>
              <a:t> PM </a:t>
            </a:r>
            <a:endParaRPr lang="en-US" dirty="0"/>
          </a:p>
        </p:txBody>
      </p:sp>
      <p:sp>
        <p:nvSpPr>
          <p:cNvPr id="16" name="Rectangle 15"/>
          <p:cNvSpPr/>
          <p:nvPr/>
        </p:nvSpPr>
        <p:spPr>
          <a:xfrm>
            <a:off x="4733108" y="4692152"/>
            <a:ext cx="1576251" cy="1332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2 commit</a:t>
            </a:r>
          </a:p>
          <a:p>
            <a:pPr algn="ctr"/>
            <a:r>
              <a:rPr lang="en-US" dirty="0" smtClean="0"/>
              <a:t>At 11.30 AM</a:t>
            </a:r>
          </a:p>
          <a:p>
            <a:pPr algn="ctr"/>
            <a:r>
              <a:rPr lang="en-US" dirty="0" smtClean="0"/>
              <a:t> 12 PM</a:t>
            </a:r>
          </a:p>
          <a:p>
            <a:pPr algn="ctr"/>
            <a:r>
              <a:rPr lang="en-US" dirty="0"/>
              <a:t>2</a:t>
            </a:r>
            <a:r>
              <a:rPr lang="en-US" dirty="0" smtClean="0"/>
              <a:t> PM </a:t>
            </a:r>
            <a:endParaRPr lang="en-US" dirty="0"/>
          </a:p>
        </p:txBody>
      </p:sp>
      <p:cxnSp>
        <p:nvCxnSpPr>
          <p:cNvPr id="18" name="Straight Arrow Connector 17"/>
          <p:cNvCxnSpPr/>
          <p:nvPr/>
        </p:nvCxnSpPr>
        <p:spPr>
          <a:xfrm>
            <a:off x="2926080" y="3065417"/>
            <a:ext cx="1227909" cy="291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0"/>
            <a:endCxn id="4" idx="1"/>
          </p:cNvCxnSpPr>
          <p:nvPr/>
        </p:nvCxnSpPr>
        <p:spPr>
          <a:xfrm flipV="1">
            <a:off x="5521234" y="4335116"/>
            <a:ext cx="21772" cy="35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932023" y="2969623"/>
            <a:ext cx="1888670" cy="478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003177" y="230188"/>
            <a:ext cx="3065417" cy="1102223"/>
          </a:xfrm>
          <a:prstGeom prst="rect">
            <a:avLst/>
          </a:prstGeom>
          <a:noFill/>
        </p:spPr>
        <p:txBody>
          <a:bodyPr wrap="square" rtlCol="0">
            <a:spAutoFit/>
          </a:bodyPr>
          <a:lstStyle/>
          <a:p>
            <a:endParaRPr lang="en-US" dirty="0"/>
          </a:p>
        </p:txBody>
      </p:sp>
      <p:sp>
        <p:nvSpPr>
          <p:cNvPr id="24" name="Rectangle 23"/>
          <p:cNvSpPr/>
          <p:nvPr/>
        </p:nvSpPr>
        <p:spPr>
          <a:xfrm>
            <a:off x="8003177" y="4972594"/>
            <a:ext cx="3918857" cy="158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at Server  :</a:t>
            </a:r>
          </a:p>
          <a:p>
            <a:pPr algn="ctr"/>
            <a:r>
              <a:rPr lang="en-US" dirty="0" smtClean="0"/>
              <a:t>At 12.30 11.00 from user1</a:t>
            </a:r>
          </a:p>
          <a:p>
            <a:pPr algn="ctr"/>
            <a:r>
              <a:rPr lang="en-US" dirty="0" smtClean="0"/>
              <a:t>At 2.30 11.30,12,2 from user 2</a:t>
            </a:r>
          </a:p>
          <a:p>
            <a:pPr algn="ctr"/>
            <a:r>
              <a:rPr lang="en-US" dirty="0" smtClean="0"/>
              <a:t>At 3.30 11.45,1.45 from user 3</a:t>
            </a:r>
          </a:p>
          <a:p>
            <a:pPr algn="ctr"/>
            <a:r>
              <a:rPr lang="en-US" dirty="0" smtClean="0"/>
              <a:t> </a:t>
            </a:r>
          </a:p>
        </p:txBody>
      </p:sp>
    </p:spTree>
    <p:extLst>
      <p:ext uri="{BB962C8B-B14F-4D97-AF65-F5344CB8AC3E}">
        <p14:creationId xmlns:p14="http://schemas.microsoft.com/office/powerpoint/2010/main" val="885393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DVCS </a:t>
            </a:r>
            <a:endParaRPr lang="en-US" dirty="0"/>
          </a:p>
        </p:txBody>
      </p:sp>
      <p:sp>
        <p:nvSpPr>
          <p:cNvPr id="3" name="Content Placeholder 2"/>
          <p:cNvSpPr>
            <a:spLocks noGrp="1"/>
          </p:cNvSpPr>
          <p:nvPr>
            <p:ph idx="1"/>
          </p:nvPr>
        </p:nvSpPr>
        <p:spPr/>
        <p:txBody>
          <a:bodyPr/>
          <a:lstStyle/>
          <a:p>
            <a:r>
              <a:rPr lang="en-US" dirty="0" smtClean="0"/>
              <a:t>Even Server goes down, if we access another new server also we can restore  back because the changes stored locally.</a:t>
            </a:r>
          </a:p>
          <a:p>
            <a:r>
              <a:rPr lang="en-US" dirty="0" smtClean="0"/>
              <a:t>No more SPOF.</a:t>
            </a:r>
            <a:endParaRPr lang="en-US" dirty="0"/>
          </a:p>
        </p:txBody>
      </p:sp>
    </p:spTree>
    <p:extLst>
      <p:ext uri="{BB962C8B-B14F-4D97-AF65-F5344CB8AC3E}">
        <p14:creationId xmlns:p14="http://schemas.microsoft.com/office/powerpoint/2010/main" val="489465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install </a:t>
            </a:r>
            <a:r>
              <a:rPr lang="en-US" dirty="0" err="1" smtClean="0"/>
              <a:t>Git</a:t>
            </a:r>
            <a:endParaRPr lang="en-US" dirty="0"/>
          </a:p>
        </p:txBody>
      </p:sp>
      <p:sp>
        <p:nvSpPr>
          <p:cNvPr id="3" name="Content Placeholder 2"/>
          <p:cNvSpPr>
            <a:spLocks noGrp="1"/>
          </p:cNvSpPr>
          <p:nvPr>
            <p:ph idx="1"/>
          </p:nvPr>
        </p:nvSpPr>
        <p:spPr/>
        <p:txBody>
          <a:bodyPr/>
          <a:lstStyle/>
          <a:p>
            <a:r>
              <a:rPr lang="en-US" dirty="0" smtClean="0">
                <a:hlinkClick r:id="rId2"/>
              </a:rPr>
              <a:t>http://git-scm.com/</a:t>
            </a:r>
            <a:endParaRPr lang="en-US" dirty="0" smtClean="0"/>
          </a:p>
          <a:p>
            <a:r>
              <a:rPr lang="en-US" dirty="0"/>
              <a:t>Latest source </a:t>
            </a:r>
            <a:r>
              <a:rPr lang="en-US" dirty="0" smtClean="0"/>
              <a:t>Release </a:t>
            </a:r>
            <a:r>
              <a:rPr lang="en-US" b="1" dirty="0" smtClean="0"/>
              <a:t>2.31.1</a:t>
            </a:r>
          </a:p>
          <a:p>
            <a:r>
              <a:rPr lang="en-US" u="sng" dirty="0" smtClean="0"/>
              <a:t>Release </a:t>
            </a:r>
            <a:r>
              <a:rPr lang="en-US" u="sng" dirty="0"/>
              <a:t>Notes</a:t>
            </a:r>
            <a:r>
              <a:rPr lang="en-US" dirty="0"/>
              <a:t> (2021-03-26)Download 2.31.1 for Windows</a:t>
            </a:r>
          </a:p>
        </p:txBody>
      </p:sp>
    </p:spTree>
    <p:extLst>
      <p:ext uri="{BB962C8B-B14F-4D97-AF65-F5344CB8AC3E}">
        <p14:creationId xmlns:p14="http://schemas.microsoft.com/office/powerpoint/2010/main" val="2306628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https://github.com/login</a:t>
            </a:r>
            <a:endParaRPr lang="en-US" dirty="0"/>
          </a:p>
        </p:txBody>
      </p:sp>
      <p:sp>
        <p:nvSpPr>
          <p:cNvPr id="3" name="Content Placeholder 2"/>
          <p:cNvSpPr>
            <a:spLocks noGrp="1"/>
          </p:cNvSpPr>
          <p:nvPr>
            <p:ph idx="1"/>
          </p:nvPr>
        </p:nvSpPr>
        <p:spPr/>
        <p:txBody>
          <a:bodyPr/>
          <a:lstStyle/>
          <a:p>
            <a:r>
              <a:rPr lang="en-US" dirty="0" smtClean="0"/>
              <a:t>Create a Remote repository first.</a:t>
            </a:r>
          </a:p>
          <a:p>
            <a:r>
              <a:rPr lang="en-US" dirty="0" smtClean="0"/>
              <a:t>In Website : New rep-&gt; enter repo </a:t>
            </a:r>
            <a:r>
              <a:rPr lang="en-US" dirty="0" err="1" smtClean="0"/>
              <a:t>url</a:t>
            </a:r>
            <a:r>
              <a:rPr lang="en-US" dirty="0" smtClean="0"/>
              <a:t> name</a:t>
            </a:r>
          </a:p>
          <a:p>
            <a:r>
              <a:rPr lang="en-US" dirty="0" smtClean="0"/>
              <a:t>Enter desc</a:t>
            </a:r>
          </a:p>
          <a:p>
            <a:r>
              <a:rPr lang="en-US" dirty="0" smtClean="0"/>
              <a:t>Ensure Public is selected</a:t>
            </a:r>
          </a:p>
          <a:p>
            <a:r>
              <a:rPr lang="en-US" dirty="0" smtClean="0"/>
              <a:t>Click create</a:t>
            </a:r>
          </a:p>
          <a:p>
            <a:pPr marL="0" indent="0">
              <a:buNone/>
            </a:pPr>
            <a:endParaRPr lang="en-US" dirty="0"/>
          </a:p>
        </p:txBody>
      </p:sp>
    </p:spTree>
    <p:extLst>
      <p:ext uri="{BB962C8B-B14F-4D97-AF65-F5344CB8AC3E}">
        <p14:creationId xmlns:p14="http://schemas.microsoft.com/office/powerpoint/2010/main" val="3897045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git</a:t>
            </a:r>
            <a:r>
              <a:rPr lang="en-US" dirty="0"/>
              <a:t> </a:t>
            </a:r>
            <a:r>
              <a:rPr lang="en-US" dirty="0" smtClean="0"/>
              <a:t> - - version</a:t>
            </a:r>
          </a:p>
          <a:p>
            <a:r>
              <a:rPr lang="en-US" dirty="0" err="1" smtClean="0"/>
              <a:t>git</a:t>
            </a:r>
            <a:r>
              <a:rPr lang="en-US" dirty="0" smtClean="0"/>
              <a:t> clone repo-</a:t>
            </a:r>
            <a:r>
              <a:rPr lang="en-US" dirty="0" err="1" smtClean="0"/>
              <a:t>url</a:t>
            </a:r>
            <a:endParaRPr lang="en-US" dirty="0" smtClean="0"/>
          </a:p>
          <a:p>
            <a:pPr lvl="1"/>
            <a:r>
              <a:rPr lang="en-US" dirty="0" smtClean="0"/>
              <a:t>Hidden folder is created with the name .</a:t>
            </a:r>
            <a:r>
              <a:rPr lang="en-US" dirty="0" err="1" smtClean="0"/>
              <a:t>git</a:t>
            </a:r>
            <a:r>
              <a:rPr lang="en-US" dirty="0" smtClean="0"/>
              <a:t> (Which manages </a:t>
            </a:r>
            <a:r>
              <a:rPr lang="en-US" dirty="0" err="1" smtClean="0"/>
              <a:t>Git</a:t>
            </a:r>
            <a:r>
              <a:rPr lang="en-US" dirty="0" smtClean="0"/>
              <a:t>).</a:t>
            </a:r>
          </a:p>
          <a:p>
            <a:r>
              <a:rPr lang="en-US" dirty="0" smtClean="0"/>
              <a:t>cd &lt;repo name&gt;</a:t>
            </a:r>
          </a:p>
          <a:p>
            <a:r>
              <a:rPr lang="en-US" dirty="0" smtClean="0"/>
              <a:t>ls</a:t>
            </a:r>
          </a:p>
          <a:p>
            <a:r>
              <a:rPr lang="en-US" dirty="0"/>
              <a:t>t</a:t>
            </a:r>
            <a:r>
              <a:rPr lang="en-US" dirty="0" smtClean="0"/>
              <a:t>ouch readme.md</a:t>
            </a:r>
          </a:p>
          <a:p>
            <a:r>
              <a:rPr lang="en-US" dirty="0"/>
              <a:t>v</a:t>
            </a:r>
            <a:r>
              <a:rPr lang="en-US" dirty="0" smtClean="0"/>
              <a:t>i readme.md</a:t>
            </a:r>
          </a:p>
          <a:p>
            <a:pPr lvl="1"/>
            <a:r>
              <a:rPr lang="en-US" dirty="0" smtClean="0"/>
              <a:t>Type the text and save the file</a:t>
            </a:r>
          </a:p>
          <a:p>
            <a:r>
              <a:rPr lang="en-US" dirty="0"/>
              <a:t>c</a:t>
            </a:r>
            <a:r>
              <a:rPr lang="en-US" dirty="0" smtClean="0"/>
              <a:t>at readme.md</a:t>
            </a:r>
          </a:p>
          <a:p>
            <a:r>
              <a:rPr lang="en-US" dirty="0" err="1"/>
              <a:t>g</a:t>
            </a:r>
            <a:r>
              <a:rPr lang="en-US" dirty="0" err="1" smtClean="0"/>
              <a:t>it</a:t>
            </a:r>
            <a:r>
              <a:rPr lang="en-US" dirty="0" smtClean="0"/>
              <a:t> log</a:t>
            </a:r>
          </a:p>
          <a:p>
            <a:r>
              <a:rPr lang="en-US" dirty="0" err="1"/>
              <a:t>g</a:t>
            </a:r>
            <a:r>
              <a:rPr lang="en-US" dirty="0" err="1" smtClean="0"/>
              <a:t>it</a:t>
            </a:r>
            <a:r>
              <a:rPr lang="en-US" dirty="0" smtClean="0"/>
              <a:t> status</a:t>
            </a:r>
          </a:p>
          <a:p>
            <a:pPr lvl="1"/>
            <a:r>
              <a:rPr lang="en-US" dirty="0" smtClean="0"/>
              <a:t>Which gives result as untracked file</a:t>
            </a:r>
          </a:p>
        </p:txBody>
      </p:sp>
    </p:spTree>
    <p:extLst>
      <p:ext uri="{BB962C8B-B14F-4D97-AF65-F5344CB8AC3E}">
        <p14:creationId xmlns:p14="http://schemas.microsoft.com/office/powerpoint/2010/main" val="404206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ommands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git</a:t>
            </a:r>
            <a:r>
              <a:rPr lang="en-US" dirty="0" smtClean="0"/>
              <a:t> add readme.md</a:t>
            </a:r>
          </a:p>
          <a:p>
            <a:r>
              <a:rPr lang="en-US" dirty="0" err="1" smtClean="0"/>
              <a:t>git</a:t>
            </a:r>
            <a:r>
              <a:rPr lang="en-US" dirty="0" smtClean="0"/>
              <a:t> status</a:t>
            </a:r>
          </a:p>
          <a:p>
            <a:pPr lvl="1"/>
            <a:r>
              <a:rPr lang="en-US" dirty="0"/>
              <a:t> </a:t>
            </a:r>
            <a:r>
              <a:rPr lang="en-US" dirty="0" smtClean="0"/>
              <a:t>No commit yet, changes to be committed</a:t>
            </a:r>
          </a:p>
          <a:p>
            <a:r>
              <a:rPr lang="en-US" dirty="0" err="1" smtClean="0"/>
              <a:t>git</a:t>
            </a:r>
            <a:r>
              <a:rPr lang="en-US" dirty="0" smtClean="0"/>
              <a:t> commit –m ”Added readme.md”</a:t>
            </a:r>
          </a:p>
          <a:p>
            <a:r>
              <a:rPr lang="en-US" dirty="0" err="1"/>
              <a:t>g</a:t>
            </a:r>
            <a:r>
              <a:rPr lang="en-US" dirty="0" err="1" smtClean="0"/>
              <a:t>it</a:t>
            </a:r>
            <a:r>
              <a:rPr lang="en-US" dirty="0" smtClean="0"/>
              <a:t> status</a:t>
            </a:r>
          </a:p>
          <a:p>
            <a:r>
              <a:rPr lang="en-US" dirty="0" err="1"/>
              <a:t>g</a:t>
            </a:r>
            <a:r>
              <a:rPr lang="en-US" dirty="0" err="1" smtClean="0"/>
              <a:t>it</a:t>
            </a:r>
            <a:r>
              <a:rPr lang="en-US" dirty="0" smtClean="0"/>
              <a:t> push origin master</a:t>
            </a:r>
          </a:p>
          <a:p>
            <a:pPr marL="685800" lvl="2">
              <a:spcBef>
                <a:spcPts val="1000"/>
              </a:spcBef>
            </a:pPr>
            <a:r>
              <a:rPr lang="en-US" dirty="0" smtClean="0"/>
              <a:t>From local what is the content of master branch to remote repo.</a:t>
            </a:r>
          </a:p>
          <a:p>
            <a:r>
              <a:rPr lang="en-US" dirty="0" smtClean="0"/>
              <a:t>Create another file sample.txt</a:t>
            </a:r>
          </a:p>
          <a:p>
            <a:r>
              <a:rPr lang="en-US" dirty="0"/>
              <a:t>t</a:t>
            </a:r>
            <a:r>
              <a:rPr lang="en-US" dirty="0" smtClean="0"/>
              <a:t>ouch sample.txt</a:t>
            </a:r>
          </a:p>
          <a:p>
            <a:r>
              <a:rPr lang="en-US" dirty="0"/>
              <a:t>v</a:t>
            </a:r>
            <a:r>
              <a:rPr lang="en-US" dirty="0" smtClean="0"/>
              <a:t>i sample.txt</a:t>
            </a:r>
          </a:p>
          <a:p>
            <a:pPr lvl="1"/>
            <a:endParaRPr lang="en-US" dirty="0" smtClean="0"/>
          </a:p>
        </p:txBody>
      </p:sp>
    </p:spTree>
    <p:extLst>
      <p:ext uri="{BB962C8B-B14F-4D97-AF65-F5344CB8AC3E}">
        <p14:creationId xmlns:p14="http://schemas.microsoft.com/office/powerpoint/2010/main" val="2225066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ommands</a:t>
            </a:r>
            <a:endParaRPr lang="en-US" dirty="0"/>
          </a:p>
        </p:txBody>
      </p:sp>
      <p:sp>
        <p:nvSpPr>
          <p:cNvPr id="3" name="Content Placeholder 2"/>
          <p:cNvSpPr>
            <a:spLocks noGrp="1"/>
          </p:cNvSpPr>
          <p:nvPr>
            <p:ph idx="1"/>
          </p:nvPr>
        </p:nvSpPr>
        <p:spPr/>
        <p:txBody>
          <a:bodyPr>
            <a:normAutofit lnSpcReduction="10000"/>
          </a:bodyPr>
          <a:lstStyle/>
          <a:p>
            <a:r>
              <a:rPr lang="en-US" dirty="0" err="1"/>
              <a:t>g</a:t>
            </a:r>
            <a:r>
              <a:rPr lang="en-US" dirty="0" err="1" smtClean="0"/>
              <a:t>it</a:t>
            </a:r>
            <a:r>
              <a:rPr lang="en-US" dirty="0" smtClean="0"/>
              <a:t> status</a:t>
            </a:r>
          </a:p>
          <a:p>
            <a:r>
              <a:rPr lang="en-US" dirty="0" smtClean="0"/>
              <a:t>vi readme.md</a:t>
            </a:r>
          </a:p>
          <a:p>
            <a:r>
              <a:rPr lang="en-US" dirty="0" err="1" smtClean="0"/>
              <a:t>git</a:t>
            </a:r>
            <a:r>
              <a:rPr lang="en-US" dirty="0" smtClean="0"/>
              <a:t> status</a:t>
            </a:r>
          </a:p>
          <a:p>
            <a:r>
              <a:rPr lang="en-US" dirty="0" err="1" smtClean="0"/>
              <a:t>git</a:t>
            </a:r>
            <a:r>
              <a:rPr lang="en-US" dirty="0" smtClean="0"/>
              <a:t> add filename1  filename2</a:t>
            </a:r>
          </a:p>
          <a:p>
            <a:r>
              <a:rPr lang="en-US" dirty="0" err="1" smtClean="0"/>
              <a:t>git</a:t>
            </a:r>
            <a:r>
              <a:rPr lang="en-US" dirty="0" smtClean="0"/>
              <a:t> add .  // to add all the file changes</a:t>
            </a:r>
          </a:p>
          <a:p>
            <a:r>
              <a:rPr lang="en-US" dirty="0" err="1" smtClean="0"/>
              <a:t>git</a:t>
            </a:r>
            <a:r>
              <a:rPr lang="en-US" dirty="0" smtClean="0"/>
              <a:t> status</a:t>
            </a:r>
          </a:p>
          <a:p>
            <a:r>
              <a:rPr lang="en-US" dirty="0" err="1" smtClean="0"/>
              <a:t>git</a:t>
            </a:r>
            <a:r>
              <a:rPr lang="en-US" dirty="0" smtClean="0"/>
              <a:t> commit –m “modified readme.md &amp; added sample.txt”</a:t>
            </a:r>
          </a:p>
          <a:p>
            <a:r>
              <a:rPr lang="en-US" dirty="0" err="1" smtClean="0"/>
              <a:t>git</a:t>
            </a:r>
            <a:r>
              <a:rPr lang="en-US" dirty="0" smtClean="0"/>
              <a:t> push origin master</a:t>
            </a:r>
          </a:p>
          <a:p>
            <a:r>
              <a:rPr lang="en-US" dirty="0" err="1"/>
              <a:t>g</a:t>
            </a:r>
            <a:r>
              <a:rPr lang="en-US" dirty="0" err="1" smtClean="0"/>
              <a:t>it</a:t>
            </a:r>
            <a:r>
              <a:rPr lang="en-US" dirty="0" smtClean="0"/>
              <a:t> log</a:t>
            </a:r>
            <a:endParaRPr lang="en-US" dirty="0"/>
          </a:p>
        </p:txBody>
      </p:sp>
    </p:spTree>
    <p:extLst>
      <p:ext uri="{BB962C8B-B14F-4D97-AF65-F5344CB8AC3E}">
        <p14:creationId xmlns:p14="http://schemas.microsoft.com/office/powerpoint/2010/main" val="1141972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27315" y="605789"/>
            <a:ext cx="5329645" cy="5847262"/>
          </a:xfrm>
          <a:prstGeom prst="rect">
            <a:avLst/>
          </a:prstGeom>
        </p:spPr>
      </p:pic>
      <p:pic>
        <p:nvPicPr>
          <p:cNvPr id="6" name="Picture 5"/>
          <p:cNvPicPr>
            <a:picLocks noChangeAspect="1"/>
          </p:cNvPicPr>
          <p:nvPr/>
        </p:nvPicPr>
        <p:blipFill>
          <a:blip r:embed="rId3"/>
          <a:stretch>
            <a:fillRect/>
          </a:stretch>
        </p:blipFill>
        <p:spPr>
          <a:xfrm>
            <a:off x="6348684" y="1984466"/>
            <a:ext cx="5381625" cy="2819400"/>
          </a:xfrm>
          <a:prstGeom prst="rect">
            <a:avLst/>
          </a:prstGeom>
        </p:spPr>
      </p:pic>
    </p:spTree>
    <p:extLst>
      <p:ext uri="{BB962C8B-B14F-4D97-AF65-F5344CB8AC3E}">
        <p14:creationId xmlns:p14="http://schemas.microsoft.com/office/powerpoint/2010/main" val="4482685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t>
            </a:r>
            <a:endParaRPr lang="en-US" dirty="0"/>
          </a:p>
        </p:txBody>
      </p:sp>
      <p:sp>
        <p:nvSpPr>
          <p:cNvPr id="3" name="Content Placeholder 2"/>
          <p:cNvSpPr>
            <a:spLocks noGrp="1"/>
          </p:cNvSpPr>
          <p:nvPr>
            <p:ph idx="1"/>
          </p:nvPr>
        </p:nvSpPr>
        <p:spPr/>
        <p:txBody>
          <a:bodyPr/>
          <a:lstStyle/>
          <a:p>
            <a:r>
              <a:rPr lang="en-US" dirty="0" smtClean="0"/>
              <a:t>Local Repository -&gt; isolated repository in our own machine where we can work on local version of project.</a:t>
            </a:r>
          </a:p>
          <a:p>
            <a:r>
              <a:rPr lang="en-US" dirty="0" smtClean="0"/>
              <a:t>Remote Repository-&gt; Stored on remote server, useful for teams working on a single project. This a place where you can share your project code, and we can view other developers code shared as public.</a:t>
            </a:r>
          </a:p>
          <a:p>
            <a:pPr marL="0" indent="0">
              <a:buNone/>
            </a:pPr>
            <a:endParaRPr lang="en-US" dirty="0"/>
          </a:p>
        </p:txBody>
      </p:sp>
    </p:spTree>
    <p:extLst>
      <p:ext uri="{BB962C8B-B14F-4D97-AF65-F5344CB8AC3E}">
        <p14:creationId xmlns:p14="http://schemas.microsoft.com/office/powerpoint/2010/main" val="925240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a:xfrm>
            <a:off x="873036" y="1825625"/>
            <a:ext cx="10515600" cy="4351338"/>
          </a:xfrm>
        </p:spPr>
        <p:txBody>
          <a:bodyPr/>
          <a:lstStyle/>
          <a:p>
            <a:r>
              <a:rPr lang="en-US" dirty="0" smtClean="0"/>
              <a:t>3 developers (Sam, Sarah, David) required to develop Home page App </a:t>
            </a:r>
          </a:p>
          <a:p>
            <a:r>
              <a:rPr lang="en-US" dirty="0" smtClean="0"/>
              <a:t>1 Tech Lead (</a:t>
            </a:r>
            <a:r>
              <a:rPr lang="en-US" dirty="0" err="1" smtClean="0"/>
              <a:t>Jhon</a:t>
            </a:r>
            <a:r>
              <a:rPr lang="en-US" dirty="0" smtClean="0"/>
              <a:t>) -&gt; Created a Repo.</a:t>
            </a:r>
          </a:p>
          <a:p>
            <a:pPr marL="0" indent="0">
              <a:buNone/>
            </a:pPr>
            <a:endParaRPr lang="en-US" dirty="0"/>
          </a:p>
        </p:txBody>
      </p:sp>
      <p:cxnSp>
        <p:nvCxnSpPr>
          <p:cNvPr id="5" name="Straight Connector 4"/>
          <p:cNvCxnSpPr/>
          <p:nvPr/>
        </p:nvCxnSpPr>
        <p:spPr>
          <a:xfrm>
            <a:off x="1001486" y="4014651"/>
            <a:ext cx="1011936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Circular Arrow 6"/>
          <p:cNvSpPr/>
          <p:nvPr/>
        </p:nvSpPr>
        <p:spPr>
          <a:xfrm>
            <a:off x="1001485" y="3056708"/>
            <a:ext cx="2815047" cy="1881051"/>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rved Down Arrow 8"/>
          <p:cNvSpPr/>
          <p:nvPr/>
        </p:nvSpPr>
        <p:spPr>
          <a:xfrm>
            <a:off x="4049486" y="3152503"/>
            <a:ext cx="2551611" cy="86214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Down Arrow 10"/>
          <p:cNvSpPr/>
          <p:nvPr/>
        </p:nvSpPr>
        <p:spPr>
          <a:xfrm>
            <a:off x="2281646" y="3152503"/>
            <a:ext cx="3135085" cy="86214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rved Up Arrow 11"/>
          <p:cNvSpPr/>
          <p:nvPr/>
        </p:nvSpPr>
        <p:spPr>
          <a:xfrm>
            <a:off x="1680754" y="4014651"/>
            <a:ext cx="3143795" cy="53122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583474" y="4214949"/>
            <a:ext cx="1219200" cy="369332"/>
          </a:xfrm>
          <a:prstGeom prst="rect">
            <a:avLst/>
          </a:prstGeom>
          <a:noFill/>
        </p:spPr>
        <p:txBody>
          <a:bodyPr wrap="square" rtlCol="0">
            <a:spAutoFit/>
          </a:bodyPr>
          <a:lstStyle/>
          <a:p>
            <a:r>
              <a:rPr lang="en-US" dirty="0" smtClean="0"/>
              <a:t>11.00 Am</a:t>
            </a:r>
            <a:endParaRPr lang="en-US" dirty="0"/>
          </a:p>
        </p:txBody>
      </p:sp>
      <p:sp>
        <p:nvSpPr>
          <p:cNvPr id="14" name="TextBox 13"/>
          <p:cNvSpPr txBox="1"/>
          <p:nvPr/>
        </p:nvSpPr>
        <p:spPr>
          <a:xfrm>
            <a:off x="10502537" y="4214949"/>
            <a:ext cx="1097280" cy="369332"/>
          </a:xfrm>
          <a:prstGeom prst="rect">
            <a:avLst/>
          </a:prstGeom>
          <a:noFill/>
        </p:spPr>
        <p:txBody>
          <a:bodyPr wrap="square" rtlCol="0">
            <a:spAutoFit/>
          </a:bodyPr>
          <a:lstStyle/>
          <a:p>
            <a:r>
              <a:rPr lang="en-US" dirty="0" smtClean="0"/>
              <a:t>05.00 PM</a:t>
            </a:r>
            <a:endParaRPr lang="en-US" dirty="0"/>
          </a:p>
        </p:txBody>
      </p:sp>
      <p:sp>
        <p:nvSpPr>
          <p:cNvPr id="15" name="TextBox 14"/>
          <p:cNvSpPr txBox="1"/>
          <p:nvPr/>
        </p:nvSpPr>
        <p:spPr>
          <a:xfrm>
            <a:off x="1001484" y="2872042"/>
            <a:ext cx="1062445" cy="369332"/>
          </a:xfrm>
          <a:prstGeom prst="rect">
            <a:avLst/>
          </a:prstGeom>
          <a:noFill/>
        </p:spPr>
        <p:txBody>
          <a:bodyPr wrap="square" rtlCol="0">
            <a:spAutoFit/>
          </a:bodyPr>
          <a:lstStyle/>
          <a:p>
            <a:r>
              <a:rPr lang="en-US" dirty="0" smtClean="0"/>
              <a:t>Sam</a:t>
            </a:r>
            <a:endParaRPr lang="en-US" dirty="0"/>
          </a:p>
        </p:txBody>
      </p:sp>
      <p:sp>
        <p:nvSpPr>
          <p:cNvPr id="16" name="TextBox 15"/>
          <p:cNvSpPr txBox="1"/>
          <p:nvPr/>
        </p:nvSpPr>
        <p:spPr>
          <a:xfrm>
            <a:off x="2773681" y="4645529"/>
            <a:ext cx="1062445" cy="369332"/>
          </a:xfrm>
          <a:prstGeom prst="rect">
            <a:avLst/>
          </a:prstGeom>
          <a:noFill/>
        </p:spPr>
        <p:txBody>
          <a:bodyPr wrap="square" rtlCol="0">
            <a:spAutoFit/>
          </a:bodyPr>
          <a:lstStyle/>
          <a:p>
            <a:r>
              <a:rPr lang="en-US" dirty="0" smtClean="0"/>
              <a:t>Sara</a:t>
            </a:r>
            <a:endParaRPr lang="en-US" dirty="0"/>
          </a:p>
        </p:txBody>
      </p:sp>
      <p:sp>
        <p:nvSpPr>
          <p:cNvPr id="17" name="TextBox 16"/>
          <p:cNvSpPr txBox="1"/>
          <p:nvPr/>
        </p:nvSpPr>
        <p:spPr>
          <a:xfrm>
            <a:off x="3401787" y="2754458"/>
            <a:ext cx="1062445" cy="369332"/>
          </a:xfrm>
          <a:prstGeom prst="rect">
            <a:avLst/>
          </a:prstGeom>
          <a:noFill/>
        </p:spPr>
        <p:txBody>
          <a:bodyPr wrap="square" rtlCol="0">
            <a:spAutoFit/>
          </a:bodyPr>
          <a:lstStyle/>
          <a:p>
            <a:r>
              <a:rPr lang="en-US" dirty="0" smtClean="0"/>
              <a:t>David</a:t>
            </a:r>
            <a:endParaRPr lang="en-US" dirty="0"/>
          </a:p>
        </p:txBody>
      </p:sp>
      <p:sp>
        <p:nvSpPr>
          <p:cNvPr id="18" name="TextBox 17"/>
          <p:cNvSpPr txBox="1"/>
          <p:nvPr/>
        </p:nvSpPr>
        <p:spPr>
          <a:xfrm>
            <a:off x="5165270" y="2783170"/>
            <a:ext cx="1062445" cy="369332"/>
          </a:xfrm>
          <a:prstGeom prst="rect">
            <a:avLst/>
          </a:prstGeom>
          <a:noFill/>
        </p:spPr>
        <p:txBody>
          <a:bodyPr wrap="square" rtlCol="0">
            <a:spAutoFit/>
          </a:bodyPr>
          <a:lstStyle/>
          <a:p>
            <a:r>
              <a:rPr lang="en-US" dirty="0" err="1" smtClean="0"/>
              <a:t>Jhon</a:t>
            </a:r>
            <a:endParaRPr lang="en-US" dirty="0"/>
          </a:p>
        </p:txBody>
      </p:sp>
      <p:sp>
        <p:nvSpPr>
          <p:cNvPr id="19" name="Rectangle 18"/>
          <p:cNvSpPr/>
          <p:nvPr/>
        </p:nvSpPr>
        <p:spPr>
          <a:xfrm>
            <a:off x="4464233" y="4830194"/>
            <a:ext cx="4220390" cy="2027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Initial file Index.hmtl is empty</a:t>
            </a:r>
          </a:p>
          <a:p>
            <a:pPr algn="ctr"/>
            <a:r>
              <a:rPr lang="en-US" dirty="0" smtClean="0"/>
              <a:t>Sam added code in Index.hmtl</a:t>
            </a:r>
          </a:p>
          <a:p>
            <a:pPr algn="ctr"/>
            <a:r>
              <a:rPr lang="en-US" dirty="0" smtClean="0"/>
              <a:t>Sara created format CSS</a:t>
            </a:r>
          </a:p>
          <a:p>
            <a:pPr algn="ctr"/>
            <a:r>
              <a:rPr lang="en-US" dirty="0" smtClean="0"/>
              <a:t>David created JavaScript</a:t>
            </a:r>
          </a:p>
          <a:p>
            <a:pPr algn="ctr"/>
            <a:r>
              <a:rPr lang="en-US" dirty="0" smtClean="0"/>
              <a:t>Home page can be CI &amp; CD</a:t>
            </a:r>
          </a:p>
          <a:p>
            <a:pPr algn="ctr"/>
            <a:r>
              <a:rPr lang="en-US" dirty="0" smtClean="0"/>
              <a:t>At any time updated Home page is found</a:t>
            </a:r>
          </a:p>
          <a:p>
            <a:pPr algn="ctr"/>
            <a:endParaRPr lang="en-US" dirty="0"/>
          </a:p>
        </p:txBody>
      </p:sp>
      <p:sp>
        <p:nvSpPr>
          <p:cNvPr id="20" name="TextBox 19"/>
          <p:cNvSpPr txBox="1"/>
          <p:nvPr/>
        </p:nvSpPr>
        <p:spPr>
          <a:xfrm>
            <a:off x="8704217" y="4584281"/>
            <a:ext cx="3061063" cy="2308324"/>
          </a:xfrm>
          <a:prstGeom prst="rect">
            <a:avLst/>
          </a:prstGeom>
          <a:noFill/>
        </p:spPr>
        <p:txBody>
          <a:bodyPr wrap="square" rtlCol="0">
            <a:spAutoFit/>
          </a:bodyPr>
          <a:lstStyle/>
          <a:p>
            <a:r>
              <a:rPr lang="en-US" dirty="0" smtClean="0"/>
              <a:t>One task is completed working on their own pace &amp;  not intact.</a:t>
            </a:r>
          </a:p>
          <a:p>
            <a:r>
              <a:rPr lang="en-US" dirty="0" smtClean="0"/>
              <a:t>At any given point of time still having old code and their branches  can be deployed </a:t>
            </a:r>
          </a:p>
          <a:p>
            <a:r>
              <a:rPr lang="en-US" dirty="0" smtClean="0"/>
              <a:t>Don’t want to wait for entire code for deployment</a:t>
            </a:r>
            <a:endParaRPr lang="en-US" dirty="0"/>
          </a:p>
        </p:txBody>
      </p:sp>
    </p:spTree>
    <p:extLst>
      <p:ext uri="{BB962C8B-B14F-4D97-AF65-F5344CB8AC3E}">
        <p14:creationId xmlns:p14="http://schemas.microsoft.com/office/powerpoint/2010/main" val="3132991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Trunk based development </a:t>
            </a:r>
            <a:endParaRPr lang="en-US" dirty="0"/>
          </a:p>
        </p:txBody>
      </p:sp>
      <p:sp>
        <p:nvSpPr>
          <p:cNvPr id="3" name="Content Placeholder 2"/>
          <p:cNvSpPr>
            <a:spLocks noGrp="1"/>
          </p:cNvSpPr>
          <p:nvPr>
            <p:ph idx="1"/>
          </p:nvPr>
        </p:nvSpPr>
        <p:spPr/>
        <p:txBody>
          <a:bodyPr/>
          <a:lstStyle/>
          <a:p>
            <a:r>
              <a:rPr lang="en-US" dirty="0"/>
              <a:t>A source-control branching model, where developers collaborate on code in a single branch called ‘trunk’ *, resist any pressure to create other long-lived development branches by employing documented techniques. They therefore avoid merge hell, do not break the build, and live happily ever after.</a:t>
            </a:r>
          </a:p>
          <a:p>
            <a:r>
              <a:rPr lang="en-US" dirty="0"/>
              <a:t>* </a:t>
            </a:r>
            <a:r>
              <a:rPr lang="en-US" i="1" dirty="0"/>
              <a:t>main</a:t>
            </a:r>
            <a:r>
              <a:rPr lang="en-US" dirty="0"/>
              <a:t> or </a:t>
            </a:r>
            <a:r>
              <a:rPr lang="en-US" i="1" dirty="0"/>
              <a:t>master</a:t>
            </a:r>
            <a:r>
              <a:rPr lang="en-US" dirty="0"/>
              <a:t>, in </a:t>
            </a:r>
            <a:r>
              <a:rPr lang="en-US" dirty="0" err="1"/>
              <a:t>Git</a:t>
            </a:r>
            <a:r>
              <a:rPr lang="en-US" dirty="0"/>
              <a:t> </a:t>
            </a:r>
            <a:r>
              <a:rPr lang="en-US" dirty="0" smtClean="0"/>
              <a:t>nomenclature</a:t>
            </a:r>
          </a:p>
          <a:p>
            <a:r>
              <a:rPr lang="en-US" dirty="0"/>
              <a:t>Trunk-Based Development is not a new branching model. The word ‘trunk’ is referent to the concept of a growing tree, where the fattest and longest span is the trunk, not the branches that radiate from it and are of more limited length.</a:t>
            </a:r>
          </a:p>
          <a:p>
            <a:pPr marL="0" indent="0">
              <a:buNone/>
            </a:pPr>
            <a:endParaRPr lang="en-US" b="1" dirty="0"/>
          </a:p>
          <a:p>
            <a:endParaRPr lang="en-US" dirty="0"/>
          </a:p>
        </p:txBody>
      </p:sp>
    </p:spTree>
    <p:extLst>
      <p:ext uri="{BB962C8B-B14F-4D97-AF65-F5344CB8AC3E}">
        <p14:creationId xmlns:p14="http://schemas.microsoft.com/office/powerpoint/2010/main" val="20229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Trunk based development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Trunk-Based Development is a key enabler of Continuous Integration and by extension Continuous Delivery. When individuals on a team are committing their changes to the trunk multiple times a day it becomes easy to satisfy the core requirement of Continuous Integration that all team members commit to trunk at least once every 24 hours. This ensures the codebase is always releasable on demand and helps to make Continuous Delivery a reality.</a:t>
            </a:r>
          </a:p>
          <a:p>
            <a:r>
              <a:rPr lang="en-US" dirty="0"/>
              <a:t>The dividing line between small team Trunk-Based Development and scaled Trunk-Based Development is a subject to team size and commit rate consideration. The precise moment a dev team is no longer “small” and has transitioned to “scaled” is subject to practitioner debate. Regardless, teams perform a full “pre integrate” build (compile, unit tests, integration tests) on their dev workstations before committing/pushing for </a:t>
            </a:r>
            <a:r>
              <a:rPr lang="en-US" dirty="0" smtClean="0"/>
              <a:t>others(or </a:t>
            </a:r>
            <a:r>
              <a:rPr lang="en-US" dirty="0"/>
              <a:t>bots) to see.</a:t>
            </a:r>
          </a:p>
          <a:p>
            <a:pPr marL="0" indent="0">
              <a:buNone/>
            </a:pPr>
            <a:endParaRPr lang="en-US" b="1" dirty="0"/>
          </a:p>
          <a:p>
            <a:endParaRPr lang="en-US" dirty="0"/>
          </a:p>
        </p:txBody>
      </p:sp>
    </p:spTree>
    <p:extLst>
      <p:ext uri="{BB962C8B-B14F-4D97-AF65-F5344CB8AC3E}">
        <p14:creationId xmlns:p14="http://schemas.microsoft.com/office/powerpoint/2010/main" val="2714956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89571" y="342899"/>
            <a:ext cx="8212858" cy="6172201"/>
          </a:xfrm>
          <a:prstGeom prst="rect">
            <a:avLst/>
          </a:prstGeom>
        </p:spPr>
      </p:pic>
    </p:spTree>
    <p:extLst>
      <p:ext uri="{BB962C8B-B14F-4D97-AF65-F5344CB8AC3E}">
        <p14:creationId xmlns:p14="http://schemas.microsoft.com/office/powerpoint/2010/main" val="3173251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19187" y="781050"/>
            <a:ext cx="9953625" cy="5295900"/>
          </a:xfrm>
          <a:prstGeom prst="rect">
            <a:avLst/>
          </a:prstGeom>
        </p:spPr>
      </p:pic>
    </p:spTree>
    <p:extLst>
      <p:ext uri="{BB962C8B-B14F-4D97-AF65-F5344CB8AC3E}">
        <p14:creationId xmlns:p14="http://schemas.microsoft.com/office/powerpoint/2010/main" val="3962716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Revamp your </a:t>
            </a:r>
            <a:r>
              <a:rPr lang="en-US" dirty="0" err="1" smtClean="0"/>
              <a:t>Git</a:t>
            </a:r>
            <a:r>
              <a:rPr lang="en-US" dirty="0" smtClean="0"/>
              <a:t> Profile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Profile :</a:t>
            </a:r>
          </a:p>
          <a:p>
            <a:pPr lvl="1"/>
            <a:r>
              <a:rPr lang="en-US" dirty="0" smtClean="0"/>
              <a:t>Adding picture profile</a:t>
            </a:r>
          </a:p>
          <a:p>
            <a:pPr lvl="1"/>
            <a:r>
              <a:rPr lang="en-US" dirty="0" smtClean="0"/>
              <a:t>Adding Bio (employment)</a:t>
            </a:r>
          </a:p>
          <a:p>
            <a:pPr lvl="1"/>
            <a:r>
              <a:rPr lang="en-US" dirty="0" smtClean="0"/>
              <a:t>Programming language we know</a:t>
            </a:r>
          </a:p>
          <a:p>
            <a:pPr lvl="1"/>
            <a:r>
              <a:rPr lang="en-US" dirty="0" smtClean="0"/>
              <a:t>Project like to work</a:t>
            </a:r>
          </a:p>
          <a:p>
            <a:pPr marL="457200" lvl="1" indent="0">
              <a:buNone/>
            </a:pPr>
            <a:endParaRPr lang="en-US" dirty="0" smtClean="0"/>
          </a:p>
          <a:p>
            <a:r>
              <a:rPr lang="en-US" dirty="0" smtClean="0"/>
              <a:t>Repo : Commented, Indented</a:t>
            </a:r>
          </a:p>
          <a:p>
            <a:r>
              <a:rPr lang="en-US" dirty="0" smtClean="0"/>
              <a:t>Readme.md is important file in </a:t>
            </a:r>
            <a:r>
              <a:rPr lang="en-US" dirty="0" err="1" smtClean="0"/>
              <a:t>Git</a:t>
            </a:r>
            <a:endParaRPr lang="en-US" dirty="0" smtClean="0"/>
          </a:p>
          <a:p>
            <a:r>
              <a:rPr lang="en-US" dirty="0" smtClean="0"/>
              <a:t>Any contribution to other project</a:t>
            </a:r>
          </a:p>
          <a:p>
            <a:r>
              <a:rPr lang="en-US" dirty="0" smtClean="0"/>
              <a:t>Ensure which project wants to show case should be as public</a:t>
            </a:r>
          </a:p>
          <a:p>
            <a:r>
              <a:rPr lang="en-US" dirty="0" smtClean="0"/>
              <a:t>Refer other java profile and use the same profile if matches</a:t>
            </a:r>
          </a:p>
          <a:p>
            <a:r>
              <a:rPr lang="en-US" dirty="0" smtClean="0"/>
              <a:t>Never ever copy any project and put in </a:t>
            </a:r>
            <a:r>
              <a:rPr lang="en-US" dirty="0" err="1" smtClean="0"/>
              <a:t>Git</a:t>
            </a:r>
            <a:r>
              <a:rPr lang="en-US" dirty="0" smtClean="0"/>
              <a:t> as your own code</a:t>
            </a:r>
          </a:p>
          <a:p>
            <a:r>
              <a:rPr lang="en-US" dirty="0" smtClean="0"/>
              <a:t>Reference Angular, React, Facebook, refer readme.md (mark down file) which talks about source</a:t>
            </a:r>
          </a:p>
          <a:p>
            <a:r>
              <a:rPr lang="en-US" dirty="0" smtClean="0"/>
              <a:t>Example for readme.md ( In java project -&gt; java lib, java </a:t>
            </a:r>
            <a:r>
              <a:rPr lang="en-US" dirty="0" err="1" smtClean="0"/>
              <a:t>RestApi</a:t>
            </a:r>
            <a:r>
              <a:rPr lang="en-US" dirty="0" smtClean="0"/>
              <a:t> using, how to install, how to use, what are the features, future scope, work in progress etc..)</a:t>
            </a:r>
          </a:p>
          <a:p>
            <a:pPr marL="0" indent="0">
              <a:buNone/>
            </a:pPr>
            <a:endParaRPr lang="en-US" dirty="0" smtClean="0"/>
          </a:p>
        </p:txBody>
      </p:sp>
    </p:spTree>
    <p:extLst>
      <p:ext uri="{BB962C8B-B14F-4D97-AF65-F5344CB8AC3E}">
        <p14:creationId xmlns:p14="http://schemas.microsoft.com/office/powerpoint/2010/main" val="2131720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Learning</a:t>
            </a:r>
            <a:endParaRPr lang="en-US" dirty="0"/>
          </a:p>
        </p:txBody>
      </p:sp>
      <p:sp>
        <p:nvSpPr>
          <p:cNvPr id="3" name="Content Placeholder 2"/>
          <p:cNvSpPr>
            <a:spLocks noGrp="1"/>
          </p:cNvSpPr>
          <p:nvPr>
            <p:ph idx="1"/>
          </p:nvPr>
        </p:nvSpPr>
        <p:spPr/>
        <p:txBody>
          <a:bodyPr/>
          <a:lstStyle/>
          <a:p>
            <a:r>
              <a:rPr lang="en-US" dirty="0" smtClean="0"/>
              <a:t>https://git-scm.com/docs/git</a:t>
            </a:r>
          </a:p>
          <a:p>
            <a:endParaRPr lang="en-US" dirty="0" smtClean="0"/>
          </a:p>
          <a:p>
            <a:r>
              <a:rPr lang="en-US" dirty="0" smtClean="0"/>
              <a:t>https://git-scm.com/videos</a:t>
            </a:r>
          </a:p>
          <a:p>
            <a:pPr marL="0" indent="0">
              <a:buNone/>
            </a:pPr>
            <a:endParaRPr lang="en-US" dirty="0" smtClean="0"/>
          </a:p>
          <a:p>
            <a:r>
              <a:rPr lang="en-US" dirty="0" smtClean="0"/>
              <a:t>https://www.youtube.com/watch?v=8JJ101D3knE&amp;t=658s</a:t>
            </a:r>
            <a:endParaRPr lang="en-US" dirty="0"/>
          </a:p>
        </p:txBody>
      </p:sp>
    </p:spTree>
    <p:extLst>
      <p:ext uri="{BB962C8B-B14F-4D97-AF65-F5344CB8AC3E}">
        <p14:creationId xmlns:p14="http://schemas.microsoft.com/office/powerpoint/2010/main" val="1405936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sp>
        <p:nvSpPr>
          <p:cNvPr id="3" name="Content Placeholder 2"/>
          <p:cNvSpPr>
            <a:spLocks noGrp="1"/>
          </p:cNvSpPr>
          <p:nvPr>
            <p:ph idx="1"/>
          </p:nvPr>
        </p:nvSpPr>
        <p:spPr/>
        <p:txBody>
          <a:bodyPr>
            <a:normAutofit fontScale="85000" lnSpcReduction="20000"/>
          </a:bodyPr>
          <a:lstStyle/>
          <a:p>
            <a:r>
              <a:rPr lang="en-US" b="1" dirty="0" err="1"/>
              <a:t>Git</a:t>
            </a:r>
            <a:r>
              <a:rPr lang="en-US" dirty="0"/>
              <a:t>  is software for tracking changes in any set of files, usually used for coordinating work among programmers collaboratively developing source code during software development. Its goals include speed, data integrity, and support for distributed, non-linear workflows (thousands of parallel branches running on different systems</a:t>
            </a:r>
            <a:r>
              <a:rPr lang="en-US" dirty="0" smtClean="0"/>
              <a:t>).</a:t>
            </a:r>
          </a:p>
          <a:p>
            <a:r>
              <a:rPr lang="en-US" dirty="0" err="1"/>
              <a:t>Git</a:t>
            </a:r>
            <a:r>
              <a:rPr lang="en-US" dirty="0"/>
              <a:t> was created by Linus Torvalds in 2005 for development of the Linux kernel, with other kernel developers contributing to its initial </a:t>
            </a:r>
            <a:r>
              <a:rPr lang="en-US" dirty="0" smtClean="0"/>
              <a:t>development.</a:t>
            </a:r>
            <a:r>
              <a:rPr lang="en-US" baseline="30000" dirty="0"/>
              <a:t> </a:t>
            </a:r>
            <a:r>
              <a:rPr lang="en-US" dirty="0" smtClean="0"/>
              <a:t>Since </a:t>
            </a:r>
            <a:r>
              <a:rPr lang="en-US" dirty="0"/>
              <a:t>2005, Junio Hamano has been the core maintainer. As with most other distributed version control systems, and unlike most client–server systems, every </a:t>
            </a:r>
            <a:r>
              <a:rPr lang="en-US" dirty="0" err="1"/>
              <a:t>Git</a:t>
            </a:r>
            <a:r>
              <a:rPr lang="en-US" dirty="0"/>
              <a:t> directory on every computer is a full-fledged repository with complete history and full version-tracking abilities, independent of network access or a central </a:t>
            </a:r>
            <a:r>
              <a:rPr lang="en-US" dirty="0" smtClean="0"/>
              <a:t>server.</a:t>
            </a:r>
            <a:endParaRPr lang="en-US" baseline="30000" dirty="0"/>
          </a:p>
          <a:p>
            <a:r>
              <a:rPr lang="en-US" dirty="0" err="1" smtClean="0"/>
              <a:t>Git</a:t>
            </a:r>
            <a:r>
              <a:rPr lang="en-US" dirty="0" smtClean="0"/>
              <a:t> </a:t>
            </a:r>
            <a:r>
              <a:rPr lang="en-US" dirty="0"/>
              <a:t>is free and open-source software distributed under GNU General Public License Version 2</a:t>
            </a:r>
            <a:r>
              <a:rPr lang="en-US" dirty="0" smtClean="0"/>
              <a:t>.</a:t>
            </a:r>
          </a:p>
          <a:p>
            <a:pPr marL="0" indent="0">
              <a:buNone/>
            </a:pPr>
            <a:r>
              <a:rPr lang="en-US" dirty="0" smtClean="0"/>
              <a:t>Hint : patches &amp; archive tar file</a:t>
            </a:r>
            <a:endParaRPr lang="en-US" dirty="0"/>
          </a:p>
        </p:txBody>
      </p:sp>
    </p:spTree>
    <p:extLst>
      <p:ext uri="{BB962C8B-B14F-4D97-AF65-F5344CB8AC3E}">
        <p14:creationId xmlns:p14="http://schemas.microsoft.com/office/powerpoint/2010/main" val="3431192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br>
              <a:rPr lang="en-US" dirty="0" smtClean="0"/>
            </a:br>
            <a:endParaRPr lang="en-US" dirty="0"/>
          </a:p>
        </p:txBody>
      </p:sp>
      <p:sp>
        <p:nvSpPr>
          <p:cNvPr id="3" name="Content Placeholder 2"/>
          <p:cNvSpPr>
            <a:spLocks noGrp="1"/>
          </p:cNvSpPr>
          <p:nvPr>
            <p:ph idx="1"/>
          </p:nvPr>
        </p:nvSpPr>
        <p:spPr/>
        <p:txBody>
          <a:bodyPr/>
          <a:lstStyle/>
          <a:p>
            <a:r>
              <a:rPr lang="en-US" dirty="0" err="1"/>
              <a:t>Git</a:t>
            </a:r>
            <a:r>
              <a:rPr lang="en-US" dirty="0"/>
              <a:t> development began in April 2005, after many developers of the Linux kernel gave up access to BitKeeper, a proprietary source-control management (SCM) system that they had been using to maintain the project since 2002</a:t>
            </a:r>
            <a:r>
              <a:rPr lang="en-US" dirty="0" smtClean="0"/>
              <a:t>.</a:t>
            </a:r>
            <a:r>
              <a:rPr lang="en-US" dirty="0"/>
              <a:t> The copyright holder of BitKeeper, Larry </a:t>
            </a:r>
            <a:r>
              <a:rPr lang="en-US" dirty="0" err="1"/>
              <a:t>McVoy</a:t>
            </a:r>
            <a:r>
              <a:rPr lang="en-US" dirty="0"/>
              <a:t>, had withdrawn free use of the product after claiming that Andrew </a:t>
            </a:r>
            <a:r>
              <a:rPr lang="en-US" dirty="0" err="1"/>
              <a:t>Tridgell</a:t>
            </a:r>
            <a:r>
              <a:rPr lang="en-US" dirty="0"/>
              <a:t> had created SourcePuller by reverse engineering the BitKeeper protocols</a:t>
            </a:r>
            <a:r>
              <a:rPr lang="en-US" dirty="0" smtClean="0"/>
              <a:t>.</a:t>
            </a:r>
            <a:r>
              <a:rPr lang="en-US" dirty="0"/>
              <a:t> The same incident also spurred the creation of another version-control system, Mercurial.</a:t>
            </a:r>
          </a:p>
        </p:txBody>
      </p:sp>
    </p:spTree>
    <p:extLst>
      <p:ext uri="{BB962C8B-B14F-4D97-AF65-F5344CB8AC3E}">
        <p14:creationId xmlns:p14="http://schemas.microsoft.com/office/powerpoint/2010/main" val="2862142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Linus Torvalds</a:t>
            </a:r>
            <a:endParaRPr lang="en-US" dirty="0"/>
          </a:p>
        </p:txBody>
      </p:sp>
      <p:sp>
        <p:nvSpPr>
          <p:cNvPr id="3" name="Content Placeholder 2"/>
          <p:cNvSpPr>
            <a:spLocks noGrp="1"/>
          </p:cNvSpPr>
          <p:nvPr>
            <p:ph idx="1"/>
          </p:nvPr>
        </p:nvSpPr>
        <p:spPr/>
        <p:txBody>
          <a:bodyPr>
            <a:noAutofit/>
          </a:bodyPr>
          <a:lstStyle/>
          <a:p>
            <a:r>
              <a:rPr lang="en-US" sz="1600" dirty="0"/>
              <a:t>Linus Torvalds wanted a distributed system that he could use like BitKeeper, but none of the available free systems met his needs. Torvalds cited an example of a source-control management system needing 30 seconds to apply a patch and update all associated metadata, and noted that this would not scale to the needs of Linux kernel development, where synchronizing with fellow maintainers could require 250 such actions at once. For his design criterion, he specified that patching should take no more than three seconds, and added three more </a:t>
            </a:r>
            <a:r>
              <a:rPr lang="en-US" sz="1600" dirty="0" smtClean="0"/>
              <a:t>points</a:t>
            </a:r>
            <a:endParaRPr lang="en-US" sz="1600" dirty="0"/>
          </a:p>
          <a:p>
            <a:r>
              <a:rPr lang="en-US" sz="1600" dirty="0"/>
              <a:t>Take Concurrent Versions System (CVS) as an example of what </a:t>
            </a:r>
            <a:r>
              <a:rPr lang="en-US" sz="1600" i="1" dirty="0"/>
              <a:t>not</a:t>
            </a:r>
            <a:r>
              <a:rPr lang="en-US" sz="1600" dirty="0"/>
              <a:t> to do; if in doubt, make the exact opposite decision</a:t>
            </a:r>
            <a:r>
              <a:rPr lang="en-US" sz="1600" dirty="0" smtClean="0"/>
              <a:t>.</a:t>
            </a:r>
            <a:endParaRPr lang="en-US" sz="1600" dirty="0"/>
          </a:p>
          <a:p>
            <a:r>
              <a:rPr lang="en-US" sz="1600" dirty="0"/>
              <a:t>Support a distributed, BitKeeper-like workflow</a:t>
            </a:r>
            <a:r>
              <a:rPr lang="en-US" sz="1600" dirty="0" smtClean="0"/>
              <a:t>.</a:t>
            </a:r>
            <a:endParaRPr lang="en-US" sz="1600" dirty="0"/>
          </a:p>
          <a:p>
            <a:r>
              <a:rPr lang="en-US" sz="1600" dirty="0"/>
              <a:t>Include very strong safeguards against corruption, either accidental or malicious</a:t>
            </a:r>
            <a:r>
              <a:rPr lang="en-US" sz="1600" dirty="0" smtClean="0"/>
              <a:t>.</a:t>
            </a:r>
            <a:endParaRPr lang="en-US" sz="1600" dirty="0"/>
          </a:p>
          <a:p>
            <a:r>
              <a:rPr lang="en-US" sz="1600" dirty="0"/>
              <a:t>These criteria eliminated every version-control system in use at the time, so immediately after the 2.6.12-rc2 Linux kernel development release, Torvalds set out to write his own</a:t>
            </a:r>
            <a:r>
              <a:rPr lang="en-US" sz="1600" dirty="0" smtClean="0"/>
              <a:t>.</a:t>
            </a:r>
            <a:endParaRPr lang="en-US" sz="1600" dirty="0"/>
          </a:p>
          <a:p>
            <a:r>
              <a:rPr lang="en-US" sz="1600" dirty="0"/>
              <a:t>The development of </a:t>
            </a:r>
            <a:r>
              <a:rPr lang="en-US" sz="1600" dirty="0" err="1"/>
              <a:t>Git</a:t>
            </a:r>
            <a:r>
              <a:rPr lang="en-US" sz="1600" dirty="0"/>
              <a:t> began on 3 April 2005</a:t>
            </a:r>
            <a:r>
              <a:rPr lang="en-US" sz="1600" dirty="0" smtClean="0"/>
              <a:t>.</a:t>
            </a:r>
            <a:r>
              <a:rPr lang="en-US" sz="1600" dirty="0"/>
              <a:t> Torvalds announced the project on 6 April and became self-hosting the next day</a:t>
            </a:r>
            <a:r>
              <a:rPr lang="en-US" sz="1600" dirty="0" smtClean="0"/>
              <a:t>.</a:t>
            </a:r>
            <a:r>
              <a:rPr lang="en-US" sz="1600" dirty="0"/>
              <a:t> The first merge of multiple branches took place on 18 April</a:t>
            </a:r>
            <a:r>
              <a:rPr lang="en-US" sz="1600" dirty="0" smtClean="0"/>
              <a:t>.</a:t>
            </a:r>
            <a:r>
              <a:rPr lang="en-US" sz="1600" dirty="0"/>
              <a:t> Torvalds achieved his performance goals; on 29 April, the nascent </a:t>
            </a:r>
            <a:r>
              <a:rPr lang="en-US" sz="1600" dirty="0" err="1"/>
              <a:t>Git</a:t>
            </a:r>
            <a:r>
              <a:rPr lang="en-US" sz="1600" dirty="0"/>
              <a:t> was benchmarked recording patches to the Linux kernel tree at the rate of 6.7 patches per second</a:t>
            </a:r>
            <a:r>
              <a:rPr lang="en-US" sz="1600" dirty="0" smtClean="0"/>
              <a:t>.</a:t>
            </a:r>
            <a:r>
              <a:rPr lang="en-US" sz="1600" dirty="0"/>
              <a:t> On 16 June, </a:t>
            </a:r>
            <a:r>
              <a:rPr lang="en-US" sz="1600" dirty="0" err="1"/>
              <a:t>Git</a:t>
            </a:r>
            <a:r>
              <a:rPr lang="en-US" sz="1600" dirty="0"/>
              <a:t> managed the kernel 2.6.12 release</a:t>
            </a:r>
            <a:r>
              <a:rPr lang="en-US" sz="1600" dirty="0" smtClean="0"/>
              <a:t>.</a:t>
            </a:r>
            <a:endParaRPr lang="en-US" sz="1600" dirty="0"/>
          </a:p>
          <a:p>
            <a:r>
              <a:rPr lang="en-US" sz="1600" dirty="0"/>
              <a:t>Torvalds turned over maintenance on 26 July 2005 to Junio Hamano, a major contributor to the </a:t>
            </a:r>
            <a:r>
              <a:rPr lang="en-US" sz="1600" dirty="0" smtClean="0"/>
              <a:t>project</a:t>
            </a:r>
            <a:r>
              <a:rPr lang="en-US" sz="1600" dirty="0"/>
              <a:t> Hamano was responsible for the 1.0 release on 21 December 2005 and remains the project's core maintainer</a:t>
            </a:r>
            <a:r>
              <a:rPr lang="en-US" sz="1600" dirty="0" smtClean="0"/>
              <a:t>.</a:t>
            </a:r>
            <a:endParaRPr lang="en-US" sz="1600" dirty="0"/>
          </a:p>
          <a:p>
            <a:endParaRPr lang="en-US" sz="1600" dirty="0"/>
          </a:p>
        </p:txBody>
      </p:sp>
    </p:spTree>
    <p:extLst>
      <p:ext uri="{BB962C8B-B14F-4D97-AF65-F5344CB8AC3E}">
        <p14:creationId xmlns:p14="http://schemas.microsoft.com/office/powerpoint/2010/main" val="4235369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 Naming and Data Structure</a:t>
            </a:r>
            <a:endParaRPr lang="en-US" dirty="0"/>
          </a:p>
        </p:txBody>
      </p:sp>
      <p:sp>
        <p:nvSpPr>
          <p:cNvPr id="3" name="Content Placeholder 2"/>
          <p:cNvSpPr>
            <a:spLocks noGrp="1"/>
          </p:cNvSpPr>
          <p:nvPr>
            <p:ph idx="1"/>
          </p:nvPr>
        </p:nvSpPr>
        <p:spPr/>
        <p:txBody>
          <a:bodyPr>
            <a:normAutofit fontScale="92500"/>
          </a:bodyPr>
          <a:lstStyle/>
          <a:p>
            <a:r>
              <a:rPr lang="en-US" dirty="0"/>
              <a:t>The man page describes </a:t>
            </a:r>
            <a:r>
              <a:rPr lang="en-US" dirty="0" err="1"/>
              <a:t>Git</a:t>
            </a:r>
            <a:r>
              <a:rPr lang="en-US" dirty="0"/>
              <a:t> as "the stupid content tracker</a:t>
            </a:r>
            <a:r>
              <a:rPr lang="en-US" dirty="0" smtClean="0"/>
              <a:t>".</a:t>
            </a:r>
            <a:r>
              <a:rPr lang="en-US" dirty="0"/>
              <a:t> The read-me file of the source code </a:t>
            </a:r>
            <a:r>
              <a:rPr lang="en-US" dirty="0" smtClean="0"/>
              <a:t>elaborates.</a:t>
            </a:r>
          </a:p>
          <a:p>
            <a:r>
              <a:rPr lang="en-US" dirty="0" err="1"/>
              <a:t>Git's</a:t>
            </a:r>
            <a:r>
              <a:rPr lang="en-US" dirty="0"/>
              <a:t> primitives are not inherently a source-code management system. </a:t>
            </a:r>
            <a:endParaRPr lang="en-US" dirty="0" smtClean="0"/>
          </a:p>
          <a:p>
            <a:r>
              <a:rPr lang="en-US" dirty="0" smtClean="0"/>
              <a:t>Version Control is a component of Software configuration management</a:t>
            </a:r>
          </a:p>
          <a:p>
            <a:r>
              <a:rPr lang="en-US" dirty="0" err="1"/>
              <a:t>Git</a:t>
            </a:r>
            <a:r>
              <a:rPr lang="en-US" dirty="0"/>
              <a:t> has two data structures: a mutable </a:t>
            </a:r>
            <a:r>
              <a:rPr lang="en-US" i="1" dirty="0"/>
              <a:t>index</a:t>
            </a:r>
            <a:r>
              <a:rPr lang="en-US" dirty="0"/>
              <a:t> (also called </a:t>
            </a:r>
            <a:r>
              <a:rPr lang="en-US" i="1" dirty="0"/>
              <a:t>stage</a:t>
            </a:r>
            <a:r>
              <a:rPr lang="en-US" dirty="0"/>
              <a:t> or </a:t>
            </a:r>
            <a:r>
              <a:rPr lang="en-US" i="1" dirty="0"/>
              <a:t>cache</a:t>
            </a:r>
            <a:r>
              <a:rPr lang="en-US" dirty="0"/>
              <a:t>) that caches information about the working directory and the next revision to be committed; and an immutable, append-only </a:t>
            </a:r>
            <a:r>
              <a:rPr lang="en-US" i="1" dirty="0"/>
              <a:t>object database</a:t>
            </a:r>
            <a:r>
              <a:rPr lang="en-US" dirty="0" smtClean="0"/>
              <a:t>.</a:t>
            </a:r>
          </a:p>
          <a:p>
            <a:r>
              <a:rPr lang="en-US" dirty="0"/>
              <a:t>The index serves as a connection point between the object database and the working tree.</a:t>
            </a:r>
          </a:p>
        </p:txBody>
      </p:sp>
    </p:spTree>
    <p:extLst>
      <p:ext uri="{BB962C8B-B14F-4D97-AF65-F5344CB8AC3E}">
        <p14:creationId xmlns:p14="http://schemas.microsoft.com/office/powerpoint/2010/main" val="2726011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database </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a:t>
            </a:r>
            <a:r>
              <a:rPr lang="en-US" b="1" dirty="0"/>
              <a:t>blob</a:t>
            </a:r>
            <a:r>
              <a:rPr lang="en-US" dirty="0"/>
              <a:t> (binary large object) is the content of a file. Blobs have no proper file name, time stamps, or other metadata (A blob's name internally is a hash of its content.). In </a:t>
            </a:r>
            <a:r>
              <a:rPr lang="en-US" dirty="0" err="1"/>
              <a:t>git</a:t>
            </a:r>
            <a:r>
              <a:rPr lang="en-US" dirty="0"/>
              <a:t> each blob is a version of a file, it holds the file's data.</a:t>
            </a:r>
          </a:p>
          <a:p>
            <a:r>
              <a:rPr lang="en-US" dirty="0"/>
              <a:t>A </a:t>
            </a:r>
            <a:r>
              <a:rPr lang="en-US" b="1" dirty="0"/>
              <a:t>tree</a:t>
            </a:r>
            <a:r>
              <a:rPr lang="en-US" dirty="0"/>
              <a:t> object is the equivalent of a directory. It contains a list of file names, each with some type bits and a reference to a blob or tree object that is that file, symbolic link, or directory's contents. These objects are a snapshot of the source tree. (In whole, this comprises a Merkle tree, meaning that only a single hash for the root tree is sufficient and actually used in commits to precisely pinpoint to the exact state of whole tree structures of any number of sub-directories and files.)</a:t>
            </a:r>
          </a:p>
          <a:p>
            <a:r>
              <a:rPr lang="en-US" dirty="0"/>
              <a:t>A </a:t>
            </a:r>
            <a:r>
              <a:rPr lang="en-US" b="1" dirty="0"/>
              <a:t>commit</a:t>
            </a:r>
            <a:r>
              <a:rPr lang="en-US" dirty="0"/>
              <a:t> object links tree objects together into history. It contains the name of a tree object (of the top-level source directory), a timestamp, a log message, and the names of zero or more parent commit objects.</a:t>
            </a:r>
          </a:p>
          <a:p>
            <a:r>
              <a:rPr lang="en-US" dirty="0"/>
              <a:t>A </a:t>
            </a:r>
            <a:r>
              <a:rPr lang="en-US" b="1" dirty="0"/>
              <a:t>tag</a:t>
            </a:r>
            <a:r>
              <a:rPr lang="en-US" dirty="0"/>
              <a:t> object is a container that contains a reference to another object and can hold added meta-data related to another object. Most commonly, it is used to store a digital signature of a commit object corresponding to a particular release of the data being tracked by </a:t>
            </a:r>
            <a:r>
              <a:rPr lang="en-US" dirty="0" err="1"/>
              <a:t>Git</a:t>
            </a:r>
            <a:r>
              <a:rPr lang="en-US" dirty="0"/>
              <a:t>.</a:t>
            </a:r>
          </a:p>
          <a:p>
            <a:r>
              <a:rPr lang="en-US" dirty="0"/>
              <a:t>A </a:t>
            </a:r>
            <a:r>
              <a:rPr lang="en-US" b="1" dirty="0" err="1"/>
              <a:t>packfile</a:t>
            </a:r>
            <a:r>
              <a:rPr lang="en-US" dirty="0"/>
              <a:t> object is a </a:t>
            </a:r>
            <a:r>
              <a:rPr lang="en-US" dirty="0" err="1"/>
              <a:t>zlib</a:t>
            </a:r>
            <a:r>
              <a:rPr lang="en-US" dirty="0"/>
              <a:t> version compressed of various other objects for compactness and ease of transport over network protocols.</a:t>
            </a:r>
          </a:p>
          <a:p>
            <a:endParaRPr lang="en-US" dirty="0"/>
          </a:p>
        </p:txBody>
      </p:sp>
    </p:spTree>
    <p:extLst>
      <p:ext uri="{BB962C8B-B14F-4D97-AF65-F5344CB8AC3E}">
        <p14:creationId xmlns:p14="http://schemas.microsoft.com/office/powerpoint/2010/main" val="1757239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99018" y="342899"/>
            <a:ext cx="7793964" cy="6172201"/>
          </a:xfrm>
          <a:prstGeom prst="rect">
            <a:avLst/>
          </a:prstGeom>
        </p:spPr>
      </p:pic>
    </p:spTree>
    <p:extLst>
      <p:ext uri="{BB962C8B-B14F-4D97-AF65-F5344CB8AC3E}">
        <p14:creationId xmlns:p14="http://schemas.microsoft.com/office/powerpoint/2010/main" val="2951385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Reference</a:t>
            </a:r>
            <a:endParaRPr lang="en-US" dirty="0"/>
          </a:p>
        </p:txBody>
      </p:sp>
      <p:sp>
        <p:nvSpPr>
          <p:cNvPr id="4" name="Content Placeholder 3"/>
          <p:cNvSpPr>
            <a:spLocks noGrp="1"/>
          </p:cNvSpPr>
          <p:nvPr>
            <p:ph idx="1"/>
          </p:nvPr>
        </p:nvSpPr>
        <p:spPr/>
        <p:txBody>
          <a:bodyPr>
            <a:normAutofit fontScale="92500" lnSpcReduction="20000"/>
          </a:bodyPr>
          <a:lstStyle/>
          <a:p>
            <a:r>
              <a:rPr lang="en-US" b="1" dirty="0"/>
              <a:t>Heads (branches)</a:t>
            </a:r>
            <a:r>
              <a:rPr lang="en-US" dirty="0"/>
              <a:t>: Named references that are advanced automatically to the new commit when a commit is made on top of them.</a:t>
            </a:r>
          </a:p>
          <a:p>
            <a:r>
              <a:rPr lang="en-US" b="1" dirty="0"/>
              <a:t>HEAD</a:t>
            </a:r>
            <a:r>
              <a:rPr lang="en-US" dirty="0"/>
              <a:t>: A reserved head that will be compared against the working tree to create a commit.</a:t>
            </a:r>
          </a:p>
          <a:p>
            <a:r>
              <a:rPr lang="en-US" b="1" dirty="0"/>
              <a:t>Tags</a:t>
            </a:r>
            <a:r>
              <a:rPr lang="en-US" dirty="0"/>
              <a:t>: Like branch references but fixed to a particular commit. Used to label important points in history.</a:t>
            </a:r>
          </a:p>
          <a:p>
            <a:r>
              <a:rPr lang="en-US" i="1" dirty="0"/>
              <a:t>heads</a:t>
            </a:r>
            <a:r>
              <a:rPr lang="en-US" dirty="0"/>
              <a:t>: refers to an object locally,</a:t>
            </a:r>
          </a:p>
          <a:p>
            <a:r>
              <a:rPr lang="en-US" i="1" dirty="0"/>
              <a:t>remotes</a:t>
            </a:r>
            <a:r>
              <a:rPr lang="en-US" dirty="0"/>
              <a:t>: refers to an object which exists in a remote repository,</a:t>
            </a:r>
          </a:p>
          <a:p>
            <a:r>
              <a:rPr lang="en-US" i="1" dirty="0"/>
              <a:t>stash</a:t>
            </a:r>
            <a:r>
              <a:rPr lang="en-US" dirty="0"/>
              <a:t>: refers to an object not yet committed,</a:t>
            </a:r>
          </a:p>
          <a:p>
            <a:r>
              <a:rPr lang="en-US" i="1" dirty="0"/>
              <a:t>meta</a:t>
            </a:r>
            <a:r>
              <a:rPr lang="en-US" dirty="0"/>
              <a:t>: e.g. a configuration in a bare repository, user rights; the refs/meta/</a:t>
            </a:r>
            <a:r>
              <a:rPr lang="en-US" dirty="0" err="1"/>
              <a:t>config</a:t>
            </a:r>
            <a:r>
              <a:rPr lang="en-US" dirty="0"/>
              <a:t> namespace was introduced retrospectively, gets used by </a:t>
            </a:r>
            <a:r>
              <a:rPr lang="en-US" dirty="0" err="1" smtClean="0"/>
              <a:t>Gerrit</a:t>
            </a:r>
            <a:endParaRPr lang="en-US" dirty="0"/>
          </a:p>
          <a:p>
            <a:endParaRPr lang="en-US" dirty="0"/>
          </a:p>
        </p:txBody>
      </p:sp>
    </p:spTree>
    <p:extLst>
      <p:ext uri="{BB962C8B-B14F-4D97-AF65-F5344CB8AC3E}">
        <p14:creationId xmlns:p14="http://schemas.microsoft.com/office/powerpoint/2010/main" val="1635623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986</Words>
  <Application>Microsoft Office PowerPoint</Application>
  <PresentationFormat>Widescreen</PresentationFormat>
  <Paragraphs>192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 Version Control VCS(Version control System)=&gt; SCM(Source control Management) Linux Torvalds (author) =&gt;CVS(Concurrent Version System)  Example :</vt:lpstr>
      <vt:lpstr>PowerPoint Presentation</vt:lpstr>
      <vt:lpstr>Git</vt:lpstr>
      <vt:lpstr>History </vt:lpstr>
      <vt:lpstr>Linus Torvalds</vt:lpstr>
      <vt:lpstr>Git – Naming and Data Structure</vt:lpstr>
      <vt:lpstr>Object database </vt:lpstr>
      <vt:lpstr>PowerPoint Presentation</vt:lpstr>
      <vt:lpstr>Reference</vt:lpstr>
      <vt:lpstr>Git implements several merging strategies; a non-default strategy can be selected at merge time</vt:lpstr>
      <vt:lpstr>Type of VCS</vt:lpstr>
      <vt:lpstr>CVCS</vt:lpstr>
      <vt:lpstr>DVCS</vt:lpstr>
      <vt:lpstr>Advantage of DVCS </vt:lpstr>
      <vt:lpstr>How to install Git</vt:lpstr>
      <vt:lpstr>Demo: https://github.com/login</vt:lpstr>
      <vt:lpstr>Commands</vt:lpstr>
      <vt:lpstr>Commands</vt:lpstr>
      <vt:lpstr>Commands</vt:lpstr>
      <vt:lpstr>Reference </vt:lpstr>
      <vt:lpstr>Case study:</vt:lpstr>
      <vt:lpstr>Trunk based development </vt:lpstr>
      <vt:lpstr>Trunk based development</vt:lpstr>
      <vt:lpstr>PowerPoint Presentation</vt:lpstr>
      <vt:lpstr>PowerPoint Presentation</vt:lpstr>
      <vt:lpstr>Revamp your Git Profile</vt:lpstr>
      <vt:lpstr>Self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TSOAdmin</dc:creator>
  <cp:lastModifiedBy>TSOAdmin</cp:lastModifiedBy>
  <cp:revision>40</cp:revision>
  <dcterms:created xsi:type="dcterms:W3CDTF">2021-04-25T06:21:39Z</dcterms:created>
  <dcterms:modified xsi:type="dcterms:W3CDTF">2021-04-26T02:34:34Z</dcterms:modified>
</cp:coreProperties>
</file>