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8" r:id="rId4"/>
    <p:sldId id="256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7" r:id="rId15"/>
    <p:sldId id="263" r:id="rId16"/>
    <p:sldId id="271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1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6299-8329-4902-8ABE-CD7E3EAA077B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C642-BAF9-413A-A92C-405B34867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multithreading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 : May occur when 2 or more process trying to get the same resources at  same time</a:t>
            </a:r>
          </a:p>
          <a:p>
            <a:r>
              <a:rPr lang="en-US" dirty="0" smtClean="0"/>
              <a:t>Example : Single road bridge two truck arrived at opposite direction</a:t>
            </a:r>
          </a:p>
          <a:p>
            <a:r>
              <a:rPr lang="en-US" dirty="0" smtClean="0"/>
              <a:t>User Phone1 and User Phone2 dialing at same time (busy indefinitely)</a:t>
            </a:r>
          </a:p>
          <a:p>
            <a:pPr marL="0" indent="0">
              <a:buNone/>
            </a:pPr>
            <a:r>
              <a:rPr lang="en-US" dirty="0" smtClean="0"/>
              <a:t>                      P1		P2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taken     S1                    S2      taken</a:t>
            </a:r>
          </a:p>
          <a:p>
            <a:pPr marL="0" indent="0">
              <a:buNone/>
            </a:pPr>
            <a:r>
              <a:rPr lang="en-US" dirty="0" smtClean="0"/>
              <a:t>         waiting S2                     S1        waiting            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57006" y="4458789"/>
            <a:ext cx="1489165" cy="5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187337" y="4450080"/>
            <a:ext cx="1428206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V(semaphore S, integer I):</a:t>
            </a:r>
          </a:p>
          <a:p>
            <a:pPr marL="0" indent="0">
              <a:buNone/>
            </a:pPr>
            <a:r>
              <a:rPr lang="en-US" dirty="0"/>
              <a:t>    [S ← S + I]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P(semaphore S, integer I):</a:t>
            </a:r>
          </a:p>
          <a:p>
            <a:pPr marL="0" indent="0">
              <a:buNone/>
            </a:pPr>
            <a:r>
              <a:rPr lang="en-US" dirty="0"/>
              <a:t>    repeat:</a:t>
            </a:r>
          </a:p>
          <a:p>
            <a:pPr marL="0" indent="0">
              <a:buNone/>
            </a:pPr>
            <a:r>
              <a:rPr lang="en-US" dirty="0"/>
              <a:t>        [if S ≥ I:</a:t>
            </a:r>
          </a:p>
          <a:p>
            <a:pPr marL="0" indent="0">
              <a:buNone/>
            </a:pPr>
            <a:r>
              <a:rPr lang="en-US" dirty="0"/>
              <a:t>        S ← S − I</a:t>
            </a:r>
          </a:p>
          <a:p>
            <a:pPr marL="0" indent="0">
              <a:buNone/>
            </a:pPr>
            <a:r>
              <a:rPr lang="en-US" dirty="0"/>
              <a:t>        break]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7394" y="862149"/>
            <a:ext cx="5843452" cy="337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8354" y="1184366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4606" y="1184366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43109" y="11843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8354" y="206393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Section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14606" y="2751909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77394" y="337892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Section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9383" y="4824549"/>
            <a:ext cx="6670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P()  :   Down,       Wait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en-US" smtClean="0"/>
              <a:t>()   </a:t>
            </a:r>
            <a:r>
              <a:rPr lang="en-US" dirty="0" smtClean="0"/>
              <a:t>up              Signal     post   release     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21234" y="5085806"/>
            <a:ext cx="69669" cy="137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66263" y="5164183"/>
            <a:ext cx="26126" cy="139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9806" y="5085806"/>
            <a:ext cx="600891" cy="148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92389" y="5085806"/>
            <a:ext cx="1332411" cy="147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atomic operation Wait and Signal (All or Non Success)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Wait(S) : While S&lt;=0  do no operation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S:=S-1</a:t>
            </a:r>
          </a:p>
          <a:p>
            <a:pPr marL="0" indent="0">
              <a:buNone/>
            </a:pPr>
            <a:r>
              <a:rPr lang="en-US" dirty="0" smtClean="0"/>
              <a:t>Signal(S) : S=S+1  do some operation (S is positive and non zero)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6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epeat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wait(</a:t>
            </a:r>
            <a:r>
              <a:rPr lang="en-US" dirty="0" err="1" smtClean="0"/>
              <a:t>mutex</a:t>
            </a:r>
            <a:r>
              <a:rPr lang="en-US" dirty="0" smtClean="0"/>
              <a:t>)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Critical Section                                                Entry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signal(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reminder section                                             Exit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Until false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Hint : </a:t>
            </a:r>
            <a:r>
              <a:rPr lang="en-US" dirty="0" err="1"/>
              <a:t>m</a:t>
            </a:r>
            <a:r>
              <a:rPr lang="en-US" dirty="0" err="1" smtClean="0"/>
              <a:t>utex</a:t>
            </a:r>
            <a:r>
              <a:rPr lang="en-US" dirty="0" smtClean="0"/>
              <a:t> is mutual exclusive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468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Mutex</a:t>
            </a:r>
            <a:r>
              <a:rPr lang="en-US" dirty="0" smtClean="0"/>
              <a:t> =0</a:t>
            </a:r>
          </a:p>
          <a:p>
            <a:pPr marL="0" indent="0">
              <a:buNone/>
            </a:pPr>
            <a:r>
              <a:rPr lang="en-US" dirty="0" smtClean="0"/>
              <a:t>Washing process   P1  -&gt; Statement 1, Signal (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Drying process of clothes P2-&gt; wait(</a:t>
            </a:r>
            <a:r>
              <a:rPr lang="en-US" dirty="0" err="1" smtClean="0"/>
              <a:t>mutex</a:t>
            </a:r>
            <a:r>
              <a:rPr lang="en-US" dirty="0" smtClean="0"/>
              <a:t>), Statement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0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 </a:t>
            </a:r>
            <a:r>
              <a:rPr lang="en-US" dirty="0" err="1" smtClean="0"/>
              <a:t>Intial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utex</a:t>
            </a:r>
            <a:r>
              <a:rPr lang="en-US" dirty="0" smtClean="0"/>
              <a:t> =0</a:t>
            </a:r>
          </a:p>
          <a:p>
            <a:pPr marL="0" indent="0">
              <a:buNone/>
            </a:pPr>
            <a:r>
              <a:rPr lang="en-US" dirty="0" smtClean="0"/>
              <a:t>               wait(0) -&gt; do no operation</a:t>
            </a:r>
          </a:p>
          <a:p>
            <a:pPr marL="0" indent="0">
              <a:buNone/>
            </a:pPr>
            <a:r>
              <a:rPr lang="en-US" dirty="0" smtClean="0"/>
              <a:t>Signal -&gt; (S=S+1)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P1 </a:t>
            </a:r>
            <a:r>
              <a:rPr lang="en-US" dirty="0" err="1" smtClean="0"/>
              <a:t>mutex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wait(1)   -&gt; enters to critical section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mutex</a:t>
            </a:r>
            <a:r>
              <a:rPr lang="en-US" dirty="0" smtClean="0"/>
              <a:t> reset to Zero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8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Semaphore is an integer variable which is used in mutual exclusive manner by various Concurrent cooperative process in order to achieve Synchronization.</a:t>
            </a:r>
          </a:p>
          <a:p>
            <a:r>
              <a:rPr lang="en-US" dirty="0" smtClean="0"/>
              <a:t>Traffic signal to avoid clash</a:t>
            </a:r>
          </a:p>
          <a:p>
            <a:r>
              <a:rPr lang="en-US" dirty="0" smtClean="0"/>
              <a:t>Semaphore is used in railways</a:t>
            </a:r>
          </a:p>
          <a:p>
            <a:r>
              <a:rPr lang="en-US" dirty="0" smtClean="0"/>
              <a:t>One rail track can serve multiple train but only one can be used at a time.</a:t>
            </a:r>
          </a:p>
          <a:p>
            <a:r>
              <a:rPr lang="en-US" dirty="0" smtClean="0"/>
              <a:t>Wait and signal in proper order to avoid dead lock</a:t>
            </a:r>
          </a:p>
          <a:p>
            <a:r>
              <a:rPr lang="en-US" dirty="0" smtClean="0"/>
              <a:t>Machine independent</a:t>
            </a:r>
          </a:p>
          <a:p>
            <a:r>
              <a:rPr lang="en-US" dirty="0" smtClean="0"/>
              <a:t>Prevent race condition</a:t>
            </a:r>
          </a:p>
          <a:p>
            <a:r>
              <a:rPr lang="en-US" dirty="0" smtClean="0"/>
              <a:t>Prevent loss of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7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inversion</a:t>
            </a:r>
          </a:p>
          <a:p>
            <a:r>
              <a:rPr lang="en-US" dirty="0" smtClean="0"/>
              <a:t>Loss of modularity </a:t>
            </a:r>
          </a:p>
          <a:p>
            <a:r>
              <a:rPr lang="en-US" dirty="0" smtClean="0"/>
              <a:t>One process enter to critical section, problem to ensure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6034" y="3074126"/>
            <a:ext cx="1184366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5051" y="2429691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3429" y="4032069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4" idx="1"/>
          </p:cNvCxnSpPr>
          <p:nvPr/>
        </p:nvCxnSpPr>
        <p:spPr>
          <a:xfrm>
            <a:off x="3744686" y="2799023"/>
            <a:ext cx="2081348" cy="68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40480" y="2810912"/>
            <a:ext cx="2081348" cy="2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3840480" y="3753394"/>
            <a:ext cx="1985554" cy="27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53691" y="3901440"/>
            <a:ext cx="1872343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15542" y="2474016"/>
            <a:ext cx="6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236719" y="309726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5542" y="4119154"/>
            <a:ext cx="57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6719" y="3631474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4320" y="1828800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love India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84320" y="4589417"/>
            <a:ext cx="19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love India very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6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834" y="1811383"/>
            <a:ext cx="1088572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1602377" y="2525486"/>
            <a:ext cx="500743" cy="65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2103120" y="2525486"/>
            <a:ext cx="439783" cy="69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80457" y="3178629"/>
            <a:ext cx="1262743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33212" y="1742939"/>
            <a:ext cx="1079862" cy="32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06491" y="2072640"/>
            <a:ext cx="226422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4" idx="3"/>
            <a:endCxn id="12" idx="1"/>
          </p:cNvCxnSpPr>
          <p:nvPr/>
        </p:nvCxnSpPr>
        <p:spPr>
          <a:xfrm flipV="1">
            <a:off x="2647406" y="1907790"/>
            <a:ext cx="5085806" cy="2606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9" idx="3"/>
          </p:cNvCxnSpPr>
          <p:nvPr/>
        </p:nvCxnSpPr>
        <p:spPr>
          <a:xfrm rot="10800000" flipV="1">
            <a:off x="2743201" y="2525486"/>
            <a:ext cx="5233851" cy="8186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5349" y="1454331"/>
            <a:ext cx="20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Acquire (value=0)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44686" y="350955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Release(value=1)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23" y="4162697"/>
            <a:ext cx="1914525" cy="21812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9862" y="6426926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approach (integer)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8046" y="4920343"/>
            <a:ext cx="122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resources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01394" y="4920343"/>
            <a:ext cx="2647406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lock Arc 27"/>
          <p:cNvSpPr/>
          <p:nvPr/>
        </p:nvSpPr>
        <p:spPr>
          <a:xfrm>
            <a:off x="7053942" y="4180114"/>
            <a:ext cx="2142309" cy="1480457"/>
          </a:xfrm>
          <a:prstGeom prst="blockArc">
            <a:avLst>
              <a:gd name="adj1" fmla="val 10847742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823" y="6061166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96251" y="3544388"/>
            <a:ext cx="277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One Shared resource</a:t>
            </a:r>
          </a:p>
          <a:p>
            <a:r>
              <a:rPr lang="en-US" dirty="0" smtClean="0"/>
              <a:t>Lock based approach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33212" y="2743200"/>
            <a:ext cx="1463039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3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variable (or fixed) # of threads to wait for all operation performed in other threads to complete before proceeding.</a:t>
            </a:r>
          </a:p>
          <a:p>
            <a:r>
              <a:rPr lang="en-US" dirty="0" smtClean="0"/>
              <a:t>Example : One human known use is different work crews with different #’s of working coordination to build a house</a:t>
            </a:r>
          </a:p>
          <a:p>
            <a:r>
              <a:rPr lang="en-US" dirty="0" smtClean="0"/>
              <a:t>Well suited for variable –size “cyclic”, “entry” or exit barriers.</a:t>
            </a:r>
          </a:p>
          <a:p>
            <a:r>
              <a:rPr lang="en-US" dirty="0" smtClean="0"/>
              <a:t>#party can vary dynamically</a:t>
            </a:r>
          </a:p>
          <a:p>
            <a:r>
              <a:rPr lang="en-US" dirty="0"/>
              <a:t>r</a:t>
            </a:r>
            <a:r>
              <a:rPr lang="en-US" dirty="0" smtClean="0"/>
              <a:t>egister()</a:t>
            </a:r>
          </a:p>
          <a:p>
            <a:r>
              <a:rPr lang="en-US" dirty="0" err="1" smtClean="0"/>
              <a:t>bulkRegister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arriveAndDeregister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9683931" y="3173492"/>
            <a:ext cx="435429" cy="2786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01349" y="3439886"/>
            <a:ext cx="409302" cy="25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36480" y="3178629"/>
            <a:ext cx="609600" cy="13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128069" y="3344091"/>
            <a:ext cx="426720" cy="11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19360" y="3692434"/>
            <a:ext cx="426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546080" y="3344091"/>
            <a:ext cx="0" cy="34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23863" y="2917371"/>
            <a:ext cx="2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571" y="3457303"/>
            <a:ext cx="23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31977" y="3317966"/>
            <a:ext cx="2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3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multithreading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Starvation : Indefinite blocking</a:t>
            </a:r>
          </a:p>
          <a:p>
            <a:pPr lvl="1"/>
            <a:r>
              <a:rPr lang="en-US" dirty="0"/>
              <a:t>A process may never be removal from Semaphore queue in which it is suspended</a:t>
            </a:r>
          </a:p>
          <a:p>
            <a:r>
              <a:rPr lang="en-US" dirty="0" smtClean="0"/>
              <a:t>Priority Inversion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When Low priority process holds a lock needed by higher priority process</a:t>
            </a:r>
          </a:p>
          <a:p>
            <a:pPr lvl="1"/>
            <a:r>
              <a:rPr lang="en-US" dirty="0" smtClean="0"/>
              <a:t>It can solved via priority – inheritance protocol.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18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594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Producer directly gives to consumer without storing in Queue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5589" y="2534194"/>
            <a:ext cx="0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15589" y="3230880"/>
            <a:ext cx="1140822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4789" y="3016251"/>
            <a:ext cx="1175657" cy="50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110446" y="3267257"/>
            <a:ext cx="108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77394" y="2534194"/>
            <a:ext cx="17417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3968" y="3518263"/>
            <a:ext cx="9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1703" y="3518263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4789" y="377952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7908" y="1971141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 Thread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11485" y="1971141"/>
            <a:ext cx="1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97186" y="4371702"/>
            <a:ext cx="3918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 Queue </a:t>
            </a:r>
          </a:p>
          <a:p>
            <a:r>
              <a:rPr lang="en-US" dirty="0" smtClean="0"/>
              <a:t>Empty</a:t>
            </a:r>
          </a:p>
          <a:p>
            <a:r>
              <a:rPr lang="en-US" dirty="0" smtClean="0"/>
              <a:t>Direct handoff</a:t>
            </a:r>
          </a:p>
          <a:p>
            <a:r>
              <a:rPr lang="en-US" dirty="0" smtClean="0"/>
              <a:t>Blocking Queue of size 1</a:t>
            </a:r>
          </a:p>
          <a:p>
            <a:r>
              <a:rPr lang="en-US" dirty="0" smtClean="0"/>
              <a:t>Space for Single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715589" y="2534194"/>
            <a:ext cx="0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4789" y="3016251"/>
            <a:ext cx="1175657" cy="50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7394" y="2534194"/>
            <a:ext cx="17417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206" y="2072640"/>
            <a:ext cx="914400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0343" y="2072640"/>
            <a:ext cx="740228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15589" y="3387634"/>
            <a:ext cx="1219200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10447" y="3405051"/>
            <a:ext cx="1166947" cy="4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4902" y="2455817"/>
            <a:ext cx="3579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item Vice versa</a:t>
            </a:r>
          </a:p>
          <a:p>
            <a:r>
              <a:rPr lang="en-US" dirty="0" smtClean="0"/>
              <a:t>Exchanger on T1 and T2</a:t>
            </a:r>
          </a:p>
          <a:p>
            <a:r>
              <a:rPr lang="en-US" dirty="0" smtClean="0"/>
              <a:t>Direct handoff</a:t>
            </a:r>
          </a:p>
          <a:p>
            <a:r>
              <a:rPr lang="en-US" dirty="0" smtClean="0"/>
              <a:t>Giving and Getting is exchange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15589" y="3091543"/>
            <a:ext cx="1219200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10445" y="3074126"/>
            <a:ext cx="1219200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7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486" y="879566"/>
            <a:ext cx="2107474" cy="9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87337" y="1314994"/>
            <a:ext cx="123661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02331" y="200297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3406" y="1985554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4423" y="1541417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754880" y="1541417"/>
            <a:ext cx="853440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4743" y="1480457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Blocking, T1 is not ready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0709" y="121920"/>
            <a:ext cx="178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27120" y="3644537"/>
            <a:ext cx="2107474" cy="90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19348" y="3043645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28206" y="4162697"/>
            <a:ext cx="1968137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88126" y="4280262"/>
            <a:ext cx="853440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5464" y="4783573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6812" y="4280262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50" y="687977"/>
            <a:ext cx="7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: Producer and Consumer exchange full and empty buffer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15589" y="2534194"/>
            <a:ext cx="0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4789" y="3016251"/>
            <a:ext cx="1175657" cy="50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77394" y="2534194"/>
            <a:ext cx="17417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715589" y="3387634"/>
            <a:ext cx="1219200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10447" y="3405051"/>
            <a:ext cx="1166947" cy="4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45384" y="2420982"/>
            <a:ext cx="0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64584" y="2903039"/>
            <a:ext cx="1175657" cy="50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707189" y="2420982"/>
            <a:ext cx="17417" cy="323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45384" y="3274422"/>
            <a:ext cx="1219200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540242" y="3291839"/>
            <a:ext cx="1166947" cy="4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15589" y="310896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45384" y="299574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87989" y="299574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58194" y="310896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1450" y="1959429"/>
            <a:ext cx="8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9714" y="1959429"/>
            <a:ext cx="9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343" y="3274422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Buffer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29645" y="304621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91944" y="3024199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898777" y="2893571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Buffer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44790" y="1959429"/>
            <a:ext cx="9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23715" y="1881051"/>
            <a:ext cx="11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3531" y="4528457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: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4171" y="4249783"/>
            <a:ext cx="232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Cyclic Barrier </a:t>
            </a:r>
            <a:r>
              <a:rPr lang="en-US" dirty="0"/>
              <a:t>is synchronized aid which allows set of threads to wait for each other at common barrier points.</a:t>
            </a:r>
          </a:p>
          <a:p>
            <a:endParaRPr lang="en-US" dirty="0"/>
          </a:p>
          <a:p>
            <a:r>
              <a:rPr lang="en-US" dirty="0"/>
              <a:t>It is called cyclic because it can be reused once waiting threads are released.</a:t>
            </a:r>
          </a:p>
          <a:p>
            <a:endParaRPr lang="en-US" dirty="0"/>
          </a:p>
          <a:p>
            <a:r>
              <a:rPr lang="en-US" dirty="0"/>
              <a:t>Let's say you have 3 threads, you want all threads(terms as parties) to reach a common point and then only they should proceed ahead.</a:t>
            </a:r>
          </a:p>
          <a:p>
            <a:r>
              <a:rPr lang="en-US" dirty="0"/>
              <a:t>In this case, you can use </a:t>
            </a:r>
            <a:r>
              <a:rPr lang="en-US" dirty="0" smtClean="0"/>
              <a:t>Cyclic Barrier </a:t>
            </a:r>
            <a:r>
              <a:rPr lang="en-US" dirty="0"/>
              <a:t>with 3 parties and once 3 threads reach a common point, you can call an event which will implement runnable interface and three threads will be released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1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01" y="426720"/>
            <a:ext cx="8315325" cy="60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39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cyclic and count down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reuse the barrier even after its broken (Cyclic), not possible at count down latch once count reaches to Zero.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5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79809"/>
              </p:ext>
            </p:extLst>
          </p:nvPr>
        </p:nvGraphicFramePr>
        <p:xfrm>
          <a:off x="7306491" y="3549952"/>
          <a:ext cx="2865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4541813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5506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3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262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80365" y="4291632"/>
            <a:ext cx="2917371" cy="3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444972"/>
            <a:ext cx="4770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Volatile is used to solve filed visibility problem</a:t>
            </a:r>
          </a:p>
          <a:p>
            <a:r>
              <a:rPr lang="en-US" dirty="0"/>
              <a:t>public class </a:t>
            </a:r>
            <a:r>
              <a:rPr lang="en-US" dirty="0" err="1"/>
              <a:t>volatileVisibility</a:t>
            </a:r>
            <a:r>
              <a:rPr lang="en-US" dirty="0"/>
              <a:t>{</a:t>
            </a:r>
          </a:p>
          <a:p>
            <a:r>
              <a:rPr lang="en-US" dirty="0"/>
              <a:t>    volatile </a:t>
            </a:r>
            <a:r>
              <a:rPr lang="en-US" dirty="0" err="1"/>
              <a:t>int</a:t>
            </a:r>
            <a:r>
              <a:rPr lang="en-US" dirty="0"/>
              <a:t> x=0</a:t>
            </a:r>
            <a:r>
              <a:rPr lang="en-US" dirty="0" smtClean="0"/>
              <a:t>;  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writerThread</a:t>
            </a:r>
            <a:r>
              <a:rPr lang="en-US" dirty="0"/>
              <a:t>(){</a:t>
            </a:r>
          </a:p>
          <a:p>
            <a:r>
              <a:rPr lang="en-US" dirty="0"/>
              <a:t>      x=1;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readThread</a:t>
            </a:r>
            <a:r>
              <a:rPr lang="en-US" dirty="0"/>
              <a:t>(){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 r2=x</a:t>
            </a:r>
            <a:r>
              <a:rPr lang="en-US" dirty="0" smtClean="0"/>
              <a:t>;  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8183" y="2673531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Writer Thread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78686" y="2625114"/>
            <a:ext cx="163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Thread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3417" y="3920792"/>
            <a:ext cx="1079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X=1</a:t>
            </a:r>
          </a:p>
          <a:p>
            <a:endParaRPr lang="en-US" dirty="0"/>
          </a:p>
          <a:p>
            <a:r>
              <a:rPr lang="en-US" dirty="0" smtClean="0"/>
              <a:t>X=0 it change to1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45783" y="3857897"/>
            <a:ext cx="100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X=1</a:t>
            </a:r>
            <a:endParaRPr lang="en-US" dirty="0" smtClean="0"/>
          </a:p>
          <a:p>
            <a:r>
              <a:rPr lang="en-US" dirty="0" smtClean="0"/>
              <a:t>R2=1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X=0 it</a:t>
            </a:r>
          </a:p>
          <a:p>
            <a:r>
              <a:rPr lang="en-US" dirty="0" smtClean="0"/>
              <a:t>Change to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721737" y="3788229"/>
            <a:ext cx="8709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53800" y="539812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6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thread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Ideal Thread count = No. of Cores X    (  1 + (Wait time/ CPU time)</a:t>
            </a:r>
          </a:p>
          <a:p>
            <a:pPr marL="0" indent="0">
              <a:buNone/>
            </a:pPr>
            <a:r>
              <a:rPr lang="en-US" dirty="0" smtClean="0"/>
              <a:t>Other factors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other applications running on CPU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Thread size may be 1 to 2 MB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Executor Service running on same JVM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Time taken for Switching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Data Locality (L1/L2 …. flushed during </a:t>
            </a:r>
            <a:r>
              <a:rPr lang="en-US" smtClean="0"/>
              <a:t>switch</a:t>
            </a:r>
            <a:r>
              <a:rPr lang="en-US" smtClean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which Construct</a:t>
            </a:r>
          </a:p>
          <a:p>
            <a:r>
              <a:rPr lang="en-US" dirty="0" smtClean="0"/>
              <a:t>Use Case</a:t>
            </a:r>
          </a:p>
          <a:p>
            <a:r>
              <a:rPr lang="en-US" dirty="0" smtClean="0"/>
              <a:t>Following Construct are :</a:t>
            </a:r>
          </a:p>
          <a:p>
            <a:pPr lvl="1"/>
            <a:r>
              <a:rPr lang="en-US" dirty="0" smtClean="0"/>
              <a:t>Count Down Latch  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Cyclic Barrier</a:t>
            </a:r>
          </a:p>
          <a:p>
            <a:pPr lvl="1"/>
            <a:r>
              <a:rPr lang="en-US" dirty="0" smtClean="0"/>
              <a:t>Phaser</a:t>
            </a:r>
          </a:p>
          <a:p>
            <a:pPr lvl="1"/>
            <a:r>
              <a:rPr lang="en-US" dirty="0" smtClean="0"/>
              <a:t>Exchanger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 Down Latch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SERVER -  where the main task can only start when all the required services have started</a:t>
            </a:r>
          </a:p>
          <a:p>
            <a:r>
              <a:rPr lang="en-US" dirty="0" smtClean="0"/>
              <a:t>Example : GCD (Greatest Common Divisor) algorithm</a:t>
            </a:r>
          </a:p>
          <a:p>
            <a:r>
              <a:rPr lang="en-US" dirty="0" smtClean="0"/>
              <a:t>GCD of 8 &amp; 12 = 4</a:t>
            </a:r>
          </a:p>
          <a:p>
            <a:r>
              <a:rPr lang="en-US" dirty="0" smtClean="0"/>
              <a:t>Online Food ordering  (tracking the processing of food  and notify </a:t>
            </a:r>
            <a:r>
              <a:rPr lang="en-US" smtClean="0"/>
              <a:t>customer when ready).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4731" y="548640"/>
            <a:ext cx="1001486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45428" y="548640"/>
            <a:ext cx="1001486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33211" y="548638"/>
            <a:ext cx="1001486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8" name="Elbow Connector 7"/>
          <p:cNvCxnSpPr>
            <a:stCxn id="4" idx="4"/>
          </p:cNvCxnSpPr>
          <p:nvPr/>
        </p:nvCxnSpPr>
        <p:spPr>
          <a:xfrm rot="16200000" flipH="1">
            <a:off x="2906486" y="-315687"/>
            <a:ext cx="1489165" cy="4611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4"/>
          </p:cNvCxnSpPr>
          <p:nvPr/>
        </p:nvCxnSpPr>
        <p:spPr>
          <a:xfrm rot="16200000" flipH="1">
            <a:off x="4606835" y="1384662"/>
            <a:ext cx="1489164" cy="1210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4"/>
          </p:cNvCxnSpPr>
          <p:nvPr/>
        </p:nvCxnSpPr>
        <p:spPr>
          <a:xfrm rot="5400000">
            <a:off x="6363788" y="864324"/>
            <a:ext cx="1489166" cy="2251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21531" y="2891246"/>
            <a:ext cx="351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</a:t>
            </a:r>
            <a:r>
              <a:rPr lang="en-US" dirty="0" smtClean="0"/>
              <a:t> </a:t>
            </a:r>
          </a:p>
          <a:p>
            <a:r>
              <a:rPr lang="en-US" dirty="0" smtClean="0"/>
              <a:t>=new </a:t>
            </a:r>
            <a:r>
              <a:rPr lang="en-US" dirty="0" err="1" smtClean="0"/>
              <a:t>CountDownLatch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5474" y="3701143"/>
            <a:ext cx="798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data from 3 different Rest Service (Micro service) and wants to wait from all the 3 services are ready (count down latch)</a:t>
            </a:r>
          </a:p>
          <a:p>
            <a:r>
              <a:rPr lang="en-US" dirty="0" smtClean="0"/>
              <a:t>3 threads has ref of same count down latch obj.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0457" y="1471749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50674" y="1393371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6354" y="139337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3148" y="4672930"/>
            <a:ext cx="8186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Obj.CountDown</a:t>
            </a:r>
            <a:r>
              <a:rPr lang="en-US" dirty="0" smtClean="0"/>
              <a:t>();  </a:t>
            </a:r>
          </a:p>
          <a:p>
            <a:r>
              <a:rPr lang="en-US" dirty="0" smtClean="0"/>
              <a:t>// decrement,  when count becomes zero (like 2-&gt;1-&gt;0), it will notify </a:t>
            </a:r>
          </a:p>
          <a:p>
            <a:r>
              <a:rPr lang="en-US" dirty="0" smtClean="0"/>
              <a:t>T5</a:t>
            </a:r>
          </a:p>
          <a:p>
            <a:r>
              <a:rPr lang="en-US" dirty="0"/>
              <a:t> </a:t>
            </a:r>
            <a:r>
              <a:rPr lang="en-US" dirty="0" err="1" smtClean="0"/>
              <a:t>Obj.await</a:t>
            </a:r>
            <a:r>
              <a:rPr lang="en-US" dirty="0" smtClean="0"/>
              <a:t>();  // causes current thread to wait until the latch has counted down to zero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// if current count is zero then this method  returns immediately.</a:t>
            </a:r>
          </a:p>
          <a:p>
            <a:r>
              <a:rPr lang="en-US" dirty="0"/>
              <a:t> </a:t>
            </a:r>
            <a:r>
              <a:rPr lang="en-US" dirty="0" err="1" smtClean="0"/>
              <a:t>getCount</a:t>
            </a:r>
            <a:r>
              <a:rPr lang="en-US" dirty="0" smtClean="0"/>
              <a:t>() // returns pending Count Launch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Down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Down Latch is a high level Sync utility which is used to prevent a particular thread to start processing until all other threads are ready.</a:t>
            </a:r>
          </a:p>
          <a:p>
            <a:r>
              <a:rPr lang="en-US" dirty="0" smtClean="0"/>
              <a:t>Multithreaded testing</a:t>
            </a:r>
          </a:p>
          <a:p>
            <a:r>
              <a:rPr lang="en-US" dirty="0" smtClean="0"/>
              <a:t>One thread needs to wait for other threads before they start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6949" y="4920343"/>
            <a:ext cx="2368731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33303" y="914400"/>
            <a:ext cx="43543" cy="527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6949" y="243840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594" y="1846217"/>
            <a:ext cx="132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LATCH COUNT =2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554" y="2778034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LATCH COUNT 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554" y="377952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LATCH COUNT =0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3"/>
          </p:cNvCxnSpPr>
          <p:nvPr/>
        </p:nvCxnSpPr>
        <p:spPr>
          <a:xfrm flipV="1">
            <a:off x="1724297" y="4084320"/>
            <a:ext cx="9222377" cy="1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>
            <a:off x="1724297" y="3101200"/>
            <a:ext cx="7480663" cy="1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1724297" y="2169383"/>
            <a:ext cx="5617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62057" y="844731"/>
            <a:ext cx="679269" cy="132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38309" y="1698171"/>
            <a:ext cx="966651" cy="14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62309" y="2169383"/>
            <a:ext cx="1184365" cy="1914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7989" y="4728754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to Perform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CountDownLatch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wait():void</a:t>
            </a:r>
          </a:p>
          <a:p>
            <a:r>
              <a:rPr lang="en-US" dirty="0" smtClean="0"/>
              <a:t>Await(</a:t>
            </a:r>
            <a:r>
              <a:rPr lang="en-US" dirty="0" err="1" smtClean="0"/>
              <a:t>long,TimeUnite</a:t>
            </a:r>
            <a:r>
              <a:rPr lang="en-US" dirty="0" smtClean="0"/>
              <a:t>):Boolean</a:t>
            </a:r>
          </a:p>
          <a:p>
            <a:r>
              <a:rPr lang="en-US" dirty="0" err="1" smtClean="0"/>
              <a:t>CountDown</a:t>
            </a:r>
            <a:r>
              <a:rPr lang="en-US" dirty="0" smtClean="0"/>
              <a:t>():void</a:t>
            </a:r>
          </a:p>
          <a:p>
            <a:r>
              <a:rPr lang="en-US" dirty="0" err="1" smtClean="0"/>
              <a:t>getCount</a:t>
            </a:r>
            <a:r>
              <a:rPr lang="en-US" dirty="0" smtClean="0"/>
              <a:t>():long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/>
              <a:t>It is a kind of Synchronizer</a:t>
            </a:r>
          </a:p>
          <a:p>
            <a:r>
              <a:rPr lang="en-US" dirty="0"/>
              <a:t>It makes one thread to wait until other threads have finished their jobs.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Dijkstra’s</a:t>
            </a:r>
            <a:r>
              <a:rPr lang="en-US" dirty="0" smtClean="0"/>
              <a:t> in 1965, to solve critical section problem</a:t>
            </a:r>
          </a:p>
          <a:p>
            <a:r>
              <a:rPr lang="en-US" dirty="0" smtClean="0"/>
              <a:t>To achieve Process Synchronization in multiprocessing environment</a:t>
            </a:r>
          </a:p>
          <a:p>
            <a:r>
              <a:rPr lang="en-US" dirty="0" smtClean="0"/>
              <a:t>Manage Concurrent process by using Single integer value.</a:t>
            </a:r>
          </a:p>
          <a:p>
            <a:r>
              <a:rPr lang="en-US" dirty="0" smtClean="0"/>
              <a:t>Variable (non-negative) &amp; shared between threads.</a:t>
            </a:r>
          </a:p>
          <a:p>
            <a:r>
              <a:rPr lang="en-US" dirty="0" smtClean="0"/>
              <a:t>Two types :</a:t>
            </a:r>
          </a:p>
          <a:p>
            <a:pPr lvl="1"/>
            <a:r>
              <a:rPr lang="en-US" dirty="0" smtClean="0"/>
              <a:t>Binary -&gt; </a:t>
            </a:r>
            <a:r>
              <a:rPr lang="en-US" dirty="0" err="1" smtClean="0"/>
              <a:t>Mutex</a:t>
            </a:r>
            <a:r>
              <a:rPr lang="en-US" dirty="0" smtClean="0"/>
              <a:t> lock (0,1)</a:t>
            </a:r>
          </a:p>
          <a:p>
            <a:pPr lvl="1"/>
            <a:r>
              <a:rPr lang="en-US" dirty="0" smtClean="0"/>
              <a:t>Counting -&gt; Unrestricted -             to  +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21" y="4628196"/>
            <a:ext cx="70485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6" y="4628196"/>
            <a:ext cx="704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1093</Words>
  <Application>Microsoft Office PowerPoint</Application>
  <PresentationFormat>Widescreen</PresentationFormat>
  <Paragraphs>257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Problems in multithreading </vt:lpstr>
      <vt:lpstr>Problems in multithreading </vt:lpstr>
      <vt:lpstr>Threads Synchronization </vt:lpstr>
      <vt:lpstr>Count Down Latch</vt:lpstr>
      <vt:lpstr>PowerPoint Presentation</vt:lpstr>
      <vt:lpstr>Count Down Latch</vt:lpstr>
      <vt:lpstr>PowerPoint Presentation</vt:lpstr>
      <vt:lpstr>CountDownLatch</vt:lpstr>
      <vt:lpstr>Semaphore</vt:lpstr>
      <vt:lpstr>Algorithm </vt:lpstr>
      <vt:lpstr>Algorithm</vt:lpstr>
      <vt:lpstr>Algorithm</vt:lpstr>
      <vt:lpstr>Example</vt:lpstr>
      <vt:lpstr>Example :</vt:lpstr>
      <vt:lpstr>Semaphore</vt:lpstr>
      <vt:lpstr>Disadvantage</vt:lpstr>
      <vt:lpstr>Semaphore</vt:lpstr>
      <vt:lpstr>Semaphore</vt:lpstr>
      <vt:lpstr>Phaser</vt:lpstr>
      <vt:lpstr>Exchanger</vt:lpstr>
      <vt:lpstr>PowerPoint Presentation</vt:lpstr>
      <vt:lpstr>PowerPoint Presentation</vt:lpstr>
      <vt:lpstr>PowerPoint Presentation</vt:lpstr>
      <vt:lpstr>Cyclic Barrier</vt:lpstr>
      <vt:lpstr>PowerPoint Presentation</vt:lpstr>
      <vt:lpstr>Difference between cyclic and count down latch</vt:lpstr>
      <vt:lpstr>Volatile</vt:lpstr>
      <vt:lpstr>Ideal thread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Down Latch</dc:title>
  <dc:creator>TSOAdmin</dc:creator>
  <cp:lastModifiedBy>TSOAdmin</cp:lastModifiedBy>
  <cp:revision>37</cp:revision>
  <dcterms:created xsi:type="dcterms:W3CDTF">2021-05-07T01:44:31Z</dcterms:created>
  <dcterms:modified xsi:type="dcterms:W3CDTF">2021-05-10T08:12:27Z</dcterms:modified>
</cp:coreProperties>
</file>