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13"/>
  </p:notesMasterIdLst>
  <p:handoutMasterIdLst>
    <p:handoutMasterId r:id="rId14"/>
  </p:handoutMasterIdLst>
  <p:sldIdLst>
    <p:sldId id="257" r:id="rId3"/>
    <p:sldId id="427" r:id="rId4"/>
    <p:sldId id="428" r:id="rId5"/>
    <p:sldId id="429" r:id="rId6"/>
    <p:sldId id="430" r:id="rId7"/>
    <p:sldId id="431" r:id="rId8"/>
    <p:sldId id="433" r:id="rId9"/>
    <p:sldId id="434" r:id="rId10"/>
    <p:sldId id="436" r:id="rId11"/>
    <p:sldId id="435" r:id="rId12"/>
  </p:sldIdLst>
  <p:sldSz cx="9144000" cy="6858000" type="screen4x3"/>
  <p:notesSz cx="6797675" cy="9928225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92D050"/>
    <a:srgbClr val="008238"/>
    <a:srgbClr val="0066FF"/>
    <a:srgbClr val="006600"/>
    <a:srgbClr val="080800"/>
    <a:srgbClr val="003300"/>
    <a:srgbClr val="00CC66"/>
    <a:srgbClr val="99CC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79" autoAdjust="0"/>
    <p:restoredTop sz="90726" autoAdjust="0"/>
  </p:normalViewPr>
  <p:slideViewPr>
    <p:cSldViewPr>
      <p:cViewPr varScale="1">
        <p:scale>
          <a:sx n="74" d="100"/>
          <a:sy n="74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332"/>
    </p:cViewPr>
  </p:sorterViewPr>
  <p:notesViewPr>
    <p:cSldViewPr>
      <p:cViewPr varScale="1">
        <p:scale>
          <a:sx n="82" d="100"/>
          <a:sy n="82" d="100"/>
        </p:scale>
        <p:origin x="39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044CB-C0E3-4425-A6A7-1B0C443966AD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95E42-DAC2-451B-8B0D-445240921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8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7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18CB9-2DFD-47F0-B316-6188B89E8A7B}" type="datetimeFigureOut">
              <a:rPr lang="en-IN" smtClean="0"/>
              <a:t>17-11-2016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10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7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7281-5AD3-4EAB-B2C2-D4FB3B6D4A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87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866775"/>
            <a:ext cx="4637088" cy="3478213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48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jpeg"/><Relationship Id="rId7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188640"/>
            <a:ext cx="287338" cy="287338"/>
          </a:xfrm>
          <a:prstGeom prst="rect">
            <a:avLst/>
          </a:prstGeom>
          <a:solidFill>
            <a:srgbClr val="008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32875" y="0"/>
            <a:ext cx="107950" cy="6858000"/>
          </a:xfrm>
          <a:prstGeom prst="rect">
            <a:avLst/>
          </a:prstGeom>
          <a:solidFill>
            <a:srgbClr val="008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6" name="Picture 6" descr="HDC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81750"/>
            <a:ext cx="21590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2159000"/>
            <a:ext cx="7918450" cy="982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noProof="0" smtClean="0"/>
              <a:t>Mastertitelformat bearbeiten</a:t>
            </a:r>
            <a:endParaRPr lang="cs-CZ" noProof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238500"/>
            <a:ext cx="7916863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 smtClean="0"/>
              <a:t>Master-Untertitelformat bearbeiten</a:t>
            </a:r>
            <a:endParaRPr lang="cs-CZ" noProof="0" smtClean="0"/>
          </a:p>
        </p:txBody>
      </p:sp>
    </p:spTree>
    <p:extLst>
      <p:ext uri="{BB962C8B-B14F-4D97-AF65-F5344CB8AC3E}">
        <p14:creationId xmlns:p14="http://schemas.microsoft.com/office/powerpoint/2010/main" val="315505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88640"/>
            <a:ext cx="8097838" cy="631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6725" y="1152525"/>
            <a:ext cx="8205788" cy="4960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63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58775"/>
            <a:ext cx="2051050" cy="57546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6725" y="358775"/>
            <a:ext cx="6002338" cy="5754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121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66725" y="358775"/>
            <a:ext cx="8205788" cy="575468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alibri" panose="020F0502020204030204" pitchFamily="34" charset="0"/>
              </a:defRPr>
            </a:lvl1pPr>
            <a:lvl2pPr>
              <a:defRPr sz="1600">
                <a:latin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</a:defRPr>
            </a:lvl3pPr>
            <a:lvl4pPr>
              <a:defRPr sz="1200"/>
            </a:lvl4pPr>
            <a:lvl5pPr>
              <a:defRPr sz="105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565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 userDrawn="1"/>
        </p:nvSpPr>
        <p:spPr bwMode="auto">
          <a:xfrm>
            <a:off x="0" y="4518026"/>
            <a:ext cx="9028235" cy="1655763"/>
          </a:xfrm>
          <a:prstGeom prst="rect">
            <a:avLst/>
          </a:prstGeom>
          <a:solidFill>
            <a:srgbClr val="E1E1E1"/>
          </a:solidFill>
          <a:ln w="9525">
            <a:solidFill>
              <a:srgbClr val="E1E1E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108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358775"/>
            <a:ext cx="287215" cy="2873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23" i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67458" y="2095500"/>
            <a:ext cx="730640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8238"/>
              </a:buClr>
              <a:buSzPct val="70000"/>
              <a:buFont typeface="Wingdings" pitchFamily="2" charset="2"/>
              <a:buNone/>
              <a:defRPr/>
            </a:pPr>
            <a:endParaRPr lang="en-US" sz="1662" b="1" dirty="0">
              <a:solidFill>
                <a:srgbClr val="000000"/>
              </a:solidFill>
              <a:cs typeface="Arial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8238"/>
              </a:buClr>
              <a:buSzPct val="70000"/>
              <a:buFont typeface="Wingdings" pitchFamily="2" charset="2"/>
              <a:buNone/>
              <a:defRPr/>
            </a:pPr>
            <a:r>
              <a:rPr lang="en-US" sz="1662" b="1" dirty="0">
                <a:solidFill>
                  <a:srgbClr val="000000"/>
                </a:solidFill>
                <a:cs typeface="Arial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8238"/>
              </a:buClr>
              <a:buSzPct val="70000"/>
              <a:buFont typeface="Wingdings" pitchFamily="2" charset="2"/>
              <a:buNone/>
              <a:defRPr/>
            </a:pPr>
            <a:r>
              <a:rPr lang="en-US" sz="1662" b="1" dirty="0">
                <a:solidFill>
                  <a:srgbClr val="000000"/>
                </a:solidFill>
                <a:cs typeface="Arial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8238"/>
              </a:buClr>
              <a:buSzPct val="70000"/>
              <a:buFont typeface="Wingdings" pitchFamily="2" charset="2"/>
              <a:buNone/>
              <a:defRPr/>
            </a:pPr>
            <a:endParaRPr lang="en-US" sz="1662" b="1" dirty="0">
              <a:solidFill>
                <a:srgbClr val="000000"/>
              </a:solidFill>
              <a:cs typeface="Arial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8238"/>
              </a:buClr>
              <a:buSzPct val="70000"/>
              <a:buFont typeface="Wingdings" pitchFamily="2" charset="2"/>
              <a:buNone/>
              <a:defRPr/>
            </a:pPr>
            <a:endParaRPr lang="en-US" sz="1662" b="1" dirty="0">
              <a:solidFill>
                <a:srgbClr val="000000"/>
              </a:solidFill>
              <a:cs typeface="Arial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8238"/>
              </a:buClr>
              <a:buSzPct val="70000"/>
              <a:buFont typeface="Wingdings" pitchFamily="2" charset="2"/>
              <a:buNone/>
              <a:defRPr/>
            </a:pPr>
            <a:r>
              <a:rPr lang="en-US" sz="1662" b="1" dirty="0">
                <a:solidFill>
                  <a:srgbClr val="000000"/>
                </a:solidFill>
                <a:cs typeface="Arial" charset="0"/>
              </a:rPr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032631" y="0"/>
            <a:ext cx="108438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23" i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23" name="Picture 22" descr="image4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8681" y="4583112"/>
            <a:ext cx="2911015" cy="1526400"/>
          </a:xfrm>
          <a:prstGeom prst="rect">
            <a:avLst/>
          </a:prstGeom>
        </p:spPr>
      </p:pic>
      <p:pic>
        <p:nvPicPr>
          <p:cNvPr id="27" name="Picture 26" descr="image7.jp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376246" y="4583112"/>
            <a:ext cx="2887754" cy="1526400"/>
          </a:xfrm>
          <a:prstGeom prst="rect">
            <a:avLst/>
          </a:prstGeom>
        </p:spPr>
      </p:pic>
      <p:pic>
        <p:nvPicPr>
          <p:cNvPr id="3741699" name="Picture 3" descr="http://www.italcementigroup.com/NR/rdonlyres/FB5A35AA-96B5-4624-9D7F-BFE61B4D8A10/0/0_i_lab_kmrosso.jpg"/>
          <p:cNvPicPr>
            <a:picLocks noChangeAspect="1" noChangeArrowheads="1"/>
          </p:cNvPicPr>
          <p:nvPr userDrawn="1"/>
        </p:nvPicPr>
        <p:blipFill>
          <a:blip r:embed="rId4" cstate="print"/>
          <a:srcRect b="15085"/>
          <a:stretch>
            <a:fillRect/>
          </a:stretch>
        </p:blipFill>
        <p:spPr bwMode="auto">
          <a:xfrm>
            <a:off x="6430108" y="4583113"/>
            <a:ext cx="2496280" cy="1527175"/>
          </a:xfrm>
          <a:prstGeom prst="rect">
            <a:avLst/>
          </a:prstGeom>
          <a:noFill/>
        </p:spPr>
      </p:pic>
      <p:grpSp>
        <p:nvGrpSpPr>
          <p:cNvPr id="30" name="Group 29"/>
          <p:cNvGrpSpPr/>
          <p:nvPr userDrawn="1"/>
        </p:nvGrpSpPr>
        <p:grpSpPr>
          <a:xfrm>
            <a:off x="5382594" y="6367977"/>
            <a:ext cx="3464735" cy="289594"/>
            <a:chOff x="3169061" y="1500989"/>
            <a:chExt cx="5777981" cy="445794"/>
          </a:xfrm>
        </p:grpSpPr>
        <p:pic>
          <p:nvPicPr>
            <p:cNvPr id="31" name="Picture 30" descr="HeidelbergCement_Logo2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9061" y="1626083"/>
              <a:ext cx="2963645" cy="217465"/>
            </a:xfrm>
            <a:prstGeom prst="rect">
              <a:avLst/>
            </a:prstGeom>
          </p:spPr>
        </p:pic>
        <p:grpSp>
          <p:nvGrpSpPr>
            <p:cNvPr id="32" name="Group 21"/>
            <p:cNvGrpSpPr/>
            <p:nvPr/>
          </p:nvGrpSpPr>
          <p:grpSpPr>
            <a:xfrm>
              <a:off x="6334568" y="1500989"/>
              <a:ext cx="2612474" cy="445794"/>
              <a:chOff x="6341954" y="1176528"/>
              <a:chExt cx="3096614" cy="528408"/>
            </a:xfrm>
          </p:grpSpPr>
          <p:pic>
            <p:nvPicPr>
              <p:cNvPr id="33" name="Picture 4" descr="http://www.itcgr.bravosolution.com/images/logoITC.gif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l="23561" t="13192" r="11951" b="52926"/>
              <a:stretch>
                <a:fillRect/>
              </a:stretch>
            </p:blipFill>
            <p:spPr bwMode="auto">
              <a:xfrm>
                <a:off x="6781424" y="1180711"/>
                <a:ext cx="2657144" cy="517066"/>
              </a:xfrm>
              <a:prstGeom prst="rect">
                <a:avLst/>
              </a:prstGeom>
              <a:noFill/>
            </p:spPr>
          </p:pic>
          <p:pic>
            <p:nvPicPr>
              <p:cNvPr id="34" name="Picture 6" descr="http://www.investireoggi.it/finanza/files/2013/03/italcementi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t="29356" r="74098" b="25784"/>
              <a:stretch>
                <a:fillRect/>
              </a:stretch>
            </p:blipFill>
            <p:spPr bwMode="auto">
              <a:xfrm>
                <a:off x="6341954" y="1176528"/>
                <a:ext cx="446492" cy="52840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5" name="Group 34"/>
          <p:cNvGrpSpPr/>
          <p:nvPr userDrawn="1"/>
        </p:nvGrpSpPr>
        <p:grpSpPr>
          <a:xfrm>
            <a:off x="460390" y="1193192"/>
            <a:ext cx="2594478" cy="1631123"/>
            <a:chOff x="366209" y="2241748"/>
            <a:chExt cx="2494286" cy="1447506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66209" y="2241748"/>
              <a:ext cx="651334" cy="1447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TextBox 36"/>
            <p:cNvSpPr txBox="1"/>
            <p:nvPr/>
          </p:nvSpPr>
          <p:spPr>
            <a:xfrm>
              <a:off x="1097045" y="2943848"/>
              <a:ext cx="1763450" cy="70604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85" b="1" dirty="0" smtClean="0">
                  <a:solidFill>
                    <a:srgbClr val="008238"/>
                  </a:solidFill>
                  <a:cs typeface="Arial" charset="0"/>
                </a:rPr>
                <a:t>GROW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85" b="1" dirty="0" smtClean="0">
                  <a:solidFill>
                    <a:srgbClr val="008238"/>
                  </a:solidFill>
                  <a:cs typeface="Arial" charset="0"/>
                </a:rPr>
                <a:t>TOGETHER</a:t>
              </a:r>
              <a:endParaRPr lang="en-US" sz="2585" b="1" dirty="0">
                <a:solidFill>
                  <a:srgbClr val="008238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13794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0824" y="1152525"/>
            <a:ext cx="8292612" cy="4960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24" y="358776"/>
            <a:ext cx="8292612" cy="631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03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28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479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24" y="358776"/>
            <a:ext cx="8292612" cy="6318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73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24" y="358776"/>
            <a:ext cx="8292612" cy="6318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36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24" y="358776"/>
            <a:ext cx="8292612" cy="6318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0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88640"/>
            <a:ext cx="8097838" cy="631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152525"/>
            <a:ext cx="8205788" cy="4960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4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735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88640"/>
            <a:ext cx="8097838" cy="631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725" y="1152525"/>
            <a:ext cx="4025900" cy="4960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52525"/>
            <a:ext cx="4027488" cy="4960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44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1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88640"/>
            <a:ext cx="8097838" cy="631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35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42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49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07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6.jpeg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16.xml"/><Relationship Id="rId9" Type="http://schemas.openxmlformats.org/officeDocument/2006/relationships/vmlDrawing" Target="../drawings/vmlDrawing2.vml"/><Relationship Id="rId14" Type="http://schemas.openxmlformats.org/officeDocument/2006/relationships/image" Target="../media/image5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7413772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13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032875" y="0"/>
            <a:ext cx="107950" cy="6858000"/>
          </a:xfrm>
          <a:prstGeom prst="rect">
            <a:avLst/>
          </a:prstGeom>
          <a:solidFill>
            <a:srgbClr val="008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716" y="6669360"/>
            <a:ext cx="539080" cy="19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lang="en-IN" sz="8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b="0" dirty="0" smtClean="0"/>
              <a:t>Slide </a:t>
            </a:r>
            <a:fld id="{1A578464-B7DE-4B2C-B6DC-457CA7F8F9DE}" type="slidenum">
              <a:rPr lang="en-IN" b="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IN" b="0" dirty="0" smtClean="0"/>
              <a:t>,</a:t>
            </a:r>
            <a:endParaRPr lang="en-IN" b="0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539552" y="6669360"/>
            <a:ext cx="1512168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lang="pt-BR" sz="8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b="0" dirty="0" smtClean="0"/>
              <a:t>Sep’16</a:t>
            </a:r>
            <a:endParaRPr lang="pt-BR" b="0" dirty="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2771800" y="6669360"/>
            <a:ext cx="2808312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lang="pt-BR" sz="8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33809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823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8238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8238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8238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823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823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823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823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823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238"/>
        </a:buClr>
        <a:buSzPct val="8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-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10"/>
            </p:custDataLst>
            <p:extLst/>
          </p:nvPr>
        </p:nvGraphicFramePr>
        <p:xfrm>
          <a:off x="1466" y="1589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5"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589"/>
                        <a:ext cx="146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30824" y="358776"/>
            <a:ext cx="8292612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824" y="1152525"/>
            <a:ext cx="8292612" cy="496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-2931" y="358775"/>
            <a:ext cx="287215" cy="2873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62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9032631" y="0"/>
            <a:ext cx="108438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62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19100" y="6550822"/>
            <a:ext cx="445951" cy="15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3200" rIns="0" bIns="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38" dirty="0" smtClean="0">
                <a:solidFill>
                  <a:srgbClr val="777777"/>
                </a:solidFill>
                <a:cs typeface="Arial" charset="0"/>
              </a:rPr>
              <a:t>Slide </a:t>
            </a:r>
            <a:fld id="{0009A4E6-3A5A-4FDC-8851-8335463957E4}" type="slidenum">
              <a:rPr lang="en-US" sz="738" smtClean="0">
                <a:solidFill>
                  <a:srgbClr val="777777"/>
                </a:solidFill>
                <a:cs typeface="Arial" charset="0"/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38" dirty="0">
              <a:solidFill>
                <a:srgbClr val="777777"/>
              </a:solidFill>
              <a:cs typeface="Arial" charset="0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6057842" y="6411869"/>
            <a:ext cx="2771788" cy="231675"/>
            <a:chOff x="3169061" y="1500989"/>
            <a:chExt cx="5777981" cy="445794"/>
          </a:xfrm>
        </p:grpSpPr>
        <p:pic>
          <p:nvPicPr>
            <p:cNvPr id="42" name="Picture 41" descr="HeidelbergCement_Logo2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69061" y="1626083"/>
              <a:ext cx="2963645" cy="217465"/>
            </a:xfrm>
            <a:prstGeom prst="rect">
              <a:avLst/>
            </a:prstGeom>
          </p:spPr>
        </p:pic>
        <p:grpSp>
          <p:nvGrpSpPr>
            <p:cNvPr id="43" name="Group 21"/>
            <p:cNvGrpSpPr/>
            <p:nvPr/>
          </p:nvGrpSpPr>
          <p:grpSpPr>
            <a:xfrm>
              <a:off x="6334568" y="1500989"/>
              <a:ext cx="2612474" cy="445794"/>
              <a:chOff x="6341954" y="1176528"/>
              <a:chExt cx="3096614" cy="528408"/>
            </a:xfrm>
          </p:grpSpPr>
          <p:pic>
            <p:nvPicPr>
              <p:cNvPr id="44" name="Picture 4" descr="http://www.itcgr.bravosolution.com/images/logoITC.gif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 l="23561" t="13192" r="11951" b="52926"/>
              <a:stretch>
                <a:fillRect/>
              </a:stretch>
            </p:blipFill>
            <p:spPr bwMode="auto">
              <a:xfrm>
                <a:off x="6781424" y="1180711"/>
                <a:ext cx="2657144" cy="517066"/>
              </a:xfrm>
              <a:prstGeom prst="rect">
                <a:avLst/>
              </a:prstGeom>
              <a:noFill/>
            </p:spPr>
          </p:pic>
          <p:pic>
            <p:nvPicPr>
              <p:cNvPr id="45" name="Picture 6" descr="http://www.investireoggi.it/finanza/files/2013/03/italcementi.jpg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 t="29356" r="74098" b="25784"/>
              <a:stretch>
                <a:fillRect/>
              </a:stretch>
            </p:blipFill>
            <p:spPr bwMode="auto">
              <a:xfrm>
                <a:off x="6341954" y="1176528"/>
                <a:ext cx="446492" cy="528408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139648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15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15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15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15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15" b="1">
          <a:solidFill>
            <a:schemeClr val="tx2"/>
          </a:solidFill>
          <a:latin typeface="Arial" charset="0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sz="2215" b="1">
          <a:solidFill>
            <a:schemeClr val="tx2"/>
          </a:solidFill>
          <a:latin typeface="Arial" charset="0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sz="2215" b="1">
          <a:solidFill>
            <a:schemeClr val="tx2"/>
          </a:solidFill>
          <a:latin typeface="Arial" charset="0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sz="2215" b="1">
          <a:solidFill>
            <a:schemeClr val="tx2"/>
          </a:solidFill>
          <a:latin typeface="Arial" charset="0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sz="2215" b="1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defRPr sz="1477" b="1">
          <a:solidFill>
            <a:schemeClr val="tx1"/>
          </a:solidFill>
          <a:latin typeface="+mn-lt"/>
          <a:ea typeface="+mn-ea"/>
          <a:cs typeface="+mn-cs"/>
        </a:defRPr>
      </a:lvl1pPr>
      <a:lvl2pPr marL="398779" indent="-19939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"/>
        <a:defRPr sz="1477">
          <a:solidFill>
            <a:schemeClr val="tx1"/>
          </a:solidFill>
          <a:latin typeface="+mn-lt"/>
        </a:defRPr>
      </a:lvl2pPr>
      <a:lvl3pPr marL="731095" indent="-19939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477">
          <a:solidFill>
            <a:schemeClr val="tx1"/>
          </a:solidFill>
          <a:latin typeface="+mn-lt"/>
        </a:defRPr>
      </a:lvl3pPr>
      <a:lvl4pPr marL="1063411" indent="-19939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477">
          <a:solidFill>
            <a:schemeClr val="tx1"/>
          </a:solidFill>
          <a:latin typeface="+mn-lt"/>
        </a:defRPr>
      </a:lvl4pPr>
      <a:lvl5pPr marL="1395727" indent="-19939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−"/>
        <a:defRPr sz="1477">
          <a:solidFill>
            <a:schemeClr val="tx1"/>
          </a:solidFill>
          <a:latin typeface="+mn-lt"/>
        </a:defRPr>
      </a:lvl5pPr>
      <a:lvl6pPr marL="2209855" indent="-21102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1108">
          <a:solidFill>
            <a:schemeClr val="tx1"/>
          </a:solidFill>
          <a:latin typeface="+mn-lt"/>
        </a:defRPr>
      </a:lvl6pPr>
      <a:lvl7pPr marL="2631897" indent="-21102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1108">
          <a:solidFill>
            <a:schemeClr val="tx1"/>
          </a:solidFill>
          <a:latin typeface="+mn-lt"/>
        </a:defRPr>
      </a:lvl7pPr>
      <a:lvl8pPr marL="3053938" indent="-21102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1108">
          <a:solidFill>
            <a:schemeClr val="tx1"/>
          </a:solidFill>
          <a:latin typeface="+mn-lt"/>
        </a:defRPr>
      </a:lvl8pPr>
      <a:lvl9pPr marL="3475979" indent="-21102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110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6381328"/>
            <a:ext cx="2441575" cy="471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04825" y="1082675"/>
            <a:ext cx="7918450" cy="98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/>
            <a:endParaRPr lang="en-US" sz="2800" b="1" dirty="0">
              <a:solidFill>
                <a:srgbClr val="008238"/>
              </a:solidFill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395362" y="1196752"/>
            <a:ext cx="799306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8238"/>
                </a:solidFill>
                <a:latin typeface="Arial" charset="0"/>
              </a:defRPr>
            </a:lvl1pPr>
          </a:lstStyle>
          <a:p>
            <a:r>
              <a:rPr lang="en-IN" altLang="en-US" dirty="0" smtClean="0">
                <a:latin typeface="+mn-lt"/>
              </a:rPr>
              <a:t>SFA- Request for Proposal </a:t>
            </a:r>
            <a:endParaRPr lang="de-DE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4701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88640"/>
            <a:ext cx="8097838" cy="403473"/>
          </a:xfrm>
        </p:spPr>
        <p:txBody>
          <a:bodyPr/>
          <a:lstStyle/>
          <a:p>
            <a:r>
              <a:rPr lang="en-IN" dirty="0" smtClean="0"/>
              <a:t>Other Points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51520" y="1041121"/>
            <a:ext cx="8064896" cy="47705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Reports Dash Board for Sales Rep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Reports Dash Board for Sales Managers 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Back Office should be in a position to view the Data in Web Interfaces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Server should he hosted Exclusively /cloud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Provision for online or Offline mode 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Should be in position to notify the Sales Reps on any new policy/Promotions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Provision should be there to upload the Product Brochure in the backend 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Provision should be for uploading &amp; viewing Quality Certificates in the backend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Date and Time Stamp for all Activities to be recorded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Automatic Capturing of Lat &amp; Long for all activities mentioned in the screens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Document/Photo Uploading feature in all screen mentioned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To identify in the Customer master any mandatory fields missing for the sales rep to gather the information and raise request for updating in the backend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Exception Reports in the Backend 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Should support for multi Company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Reporting Hierarchy will be based on Each Company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All Masters will be Segregated based on Company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All Screens to be rendered  in Mobile  Form Factor 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Android to be Platform </a:t>
            </a:r>
          </a:p>
        </p:txBody>
      </p:sp>
    </p:spTree>
    <p:extLst>
      <p:ext uri="{BB962C8B-B14F-4D97-AF65-F5344CB8AC3E}">
        <p14:creationId xmlns:p14="http://schemas.microsoft.com/office/powerpoint/2010/main" val="355609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Page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620688"/>
            <a:ext cx="2878313" cy="410445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323528" y="4869160"/>
            <a:ext cx="8064896" cy="15696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IMEI Number Validation 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Mobile Number Validation 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 Id and Pwd validation 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User blocking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User Should be in a position to install the app OTA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Remote wiping of Data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132" y="529691"/>
            <a:ext cx="2878313" cy="419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88640"/>
            <a:ext cx="8097838" cy="403473"/>
          </a:xfrm>
        </p:spPr>
        <p:txBody>
          <a:bodyPr/>
          <a:lstStyle/>
          <a:p>
            <a:r>
              <a:rPr lang="en-IN" dirty="0" smtClean="0"/>
              <a:t>Account Information 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251520" y="5306144"/>
            <a:ext cx="8064896" cy="11695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Only Customer relevant to the User should be displayed and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no modification allowed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Sales Rep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Manager should be a position to view all his  Customers 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400" baseline="0" dirty="0" smtClean="0">
                <a:latin typeface="Arial" charset="0"/>
              </a:rPr>
              <a:t>Reporting Hierarchy/</a:t>
            </a:r>
            <a:r>
              <a:rPr lang="en-US" sz="1400" dirty="0" smtClean="0">
                <a:latin typeface="Arial" charset="0"/>
              </a:rPr>
              <a:t> Location /Product/customer masters to be maintained and provision to upload in the back end manually or automated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400" dirty="0" smtClean="0">
                <a:latin typeface="Arial" charset="0"/>
              </a:rPr>
              <a:t>Provision to upload Customer data like volumes , Outstanding in the backend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77" y="592113"/>
            <a:ext cx="3633750" cy="45650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592113"/>
            <a:ext cx="3633750" cy="45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88640"/>
            <a:ext cx="8097838" cy="403473"/>
          </a:xfrm>
        </p:spPr>
        <p:txBody>
          <a:bodyPr/>
          <a:lstStyle/>
          <a:p>
            <a:r>
              <a:rPr lang="en-IN" dirty="0" smtClean="0"/>
              <a:t>Visit Planning &amp; Reporting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33362" y="4941168"/>
            <a:ext cx="8064896" cy="16004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Each Visit Cycle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should have a </a:t>
            </a:r>
            <a:r>
              <a:rPr lang="en-US" sz="1400" dirty="0" smtClean="0">
                <a:latin typeface="Arial" charset="0"/>
              </a:rPr>
              <a:t>unique ID system generated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Once Approved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cannot be changed by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Sales Rep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400" dirty="0" smtClean="0">
                <a:latin typeface="Arial" charset="0"/>
              </a:rPr>
              <a:t>Sales Rep Manager should be in a position to approve or Reject on Rejection Sales Rep should be alerted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400" dirty="0" smtClean="0">
                <a:latin typeface="Arial" charset="0"/>
              </a:rPr>
              <a:t>Visit report data entry should be Geo Fenced within 100/200 mts of Customer GPS Co-ordinates and recorded with co-ordinates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Provision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to be there to switch off/on on Geo Fencing for each user or on the company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609016"/>
            <a:ext cx="3509438" cy="42601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86" y="592113"/>
            <a:ext cx="3614625" cy="4277049"/>
          </a:xfrm>
          <a:prstGeom prst="rect">
            <a:avLst/>
          </a:prstGeom>
        </p:spPr>
      </p:pic>
      <p:pic>
        <p:nvPicPr>
          <p:cNvPr id="147500" name="Picture 124" descr="Image result for home butt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47625"/>
            <a:ext cx="2952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502" name="Picture 46" descr="SUBMIT &#10;&#10;&#10;SUBMIT FOR Approval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1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88640"/>
            <a:ext cx="8097838" cy="403473"/>
          </a:xfrm>
        </p:spPr>
        <p:txBody>
          <a:bodyPr/>
          <a:lstStyle/>
          <a:p>
            <a:r>
              <a:rPr lang="en-IN" dirty="0" smtClean="0"/>
              <a:t>Market Intelligence &amp; New Opportunities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46575" y="4941168"/>
            <a:ext cx="8064896" cy="15696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Competitors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relevant to the locations only should be displayed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Activity Master, Competition/brand Masters to be maintained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Activity could be Campaigns, Discounts , Advt, Competitor ,Plant Shutdown, Stock non Available ,new dealer appointment, New Mktg officer appointment etc, should be definable 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Prospect type – Infra, Builder, Dealer, Engineer, Architect, RMC, Pre-cast , etc.,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3" y="592113"/>
            <a:ext cx="3346875" cy="4205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13" y="575417"/>
            <a:ext cx="3404250" cy="42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88640"/>
            <a:ext cx="8097838" cy="403473"/>
          </a:xfrm>
        </p:spPr>
        <p:txBody>
          <a:bodyPr/>
          <a:lstStyle/>
          <a:p>
            <a:r>
              <a:rPr lang="en-IN" dirty="0" smtClean="0"/>
              <a:t>Cases &amp; Requests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79512" y="5064278"/>
            <a:ext cx="8064896" cy="13542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Complaints Types-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Service, Quality ,Logistics 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Depending on Complaint Alert mails to be send to respective head 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Requests could be various Types like Credit limit, price approval, discount approval and send to respective person for approval  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Change in customer for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ex contact person /mobile number by Requests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592113"/>
            <a:ext cx="3404250" cy="43490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700" y="592113"/>
            <a:ext cx="3346875" cy="434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88640"/>
            <a:ext cx="8097838" cy="403473"/>
          </a:xfrm>
        </p:spPr>
        <p:txBody>
          <a:bodyPr/>
          <a:lstStyle/>
          <a:p>
            <a:r>
              <a:rPr lang="en-IN" dirty="0" smtClean="0"/>
              <a:t>Approval &amp; Order Booking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41085" y="4869160"/>
            <a:ext cx="8064896" cy="16004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All pending approval for the managers should list and should be in a position to open each and approve or Rejection upon which the status should be updated in the respective request or reports 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Order booked alert should be sent a designated id based on Customer Locations for further action  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785" y="554013"/>
            <a:ext cx="3480750" cy="4037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10" y="574111"/>
            <a:ext cx="3480750" cy="405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7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88640"/>
            <a:ext cx="8097838" cy="403473"/>
          </a:xfrm>
        </p:spPr>
        <p:txBody>
          <a:bodyPr/>
          <a:lstStyle/>
          <a:p>
            <a:r>
              <a:rPr lang="en-IN" dirty="0" smtClean="0"/>
              <a:t>Travel Expense &amp; Attendance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79512" y="5517232"/>
            <a:ext cx="8064896" cy="8617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All Travel Expenses should be submitted for approval as per the workflow set and should be a positon to fix norms as per grade /locations /mode etc.,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Synchronize Data is for updating the data to server and vice versa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11147"/>
            <a:ext cx="3509438" cy="46663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644" y="611147"/>
            <a:ext cx="3346875" cy="466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88640"/>
            <a:ext cx="8097838" cy="403473"/>
          </a:xfrm>
        </p:spPr>
        <p:txBody>
          <a:bodyPr/>
          <a:lstStyle/>
          <a:p>
            <a:r>
              <a:rPr lang="en-IN" dirty="0" smtClean="0"/>
              <a:t>Product Brochures &amp; Quality Certificates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79512" y="5655731"/>
            <a:ext cx="8064896" cy="5847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Should be in a position to View &amp; send the Product Brochure/Quality Certificate by email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11147"/>
            <a:ext cx="3385125" cy="4762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592113"/>
            <a:ext cx="3385125" cy="478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m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2&quot;&gt;&lt;elem m_fUsage=&quot;9.43636536097401550000E+000&quot;&gt;&lt;m_msothmcolidx val=&quot;0&quot;/&gt;&lt;m_rgb r=&quot;00&quot; g=&quot;82&quot; b=&quot;38&quot;/&gt;&lt;m_nBrightness val=&quot;0&quot;/&gt;&lt;/elem&gt;&lt;elem m_fUsage=&quot;5.63620738180748430000E-001&quot;&gt;&lt;m_msothmcolidx val=&quot;0&quot;/&gt;&lt;m_rgb r=&quot;FF&quot; g=&quot;00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roup_Template">
  <a:themeElements>
    <a:clrScheme name="Group_Template 13">
      <a:dk1>
        <a:srgbClr val="000000"/>
      </a:dk1>
      <a:lt1>
        <a:srgbClr val="FFFFFF"/>
      </a:lt1>
      <a:dk2>
        <a:srgbClr val="007C36"/>
      </a:dk2>
      <a:lt2>
        <a:srgbClr val="777777"/>
      </a:lt2>
      <a:accent1>
        <a:srgbClr val="C0C0C0"/>
      </a:accent1>
      <a:accent2>
        <a:srgbClr val="74B690"/>
      </a:accent2>
      <a:accent3>
        <a:srgbClr val="FFFFFF"/>
      </a:accent3>
      <a:accent4>
        <a:srgbClr val="000000"/>
      </a:accent4>
      <a:accent5>
        <a:srgbClr val="DCDCDC"/>
      </a:accent5>
      <a:accent6>
        <a:srgbClr val="68A582"/>
      </a:accent6>
      <a:hlink>
        <a:srgbClr val="6386C1"/>
      </a:hlink>
      <a:folHlink>
        <a:srgbClr val="0D386F"/>
      </a:folHlink>
    </a:clrScheme>
    <a:fontScheme name="Grou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roup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oup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oup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oup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oup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oup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oup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oup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oup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oup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oup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oup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oup_Template 13">
        <a:dk1>
          <a:srgbClr val="000000"/>
        </a:dk1>
        <a:lt1>
          <a:srgbClr val="FFFFFF"/>
        </a:lt1>
        <a:dk2>
          <a:srgbClr val="007C36"/>
        </a:dk2>
        <a:lt2>
          <a:srgbClr val="777777"/>
        </a:lt2>
        <a:accent1>
          <a:srgbClr val="C0C0C0"/>
        </a:accent1>
        <a:accent2>
          <a:srgbClr val="74B69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68A582"/>
        </a:accent6>
        <a:hlink>
          <a:srgbClr val="6386C1"/>
        </a:hlink>
        <a:folHlink>
          <a:srgbClr val="0D386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8238"/>
      </a:dk2>
      <a:lt2>
        <a:srgbClr val="777777"/>
      </a:lt2>
      <a:accent1>
        <a:srgbClr val="E2E2E2"/>
      </a:accent1>
      <a:accent2>
        <a:srgbClr val="C9E5D5"/>
      </a:accent2>
      <a:accent3>
        <a:srgbClr val="FFFFFF"/>
      </a:accent3>
      <a:accent4>
        <a:srgbClr val="000000"/>
      </a:accent4>
      <a:accent5>
        <a:srgbClr val="EEEEEE"/>
      </a:accent5>
      <a:accent6>
        <a:srgbClr val="B6CFC1"/>
      </a:accent6>
      <a:hlink>
        <a:srgbClr val="37B382"/>
      </a:hlink>
      <a:folHlink>
        <a:srgbClr val="7CC4A0"/>
      </a:folHlink>
    </a:clrScheme>
    <a:fontScheme name="1_Grou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200" i="0" dirty="0" err="1" smtClean="0"/>
        </a:defPPr>
      </a:lstStyle>
    </a:txDef>
  </a:objectDefaults>
  <a:extraClrSchemeLst>
    <a:extraClrScheme>
      <a:clrScheme name="1_Group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roup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roup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roup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roup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roup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roup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roup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roup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roup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roup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roup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roup_Template 13">
        <a:dk1>
          <a:srgbClr val="000000"/>
        </a:dk1>
        <a:lt1>
          <a:srgbClr val="FFFFFF"/>
        </a:lt1>
        <a:dk2>
          <a:srgbClr val="007C36"/>
        </a:dk2>
        <a:lt2>
          <a:srgbClr val="777777"/>
        </a:lt2>
        <a:accent1>
          <a:srgbClr val="C0C0C0"/>
        </a:accent1>
        <a:accent2>
          <a:srgbClr val="74B69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68A582"/>
        </a:accent6>
        <a:hlink>
          <a:srgbClr val="6386C1"/>
        </a:hlink>
        <a:folHlink>
          <a:srgbClr val="0D38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roup_Template 14">
        <a:dk1>
          <a:srgbClr val="000000"/>
        </a:dk1>
        <a:lt1>
          <a:srgbClr val="FFFFFF"/>
        </a:lt1>
        <a:dk2>
          <a:srgbClr val="008238"/>
        </a:dk2>
        <a:lt2>
          <a:srgbClr val="777777"/>
        </a:lt2>
        <a:accent1>
          <a:srgbClr val="C0C0C0"/>
        </a:accent1>
        <a:accent2>
          <a:srgbClr val="74B69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68A582"/>
        </a:accent6>
        <a:hlink>
          <a:srgbClr val="6386C1"/>
        </a:hlink>
        <a:folHlink>
          <a:srgbClr val="0D38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roup_Template 15">
        <a:dk1>
          <a:srgbClr val="000000"/>
        </a:dk1>
        <a:lt1>
          <a:srgbClr val="FFFFFF"/>
        </a:lt1>
        <a:dk2>
          <a:srgbClr val="008238"/>
        </a:dk2>
        <a:lt2>
          <a:srgbClr val="777777"/>
        </a:lt2>
        <a:accent1>
          <a:srgbClr val="008238"/>
        </a:accent1>
        <a:accent2>
          <a:srgbClr val="B0DCAE"/>
        </a:accent2>
        <a:accent3>
          <a:srgbClr val="FFFFFF"/>
        </a:accent3>
        <a:accent4>
          <a:srgbClr val="000000"/>
        </a:accent4>
        <a:accent5>
          <a:srgbClr val="AAC1AE"/>
        </a:accent5>
        <a:accent6>
          <a:srgbClr val="9FC79D"/>
        </a:accent6>
        <a:hlink>
          <a:srgbClr val="828282"/>
        </a:hlink>
        <a:folHlink>
          <a:srgbClr val="C8C8C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roup_Template 16">
        <a:dk1>
          <a:srgbClr val="000000"/>
        </a:dk1>
        <a:lt1>
          <a:srgbClr val="FFFFFF"/>
        </a:lt1>
        <a:dk2>
          <a:srgbClr val="008238"/>
        </a:dk2>
        <a:lt2>
          <a:srgbClr val="777777"/>
        </a:lt2>
        <a:accent1>
          <a:srgbClr val="008238"/>
        </a:accent1>
        <a:accent2>
          <a:srgbClr val="B0DCAE"/>
        </a:accent2>
        <a:accent3>
          <a:srgbClr val="FFFFFF"/>
        </a:accent3>
        <a:accent4>
          <a:srgbClr val="000000"/>
        </a:accent4>
        <a:accent5>
          <a:srgbClr val="AAC1AE"/>
        </a:accent5>
        <a:accent6>
          <a:srgbClr val="9FC79D"/>
        </a:accent6>
        <a:hlink>
          <a:srgbClr val="C8C8C8"/>
        </a:hlink>
        <a:folHlink>
          <a:srgbClr val="8282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.potx" id="{6296F3A4-1234-496B-90EC-B903BBAA49EF}" vid="{B4274298-ECD1-4578-B916-5B8348FFB5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16914</TotalTime>
  <Words>590</Words>
  <Application>Microsoft Office PowerPoint</Application>
  <PresentationFormat>On-screen Show (4:3)</PresentationFormat>
  <Paragraphs>56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Group_Template</vt:lpstr>
      <vt:lpstr>Blank</vt:lpstr>
      <vt:lpstr>think-cell Slide</vt:lpstr>
      <vt:lpstr>PowerPoint Presentation</vt:lpstr>
      <vt:lpstr>Login Page</vt:lpstr>
      <vt:lpstr>Account Information </vt:lpstr>
      <vt:lpstr>Visit Planning &amp; Reporting</vt:lpstr>
      <vt:lpstr>Market Intelligence &amp; New Opportunities </vt:lpstr>
      <vt:lpstr>Cases &amp; Requests</vt:lpstr>
      <vt:lpstr>Approval &amp; Order Booking</vt:lpstr>
      <vt:lpstr>Travel Expense &amp; Attendance</vt:lpstr>
      <vt:lpstr>Product Brochures &amp; Quality Certificates</vt:lpstr>
      <vt:lpstr>Other Points</vt:lpstr>
    </vt:vector>
  </TitlesOfParts>
  <Company>HeidelbergCement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Angra</dc:creator>
  <cp:lastModifiedBy>w2s 2ws</cp:lastModifiedBy>
  <cp:revision>3553</cp:revision>
  <cp:lastPrinted>2016-09-09T10:42:52Z</cp:lastPrinted>
  <dcterms:created xsi:type="dcterms:W3CDTF">2013-10-28T09:53:44Z</dcterms:created>
  <dcterms:modified xsi:type="dcterms:W3CDTF">2016-11-17T10:27:38Z</dcterms:modified>
</cp:coreProperties>
</file>