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4"/>
  </p:sldMasterIdLst>
  <p:notesMasterIdLst>
    <p:notesMasterId r:id="rId17"/>
  </p:notesMasterIdLst>
  <p:sldIdLst>
    <p:sldId id="277" r:id="rId5"/>
    <p:sldId id="278" r:id="rId6"/>
    <p:sldId id="279" r:id="rId7"/>
    <p:sldId id="280" r:id="rId8"/>
    <p:sldId id="285" r:id="rId9"/>
    <p:sldId id="286" r:id="rId10"/>
    <p:sldId id="283" r:id="rId11"/>
    <p:sldId id="281" r:id="rId12"/>
    <p:sldId id="284" r:id="rId13"/>
    <p:sldId id="282" r:id="rId14"/>
    <p:sldId id="287" r:id="rId15"/>
    <p:sldId id="28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90" d="100"/>
          <a:sy n="90" d="100"/>
        </p:scale>
        <p:origin x="57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1EC09C-9CDC-48F0-BB82-ED223F986966}" type="datetimeFigureOut">
              <a:rPr lang="en-US" smtClean="0"/>
              <a:t>8/11/2020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46CEE3-4835-4F73-BA0B-02C09C038718}" type="slidenum">
              <a:rPr lang="en-US" smtClean="0"/>
              <a:t>‹#›</a:t>
            </a:fld>
            <a:endParaRPr lang="en-US" dirty="0"/>
          </a:p>
        </p:txBody>
      </p:sp>
    </p:spTree>
    <p:extLst>
      <p:ext uri="{BB962C8B-B14F-4D97-AF65-F5344CB8AC3E}">
        <p14:creationId xmlns:p14="http://schemas.microsoft.com/office/powerpoint/2010/main" val="35790889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8932558" y="5870575"/>
            <a:ext cx="1600200" cy="377825"/>
          </a:xfrm>
        </p:spPr>
        <p:txBody>
          <a:bodyPr/>
          <a:lstStyle/>
          <a:p>
            <a:fld id="{9D874152-028B-486A-9CCC-467A5536A7DC}" type="datetime1">
              <a:rPr lang="en-US" smtClean="0"/>
              <a:t>8/11/2020</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A1558FF-9F53-4DAD-84A1-1EEE4F190FF1}" type="datetime1">
              <a:rPr lang="en-US" smtClean="0"/>
              <a:t>8/11/2020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78FA1A6-D89D-4E0B-ACDC-F92429034F56}" type="datetime1">
              <a:rPr lang="en-US" smtClean="0"/>
              <a:t>8/11/2020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BA382F0-6EA8-4D82-951F-1579D6A93CC4}" type="datetime1">
              <a:rPr lang="en-US" smtClean="0"/>
              <a:t>8/11/2020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DBE913C-F349-4CE3-A910-0EA13427FE0D}" type="datetime1">
              <a:rPr lang="en-US" smtClean="0"/>
              <a:t>8/11/2020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0D4C5C7-4D27-4EBE-9DB8-92F5F0F40B34}" type="datetime1">
              <a:rPr lang="en-US" smtClean="0"/>
              <a:t>8/11/2020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CDAF82-EDB2-4FBF-83F4-247A1B3455CB}" type="datetime1">
              <a:rPr lang="en-US" smtClean="0"/>
              <a:t>8/11/2020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D5E59DB-4C5A-44A3-897C-FF6803F94296}" type="datetime1">
              <a:rPr lang="en-US" smtClean="0"/>
              <a:t>8/11/2020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F6B6E0-E0F8-4800-BD74-7D33DFE5ED7E}" type="datetime1">
              <a:rPr lang="en-US" smtClean="0"/>
              <a:t>8/11/2020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E6DC824-D0E7-4046-8B44-4AAD1C4DE2CF}" type="datetime1">
              <a:rPr lang="en-US" smtClean="0"/>
              <a:t>8/11/2020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EFC221C-17A4-4F42-9F54-9F7E03AA1BBB}" type="datetime1">
              <a:rPr lang="en-US" smtClean="0"/>
              <a:t>8/11/2020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8CD7CBA-5256-42F3-BAB5-33F095514AE3}" type="datetime1">
              <a:rPr lang="en-US" smtClean="0"/>
              <a:t>8/11/2020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EB80C04-2E33-403B-B014-7E203A57326C}" type="datetime1">
              <a:rPr lang="en-US" smtClean="0"/>
              <a:t>8/11/2020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C92A49D-7D7F-4D69-A8AA-65D6B58C15F2}" type="datetime1">
              <a:rPr lang="en-US" smtClean="0"/>
              <a:t>8/11/2020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09E02903-36C1-4F6B-9F27-EA2305255204}" type="datetime1">
              <a:rPr lang="en-US" smtClean="0"/>
              <a:t>8/11/2020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E8BBFA8-C775-4121-A7F6-6851C8035873}" type="datetime1">
              <a:rPr lang="en-US" smtClean="0"/>
              <a:t>8/11/2020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EC01760-8EEC-4A4C-BD0D-3CDAAA80A266}" type="datetime1">
              <a:rPr lang="en-US" smtClean="0"/>
              <a:t>8/11/2020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183DE74-4CAD-4852-95E7-A055FD779420}" type="datetime1">
              <a:rPr lang="en-US" smtClean="0"/>
              <a:t>8/11/2020</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E3F80-D945-4490-916D-6384E6895E6F}"/>
              </a:ext>
            </a:extLst>
          </p:cNvPr>
          <p:cNvSpPr>
            <a:spLocks noGrp="1"/>
          </p:cNvSpPr>
          <p:nvPr>
            <p:ph type="ctrTitle"/>
          </p:nvPr>
        </p:nvSpPr>
        <p:spPr>
          <a:xfrm>
            <a:off x="6159250" y="2620370"/>
            <a:ext cx="3683262" cy="1026182"/>
          </a:xfrm>
        </p:spPr>
        <p:txBody>
          <a:bodyPr>
            <a:noAutofit/>
          </a:bodyPr>
          <a:lstStyle/>
          <a:p>
            <a:pPr algn="ctr"/>
            <a:r>
              <a:rPr lang="en-US" sz="6600" b="1" dirty="0"/>
              <a:t>TRANQUIL</a:t>
            </a:r>
          </a:p>
        </p:txBody>
      </p:sp>
      <p:sp>
        <p:nvSpPr>
          <p:cNvPr id="3" name="Subtitle 2">
            <a:extLst>
              <a:ext uri="{FF2B5EF4-FFF2-40B4-BE49-F238E27FC236}">
                <a16:creationId xmlns:a16="http://schemas.microsoft.com/office/drawing/2014/main" id="{616351BD-4BE1-47AD-8B65-1472A3BE63E4}"/>
              </a:ext>
            </a:extLst>
          </p:cNvPr>
          <p:cNvSpPr>
            <a:spLocks noGrp="1"/>
          </p:cNvSpPr>
          <p:nvPr>
            <p:ph type="subTitle" idx="1"/>
          </p:nvPr>
        </p:nvSpPr>
        <p:spPr>
          <a:xfrm>
            <a:off x="4793802" y="3899686"/>
            <a:ext cx="6414158" cy="1190929"/>
          </a:xfrm>
        </p:spPr>
        <p:txBody>
          <a:bodyPr>
            <a:noAutofit/>
          </a:bodyPr>
          <a:lstStyle/>
          <a:p>
            <a:pPr algn="ctr"/>
            <a:r>
              <a:rPr lang="en-US" sz="2800" b="1" dirty="0"/>
              <a:t>CHATBOT Using IBM WATSON ASSISTANT</a:t>
            </a:r>
          </a:p>
        </p:txBody>
      </p:sp>
    </p:spTree>
    <p:extLst>
      <p:ext uri="{BB962C8B-B14F-4D97-AF65-F5344CB8AC3E}">
        <p14:creationId xmlns:p14="http://schemas.microsoft.com/office/powerpoint/2010/main" val="2803136203"/>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USE CASE 5 : HEALTH CARE WORKER</a:t>
            </a:r>
          </a:p>
        </p:txBody>
      </p:sp>
      <p:sp>
        <p:nvSpPr>
          <p:cNvPr id="3" name="Content Placeholder 2"/>
          <p:cNvSpPr>
            <a:spLocks noGrp="1"/>
          </p:cNvSpPr>
          <p:nvPr>
            <p:ph idx="1"/>
          </p:nvPr>
        </p:nvSpPr>
        <p:spPr>
          <a:xfrm>
            <a:off x="685800" y="1897039"/>
            <a:ext cx="10131425" cy="3921457"/>
          </a:xfrm>
        </p:spPr>
        <p:txBody>
          <a:bodyPr>
            <a:noAutofit/>
          </a:bodyPr>
          <a:lstStyle/>
          <a:p>
            <a:r>
              <a:rPr lang="en-IN" sz="2000" dirty="0"/>
              <a:t>During this time of crisis, the Health care workers are the real heroes, who are on the frontline fighting this battle fearlessly. </a:t>
            </a:r>
          </a:p>
          <a:p>
            <a:r>
              <a:rPr lang="en-IN" sz="2000" dirty="0"/>
              <a:t>They put their lives at stake everyday and go to work, to treat and care for the sick and also to prevent others from getting infected.</a:t>
            </a:r>
          </a:p>
          <a:p>
            <a:r>
              <a:rPr lang="en-IN" sz="2000" dirty="0"/>
              <a:t>These heroes are none other than our Doctors, Nurses, Lab Technicians, Pathologists, Pharmacists etc. </a:t>
            </a:r>
          </a:p>
          <a:p>
            <a:r>
              <a:rPr lang="en-IN" sz="2000" dirty="0"/>
              <a:t>They have been staying close to those who have been infected to treat them even though they too have families waiting for them, like ours. They have been sacrificing their comfort of staying indoors and are staying outside so that we can stay peaceful and healthy indoors.</a:t>
            </a:r>
          </a:p>
          <a:p>
            <a:r>
              <a:rPr lang="en-IN" sz="2000" dirty="0"/>
              <a:t>They are amidst so much chaos, disease and death and it takes a strong and determined </a:t>
            </a:r>
            <a:r>
              <a:rPr lang="en-IN" sz="2000" dirty="0" err="1"/>
              <a:t>mindset</a:t>
            </a:r>
            <a:r>
              <a:rPr lang="en-IN" sz="2000" dirty="0"/>
              <a:t> to tackle this situation and stay strong.</a:t>
            </a:r>
          </a:p>
        </p:txBody>
      </p:sp>
    </p:spTree>
    <p:extLst>
      <p:ext uri="{BB962C8B-B14F-4D97-AF65-F5344CB8AC3E}">
        <p14:creationId xmlns:p14="http://schemas.microsoft.com/office/powerpoint/2010/main" val="22240428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798" y="636643"/>
            <a:ext cx="6561163" cy="1156016"/>
          </a:xfrm>
        </p:spPr>
        <p:txBody>
          <a:bodyPr>
            <a:normAutofit/>
          </a:bodyPr>
          <a:lstStyle/>
          <a:p>
            <a:r>
              <a:rPr lang="en-IN" sz="4000" b="1" dirty="0"/>
              <a:t>Future scope of expansion</a:t>
            </a:r>
          </a:p>
        </p:txBody>
      </p:sp>
      <p:sp>
        <p:nvSpPr>
          <p:cNvPr id="3" name="Content Placeholder 2"/>
          <p:cNvSpPr>
            <a:spLocks noGrp="1"/>
          </p:cNvSpPr>
          <p:nvPr>
            <p:ph idx="1"/>
          </p:nvPr>
        </p:nvSpPr>
        <p:spPr>
          <a:xfrm>
            <a:off x="685798" y="1214651"/>
            <a:ext cx="10682787" cy="5322627"/>
          </a:xfrm>
        </p:spPr>
        <p:txBody>
          <a:bodyPr>
            <a:noAutofit/>
          </a:bodyPr>
          <a:lstStyle/>
          <a:p>
            <a:r>
              <a:rPr lang="en-IN" sz="2000" dirty="0"/>
              <a:t>The future plan of expansion includes integration of the chat-bot across various platforms such as SMS, WhatsApp, Skype and other messengers.</a:t>
            </a:r>
          </a:p>
          <a:p>
            <a:r>
              <a:rPr lang="en-IN" sz="2000" dirty="0"/>
              <a:t>The plan also includes enhancing the dataset of training to recognise even grammatical errors made by people who are not fluent in English.</a:t>
            </a:r>
          </a:p>
          <a:p>
            <a:r>
              <a:rPr lang="en-IN" sz="2000" dirty="0"/>
              <a:t>The plan includes expanding the dataset across various languages so that the chat-bot can be used and can be of great assistance to people across the globe.</a:t>
            </a:r>
          </a:p>
          <a:p>
            <a:r>
              <a:rPr lang="en-IN" sz="2000" dirty="0"/>
              <a:t>There is also a plan to include voice recognition in the future and tone analysis to identify the emotions and mental state of a user using the chat-bot</a:t>
            </a:r>
          </a:p>
          <a:p>
            <a:r>
              <a:rPr lang="en-IN" sz="2000" dirty="0"/>
              <a:t>The future plan also includes increasing the functionality of the chat-bot to perform various other tasks for the users with just a message, click or a voice command.</a:t>
            </a:r>
          </a:p>
        </p:txBody>
      </p:sp>
    </p:spTree>
    <p:extLst>
      <p:ext uri="{BB962C8B-B14F-4D97-AF65-F5344CB8AC3E}">
        <p14:creationId xmlns:p14="http://schemas.microsoft.com/office/powerpoint/2010/main" val="23552073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25038" y="2629469"/>
            <a:ext cx="3858902" cy="1456267"/>
          </a:xfrm>
        </p:spPr>
        <p:txBody>
          <a:bodyPr>
            <a:noAutofit/>
          </a:bodyPr>
          <a:lstStyle/>
          <a:p>
            <a:r>
              <a:rPr lang="en-IN" sz="5400" b="1" dirty="0"/>
              <a:t>Thank you !</a:t>
            </a:r>
          </a:p>
        </p:txBody>
      </p:sp>
    </p:spTree>
    <p:extLst>
      <p:ext uri="{BB962C8B-B14F-4D97-AF65-F5344CB8AC3E}">
        <p14:creationId xmlns:p14="http://schemas.microsoft.com/office/powerpoint/2010/main" val="41708411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263E3F80-D945-4490-916D-6384E6895E6F}"/>
              </a:ext>
            </a:extLst>
          </p:cNvPr>
          <p:cNvSpPr txBox="1">
            <a:spLocks/>
          </p:cNvSpPr>
          <p:nvPr/>
        </p:nvSpPr>
        <p:spPr>
          <a:xfrm>
            <a:off x="1148046" y="706434"/>
            <a:ext cx="3387964" cy="1026182"/>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4400" b="1" u="sng" dirty="0"/>
              <a:t>TEAM NAME :</a:t>
            </a:r>
          </a:p>
        </p:txBody>
      </p:sp>
      <p:sp>
        <p:nvSpPr>
          <p:cNvPr id="9" name="Title 1">
            <a:extLst>
              <a:ext uri="{FF2B5EF4-FFF2-40B4-BE49-F238E27FC236}">
                <a16:creationId xmlns:a16="http://schemas.microsoft.com/office/drawing/2014/main" id="{263E3F80-D945-4490-916D-6384E6895E6F}"/>
              </a:ext>
            </a:extLst>
          </p:cNvPr>
          <p:cNvSpPr txBox="1">
            <a:spLocks/>
          </p:cNvSpPr>
          <p:nvPr/>
        </p:nvSpPr>
        <p:spPr>
          <a:xfrm>
            <a:off x="4031042" y="706434"/>
            <a:ext cx="3387964" cy="1026182"/>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4400" b="1" dirty="0"/>
              <a:t>PHOENIX </a:t>
            </a:r>
          </a:p>
        </p:txBody>
      </p:sp>
      <p:sp>
        <p:nvSpPr>
          <p:cNvPr id="10" name="Title 1">
            <a:extLst>
              <a:ext uri="{FF2B5EF4-FFF2-40B4-BE49-F238E27FC236}">
                <a16:creationId xmlns:a16="http://schemas.microsoft.com/office/drawing/2014/main" id="{263E3F80-D945-4490-916D-6384E6895E6F}"/>
              </a:ext>
            </a:extLst>
          </p:cNvPr>
          <p:cNvSpPr txBox="1">
            <a:spLocks/>
          </p:cNvSpPr>
          <p:nvPr/>
        </p:nvSpPr>
        <p:spPr>
          <a:xfrm>
            <a:off x="1148046" y="1732616"/>
            <a:ext cx="3607962" cy="1026182"/>
          </a:xfrm>
          <a:prstGeom prst="rect">
            <a:avLst/>
          </a:prstGeom>
          <a:effectLst/>
        </p:spPr>
        <p:txBody>
          <a:bodyPr vert="horz" lIns="91440" tIns="45720" rIns="91440" bIns="45720" rtlCol="0" anchor="ctr">
            <a:normAutofit fontScale="85000" lnSpcReduction="1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4400" b="1" u="sng" dirty="0"/>
              <a:t>TEAM MEMBERS </a:t>
            </a:r>
            <a:r>
              <a:rPr lang="en-US" sz="4400" b="1" dirty="0"/>
              <a:t>:</a:t>
            </a:r>
          </a:p>
        </p:txBody>
      </p:sp>
      <p:sp>
        <p:nvSpPr>
          <p:cNvPr id="11" name="Title 1">
            <a:extLst>
              <a:ext uri="{FF2B5EF4-FFF2-40B4-BE49-F238E27FC236}">
                <a16:creationId xmlns:a16="http://schemas.microsoft.com/office/drawing/2014/main" id="{263E3F80-D945-4490-916D-6384E6895E6F}"/>
              </a:ext>
            </a:extLst>
          </p:cNvPr>
          <p:cNvSpPr txBox="1">
            <a:spLocks/>
          </p:cNvSpPr>
          <p:nvPr/>
        </p:nvSpPr>
        <p:spPr>
          <a:xfrm>
            <a:off x="1740458" y="2557981"/>
            <a:ext cx="4347049" cy="2453998"/>
          </a:xfrm>
          <a:prstGeom prst="rect">
            <a:avLst/>
          </a:prstGeom>
          <a:effectLst/>
        </p:spPr>
        <p:txBody>
          <a:bodyPr vert="horz" lIns="91440" tIns="45720" rIns="91440" bIns="45720" rtlCol="0" anchor="ctr">
            <a:normAutofit fontScale="77500" lnSpcReduction="2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571500" indent="-571500">
              <a:buFont typeface="Arial" panose="020B0604020202020204" pitchFamily="34" charset="0"/>
              <a:buChar char="•"/>
            </a:pPr>
            <a:r>
              <a:rPr lang="en-US" sz="4400" b="1" dirty="0"/>
              <a:t>Saravana kumar b</a:t>
            </a:r>
          </a:p>
          <a:p>
            <a:pPr marL="571500" indent="-571500">
              <a:buFont typeface="Arial" panose="020B0604020202020204" pitchFamily="34" charset="0"/>
              <a:buChar char="•"/>
            </a:pPr>
            <a:r>
              <a:rPr lang="en-US" sz="4400" b="1" dirty="0"/>
              <a:t>Srinivas r</a:t>
            </a:r>
          </a:p>
          <a:p>
            <a:pPr marL="571500" indent="-571500">
              <a:buFont typeface="Arial" panose="020B0604020202020204" pitchFamily="34" charset="0"/>
              <a:buChar char="•"/>
            </a:pPr>
            <a:r>
              <a:rPr lang="en-US" sz="4400" b="1" dirty="0" err="1"/>
              <a:t>Sriram</a:t>
            </a:r>
            <a:r>
              <a:rPr lang="en-US" sz="4400" b="1" dirty="0"/>
              <a:t> s</a:t>
            </a:r>
          </a:p>
          <a:p>
            <a:pPr marL="571500" indent="-571500">
              <a:buFont typeface="Arial" panose="020B0604020202020204" pitchFamily="34" charset="0"/>
              <a:buChar char="•"/>
            </a:pPr>
            <a:r>
              <a:rPr lang="en-US" sz="4400" b="1" dirty="0" err="1"/>
              <a:t>Payal</a:t>
            </a:r>
            <a:r>
              <a:rPr lang="en-US" sz="4400" b="1" dirty="0"/>
              <a:t> </a:t>
            </a:r>
            <a:r>
              <a:rPr lang="en-US" sz="4400" b="1" dirty="0" err="1"/>
              <a:t>mankotia</a:t>
            </a:r>
            <a:endParaRPr lang="en-US" sz="4400" b="1" dirty="0"/>
          </a:p>
          <a:p>
            <a:pPr marL="571500" indent="-571500">
              <a:buFont typeface="Arial" panose="020B0604020202020204" pitchFamily="34" charset="0"/>
              <a:buChar char="•"/>
            </a:pPr>
            <a:r>
              <a:rPr lang="en-US" sz="4400" b="1" dirty="0" err="1"/>
              <a:t>Roshini</a:t>
            </a:r>
            <a:r>
              <a:rPr lang="en-US" sz="4400" b="1" dirty="0"/>
              <a:t> s</a:t>
            </a:r>
          </a:p>
        </p:txBody>
      </p:sp>
      <p:sp>
        <p:nvSpPr>
          <p:cNvPr id="12" name="Title 1">
            <a:extLst>
              <a:ext uri="{FF2B5EF4-FFF2-40B4-BE49-F238E27FC236}">
                <a16:creationId xmlns:a16="http://schemas.microsoft.com/office/drawing/2014/main" id="{263E3F80-D945-4490-916D-6384E6895E6F}"/>
              </a:ext>
            </a:extLst>
          </p:cNvPr>
          <p:cNvSpPr txBox="1">
            <a:spLocks/>
          </p:cNvSpPr>
          <p:nvPr/>
        </p:nvSpPr>
        <p:spPr>
          <a:xfrm>
            <a:off x="1148046" y="5011979"/>
            <a:ext cx="10118393" cy="1026182"/>
          </a:xfrm>
          <a:prstGeom prst="rect">
            <a:avLst/>
          </a:prstGeom>
          <a:effectLst/>
        </p:spPr>
        <p:txBody>
          <a:bodyPr vert="horz" lIns="91440" tIns="45720" rIns="91440" bIns="45720" rtlCol="0" anchor="ctr">
            <a:no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000" b="1" u="sng" dirty="0"/>
              <a:t>College:</a:t>
            </a:r>
            <a:r>
              <a:rPr lang="en-US" sz="3000" dirty="0"/>
              <a:t> </a:t>
            </a:r>
            <a:r>
              <a:rPr lang="en-US" sz="3000" b="1" dirty="0"/>
              <a:t>new horizon college of engineering Bangalore</a:t>
            </a:r>
          </a:p>
        </p:txBody>
      </p:sp>
    </p:spTree>
    <p:extLst>
      <p:ext uri="{BB962C8B-B14F-4D97-AF65-F5344CB8AC3E}">
        <p14:creationId xmlns:p14="http://schemas.microsoft.com/office/powerpoint/2010/main" val="967649637"/>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495" y="254759"/>
            <a:ext cx="5755942" cy="1164609"/>
          </a:xfrm>
        </p:spPr>
        <p:txBody>
          <a:bodyPr/>
          <a:lstStyle/>
          <a:p>
            <a:r>
              <a:rPr lang="en-IN" b="1" dirty="0"/>
              <a:t>Overview of the solution</a:t>
            </a:r>
          </a:p>
        </p:txBody>
      </p:sp>
      <p:sp>
        <p:nvSpPr>
          <p:cNvPr id="4" name="TextBox 3"/>
          <p:cNvSpPr txBox="1"/>
          <p:nvPr/>
        </p:nvSpPr>
        <p:spPr>
          <a:xfrm>
            <a:off x="426495" y="1419368"/>
            <a:ext cx="11078568" cy="5293757"/>
          </a:xfrm>
          <a:prstGeom prst="rect">
            <a:avLst/>
          </a:prstGeom>
          <a:noFill/>
        </p:spPr>
        <p:txBody>
          <a:bodyPr wrap="square" rtlCol="0">
            <a:spAutoFit/>
          </a:bodyPr>
          <a:lstStyle/>
          <a:p>
            <a:pPr marL="285750" indent="-285750" algn="just">
              <a:buFont typeface="Arial" panose="020B0604020202020204" pitchFamily="34" charset="0"/>
              <a:buChar char="•"/>
            </a:pPr>
            <a:r>
              <a:rPr lang="en-IN" sz="2000" dirty="0"/>
              <a:t>COVID-19 Pandemic has hit the world massively. In this situation, when there is chaos and disorder everywhere and a humongous threat to mankind, we all are under a great deal of stress, anxiety and fear. </a:t>
            </a:r>
          </a:p>
          <a:p>
            <a:pPr algn="just"/>
            <a:endParaRPr lang="en-IN" sz="2000" dirty="0"/>
          </a:p>
          <a:p>
            <a:pPr marL="285750" indent="-285750" algn="just">
              <a:buFont typeface="Arial" panose="020B0604020202020204" pitchFamily="34" charset="0"/>
              <a:buChar char="•"/>
            </a:pPr>
            <a:r>
              <a:rPr lang="en-IN" sz="2000" dirty="0"/>
              <a:t>TRANQUIL, our chat-bot is here to be your companion during the times of distress and relieve you of the negativity and pressure and to stay calm and composed during this difficult situation. </a:t>
            </a:r>
          </a:p>
          <a:p>
            <a:pPr algn="just"/>
            <a:endParaRPr lang="en-IN" sz="2000" dirty="0"/>
          </a:p>
          <a:p>
            <a:pPr marL="285750" indent="-285750" algn="just">
              <a:buFont typeface="Arial" panose="020B0604020202020204" pitchFamily="34" charset="0"/>
              <a:buChar char="•"/>
            </a:pPr>
            <a:r>
              <a:rPr lang="en-IN" sz="2000" dirty="0"/>
              <a:t>It is built on the fundamental motive of dealing with human emotions, and as we all would agree, to be there for each other in hard and unforeseen circumstances so that we do not let this disease affect our mind. </a:t>
            </a:r>
          </a:p>
          <a:p>
            <a:pPr algn="just"/>
            <a:endParaRPr lang="en-IN" sz="2000" dirty="0"/>
          </a:p>
          <a:p>
            <a:pPr marL="285750" indent="-285750" algn="just">
              <a:buFont typeface="Arial" panose="020B0604020202020204" pitchFamily="34" charset="0"/>
              <a:buChar char="•"/>
            </a:pPr>
            <a:r>
              <a:rPr lang="en-IN" sz="2000" dirty="0"/>
              <a:t>This is a really unexpected pandemic for which we were not prepared and we need a lot of support both for our physical as well as mental well-being in order to stay healthy. </a:t>
            </a:r>
          </a:p>
          <a:p>
            <a:pPr algn="just"/>
            <a:endParaRPr lang="en-IN" sz="2000" dirty="0"/>
          </a:p>
          <a:p>
            <a:pPr marL="285750" indent="-285750" algn="just">
              <a:buFont typeface="Arial" panose="020B0604020202020204" pitchFamily="34" charset="0"/>
              <a:buChar char="•"/>
            </a:pPr>
            <a:r>
              <a:rPr lang="en-IN" sz="2000" dirty="0"/>
              <a:t>So, TRANQUIL is there for you to keep your away from stress and depression, during this critical period of time.</a:t>
            </a:r>
          </a:p>
          <a:p>
            <a:endParaRPr lang="en-IN" dirty="0"/>
          </a:p>
        </p:txBody>
      </p:sp>
    </p:spTree>
    <p:extLst>
      <p:ext uri="{BB962C8B-B14F-4D97-AF65-F5344CB8AC3E}">
        <p14:creationId xmlns:p14="http://schemas.microsoft.com/office/powerpoint/2010/main" val="21746125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495" y="527714"/>
            <a:ext cx="4773301" cy="1164609"/>
          </a:xfrm>
        </p:spPr>
        <p:txBody>
          <a:bodyPr>
            <a:noAutofit/>
          </a:bodyPr>
          <a:lstStyle/>
          <a:p>
            <a:r>
              <a:rPr lang="en-IN" sz="4000" b="1" dirty="0"/>
              <a:t>SOLUTION approach</a:t>
            </a:r>
          </a:p>
        </p:txBody>
      </p:sp>
      <p:sp>
        <p:nvSpPr>
          <p:cNvPr id="4" name="TextBox 3"/>
          <p:cNvSpPr txBox="1"/>
          <p:nvPr/>
        </p:nvSpPr>
        <p:spPr>
          <a:xfrm>
            <a:off x="426496" y="1951631"/>
            <a:ext cx="10986448" cy="3754874"/>
          </a:xfrm>
          <a:prstGeom prst="rect">
            <a:avLst/>
          </a:prstGeom>
          <a:noFill/>
        </p:spPr>
        <p:txBody>
          <a:bodyPr wrap="square" rtlCol="0">
            <a:spAutoFit/>
          </a:bodyPr>
          <a:lstStyle/>
          <a:p>
            <a:pPr marL="285750" indent="-285750" algn="just">
              <a:buFont typeface="Arial" panose="020B0604020202020204" pitchFamily="34" charset="0"/>
              <a:buChar char="•"/>
            </a:pPr>
            <a:r>
              <a:rPr lang="en-IN" sz="2000" dirty="0"/>
              <a:t>TRANQUIL is built using IBM Watson Assistant, from the IBM Cloud Platform.</a:t>
            </a:r>
          </a:p>
          <a:p>
            <a:pPr algn="just"/>
            <a:endParaRPr lang="en-IN" sz="2000" dirty="0"/>
          </a:p>
          <a:p>
            <a:pPr marL="285750" indent="-285750" algn="just">
              <a:buFont typeface="Arial" panose="020B0604020202020204" pitchFamily="34" charset="0"/>
              <a:buChar char="•"/>
            </a:pPr>
            <a:r>
              <a:rPr lang="en-IN" sz="2000" dirty="0"/>
              <a:t>It is built on the basis of human emotions, and predictive analysis of the conversations between any two people.</a:t>
            </a:r>
          </a:p>
          <a:p>
            <a:pPr algn="just"/>
            <a:endParaRPr lang="en-IN" sz="2000" dirty="0"/>
          </a:p>
          <a:p>
            <a:pPr marL="285750" indent="-285750" algn="just">
              <a:buFont typeface="Arial" panose="020B0604020202020204" pitchFamily="34" charset="0"/>
              <a:buChar char="•"/>
            </a:pPr>
            <a:r>
              <a:rPr lang="en-IN" sz="2000" dirty="0"/>
              <a:t>It is oriented towards replicating a conversation between any two actual people in order to provide solutions in times of distress.</a:t>
            </a:r>
          </a:p>
          <a:p>
            <a:pPr marL="285750" indent="-285750" algn="just">
              <a:buFont typeface="Arial" panose="020B0604020202020204" pitchFamily="34" charset="0"/>
              <a:buChar char="•"/>
            </a:pPr>
            <a:endParaRPr lang="en-IN" sz="2000" dirty="0"/>
          </a:p>
          <a:p>
            <a:pPr marL="285750" indent="-285750" algn="just">
              <a:buFont typeface="Arial" panose="020B0604020202020204" pitchFamily="34" charset="0"/>
              <a:buChar char="•"/>
            </a:pPr>
            <a:r>
              <a:rPr lang="en-IN" sz="2000" dirty="0"/>
              <a:t>The Chat-Bot is trained with a high accuracy anticipating the mental state of people in the current situation, so that it is of great help and assistance to the people. </a:t>
            </a:r>
          </a:p>
          <a:p>
            <a:pPr marL="285750" indent="-285750" algn="just">
              <a:buFont typeface="Arial" panose="020B0604020202020204" pitchFamily="34" charset="0"/>
              <a:buChar char="•"/>
            </a:pPr>
            <a:endParaRPr lang="en-IN" sz="2000" dirty="0"/>
          </a:p>
          <a:p>
            <a:endParaRPr lang="en-IN" dirty="0"/>
          </a:p>
        </p:txBody>
      </p:sp>
    </p:spTree>
    <p:extLst>
      <p:ext uri="{BB962C8B-B14F-4D97-AF65-F5344CB8AC3E}">
        <p14:creationId xmlns:p14="http://schemas.microsoft.com/office/powerpoint/2010/main" val="38639604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38316" y="1737308"/>
            <a:ext cx="3677384" cy="1456267"/>
          </a:xfrm>
        </p:spPr>
        <p:txBody>
          <a:bodyPr>
            <a:noAutofit/>
          </a:bodyPr>
          <a:lstStyle/>
          <a:p>
            <a:r>
              <a:rPr lang="en-IN" sz="6000" b="1" dirty="0"/>
              <a:t>USE CASES</a:t>
            </a:r>
          </a:p>
        </p:txBody>
      </p:sp>
      <p:sp>
        <p:nvSpPr>
          <p:cNvPr id="3" name="Content Placeholder 2"/>
          <p:cNvSpPr>
            <a:spLocks noGrp="1"/>
          </p:cNvSpPr>
          <p:nvPr>
            <p:ph idx="1"/>
          </p:nvPr>
        </p:nvSpPr>
        <p:spPr>
          <a:xfrm>
            <a:off x="2257851" y="3193575"/>
            <a:ext cx="8047745" cy="1357953"/>
          </a:xfrm>
        </p:spPr>
        <p:txBody>
          <a:bodyPr>
            <a:noAutofit/>
          </a:bodyPr>
          <a:lstStyle/>
          <a:p>
            <a:pPr marL="0" indent="0" algn="just">
              <a:buNone/>
            </a:pPr>
            <a:r>
              <a:rPr lang="en-IN" sz="3200" b="1" dirty="0"/>
              <a:t>Now let us look at some of the use cases where this Chat-Bot can be of great assistance</a:t>
            </a:r>
          </a:p>
        </p:txBody>
      </p:sp>
    </p:spTree>
    <p:extLst>
      <p:ext uri="{BB962C8B-B14F-4D97-AF65-F5344CB8AC3E}">
        <p14:creationId xmlns:p14="http://schemas.microsoft.com/office/powerpoint/2010/main" val="39169821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USE CASE 1 : BUSINESS OWNER</a:t>
            </a:r>
          </a:p>
        </p:txBody>
      </p:sp>
      <p:sp>
        <p:nvSpPr>
          <p:cNvPr id="3" name="Content Placeholder 2"/>
          <p:cNvSpPr>
            <a:spLocks noGrp="1"/>
          </p:cNvSpPr>
          <p:nvPr>
            <p:ph idx="1"/>
          </p:nvPr>
        </p:nvSpPr>
        <p:spPr>
          <a:xfrm>
            <a:off x="685801" y="1896407"/>
            <a:ext cx="10819262" cy="4190494"/>
          </a:xfrm>
        </p:spPr>
        <p:txBody>
          <a:bodyPr>
            <a:noAutofit/>
          </a:bodyPr>
          <a:lstStyle/>
          <a:p>
            <a:pPr algn="just"/>
            <a:r>
              <a:rPr lang="en-IN" sz="2000" dirty="0"/>
              <a:t>The COVID-19 pandemic has caused mass disruptions to the nation's economy, its trade, industry and the lives of citizens.</a:t>
            </a:r>
          </a:p>
          <a:p>
            <a:pPr algn="just"/>
            <a:r>
              <a:rPr lang="en-IN" sz="2000" dirty="0"/>
              <a:t>There is no industry or sector of the economy that has been left unaffected by this situation.</a:t>
            </a:r>
          </a:p>
          <a:p>
            <a:pPr algn="just"/>
            <a:r>
              <a:rPr lang="en-IN" sz="2000" dirty="0"/>
              <a:t>The lock down imposed to prevent the spread of the virus has started to show its impact on businesses in India. With factories shut, movements of people restricted and many businesses stare a massive revenue loss as the economy has come to a grinding halt.</a:t>
            </a:r>
          </a:p>
          <a:p>
            <a:pPr algn="just"/>
            <a:r>
              <a:rPr lang="en-IN" sz="2000" dirty="0"/>
              <a:t>Tranquil chat bot helps the business owners with survival strategies needed to uplift their revenue.</a:t>
            </a:r>
          </a:p>
          <a:p>
            <a:pPr algn="just"/>
            <a:r>
              <a:rPr lang="en-IN" sz="2000" dirty="0"/>
              <a:t>Educates about how to keep in touch with their clients. It gives tips to keep their remote employees  and keeps them motivated in this lock down by having a strong communication and having engaging activities.</a:t>
            </a:r>
          </a:p>
        </p:txBody>
      </p:sp>
    </p:spTree>
    <p:extLst>
      <p:ext uri="{BB962C8B-B14F-4D97-AF65-F5344CB8AC3E}">
        <p14:creationId xmlns:p14="http://schemas.microsoft.com/office/powerpoint/2010/main" val="660242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USE CASE 2 : HOME MAKER</a:t>
            </a:r>
          </a:p>
        </p:txBody>
      </p:sp>
      <p:sp>
        <p:nvSpPr>
          <p:cNvPr id="3" name="Content Placeholder 2"/>
          <p:cNvSpPr>
            <a:spLocks noGrp="1"/>
          </p:cNvSpPr>
          <p:nvPr>
            <p:ph idx="1"/>
          </p:nvPr>
        </p:nvSpPr>
        <p:spPr>
          <a:xfrm>
            <a:off x="685801" y="1869743"/>
            <a:ext cx="10131425" cy="4599295"/>
          </a:xfrm>
        </p:spPr>
        <p:txBody>
          <a:bodyPr>
            <a:normAutofit fontScale="85000" lnSpcReduction="10000"/>
          </a:bodyPr>
          <a:lstStyle/>
          <a:p>
            <a:pPr algn="just"/>
            <a:r>
              <a:rPr lang="en-IN" sz="2300" dirty="0"/>
              <a:t>Most of the times the requirements of House wives are ignored. They work day and night for their families but they lack psychological support from the family members. The outbreak of coronavirus disease is stressful for the home makers. Fear and anxiety about the disease, health of their elderly in family and other family members and managing basic home needs with limited resources can be overwhelming and cause strong emotions in home makers.   </a:t>
            </a:r>
          </a:p>
          <a:p>
            <a:pPr algn="just"/>
            <a:r>
              <a:rPr lang="en-IN" sz="2300" dirty="0"/>
              <a:t>Many women have been facing domestic violence and verbal and physical abuse even during normal times but the lockdown has aggravated the situation. The women and children who live with domestic violence have no escape from their abusers during quarantine.</a:t>
            </a:r>
          </a:p>
          <a:p>
            <a:pPr algn="just"/>
            <a:r>
              <a:rPr lang="en-IN" sz="2300" dirty="0"/>
              <a:t>TRANQUIL chat-bot can play a vital role in helping out our home makers to deal with all problems mentioned above. Tranquil tries to understand the frame of mind of the home maker and continues to chat with them to understand their position better and reply them in a best possible way that will make them feel better during this crisis time. </a:t>
            </a:r>
          </a:p>
          <a:p>
            <a:pPr algn="just"/>
            <a:r>
              <a:rPr lang="en-IN" sz="2300" dirty="0"/>
              <a:t>It also suggests the house makers to try new things at home to make their quarantine period productive inside home.</a:t>
            </a:r>
          </a:p>
          <a:p>
            <a:endParaRPr lang="en-IN" dirty="0"/>
          </a:p>
        </p:txBody>
      </p:sp>
    </p:spTree>
    <p:extLst>
      <p:ext uri="{BB962C8B-B14F-4D97-AF65-F5344CB8AC3E}">
        <p14:creationId xmlns:p14="http://schemas.microsoft.com/office/powerpoint/2010/main" val="21351039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USE CASE 3 : STUDENT</a:t>
            </a:r>
          </a:p>
        </p:txBody>
      </p:sp>
      <p:sp>
        <p:nvSpPr>
          <p:cNvPr id="3" name="Content Placeholder 2"/>
          <p:cNvSpPr>
            <a:spLocks noGrp="1"/>
          </p:cNvSpPr>
          <p:nvPr>
            <p:ph idx="1"/>
          </p:nvPr>
        </p:nvSpPr>
        <p:spPr>
          <a:xfrm>
            <a:off x="685800" y="1800873"/>
            <a:ext cx="10131425" cy="3649133"/>
          </a:xfrm>
        </p:spPr>
        <p:txBody>
          <a:bodyPr/>
          <a:lstStyle/>
          <a:p>
            <a:r>
              <a:rPr lang="en-IN" dirty="0"/>
              <a:t>Due to the prevailing situation of COVID-19, it's quite evident that many of  the students are facing different kinds of hardships for example - mental stress, fear of exams, pressure of online classes, boredom etc. </a:t>
            </a:r>
          </a:p>
          <a:p>
            <a:r>
              <a:rPr lang="en-IN" dirty="0"/>
              <a:t>Hence, we have created a chat-bot in order to assist the students in their daily lives and also to be their companion in difficult times and to share their feelings and relieve them from stress.</a:t>
            </a:r>
          </a:p>
          <a:p>
            <a:r>
              <a:rPr lang="en-IN" dirty="0"/>
              <a:t>The student puts forth the problems he/she faces and the chat-box gives the apt solutions to all these problems.</a:t>
            </a:r>
          </a:p>
          <a:p>
            <a:r>
              <a:rPr lang="en-IN" dirty="0"/>
              <a:t>The chat-bot also acts as a saviour in times of extreme stress and depression caused to students.</a:t>
            </a:r>
          </a:p>
          <a:p>
            <a:endParaRPr lang="en-IN" dirty="0"/>
          </a:p>
        </p:txBody>
      </p:sp>
    </p:spTree>
    <p:extLst>
      <p:ext uri="{BB962C8B-B14F-4D97-AF65-F5344CB8AC3E}">
        <p14:creationId xmlns:p14="http://schemas.microsoft.com/office/powerpoint/2010/main" val="29588867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USE CASE 4 : EMPLOYEE</a:t>
            </a:r>
          </a:p>
        </p:txBody>
      </p:sp>
      <p:sp>
        <p:nvSpPr>
          <p:cNvPr id="3" name="Content Placeholder 2"/>
          <p:cNvSpPr>
            <a:spLocks noGrp="1"/>
          </p:cNvSpPr>
          <p:nvPr>
            <p:ph idx="1"/>
          </p:nvPr>
        </p:nvSpPr>
        <p:spPr>
          <a:xfrm>
            <a:off x="685801" y="1774208"/>
            <a:ext cx="10131425" cy="4885899"/>
          </a:xfrm>
        </p:spPr>
        <p:txBody>
          <a:bodyPr>
            <a:normAutofit fontScale="92500" lnSpcReduction="20000"/>
          </a:bodyPr>
          <a:lstStyle/>
          <a:p>
            <a:r>
              <a:rPr lang="en-IN" sz="2200" dirty="0"/>
              <a:t>Due to the covid-19 pandemic there's an economic depression due to which most of the companies around the world are implementing pay cut from their employees and even the government sector is no exception.</a:t>
            </a:r>
          </a:p>
          <a:p>
            <a:r>
              <a:rPr lang="en-IN" sz="2200" dirty="0"/>
              <a:t>Due to this employees who has lots of commitment and credits are severely affected as they have planed and sorted things according to their income but when the companies implement pay cut each and every worker is now under a complication due to sudden unexpected economic deficit .</a:t>
            </a:r>
          </a:p>
          <a:p>
            <a:r>
              <a:rPr lang="en-IN" sz="2200" dirty="0"/>
              <a:t>So we have created a chat bot named Tranquil which can help these people. This chat bot is mainly built on understanding human emotions and give them a moral support and suggests a reliable solution. The application lets the user to share his/her difficulty hence they can feel a bit relieved.</a:t>
            </a:r>
          </a:p>
          <a:p>
            <a:r>
              <a:rPr lang="en-IN" sz="2200" dirty="0"/>
              <a:t>The application also provides link to all leading job seeking portal and guides the user, it also gives an human support by sharing the executive officers so that these experts can aid them in tackling the economic difficulties faced by them.   </a:t>
            </a:r>
          </a:p>
          <a:p>
            <a:r>
              <a:rPr lang="en-IN" sz="2200" dirty="0"/>
              <a:t>This app enables the user to look at the bright side of life and gives them a moral support   </a:t>
            </a:r>
          </a:p>
          <a:p>
            <a:pPr marL="0" indent="0">
              <a:buNone/>
            </a:pPr>
            <a:br>
              <a:rPr lang="en-IN" dirty="0"/>
            </a:br>
            <a:endParaRPr lang="en-IN" dirty="0"/>
          </a:p>
        </p:txBody>
      </p:sp>
    </p:spTree>
    <p:extLst>
      <p:ext uri="{BB962C8B-B14F-4D97-AF65-F5344CB8AC3E}">
        <p14:creationId xmlns:p14="http://schemas.microsoft.com/office/powerpoint/2010/main" val="42661447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FE57094B-4684-420B-AFE0-4E41CA2AF714}">
  <ds:schemaRefs>
    <ds:schemaRef ds:uri="http://schemas.microsoft.com/sharepoint/v3/contenttype/forms"/>
  </ds:schemaRefs>
</ds:datastoreItem>
</file>

<file path=customXml/itemProps2.xml><?xml version="1.0" encoding="utf-8"?>
<ds:datastoreItem xmlns:ds="http://schemas.openxmlformats.org/officeDocument/2006/customXml" ds:itemID="{3370F4A1-FC59-4361-989F-6C79533DA5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26D5668-1971-40BB-BC7C-94C9B101AAB7}">
  <ds:schemaRefs>
    <ds:schemaRef ds:uri="http://schemas.microsoft.com/office/2006/documentManagement/types"/>
    <ds:schemaRef ds:uri="http://schemas.openxmlformats.org/package/2006/metadata/core-properties"/>
    <ds:schemaRef ds:uri="16c05727-aa75-4e4a-9b5f-8a80a1165891"/>
    <ds:schemaRef ds:uri="http://purl.org/dc/elements/1.1/"/>
    <ds:schemaRef ds:uri="http://schemas.microsoft.com/office/infopath/2007/PartnerControls"/>
    <ds:schemaRef ds:uri="http://purl.org/dc/dcmitype/"/>
    <ds:schemaRef ds:uri="http://purl.org/dc/terms/"/>
    <ds:schemaRef ds:uri="71af3243-3dd4-4a8d-8c0d-dd76da1f02a5"/>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0</TotalTime>
  <Words>1303</Words>
  <Application>Microsoft Office PowerPoint</Application>
  <PresentationFormat>Widescreen</PresentationFormat>
  <Paragraphs>67</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Celestial</vt:lpstr>
      <vt:lpstr>TRANQUIL</vt:lpstr>
      <vt:lpstr>PowerPoint Presentation</vt:lpstr>
      <vt:lpstr>Overview of the solution</vt:lpstr>
      <vt:lpstr>SOLUTION approach</vt:lpstr>
      <vt:lpstr>USE CASES</vt:lpstr>
      <vt:lpstr>USE CASE 1 : BUSINESS OWNER</vt:lpstr>
      <vt:lpstr>USE CASE 2 : HOME MAKER</vt:lpstr>
      <vt:lpstr>USE CASE 3 : STUDENT</vt:lpstr>
      <vt:lpstr>USE CASE 4 : EMPLOYEE</vt:lpstr>
      <vt:lpstr>USE CASE 5 : HEALTH CARE WORKER</vt:lpstr>
      <vt:lpstr>Future scope of expansion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2020-05-23T15:31:18Z</dcterms:created>
  <dcterms:modified xsi:type="dcterms:W3CDTF">2020-08-11T10:05:29Z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