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768" r:id="rId2"/>
    <p:sldId id="769" r:id="rId3"/>
    <p:sldId id="44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4E386F-85D3-4447-80C2-DBBA9E5A8173}">
          <p14:sldIdLst/>
        </p14:section>
        <p14:section name="Agent Module" id="{BAFD479B-B10F-4BD0-884D-32EC43286611}">
          <p14:sldIdLst/>
        </p14:section>
        <p14:section name="Customer Portal" id="{565D1628-94C3-47D1-A612-63F2D13DF805}">
          <p14:sldIdLst/>
        </p14:section>
        <p14:section name="Scope and Assumptions" id="{B2D8672A-6EB7-4954-8372-C8A632109089}">
          <p14:sldIdLst/>
        </p14:section>
        <p14:section name="Commercials" id="{D3ABBA65-A869-4851-A456-5CCCEBA47AEA}">
          <p14:sldIdLst>
            <p14:sldId id="768"/>
            <p14:sldId id="769"/>
            <p14:sldId id="44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ilavasu Odak Solutions" initials="AOS" lastIdx="2" clrIdx="0">
    <p:extLst>
      <p:ext uri="{19B8F6BF-5375-455C-9EA6-DF929625EA0E}">
        <p15:presenceInfo xmlns:p15="http://schemas.microsoft.com/office/powerpoint/2012/main" userId="S::agilavasu@odaksolutions.com::bbbe1cd6-5c59-4058-9788-42dcaf382af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79"/>
    <a:srgbClr val="4472C4"/>
    <a:srgbClr val="FDB913"/>
    <a:srgbClr val="E9EBF5"/>
    <a:srgbClr val="EBF1E9"/>
    <a:srgbClr val="CFD5EA"/>
    <a:srgbClr val="F2F2F2"/>
    <a:srgbClr val="000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83" autoAdjust="0"/>
    <p:restoredTop sz="94353" autoAdjust="0"/>
  </p:normalViewPr>
  <p:slideViewPr>
    <p:cSldViewPr snapToGrid="0">
      <p:cViewPr varScale="1">
        <p:scale>
          <a:sx n="72" d="100"/>
          <a:sy n="72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A9DEF8-170D-40E1-897B-60B7E0C42B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5C390-8053-4BD0-AAC1-0C8378D8F0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44910-1787-428E-8803-13AD2E2E32B1}" type="datetimeFigureOut">
              <a:rPr lang="en-IN" smtClean="0"/>
              <a:t>05-12-2022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B0AE1-FDCF-4CC5-BE45-A679D39790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311DE-B360-4CC9-8263-C13DA7444C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CF769-5910-4FE3-87AD-795ED1EFCB7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7786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66839-462B-48F1-BFC6-738955C92CB1}" type="datetimeFigureOut">
              <a:rPr lang="en-IN" smtClean="0"/>
              <a:t>05-12-2022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14FC6-83E7-475A-BD3E-249D2406AB6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17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BDA2-9BA9-48E0-A352-0912EE8DB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644C5-8E53-4C62-A515-9A22DE3A0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ECF9D-A857-4DD7-B78A-1628AABF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677" y="6446252"/>
            <a:ext cx="2743200" cy="365125"/>
          </a:xfrm>
          <a:prstGeom prst="rect">
            <a:avLst/>
          </a:prstGeom>
        </p:spPr>
        <p:txBody>
          <a:bodyPr anchor="b"/>
          <a:lstStyle>
            <a:lvl1pPr>
              <a:defRPr lang="en-IN" sz="1400" smtClean="0">
                <a:solidFill>
                  <a:srgbClr val="003D79"/>
                </a:solidFill>
              </a:defRPr>
            </a:lvl1pPr>
          </a:lstStyle>
          <a:p>
            <a:pPr algn="r"/>
            <a:fld id="{1AD67009-9D91-4689-B912-8C414FE6D83E}" type="slidenum">
              <a:rPr lang="en-IN" smtClean="0"/>
              <a:pPr algn="r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55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43648-91DA-4492-B5CC-91ED1D35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8731D-3940-4A3D-883D-3C2271C0E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20F76-A68F-42B2-A6F6-10FEDEAE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677" y="6446252"/>
            <a:ext cx="2743200" cy="365125"/>
          </a:xfrm>
          <a:prstGeom prst="rect">
            <a:avLst/>
          </a:prstGeom>
        </p:spPr>
        <p:txBody>
          <a:bodyPr anchor="b"/>
          <a:lstStyle>
            <a:lvl1pPr>
              <a:defRPr lang="en-IN" sz="1400" smtClean="0">
                <a:solidFill>
                  <a:srgbClr val="003D79"/>
                </a:solidFill>
              </a:defRPr>
            </a:lvl1pPr>
          </a:lstStyle>
          <a:p>
            <a:pPr algn="r"/>
            <a:fld id="{1AD67009-9D91-4689-B912-8C414FE6D83E}" type="slidenum">
              <a:rPr lang="en-IN" smtClean="0"/>
              <a:pPr algn="r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01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A226D-0262-4CF1-B8E9-2F2DF711F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7BEC9-262E-4769-BB48-F6FBB41F7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DCE5F-CF4E-457F-ACF0-08AB5712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677" y="6446252"/>
            <a:ext cx="2743200" cy="365125"/>
          </a:xfrm>
          <a:prstGeom prst="rect">
            <a:avLst/>
          </a:prstGeom>
        </p:spPr>
        <p:txBody>
          <a:bodyPr anchor="b"/>
          <a:lstStyle>
            <a:lvl1pPr>
              <a:defRPr lang="en-IN" sz="1400" smtClean="0">
                <a:solidFill>
                  <a:srgbClr val="003D79"/>
                </a:solidFill>
              </a:defRPr>
            </a:lvl1pPr>
          </a:lstStyle>
          <a:p>
            <a:pPr algn="r"/>
            <a:fld id="{1AD67009-9D91-4689-B912-8C414FE6D83E}" type="slidenum">
              <a:rPr lang="en-IN" smtClean="0"/>
              <a:pPr algn="r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077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24877" y="128635"/>
            <a:ext cx="11162209" cy="750083"/>
          </a:xfrm>
        </p:spPr>
        <p:txBody>
          <a:bodyPr/>
          <a:lstStyle>
            <a:lvl1pPr>
              <a:defRPr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57080" y="6454252"/>
            <a:ext cx="604912" cy="365125"/>
          </a:xfrm>
          <a:prstGeom prst="rect">
            <a:avLst/>
          </a:prstGeo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0939" y="1868827"/>
            <a:ext cx="10706118" cy="695796"/>
          </a:xfrm>
        </p:spPr>
        <p:txBody>
          <a:bodyPr anchor="b">
            <a:noAutofit/>
          </a:bodyPr>
          <a:lstStyle>
            <a:lvl1pPr algn="l">
              <a:defRPr sz="3600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30939" y="2708920"/>
            <a:ext cx="10706118" cy="216024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8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67FE-21A8-4EA0-9640-4B1CC1FE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00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2D958-3B7B-45C0-AE28-8DE08793D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42546-E002-4E63-9E7E-22C391FF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677" y="6446252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1400">
                <a:solidFill>
                  <a:srgbClr val="003D79"/>
                </a:solidFill>
              </a:defRPr>
            </a:lvl1pPr>
          </a:lstStyle>
          <a:p>
            <a:fld id="{1AD67009-9D91-4689-B912-8C414FE6D8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29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D5D9-A561-47E8-A20A-1598225A6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64259-AFBF-4A9D-AC59-DE1C4D505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863B6-6892-4CBD-B279-705BE94E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677" y="6446252"/>
            <a:ext cx="2743200" cy="365125"/>
          </a:xfrm>
          <a:prstGeom prst="rect">
            <a:avLst/>
          </a:prstGeom>
        </p:spPr>
        <p:txBody>
          <a:bodyPr anchor="b"/>
          <a:lstStyle>
            <a:lvl1pPr>
              <a:defRPr lang="en-IN" sz="1400" smtClean="0">
                <a:solidFill>
                  <a:srgbClr val="003D79"/>
                </a:solidFill>
              </a:defRPr>
            </a:lvl1pPr>
          </a:lstStyle>
          <a:p>
            <a:pPr algn="r"/>
            <a:fld id="{1AD67009-9D91-4689-B912-8C414FE6D83E}" type="slidenum">
              <a:rPr lang="en-IN" smtClean="0"/>
              <a:pPr algn="r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22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22D8-08D2-449A-BFC6-DBE81213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C2D1B-2C8C-44AE-852A-16C143D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25073-D273-4E2D-A83C-63AADEE79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EF4C3-7AF9-41EE-9BFA-27087772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677" y="6446252"/>
            <a:ext cx="2743200" cy="365125"/>
          </a:xfrm>
          <a:prstGeom prst="rect">
            <a:avLst/>
          </a:prstGeom>
        </p:spPr>
        <p:txBody>
          <a:bodyPr anchor="b"/>
          <a:lstStyle>
            <a:lvl1pPr>
              <a:defRPr lang="en-IN" sz="1400" smtClean="0">
                <a:solidFill>
                  <a:srgbClr val="003D79"/>
                </a:solidFill>
              </a:defRPr>
            </a:lvl1pPr>
          </a:lstStyle>
          <a:p>
            <a:pPr algn="r"/>
            <a:fld id="{1AD67009-9D91-4689-B912-8C414FE6D83E}" type="slidenum">
              <a:rPr lang="en-IN" smtClean="0"/>
              <a:pPr algn="r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394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50529-4383-4BA9-B89E-5CB558CC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5DD6D-687B-410C-8312-ED4183655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90112-42CB-418B-9B97-5AA936186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8C3D4-D4A3-4C1A-BD30-D1814C867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09358-6D24-41D3-B639-CC5D041F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677" y="6446252"/>
            <a:ext cx="2743200" cy="365125"/>
          </a:xfrm>
          <a:prstGeom prst="rect">
            <a:avLst/>
          </a:prstGeom>
        </p:spPr>
        <p:txBody>
          <a:bodyPr anchor="b"/>
          <a:lstStyle>
            <a:lvl1pPr>
              <a:defRPr lang="en-IN" sz="1400" smtClean="0">
                <a:solidFill>
                  <a:srgbClr val="003D79"/>
                </a:solidFill>
              </a:defRPr>
            </a:lvl1pPr>
          </a:lstStyle>
          <a:p>
            <a:pPr algn="r"/>
            <a:fld id="{1AD67009-9D91-4689-B912-8C414FE6D83E}" type="slidenum">
              <a:rPr lang="en-IN" smtClean="0"/>
              <a:pPr algn="r"/>
              <a:t>‹#›</a:t>
            </a:fld>
            <a:endParaRPr lang="en-IN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DF3BCA-ADC9-4F0B-9904-9E28CE51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66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73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F760-27A5-4012-955A-F3857783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9E2E7-F898-4784-A2DF-3C607948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677" y="6446252"/>
            <a:ext cx="2743200" cy="365125"/>
          </a:xfrm>
          <a:prstGeom prst="rect">
            <a:avLst/>
          </a:prstGeom>
        </p:spPr>
        <p:txBody>
          <a:bodyPr anchor="b"/>
          <a:lstStyle>
            <a:lvl1pPr>
              <a:defRPr lang="en-IN" sz="1400" smtClean="0">
                <a:solidFill>
                  <a:srgbClr val="003D79"/>
                </a:solidFill>
              </a:defRPr>
            </a:lvl1pPr>
          </a:lstStyle>
          <a:p>
            <a:pPr algn="r"/>
            <a:fld id="{1AD67009-9D91-4689-B912-8C414FE6D83E}" type="slidenum">
              <a:rPr lang="en-IN" smtClean="0"/>
              <a:pPr algn="r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34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EA217-3133-472E-85DD-B360AC5D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677" y="6446252"/>
            <a:ext cx="2743200" cy="365125"/>
          </a:xfrm>
          <a:prstGeom prst="rect">
            <a:avLst/>
          </a:prstGeom>
        </p:spPr>
        <p:txBody>
          <a:bodyPr anchor="b"/>
          <a:lstStyle>
            <a:lvl1pPr>
              <a:defRPr lang="en-IN" sz="1400" smtClean="0">
                <a:solidFill>
                  <a:srgbClr val="003D79"/>
                </a:solidFill>
              </a:defRPr>
            </a:lvl1pPr>
          </a:lstStyle>
          <a:p>
            <a:pPr algn="r"/>
            <a:fld id="{1AD67009-9D91-4689-B912-8C414FE6D83E}" type="slidenum">
              <a:rPr lang="en-IN" smtClean="0"/>
              <a:pPr algn="r"/>
              <a:t>‹#›</a:t>
            </a:fld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0A252C-2CA4-4312-83CE-071DC3C1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66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79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EFC74-1689-44B0-9B18-E0F46C42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86E30-1D33-43D5-AAC5-4BD0DEC0C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C3E5C-41B4-4A68-AEB5-22FE5861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677" y="6446252"/>
            <a:ext cx="2743200" cy="365125"/>
          </a:xfrm>
          <a:prstGeom prst="rect">
            <a:avLst/>
          </a:prstGeom>
        </p:spPr>
        <p:txBody>
          <a:bodyPr anchor="b"/>
          <a:lstStyle>
            <a:lvl1pPr>
              <a:defRPr lang="en-IN" sz="1400" smtClean="0">
                <a:solidFill>
                  <a:srgbClr val="003D79"/>
                </a:solidFill>
              </a:defRPr>
            </a:lvl1pPr>
          </a:lstStyle>
          <a:p>
            <a:pPr algn="r"/>
            <a:fld id="{1AD67009-9D91-4689-B912-8C414FE6D83E}" type="slidenum">
              <a:rPr lang="en-IN" smtClean="0"/>
              <a:pPr algn="r"/>
              <a:t>‹#›</a:t>
            </a:fld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2B9E203-12AF-4A65-A348-537CD1258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66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78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E42DD-BE71-423B-97A5-1D1E335ED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1B859-CDCC-44D9-9295-4AC80FF4A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4A8F4-DF9E-4518-903C-EAC92376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677" y="6446252"/>
            <a:ext cx="2743200" cy="365125"/>
          </a:xfrm>
          <a:prstGeom prst="rect">
            <a:avLst/>
          </a:prstGeom>
        </p:spPr>
        <p:txBody>
          <a:bodyPr anchor="b"/>
          <a:lstStyle>
            <a:lvl1pPr>
              <a:defRPr lang="en-IN" sz="1400" smtClean="0">
                <a:solidFill>
                  <a:srgbClr val="003D79"/>
                </a:solidFill>
              </a:defRPr>
            </a:lvl1pPr>
          </a:lstStyle>
          <a:p>
            <a:pPr algn="r"/>
            <a:fld id="{1AD67009-9D91-4689-B912-8C414FE6D83E}" type="slidenum">
              <a:rPr lang="en-IN" smtClean="0"/>
              <a:pPr algn="r"/>
              <a:t>‹#›</a:t>
            </a:fld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78BB9C-31BE-40B8-98A4-4ABCC3E2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66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84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C4E44-1225-4559-AB1E-61BF6058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624"/>
            <a:ext cx="12192000" cy="566669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/>
          <a:p>
            <a:pPr marL="0" lvl="0" defTabSz="1632753">
              <a:lnSpc>
                <a:spcPct val="120000"/>
              </a:lnSpc>
              <a:spcBef>
                <a:spcPct val="20000"/>
              </a:spcBef>
            </a:pPr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939EF-B29F-4D60-A24C-3C3D0E4F1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0B261D-2AE9-49FC-8C7B-0DA71B987C49}"/>
              </a:ext>
            </a:extLst>
          </p:cNvPr>
          <p:cNvGrpSpPr/>
          <p:nvPr userDrawn="1"/>
        </p:nvGrpSpPr>
        <p:grpSpPr>
          <a:xfrm>
            <a:off x="5344166" y="6593694"/>
            <a:ext cx="1503668" cy="261610"/>
            <a:chOff x="4900112" y="6593694"/>
            <a:chExt cx="1503668" cy="2616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2D6EFA-A198-41F1-B6A8-C64FDD7CF359}"/>
                </a:ext>
              </a:extLst>
            </p:cNvPr>
            <p:cNvSpPr txBox="1"/>
            <p:nvPr userDrawn="1"/>
          </p:nvSpPr>
          <p:spPr>
            <a:xfrm>
              <a:off x="5044112" y="6593694"/>
              <a:ext cx="13596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>
                  <a:solidFill>
                    <a:srgbClr val="003D79"/>
                  </a:solidFill>
                </a:rPr>
                <a:t>2022 Odak Solutions</a:t>
              </a: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77DDA09-324C-41C2-AFA3-12C469966E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900112" y="6652499"/>
              <a:ext cx="144000" cy="144000"/>
            </a:xfrm>
            <a:prstGeom prst="rect">
              <a:avLst/>
            </a:prstGeom>
          </p:spPr>
        </p:pic>
      </p:grp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87747E6-9C0D-45AE-AA82-949E95DA1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7677" y="6446252"/>
            <a:ext cx="2743200" cy="365125"/>
          </a:xfrm>
          <a:prstGeom prst="rect">
            <a:avLst/>
          </a:prstGeom>
        </p:spPr>
        <p:txBody>
          <a:bodyPr anchor="b"/>
          <a:lstStyle>
            <a:lvl1pPr>
              <a:defRPr lang="en-IN" sz="1400" smtClean="0">
                <a:solidFill>
                  <a:srgbClr val="003D79"/>
                </a:solidFill>
              </a:defRPr>
            </a:lvl1pPr>
          </a:lstStyle>
          <a:p>
            <a:pPr algn="r"/>
            <a:fld id="{1AD67009-9D91-4689-B912-8C414FE6D83E}" type="slidenum">
              <a:rPr lang="en-IN" smtClean="0"/>
              <a:pPr algn="r"/>
              <a:t>‹#›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72D04-553C-40E0-96D8-B976DFB6B1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" t="29755" r="4491" b="35158"/>
          <a:stretch/>
        </p:blipFill>
        <p:spPr>
          <a:xfrm>
            <a:off x="10972800" y="46623"/>
            <a:ext cx="1219199" cy="3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2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IN" sz="2000" b="1" kern="1200" spc="300" baseline="0" dirty="0">
          <a:solidFill>
            <a:srgbClr val="003D79"/>
          </a:solidFill>
          <a:latin typeface="+mn-lt"/>
          <a:ea typeface="+mn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daksolutions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A326B-BB21-4903-88B4-17101A0E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7009-9D91-4689-B912-8C414FE6D83E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E6ACA6-9543-48F3-9C44-BC5E34E4A4CF}"/>
              </a:ext>
            </a:extLst>
          </p:cNvPr>
          <p:cNvSpPr/>
          <p:nvPr/>
        </p:nvSpPr>
        <p:spPr>
          <a:xfrm>
            <a:off x="372151" y="3743823"/>
            <a:ext cx="182880" cy="182880"/>
          </a:xfrm>
          <a:prstGeom prst="ellipse">
            <a:avLst/>
          </a:prstGeom>
          <a:solidFill>
            <a:srgbClr val="003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22558B-1452-4B34-8880-28EDC0DE6C96}"/>
              </a:ext>
            </a:extLst>
          </p:cNvPr>
          <p:cNvSpPr/>
          <p:nvPr/>
        </p:nvSpPr>
        <p:spPr>
          <a:xfrm>
            <a:off x="293728" y="2833325"/>
            <a:ext cx="182880" cy="182880"/>
          </a:xfrm>
          <a:prstGeom prst="ellipse">
            <a:avLst/>
          </a:prstGeom>
          <a:solidFill>
            <a:srgbClr val="003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342295-433A-4B53-A1FD-9629B44E1228}"/>
              </a:ext>
            </a:extLst>
          </p:cNvPr>
          <p:cNvCxnSpPr>
            <a:cxnSpLocks/>
          </p:cNvCxnSpPr>
          <p:nvPr/>
        </p:nvCxnSpPr>
        <p:spPr>
          <a:xfrm flipH="1">
            <a:off x="293728" y="3396554"/>
            <a:ext cx="1698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AD3FA88-7E8F-4094-9617-0060B6B706B4}"/>
              </a:ext>
            </a:extLst>
          </p:cNvPr>
          <p:cNvSpPr/>
          <p:nvPr/>
        </p:nvSpPr>
        <p:spPr>
          <a:xfrm>
            <a:off x="372151" y="4314740"/>
            <a:ext cx="182880" cy="182880"/>
          </a:xfrm>
          <a:prstGeom prst="ellipse">
            <a:avLst/>
          </a:prstGeom>
          <a:solidFill>
            <a:srgbClr val="003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9C1629-B651-4862-B2BE-01267051AFD7}"/>
              </a:ext>
            </a:extLst>
          </p:cNvPr>
          <p:cNvCxnSpPr>
            <a:cxnSpLocks/>
          </p:cNvCxnSpPr>
          <p:nvPr/>
        </p:nvCxnSpPr>
        <p:spPr>
          <a:xfrm rot="5400000">
            <a:off x="326431" y="4128566"/>
            <a:ext cx="27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09F746A-F767-4697-ADEC-0942471F0FCA}"/>
              </a:ext>
            </a:extLst>
          </p:cNvPr>
          <p:cNvSpPr/>
          <p:nvPr/>
        </p:nvSpPr>
        <p:spPr>
          <a:xfrm>
            <a:off x="409984" y="4846708"/>
            <a:ext cx="182880" cy="182880"/>
          </a:xfrm>
          <a:prstGeom prst="ellipse">
            <a:avLst/>
          </a:prstGeom>
          <a:solidFill>
            <a:srgbClr val="003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FFF20A-6F3A-49FD-8FDC-C8F69B39404C}"/>
              </a:ext>
            </a:extLst>
          </p:cNvPr>
          <p:cNvCxnSpPr>
            <a:cxnSpLocks/>
          </p:cNvCxnSpPr>
          <p:nvPr/>
        </p:nvCxnSpPr>
        <p:spPr>
          <a:xfrm rot="5400000">
            <a:off x="326431" y="4674255"/>
            <a:ext cx="27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08C7C08-47F9-41A0-9013-21E68E38CA55}"/>
              </a:ext>
            </a:extLst>
          </p:cNvPr>
          <p:cNvSpPr/>
          <p:nvPr/>
        </p:nvSpPr>
        <p:spPr>
          <a:xfrm>
            <a:off x="372151" y="5381550"/>
            <a:ext cx="182880" cy="182880"/>
          </a:xfrm>
          <a:prstGeom prst="ellipse">
            <a:avLst/>
          </a:prstGeom>
          <a:solidFill>
            <a:srgbClr val="003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C573D3-E82F-45A2-8D10-FE7857CED1BB}"/>
              </a:ext>
            </a:extLst>
          </p:cNvPr>
          <p:cNvCxnSpPr>
            <a:cxnSpLocks/>
          </p:cNvCxnSpPr>
          <p:nvPr/>
        </p:nvCxnSpPr>
        <p:spPr>
          <a:xfrm rot="5400000">
            <a:off x="326431" y="5220436"/>
            <a:ext cx="27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6C6C4E-0A44-4AF1-B2E4-08BCB8B38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435733"/>
              </p:ext>
            </p:extLst>
          </p:nvPr>
        </p:nvGraphicFramePr>
        <p:xfrm>
          <a:off x="183607" y="1345005"/>
          <a:ext cx="11179276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65680">
                  <a:extLst>
                    <a:ext uri="{9D8B030D-6E8A-4147-A177-3AD203B41FA5}">
                      <a16:colId xmlns:a16="http://schemas.microsoft.com/office/drawing/2014/main" val="3209996361"/>
                    </a:ext>
                  </a:extLst>
                </a:gridCol>
                <a:gridCol w="2451652">
                  <a:extLst>
                    <a:ext uri="{9D8B030D-6E8A-4147-A177-3AD203B41FA5}">
                      <a16:colId xmlns:a16="http://schemas.microsoft.com/office/drawing/2014/main" val="917730406"/>
                    </a:ext>
                  </a:extLst>
                </a:gridCol>
                <a:gridCol w="2531165">
                  <a:extLst>
                    <a:ext uri="{9D8B030D-6E8A-4147-A177-3AD203B41FA5}">
                      <a16:colId xmlns:a16="http://schemas.microsoft.com/office/drawing/2014/main" val="2596683905"/>
                    </a:ext>
                  </a:extLst>
                </a:gridCol>
                <a:gridCol w="2752820">
                  <a:extLst>
                    <a:ext uri="{9D8B030D-6E8A-4147-A177-3AD203B41FA5}">
                      <a16:colId xmlns:a16="http://schemas.microsoft.com/office/drawing/2014/main" val="878507192"/>
                    </a:ext>
                  </a:extLst>
                </a:gridCol>
                <a:gridCol w="1877959">
                  <a:extLst>
                    <a:ext uri="{9D8B030D-6E8A-4147-A177-3AD203B41FA5}">
                      <a16:colId xmlns:a16="http://schemas.microsoft.com/office/drawing/2014/main" val="1024779249"/>
                    </a:ext>
                  </a:extLst>
                </a:gridCol>
              </a:tblGrid>
              <a:tr h="329379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D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  Moves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D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Location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D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Vessel &amp; Voyage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D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Truck No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56914"/>
                  </a:ext>
                </a:extLst>
              </a:tr>
            </a:tbl>
          </a:graphicData>
        </a:graphic>
      </p:graphicFrame>
      <p:sp>
        <p:nvSpPr>
          <p:cNvPr id="61" name="Rectangle 60">
            <a:extLst>
              <a:ext uri="{FF2B5EF4-FFF2-40B4-BE49-F238E27FC236}">
                <a16:creationId xmlns:a16="http://schemas.microsoft.com/office/drawing/2014/main" id="{A9B47120-43A7-47CB-961C-4A7A7EFA3385}"/>
              </a:ext>
            </a:extLst>
          </p:cNvPr>
          <p:cNvSpPr/>
          <p:nvPr/>
        </p:nvSpPr>
        <p:spPr>
          <a:xfrm>
            <a:off x="-79424" y="836385"/>
            <a:ext cx="2571829" cy="181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3D79"/>
                </a:solidFill>
              </a:rPr>
              <a:t>Cargo Arrival Notice Date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16FBCAD-2100-45A0-83E2-263CE5A62070}"/>
              </a:ext>
            </a:extLst>
          </p:cNvPr>
          <p:cNvSpPr/>
          <p:nvPr/>
        </p:nvSpPr>
        <p:spPr>
          <a:xfrm>
            <a:off x="3981427" y="780808"/>
            <a:ext cx="2242392" cy="292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3D79"/>
                </a:solidFill>
              </a:rPr>
              <a:t>Delivery Appointment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D67B5F-0D04-4A2D-BF21-03361E48ACF9}"/>
              </a:ext>
            </a:extLst>
          </p:cNvPr>
          <p:cNvSpPr/>
          <p:nvPr/>
        </p:nvSpPr>
        <p:spPr>
          <a:xfrm>
            <a:off x="6421916" y="798842"/>
            <a:ext cx="1371600" cy="292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3D79"/>
                </a:solidFill>
              </a:rPr>
              <a:t>04 Jan 2023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F1EDE5E-D575-47D4-B1AB-2E426820CEAC}"/>
              </a:ext>
            </a:extLst>
          </p:cNvPr>
          <p:cNvSpPr/>
          <p:nvPr/>
        </p:nvSpPr>
        <p:spPr>
          <a:xfrm>
            <a:off x="2492406" y="823554"/>
            <a:ext cx="1371600" cy="292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3D79"/>
                </a:solidFill>
              </a:rPr>
              <a:t>01 Jan 2023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890BED5-E89B-4B97-ABBF-94FD4B922343}"/>
              </a:ext>
            </a:extLst>
          </p:cNvPr>
          <p:cNvSpPr/>
          <p:nvPr/>
        </p:nvSpPr>
        <p:spPr>
          <a:xfrm>
            <a:off x="8134783" y="814013"/>
            <a:ext cx="1920240" cy="292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3D79"/>
                </a:solidFill>
              </a:rPr>
              <a:t>Last Free Day at Port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70FA7D8-4C4B-4000-8E2A-CD446A20173A}"/>
              </a:ext>
            </a:extLst>
          </p:cNvPr>
          <p:cNvSpPr/>
          <p:nvPr/>
        </p:nvSpPr>
        <p:spPr>
          <a:xfrm>
            <a:off x="10396290" y="828609"/>
            <a:ext cx="1371600" cy="292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3D79"/>
                </a:solidFill>
              </a:rPr>
              <a:t>12 Jan 2023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E6B5496-5144-4462-A875-43BCB876BCBD}"/>
              </a:ext>
            </a:extLst>
          </p:cNvPr>
          <p:cNvSpPr/>
          <p:nvPr/>
        </p:nvSpPr>
        <p:spPr>
          <a:xfrm>
            <a:off x="372151" y="5944779"/>
            <a:ext cx="182880" cy="182880"/>
          </a:xfrm>
          <a:prstGeom prst="ellipse">
            <a:avLst/>
          </a:prstGeom>
          <a:solidFill>
            <a:srgbClr val="003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01A524B-C17C-41D8-BF41-0C80E5958EE0}"/>
              </a:ext>
            </a:extLst>
          </p:cNvPr>
          <p:cNvCxnSpPr>
            <a:cxnSpLocks/>
          </p:cNvCxnSpPr>
          <p:nvPr/>
        </p:nvCxnSpPr>
        <p:spPr>
          <a:xfrm rot="5400000">
            <a:off x="326431" y="5783665"/>
            <a:ext cx="27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A76B80F6-8237-FA91-56B1-0C6C4937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988" y="4543987"/>
            <a:ext cx="12192000" cy="521208"/>
          </a:xfrm>
        </p:spPr>
        <p:txBody>
          <a:bodyPr vert="horz" lIns="163275" tIns="81638" rIns="163275" bIns="81638" rtlCol="0" anchor="ctr">
            <a:noAutofit/>
          </a:bodyPr>
          <a:lstStyle/>
          <a:p>
            <a:r>
              <a:rPr lang="en-US" sz="1400" dirty="0"/>
              <a:t>08 </a:t>
            </a:r>
            <a:r>
              <a:rPr lang="en-US" sz="1000" dirty="0"/>
              <a:t>Dec 2022       </a:t>
            </a:r>
            <a:r>
              <a:rPr lang="en-US" sz="1000" b="1" dirty="0">
                <a:solidFill>
                  <a:srgbClr val="003D79"/>
                </a:solidFill>
              </a:rPr>
              <a:t>Picked from Port </a:t>
            </a:r>
            <a:r>
              <a:rPr lang="en-US" sz="1000" dirty="0"/>
              <a:t>                                                                                                 001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766966D-A171-9BAA-0F3D-1DAFC15197C6}"/>
              </a:ext>
            </a:extLst>
          </p:cNvPr>
          <p:cNvSpPr txBox="1">
            <a:spLocks/>
          </p:cNvSpPr>
          <p:nvPr/>
        </p:nvSpPr>
        <p:spPr>
          <a:xfrm>
            <a:off x="409984" y="1691270"/>
            <a:ext cx="12192000" cy="521208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IN" sz="2000" b="1" kern="1200" spc="300" baseline="0" dirty="0">
                <a:solidFill>
                  <a:srgbClr val="003D79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en-US" sz="1000" dirty="0"/>
              <a:t>1O Dec 2022           Departure                NHAVASHEVA,INDIA                     MAERSK DENVER-935W                    --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495737C-BDFD-7C6D-EF78-9B961A69A9D7}"/>
              </a:ext>
            </a:extLst>
          </p:cNvPr>
          <p:cNvSpPr txBox="1">
            <a:spLocks/>
          </p:cNvSpPr>
          <p:nvPr/>
        </p:nvSpPr>
        <p:spPr>
          <a:xfrm>
            <a:off x="463591" y="3890352"/>
            <a:ext cx="12192000" cy="521208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IN" sz="2000" b="1" kern="1200" spc="300" baseline="0" dirty="0">
                <a:solidFill>
                  <a:srgbClr val="003D79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en-US" sz="1000" dirty="0"/>
              <a:t>08 Jan 2023       </a:t>
            </a:r>
            <a:r>
              <a:rPr lang="en-US" sz="1000" b="1" dirty="0">
                <a:solidFill>
                  <a:srgbClr val="003D79"/>
                </a:solidFill>
              </a:rPr>
              <a:t>Customs Clearance Completed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F42DB83-DD9F-F47A-D350-EA35FDE3A48E}"/>
              </a:ext>
            </a:extLst>
          </p:cNvPr>
          <p:cNvSpPr txBox="1">
            <a:spLocks/>
          </p:cNvSpPr>
          <p:nvPr/>
        </p:nvSpPr>
        <p:spPr>
          <a:xfrm>
            <a:off x="592864" y="3036693"/>
            <a:ext cx="12192000" cy="521208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IN" sz="2000" b="1" kern="1200" spc="300" baseline="0" dirty="0">
                <a:solidFill>
                  <a:srgbClr val="003D79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en-US" sz="1000" dirty="0"/>
              <a:t>                       Arrival                      NORTH CHARLESTION , SO              TEST002                                     --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E2A90D-1308-7DA0-78E9-E8421EF1305F}"/>
              </a:ext>
            </a:extLst>
          </p:cNvPr>
          <p:cNvSpPr/>
          <p:nvPr/>
        </p:nvSpPr>
        <p:spPr>
          <a:xfrm>
            <a:off x="463591" y="3429000"/>
            <a:ext cx="11199714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79E9A78D-ACAA-2AE9-A26D-1BFD69B286D9}"/>
              </a:ext>
            </a:extLst>
          </p:cNvPr>
          <p:cNvSpPr txBox="1">
            <a:spLocks/>
          </p:cNvSpPr>
          <p:nvPr/>
        </p:nvSpPr>
        <p:spPr>
          <a:xfrm>
            <a:off x="476608" y="2151795"/>
            <a:ext cx="12192000" cy="521208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IN" sz="2000" b="1" kern="1200" spc="300" baseline="0" dirty="0">
                <a:solidFill>
                  <a:srgbClr val="003D79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en-US" sz="1400" dirty="0"/>
              <a:t>18 </a:t>
            </a:r>
            <a:r>
              <a:rPr lang="en-US" sz="1000" dirty="0"/>
              <a:t>Dec 2022         Departure                 HONGKONG,HONGKONG                  TEST001                                      -- 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4C76DF7-D06D-6846-44C7-E0ABF74AC08F}"/>
              </a:ext>
            </a:extLst>
          </p:cNvPr>
          <p:cNvSpPr txBox="1">
            <a:spLocks/>
          </p:cNvSpPr>
          <p:nvPr/>
        </p:nvSpPr>
        <p:spPr>
          <a:xfrm>
            <a:off x="463591" y="5125942"/>
            <a:ext cx="12192000" cy="365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IN" sz="2000" b="1" kern="1200" spc="300" baseline="0" dirty="0">
                <a:solidFill>
                  <a:srgbClr val="003D79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en-US" sz="1000" dirty="0"/>
              <a:t>15 Dec 2022        </a:t>
            </a:r>
            <a:r>
              <a:rPr lang="en-US" sz="1000" b="1" dirty="0">
                <a:solidFill>
                  <a:srgbClr val="003D79"/>
                </a:solidFill>
              </a:rPr>
              <a:t>Reached Warehouse                                                                                                001</a:t>
            </a:r>
          </a:p>
          <a:p>
            <a:endParaRPr lang="en-US" sz="100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BB256FE-9971-7AD8-F2DB-65DF07128F3A}"/>
              </a:ext>
            </a:extLst>
          </p:cNvPr>
          <p:cNvSpPr txBox="1">
            <a:spLocks/>
          </p:cNvSpPr>
          <p:nvPr/>
        </p:nvSpPr>
        <p:spPr>
          <a:xfrm>
            <a:off x="463591" y="2622495"/>
            <a:ext cx="12192000" cy="521208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IN" sz="2000" b="1" kern="1200" spc="300" baseline="0" dirty="0">
                <a:solidFill>
                  <a:srgbClr val="003D79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en-US" sz="1000" dirty="0"/>
              <a:t>                         Departure                  COLOMBO,SRILANKA                      TEST002                                      -- 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DD3E1BF-13F0-4518-FDC1-078116978532}"/>
              </a:ext>
            </a:extLst>
          </p:cNvPr>
          <p:cNvSpPr txBox="1">
            <a:spLocks/>
          </p:cNvSpPr>
          <p:nvPr/>
        </p:nvSpPr>
        <p:spPr>
          <a:xfrm>
            <a:off x="409984" y="3673038"/>
            <a:ext cx="12192000" cy="282903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IN" sz="2000" b="1" kern="1200" spc="300" baseline="0" dirty="0">
                <a:solidFill>
                  <a:srgbClr val="003D79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en-US" sz="1000" dirty="0"/>
              <a:t> 06 Jan 2023        </a:t>
            </a:r>
            <a:r>
              <a:rPr lang="en-US" sz="1000" b="1" dirty="0">
                <a:solidFill>
                  <a:srgbClr val="003D79"/>
                </a:solidFill>
              </a:rPr>
              <a:t>Customs Entry Filed                    ---                                                        --                                       --         </a:t>
            </a:r>
          </a:p>
          <a:p>
            <a:endParaRPr lang="en-US" sz="10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50E703D-B57C-EC73-78DB-C81AA854754A}"/>
              </a:ext>
            </a:extLst>
          </p:cNvPr>
          <p:cNvSpPr/>
          <p:nvPr/>
        </p:nvSpPr>
        <p:spPr>
          <a:xfrm>
            <a:off x="555031" y="4403517"/>
            <a:ext cx="11199714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B5F715F-4708-BF61-3D55-713769A1E2F5}"/>
              </a:ext>
            </a:extLst>
          </p:cNvPr>
          <p:cNvSpPr txBox="1">
            <a:spLocks/>
          </p:cNvSpPr>
          <p:nvPr/>
        </p:nvSpPr>
        <p:spPr>
          <a:xfrm>
            <a:off x="555031" y="5528793"/>
            <a:ext cx="12192000" cy="365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IN" sz="2000" b="1" kern="1200" spc="300" baseline="0" dirty="0">
                <a:solidFill>
                  <a:srgbClr val="003D79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en-US" sz="1000" dirty="0"/>
              <a:t>21 Dec 2022        </a:t>
            </a:r>
            <a:r>
              <a:rPr lang="en-US" sz="1000" b="1" dirty="0">
                <a:solidFill>
                  <a:srgbClr val="003D79"/>
                </a:solidFill>
              </a:rPr>
              <a:t>Left Warehouse                                                                                                    001</a:t>
            </a:r>
          </a:p>
          <a:p>
            <a:endParaRPr lang="en-US" sz="10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EAD4775-DF89-C09A-113B-F8433E60BF64}"/>
              </a:ext>
            </a:extLst>
          </p:cNvPr>
          <p:cNvSpPr/>
          <p:nvPr/>
        </p:nvSpPr>
        <p:spPr>
          <a:xfrm>
            <a:off x="528695" y="6541003"/>
            <a:ext cx="11199714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75586F3B-FB77-8792-D127-682F3C8111AD}"/>
              </a:ext>
            </a:extLst>
          </p:cNvPr>
          <p:cNvSpPr txBox="1">
            <a:spLocks/>
          </p:cNvSpPr>
          <p:nvPr/>
        </p:nvSpPr>
        <p:spPr>
          <a:xfrm>
            <a:off x="555031" y="5920825"/>
            <a:ext cx="12192000" cy="365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IN" sz="2000" b="1" kern="1200" spc="300" baseline="0" dirty="0">
                <a:solidFill>
                  <a:srgbClr val="003D79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en-US" sz="1000" dirty="0"/>
              <a:t>14 Dec 2022        </a:t>
            </a:r>
            <a:r>
              <a:rPr lang="en-US" sz="1000" b="1" dirty="0">
                <a:solidFill>
                  <a:srgbClr val="003D79"/>
                </a:solidFill>
              </a:rPr>
              <a:t>Empty Returned                                                                                                    001</a:t>
            </a:r>
          </a:p>
          <a:p>
            <a:endParaRPr lang="en-US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0761B2-CD64-47B9-EB7C-49182201DFC1}"/>
              </a:ext>
            </a:extLst>
          </p:cNvPr>
          <p:cNvSpPr/>
          <p:nvPr/>
        </p:nvSpPr>
        <p:spPr>
          <a:xfrm>
            <a:off x="3981426" y="242737"/>
            <a:ext cx="3625321" cy="156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003D79"/>
                </a:solidFill>
              </a:rPr>
              <a:t>TCLU8503790</a:t>
            </a:r>
          </a:p>
        </p:txBody>
      </p:sp>
    </p:spTree>
    <p:extLst>
      <p:ext uri="{BB962C8B-B14F-4D97-AF65-F5344CB8AC3E}">
        <p14:creationId xmlns:p14="http://schemas.microsoft.com/office/powerpoint/2010/main" val="59739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4F2F-F1D2-78CE-0CD8-FB434001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DE613-4018-0B5A-B2B2-89750690A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60976-D157-9B4B-1B07-8F6FE877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7009-9D91-4689-B912-8C414FE6D83E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F76857-460E-CEDC-211E-3920E6AF2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262062"/>
            <a:ext cx="118491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191F1-76EC-456B-84D0-9260F03BD2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3A3F3-FBA1-4D1C-9A54-76D01E78E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65" y="0"/>
            <a:ext cx="12296633" cy="6974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72A7B0-05C2-4727-B572-A9F92C942541}"/>
              </a:ext>
            </a:extLst>
          </p:cNvPr>
          <p:cNvSpPr txBox="1"/>
          <p:nvPr/>
        </p:nvSpPr>
        <p:spPr>
          <a:xfrm>
            <a:off x="7526860" y="584461"/>
            <a:ext cx="4665140" cy="434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u="none" strike="noStrike" baseline="0" dirty="0">
                <a:solidFill>
                  <a:srgbClr val="013D7A"/>
                </a:solidFill>
                <a:latin typeface="T3Font_2"/>
              </a:rPr>
              <a:t>Reach out to us</a:t>
            </a:r>
          </a:p>
          <a:p>
            <a:pPr algn="l">
              <a:lnSpc>
                <a:spcPct val="150000"/>
              </a:lnSpc>
            </a:pPr>
            <a:r>
              <a:rPr lang="en-US" sz="2000" b="1" i="0" u="none" strike="noStrike" baseline="0" dirty="0">
                <a:solidFill>
                  <a:srgbClr val="013D7A"/>
                </a:solidFill>
                <a:latin typeface="RobotoCondensed-Bold"/>
              </a:rPr>
              <a:t>Mr. Krishnakumar</a:t>
            </a:r>
          </a:p>
          <a:p>
            <a:pPr algn="l">
              <a:lnSpc>
                <a:spcPct val="150000"/>
              </a:lnSpc>
            </a:pPr>
            <a:r>
              <a:rPr lang="en-US" sz="2000" b="1" i="0" u="none" strike="noStrike" baseline="0" dirty="0">
                <a:solidFill>
                  <a:srgbClr val="013D7A"/>
                </a:solidFill>
                <a:latin typeface="RobotoCondensed-Bold"/>
              </a:rPr>
              <a:t>krishnakumar@odaksolutions.com</a:t>
            </a:r>
          </a:p>
          <a:p>
            <a:pPr algn="l">
              <a:lnSpc>
                <a:spcPct val="150000"/>
              </a:lnSpc>
            </a:pPr>
            <a:r>
              <a:rPr lang="en-US" sz="2000" b="1" i="0" u="none" strike="noStrike" baseline="0" dirty="0">
                <a:solidFill>
                  <a:srgbClr val="013D7A"/>
                </a:solidFill>
                <a:latin typeface="RobotoCondensed-Bold"/>
              </a:rPr>
              <a:t>+91 95002 66635</a:t>
            </a:r>
          </a:p>
          <a:p>
            <a:pPr algn="l">
              <a:lnSpc>
                <a:spcPct val="150000"/>
              </a:lnSpc>
            </a:pPr>
            <a:endParaRPr lang="en-US" sz="2000" b="1" i="0" u="none" strike="noStrike" baseline="0" dirty="0">
              <a:solidFill>
                <a:srgbClr val="013D7A"/>
              </a:solidFill>
              <a:latin typeface="RobotoCondensed-Bold"/>
            </a:endParaRPr>
          </a:p>
          <a:p>
            <a:pPr algn="l">
              <a:lnSpc>
                <a:spcPct val="150000"/>
              </a:lnSpc>
            </a:pPr>
            <a:r>
              <a:rPr lang="en-US" sz="2000" b="1" i="0" u="none" strike="noStrike" baseline="0" dirty="0">
                <a:solidFill>
                  <a:srgbClr val="013D7A"/>
                </a:solidFill>
                <a:latin typeface="RobotoCondensed-Bold"/>
              </a:rPr>
              <a:t>Mr. Agilavasu</a:t>
            </a:r>
          </a:p>
          <a:p>
            <a:pPr algn="l">
              <a:lnSpc>
                <a:spcPct val="150000"/>
              </a:lnSpc>
            </a:pPr>
            <a:r>
              <a:rPr lang="en-US" sz="2000" b="1" i="0" u="none" strike="noStrike" baseline="0" dirty="0">
                <a:solidFill>
                  <a:srgbClr val="013D7A"/>
                </a:solidFill>
                <a:latin typeface="RobotoCondensed-Bold"/>
              </a:rPr>
              <a:t>agilavasu@odaksolutions.com</a:t>
            </a:r>
          </a:p>
          <a:p>
            <a:pPr algn="l">
              <a:lnSpc>
                <a:spcPct val="150000"/>
              </a:lnSpc>
            </a:pPr>
            <a:r>
              <a:rPr lang="en-US" sz="2000" b="1" i="0" u="none" strike="noStrike" baseline="0" dirty="0">
                <a:solidFill>
                  <a:srgbClr val="013D7A"/>
                </a:solidFill>
                <a:latin typeface="RobotoCondensed-Bold"/>
              </a:rPr>
              <a:t>+91 95000 00755</a:t>
            </a:r>
          </a:p>
          <a:p>
            <a:pPr algn="l">
              <a:lnSpc>
                <a:spcPct val="150000"/>
              </a:lnSpc>
            </a:pPr>
            <a:endParaRPr lang="en-US" sz="2000" b="1" i="0" u="none" strike="noStrike" baseline="0" dirty="0">
              <a:solidFill>
                <a:srgbClr val="013D7A"/>
              </a:solidFill>
              <a:latin typeface="RobotoCondensed-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7D2A2-C50A-462B-9194-6377054CDDA7}"/>
              </a:ext>
            </a:extLst>
          </p:cNvPr>
          <p:cNvSpPr txBox="1"/>
          <p:nvPr/>
        </p:nvSpPr>
        <p:spPr>
          <a:xfrm>
            <a:off x="7568069" y="4820201"/>
            <a:ext cx="3962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13D7A"/>
                </a:solidFill>
                <a:latin typeface="T3Font_2"/>
              </a:rPr>
              <a:t>Please visit us 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F0BA9E-B6D9-4336-8AAB-57A5DA231944}"/>
              </a:ext>
            </a:extLst>
          </p:cNvPr>
          <p:cNvSpPr txBox="1"/>
          <p:nvPr/>
        </p:nvSpPr>
        <p:spPr>
          <a:xfrm>
            <a:off x="7568069" y="5428825"/>
            <a:ext cx="320842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1" i="0" u="none" strike="noStrike" baseline="0" dirty="0">
                <a:solidFill>
                  <a:srgbClr val="013D7A"/>
                </a:solidFill>
                <a:latin typeface="RobotoCondensed-Bold"/>
                <a:hlinkClick r:id="rId3"/>
              </a:rPr>
              <a:t>www.odaksolutions.com</a:t>
            </a:r>
            <a:endParaRPr lang="en-US" sz="1800" b="1" i="0" u="none" strike="noStrike" baseline="0" dirty="0">
              <a:solidFill>
                <a:srgbClr val="013D7A"/>
              </a:solidFill>
              <a:latin typeface="RobotoCondensed-Bol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204C45-7C12-4827-839C-ADFAAAAA83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91" b="31649"/>
          <a:stretch/>
        </p:blipFill>
        <p:spPr>
          <a:xfrm>
            <a:off x="39328" y="155399"/>
            <a:ext cx="3265452" cy="108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9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37693</TotalTime>
  <Words>145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RobotoCondensed-Bold</vt:lpstr>
      <vt:lpstr>T3Font_2</vt:lpstr>
      <vt:lpstr>Office Theme</vt:lpstr>
      <vt:lpstr>08 Dec 2022       Picked from Port                                                                                                  001 </vt:lpstr>
      <vt:lpstr>SAMPLE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Agilavasu Parvathynathan</dc:creator>
  <cp:lastModifiedBy>Krishnakumar Support Navio</cp:lastModifiedBy>
  <cp:revision>1578</cp:revision>
  <dcterms:created xsi:type="dcterms:W3CDTF">2018-11-26T10:38:40Z</dcterms:created>
  <dcterms:modified xsi:type="dcterms:W3CDTF">2022-12-05T05:36:13Z</dcterms:modified>
</cp:coreProperties>
</file>