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4" r:id="rId17"/>
    <p:sldId id="278" r:id="rId18"/>
  </p:sldIdLst>
  <p:sldSz cx="9144000" cy="6858000" type="screen4x3"/>
  <p:notesSz cx="6858000" cy="9144000"/>
  <p:embeddedFontLst>
    <p:embeddedFont>
      <p:font typeface="Palatino Linotype" panose="020405020505050303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571008-8DA0-4150-9699-5E7EDDD57563}"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3868B46-5AC9-4DD9-AB5E-0082F2E8CC61}" styleName="Table_1">
    <a:wholeTbl>
      <a:tcTxStyle>
        <a:font>
          <a:latin typeface="Calibri"/>
          <a:ea typeface="Calibri"/>
          <a:cs typeface="Calibri"/>
        </a:font>
        <a:schemeClr val="dk1"/>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dk1"/>
              </a:solidFill>
              <a:prstDash val="solid"/>
              <a:round/>
              <a:headEnd type="none" w="sm" len="sm"/>
              <a:tailEnd type="none" w="sm" len="sm"/>
            </a:ln>
          </a:top>
          <a:bottom>
            <a:ln w="9525" cap="flat" cmpd="sng">
              <a:solidFill>
                <a:schemeClr val="dk1"/>
              </a:solidFill>
              <a:prstDash val="solid"/>
              <a:round/>
              <a:headEnd type="none" w="sm" len="sm"/>
              <a:tailEnd type="none" w="sm" len="sm"/>
            </a:ln>
          </a:bottom>
        </a:tcBdr>
      </a:tcStyle>
    </a:band1H>
    <a:band2H>
      <a:tcTxStyle/>
      <a:tcStyle>
        <a:tcBdr/>
      </a:tcStyle>
    </a:band2H>
    <a:band1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1V>
    <a:band2V>
      <a:tcTxStyle/>
      <a:tcStyle>
        <a:tcBdr>
          <a:left>
            <a:ln w="9525" cap="flat" cmpd="sng">
              <a:solidFill>
                <a:schemeClr val="dk1"/>
              </a:solidFill>
              <a:prstDash val="solid"/>
              <a:round/>
              <a:headEnd type="none" w="sm" len="sm"/>
              <a:tailEnd type="none" w="sm" len="sm"/>
            </a:ln>
          </a:left>
          <a:right>
            <a:ln w="9525" cap="flat" cmpd="sng">
              <a:solidFill>
                <a:schemeClr val="dk1"/>
              </a:solidFill>
              <a:prstDash val="solid"/>
              <a:round/>
              <a:headEnd type="none" w="sm" len="sm"/>
              <a:tailEnd type="none" w="sm" len="sm"/>
            </a:ln>
          </a:right>
        </a:tcBdr>
      </a:tcStyle>
    </a:band2V>
    <a:lastCol>
      <a:tcTxStyle b="on"/>
      <a:tcStyle>
        <a:tcBdr/>
      </a:tcStyle>
    </a:lastCol>
    <a:firstCol>
      <a:tcTxStyle b="on"/>
      <a:tcStyle>
        <a:tcBdr/>
      </a:tcStyle>
    </a:firstCol>
    <a:lastRow>
      <a:tcTxStyle b="on"/>
      <a:tcStyle>
        <a:tcBdr>
          <a:top>
            <a:ln w="50800" cap="flat" cmpd="sng">
              <a:solidFill>
                <a:schemeClr val="dk1"/>
              </a:solidFill>
              <a:prstDash val="solid"/>
              <a:round/>
              <a:headEnd type="none" w="sm" len="sm"/>
              <a:tailEnd type="none" w="sm" len="sm"/>
            </a:ln>
          </a:top>
        </a:tcBdr>
      </a:tcStyle>
    </a:lastRow>
    <a:seCell>
      <a:tcTxStyle/>
      <a:tcStyle>
        <a:tcBdr/>
      </a:tcStyle>
    </a:seCell>
    <a:swCell>
      <a:tcTxStyle/>
      <a:tcStyle>
        <a:tcBdr/>
      </a:tcStyle>
    </a:swCell>
    <a:firstRow>
      <a:tcTxStyle b="on">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panose="020F0502020204030204"/>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panose="020F050202020403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panose="020F0502020204030204"/>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3"/>
          <p:cNvSpPr txBox="1">
            <a:spLocks noGrp="1"/>
          </p:cNvSpPr>
          <p:nvPr>
            <p:ph type="ctrTitle"/>
          </p:nvPr>
        </p:nvSpPr>
        <p:spPr>
          <a:xfrm>
            <a:off x="376083" y="1342584"/>
            <a:ext cx="8177980" cy="1305232"/>
          </a:xfrm>
          <a:prstGeom prst="rect">
            <a:avLst/>
          </a:prstGeom>
          <a:noFill/>
          <a:ln>
            <a:noFill/>
          </a:ln>
        </p:spPr>
        <p:txBody>
          <a:bodyPr spcFirstLastPara="1" wrap="square" lIns="91425" tIns="45700" rIns="91425" bIns="45700" anchor="ctr" anchorCtr="0">
            <a:normAutofit/>
          </a:bodyPr>
          <a:lstStyle/>
          <a:p>
            <a:pPr marL="0" lvl="0" indent="0" algn="just" rtl="0">
              <a:lnSpc>
                <a:spcPct val="100000"/>
              </a:lnSpc>
              <a:spcBef>
                <a:spcPts val="0"/>
              </a:spcBef>
              <a:spcAft>
                <a:spcPts val="0"/>
              </a:spcAft>
              <a:buClr>
                <a:schemeClr val="accent2"/>
              </a:buClr>
              <a:buSzPct val="100000"/>
              <a:buFont typeface="Palatino Linotype" panose="02040502050505030304"/>
              <a:buNone/>
            </a:pPr>
            <a:r>
              <a:rPr lang="en-US" sz="24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Project Title: </a:t>
            </a:r>
            <a:r>
              <a:rPr lang="en-US" sz="2200" b="1" dirty="0"/>
              <a:t>WEATHER FORECASTING INTEGRATED WITH POLLEN COUNT AND AIR QUALITY INDEX FOR ENHANCED ENVIRONMENTAL AWARENESS </a:t>
            </a:r>
            <a:endParaRPr lang="en-US" sz="2200" b="1" dirty="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90" name="Google Shape;90;p13"/>
          <p:cNvSpPr txBox="1">
            <a:spLocks noGrp="1"/>
          </p:cNvSpPr>
          <p:nvPr>
            <p:ph type="subTitle" idx="1"/>
          </p:nvPr>
        </p:nvSpPr>
        <p:spPr>
          <a:xfrm>
            <a:off x="304800" y="2514600"/>
            <a:ext cx="8610600" cy="2514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accent2"/>
              </a:buClr>
              <a:buSzPts val="2000"/>
              <a:buNone/>
            </a:pPr>
            <a:r>
              <a:rPr lang="en-US"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Team Members:</a:t>
            </a:r>
            <a:endParaRPr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0"/>
              </a:spcBef>
              <a:spcAft>
                <a:spcPts val="0"/>
              </a:spcAft>
              <a:buClr>
                <a:schemeClr val="accent2"/>
              </a:buClr>
              <a:buSzPts val="2000"/>
              <a:buNone/>
            </a:pPr>
            <a:endParaRPr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r>
              <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US"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Students Name	 		   </a:t>
            </a:r>
            <a:r>
              <a:rPr lang="en-US" sz="2000" b="1" dirty="0" err="1">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Reg.No</a:t>
            </a:r>
            <a:r>
              <a:rPr lang="en-US"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a:t>
            </a:r>
            <a:endParaRPr dirty="0">
              <a:solidFill>
                <a:schemeClr val="accent2"/>
              </a:solidFill>
            </a:endParaRPr>
          </a:p>
          <a:p>
            <a:pPr marL="0" lvl="0" indent="0" algn="l" rtl="0">
              <a:lnSpc>
                <a:spcPct val="100000"/>
              </a:lnSpc>
              <a:spcBef>
                <a:spcPts val="400"/>
              </a:spcBef>
              <a:spcAft>
                <a:spcPts val="0"/>
              </a:spcAft>
              <a:buClr>
                <a:schemeClr val="dk1"/>
              </a:buClr>
              <a:buSzPts val="2000"/>
              <a:buNone/>
            </a:pPr>
            <a:r>
              <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1. Selva Kumar D                       211422205291</a:t>
            </a:r>
          </a:p>
          <a:p>
            <a:pPr marL="0" lvl="0" indent="0" algn="l" rtl="0">
              <a:lnSpc>
                <a:spcPct val="100000"/>
              </a:lnSpc>
              <a:spcBef>
                <a:spcPts val="400"/>
              </a:spcBef>
              <a:spcAft>
                <a:spcPts val="0"/>
              </a:spcAft>
              <a:buClr>
                <a:schemeClr val="dk1"/>
              </a:buClr>
              <a:buSzPts val="2000"/>
              <a:buNone/>
            </a:pPr>
            <a:r>
              <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2. Sanjai Karthick A                   211422205275</a:t>
            </a:r>
          </a:p>
          <a:p>
            <a:pPr marL="0" lvl="0" indent="0" algn="l" rtl="0">
              <a:lnSpc>
                <a:spcPct val="100000"/>
              </a:lnSpc>
              <a:spcBef>
                <a:spcPts val="400"/>
              </a:spcBef>
              <a:spcAft>
                <a:spcPts val="0"/>
              </a:spcAft>
              <a:buClr>
                <a:schemeClr val="dk1"/>
              </a:buClr>
              <a:buSzPts val="2000"/>
              <a:buNone/>
            </a:pPr>
            <a:r>
              <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3. Saravana Prasath A                211422205280</a:t>
            </a:r>
          </a:p>
          <a:p>
            <a:pPr marL="0" lvl="0" indent="0" algn="ctr" rtl="0">
              <a:lnSpc>
                <a:spcPct val="100000"/>
              </a:lnSpc>
              <a:spcBef>
                <a:spcPts val="400"/>
              </a:spcBef>
              <a:spcAft>
                <a:spcPts val="0"/>
              </a:spcAft>
              <a:buClr>
                <a:srgbClr val="888888"/>
              </a:buClr>
              <a:buSzPts val="2000"/>
              <a:buNone/>
            </a:pPr>
            <a:endParaRPr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r>
              <a:rPr lang="en-US"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Internal Guide : </a:t>
            </a:r>
            <a:endParaRPr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r>
              <a:rPr lang="en-US" sz="2000" b="1" dirty="0">
                <a:solidFill>
                  <a:schemeClr val="accent2"/>
                </a:solidFill>
                <a:latin typeface="Palatino Linotype" panose="02040502050505030304"/>
                <a:ea typeface="Palatino Linotype" panose="02040502050505030304"/>
                <a:cs typeface="Palatino Linotype" panose="02040502050505030304"/>
                <a:sym typeface="Palatino Linotype" panose="02040502050505030304"/>
              </a:rPr>
              <a:t>       </a:t>
            </a:r>
            <a:r>
              <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1. Mrs. S. </a:t>
            </a:r>
            <a:r>
              <a:rPr lang="en-US" sz="2000" b="1" dirty="0" err="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Sivaranjani</a:t>
            </a:r>
            <a:r>
              <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a:t>
            </a:r>
            <a:r>
              <a:rPr lang="en-US" sz="2000" b="1" dirty="0" err="1">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M.Tech</a:t>
            </a:r>
            <a:endParaRPr lang="en-US" sz="2000" b="1"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91" name="Google Shape;91;p13"/>
          <p:cNvSpPr txBox="1"/>
          <p:nvPr/>
        </p:nvSpPr>
        <p:spPr>
          <a:xfrm>
            <a:off x="228600" y="152400"/>
            <a:ext cx="8686800"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n-US" sz="24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PANIMALAR ENGINEERING COLLEGE</a:t>
            </a:r>
            <a:endParaRPr sz="1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400"/>
              <a:buFont typeface="Arial" panose="020B0604020202020204"/>
              <a:buNone/>
            </a:pPr>
            <a:endParaRPr sz="1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200"/>
              <a:buFont typeface="Arial" panose="020B0604020202020204"/>
              <a:buNone/>
            </a:pPr>
            <a:r>
              <a:rPr lang="en-US" sz="2200" b="1" i="0" u="none" strike="noStrike" cap="none" dirty="0">
                <a:solidFill>
                  <a:srgbClr val="0070C0"/>
                </a:solidFill>
                <a:latin typeface="Palatino Linotype" panose="02040502050505030304"/>
                <a:ea typeface="Palatino Linotype" panose="02040502050505030304"/>
                <a:cs typeface="Palatino Linotype" panose="02040502050505030304"/>
                <a:sym typeface="Palatino Linotype" panose="02040502050505030304"/>
              </a:rPr>
              <a:t>Department of Information Technology</a:t>
            </a:r>
            <a:endParaRPr sz="2200" b="1" i="0" u="none" strike="noStrike" cap="none" dirty="0">
              <a:solidFill>
                <a:srgbClr val="0070C0"/>
              </a:solidFill>
              <a:latin typeface="Palatino Linotype" panose="02040502050505030304"/>
              <a:ea typeface="Palatino Linotype" panose="02040502050505030304"/>
              <a:cs typeface="Palatino Linotype" panose="02040502050505030304"/>
              <a:sym typeface="Palatino Linotype" panose="02040502050505030304"/>
            </a:endParaRPr>
          </a:p>
          <a:p>
            <a:pPr marL="0" marR="0" lvl="0" indent="0" algn="ctr" rtl="0">
              <a:lnSpc>
                <a:spcPct val="100000"/>
              </a:lnSpc>
              <a:spcBef>
                <a:spcPts val="0"/>
              </a:spcBef>
              <a:spcAft>
                <a:spcPts val="0"/>
              </a:spcAft>
              <a:buClr>
                <a:srgbClr val="000000"/>
              </a:buClr>
              <a:buSzPts val="2000"/>
              <a:buFont typeface="Arial" panose="020B0604020202020204"/>
              <a:buNone/>
            </a:pPr>
            <a:r>
              <a:rPr lang="en-US" sz="20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SOCIAL RELEVANT MINI PROJECT </a:t>
            </a:r>
            <a:endParaRPr sz="2200" b="1" i="0" u="none" strike="noStrike" cap="none" dirty="0">
              <a:solidFill>
                <a:srgbClr val="0070C0"/>
              </a:solidFill>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96400" y="246450"/>
            <a:ext cx="8915400" cy="716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a:latin typeface="Palatino Linotype" panose="02040502050505030304"/>
                <a:ea typeface="Palatino Linotype" panose="02040502050505030304"/>
                <a:cs typeface="Palatino Linotype" panose="02040502050505030304"/>
                <a:sym typeface="Palatino Linotype" panose="02040502050505030304"/>
              </a:rPr>
              <a:t>Existing Methodology</a:t>
            </a:r>
            <a:endParaRPr sz="2400" b="1">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58" name="Google Shape;158;p23"/>
          <p:cNvSpPr txBox="1">
            <a:spLocks noGrp="1"/>
          </p:cNvSpPr>
          <p:nvPr>
            <p:ph type="body" idx="1"/>
          </p:nvPr>
        </p:nvSpPr>
        <p:spPr>
          <a:xfrm>
            <a:off x="217538" y="1828800"/>
            <a:ext cx="9002661" cy="5410200"/>
          </a:xfrm>
          <a:prstGeom prst="rect">
            <a:avLst/>
          </a:prstGeom>
          <a:noFill/>
          <a:ln>
            <a:noFill/>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59" name="Google Shape;159;p23"/>
          <p:cNvSpPr txBox="1"/>
          <p:nvPr/>
        </p:nvSpPr>
        <p:spPr>
          <a:xfrm>
            <a:off x="464350" y="1396650"/>
            <a:ext cx="8179500" cy="52149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600"/>
              <a:buFont typeface="Arial" panose="020B0604020202020204"/>
              <a:buNone/>
            </a:pPr>
            <a:r>
              <a:rPr lang="en-US" sz="2600" dirty="0">
                <a:latin typeface="Calibri" panose="020F0502020204030204" pitchFamily="34" charset="0"/>
                <a:ea typeface="Calibri" panose="020F0502020204030204" pitchFamily="34" charset="0"/>
                <a:cs typeface="Calibri" panose="020F0502020204030204" pitchFamily="34" charset="0"/>
              </a:rPr>
              <a:t>Existing weather forecasting systems typically rely on static models and historical data, lacking real-time updates on pollen counts and air quality. These systems often do not integrate comprehensive environmental factors, leading to limited accuracy in predictions. Additionally, traditional applications may fail to provide user-friendly interfaces for accessing personalized weather and pollen information.</a:t>
            </a:r>
            <a:endParaRPr sz="2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152400" y="228600"/>
            <a:ext cx="89154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a:latin typeface="Palatino Linotype" panose="02040502050505030304"/>
                <a:ea typeface="Palatino Linotype" panose="02040502050505030304"/>
                <a:cs typeface="Palatino Linotype" panose="02040502050505030304"/>
                <a:sym typeface="Palatino Linotype" panose="02040502050505030304"/>
              </a:rPr>
              <a:t>Proposed Methodology</a:t>
            </a:r>
          </a:p>
        </p:txBody>
      </p:sp>
      <p:sp>
        <p:nvSpPr>
          <p:cNvPr id="165" name="Google Shape;165;p24"/>
          <p:cNvSpPr txBox="1">
            <a:spLocks noGrp="1"/>
          </p:cNvSpPr>
          <p:nvPr>
            <p:ph type="body" idx="1"/>
          </p:nvPr>
        </p:nvSpPr>
        <p:spPr>
          <a:xfrm>
            <a:off x="217538" y="1828800"/>
            <a:ext cx="9002661" cy="5410200"/>
          </a:xfrm>
          <a:prstGeom prst="rect">
            <a:avLst/>
          </a:prstGeom>
          <a:noFill/>
          <a:ln>
            <a:noFill/>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66" name="Google Shape;166;p24"/>
          <p:cNvSpPr txBox="1"/>
          <p:nvPr/>
        </p:nvSpPr>
        <p:spPr>
          <a:xfrm>
            <a:off x="482200" y="1143000"/>
            <a:ext cx="8179500" cy="5304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2400" dirty="0">
                <a:latin typeface="Calibri" panose="020F0502020204030204" pitchFamily="34" charset="0"/>
                <a:ea typeface="Calibri" panose="020F0502020204030204" pitchFamily="34" charset="0"/>
                <a:cs typeface="Calibri" panose="020F0502020204030204" pitchFamily="34" charset="0"/>
              </a:rPr>
              <a:t>The proposed system integrates real-time data collection, web application technologies, and user-friendly interfaces:    </a:t>
            </a:r>
            <a:endParaRPr sz="2500" dirty="0">
              <a:solidFill>
                <a:schemeClr val="dk1"/>
              </a:solidFill>
              <a:latin typeface="Calibri" panose="020F0502020204030204"/>
              <a:ea typeface="Calibri" panose="020F0502020204030204"/>
              <a:cs typeface="Calibri" panose="020F0502020204030204"/>
              <a:sym typeface="Calibri" panose="020F0502020204030204"/>
            </a:endParaRPr>
          </a:p>
          <a:p>
            <a:pPr marL="457200" lvl="0" indent="-292100" algn="l" rtl="0">
              <a:lnSpc>
                <a:spcPct val="115000"/>
              </a:lnSpc>
              <a:spcBef>
                <a:spcPts val="0"/>
              </a:spcBef>
              <a:spcAft>
                <a:spcPts val="0"/>
              </a:spcAft>
              <a:buClr>
                <a:schemeClr val="dk1"/>
              </a:buClr>
              <a:buSzPts val="1000"/>
              <a:buChar char="●"/>
            </a:pPr>
            <a:r>
              <a:rPr lang="en-US" sz="2200" dirty="0">
                <a:latin typeface="Calibri" panose="020F0502020204030204" pitchFamily="34" charset="0"/>
                <a:ea typeface="Calibri" panose="020F0502020204030204" pitchFamily="34" charset="0"/>
                <a:cs typeface="Calibri" panose="020F0502020204030204" pitchFamily="34" charset="0"/>
              </a:rPr>
              <a:t>APIs provide real-time weather and pollen data, ensuring accurate and up-to-date information for users</a:t>
            </a:r>
            <a:r>
              <a:rPr lang="en-US" sz="25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a:t>
            </a:r>
            <a:endParaRPr sz="25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457200" lvl="0" indent="-292100" algn="l" rtl="0">
              <a:lnSpc>
                <a:spcPct val="115000"/>
              </a:lnSpc>
              <a:spcBef>
                <a:spcPts val="0"/>
              </a:spcBef>
              <a:spcAft>
                <a:spcPts val="0"/>
              </a:spcAft>
              <a:buClr>
                <a:schemeClr val="dk1"/>
              </a:buClr>
              <a:buSzPts val="1000"/>
              <a:buChar char="●"/>
            </a:pPr>
            <a:r>
              <a:rPr lang="en-US" sz="2200" dirty="0">
                <a:latin typeface="Calibri" panose="020F0502020204030204" pitchFamily="34" charset="0"/>
                <a:ea typeface="Calibri" panose="020F0502020204030204" pitchFamily="34" charset="0"/>
                <a:cs typeface="Calibri" panose="020F0502020204030204" pitchFamily="34" charset="0"/>
              </a:rPr>
              <a:t>A web application displays forecasts and pollen counts, allowing users to easily access relevant weather information.</a:t>
            </a:r>
          </a:p>
          <a:p>
            <a:pPr marL="457200" lvl="0" indent="-292100" algn="l" rtl="0">
              <a:lnSpc>
                <a:spcPct val="115000"/>
              </a:lnSpc>
              <a:spcBef>
                <a:spcPts val="0"/>
              </a:spcBef>
              <a:spcAft>
                <a:spcPts val="0"/>
              </a:spcAft>
              <a:buClr>
                <a:schemeClr val="dk1"/>
              </a:buClr>
              <a:buSzPts val="1000"/>
              <a:buChar char="●"/>
            </a:pPr>
            <a:r>
              <a:rPr lang="en-US" sz="2200" dirty="0">
                <a:latin typeface="Calibri" panose="020F0502020204030204" pitchFamily="34" charset="0"/>
                <a:ea typeface="Calibri" panose="020F0502020204030204" pitchFamily="34" charset="0"/>
                <a:cs typeface="Calibri" panose="020F0502020204030204" pitchFamily="34" charset="0"/>
              </a:rPr>
              <a:t>User notifications alert individuals about changing weather conditions and pollen levels, helping them plan their activities accordingly.</a:t>
            </a:r>
          </a:p>
          <a:p>
            <a:pPr marL="457200" lvl="0" indent="-292100" algn="l" rtl="0">
              <a:lnSpc>
                <a:spcPct val="115000"/>
              </a:lnSpc>
              <a:spcBef>
                <a:spcPts val="0"/>
              </a:spcBef>
              <a:spcAft>
                <a:spcPts val="0"/>
              </a:spcAft>
              <a:buClr>
                <a:schemeClr val="dk1"/>
              </a:buClr>
              <a:buSzPts val="1000"/>
              <a:buChar char="●"/>
            </a:pPr>
            <a:r>
              <a:rPr lang="en-US" sz="2200" dirty="0">
                <a:latin typeface="Calibri" panose="020F0502020204030204" pitchFamily="34" charset="0"/>
                <a:ea typeface="Calibri" panose="020F0502020204030204" pitchFamily="34" charset="0"/>
                <a:cs typeface="Calibri" panose="020F0502020204030204" pitchFamily="34" charset="0"/>
              </a:rPr>
              <a:t>Continuous updates to the data ensure reliability by incorporating new information and providing users with the latest insights.</a:t>
            </a:r>
            <a:endParaRPr sz="22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457175" y="68826"/>
            <a:ext cx="8229625" cy="1074174"/>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dirty="0">
                <a:latin typeface="Palatino Linotype" panose="02040502050505030304"/>
                <a:ea typeface="Palatino Linotype" panose="02040502050505030304"/>
                <a:cs typeface="Palatino Linotype" panose="02040502050505030304"/>
                <a:sym typeface="Palatino Linotype" panose="02040502050505030304"/>
              </a:rPr>
              <a:t>Architecture Diagram</a:t>
            </a:r>
          </a:p>
        </p:txBody>
      </p:sp>
      <p:sp>
        <p:nvSpPr>
          <p:cNvPr id="172" name="Google Shape;172;p25"/>
          <p:cNvSpPr txBox="1">
            <a:spLocks noGrp="1"/>
          </p:cNvSpPr>
          <p:nvPr>
            <p:ph type="body" idx="1"/>
          </p:nvPr>
        </p:nvSpPr>
        <p:spPr>
          <a:xfrm>
            <a:off x="284975" y="867425"/>
            <a:ext cx="8401800" cy="5838300"/>
          </a:xfrm>
          <a:prstGeom prst="rect">
            <a:avLst/>
          </a:prstGeom>
          <a:noFill/>
          <a:ln>
            <a:noFill/>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dirty="0">
              <a:latin typeface="Palatino Linotype" panose="02040502050505030304"/>
              <a:ea typeface="Palatino Linotype" panose="02040502050505030304"/>
              <a:cs typeface="Palatino Linotype" panose="02040502050505030304"/>
              <a:sym typeface="Palatino Linotype" panose="02040502050505030304"/>
            </a:endParaRPr>
          </a:p>
        </p:txBody>
      </p:sp>
      <p:pic>
        <p:nvPicPr>
          <p:cNvPr id="4" name="Picture 3">
            <a:extLst>
              <a:ext uri="{FF2B5EF4-FFF2-40B4-BE49-F238E27FC236}">
                <a16:creationId xmlns:a16="http://schemas.microsoft.com/office/drawing/2014/main" id="{93A0FD9D-9F47-E017-DBFC-79A030801631}"/>
              </a:ext>
            </a:extLst>
          </p:cNvPr>
          <p:cNvPicPr>
            <a:picLocks noChangeAspect="1"/>
          </p:cNvPicPr>
          <p:nvPr/>
        </p:nvPicPr>
        <p:blipFill>
          <a:blip r:embed="rId3"/>
          <a:stretch>
            <a:fillRect/>
          </a:stretch>
        </p:blipFill>
        <p:spPr>
          <a:xfrm>
            <a:off x="457175" y="1376194"/>
            <a:ext cx="8270246" cy="482076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a:latin typeface="Palatino Linotype" panose="02040502050505030304"/>
                <a:ea typeface="Palatino Linotype" panose="02040502050505030304"/>
                <a:cs typeface="Palatino Linotype" panose="02040502050505030304"/>
                <a:sym typeface="Palatino Linotype" panose="02040502050505030304"/>
              </a:rPr>
              <a:t>Major Components/ Algorithm Used</a:t>
            </a:r>
          </a:p>
        </p:txBody>
      </p:sp>
      <p:sp>
        <p:nvSpPr>
          <p:cNvPr id="179" name="Google Shape;179;p26"/>
          <p:cNvSpPr txBox="1">
            <a:spLocks noGrp="1"/>
          </p:cNvSpPr>
          <p:nvPr>
            <p:ph type="body" idx="1"/>
          </p:nvPr>
        </p:nvSpPr>
        <p:spPr>
          <a:xfrm>
            <a:off x="457200" y="1905000"/>
            <a:ext cx="8229600" cy="4800600"/>
          </a:xfrm>
          <a:prstGeom prst="rect">
            <a:avLst/>
          </a:prstGeom>
          <a:noFill/>
          <a:ln>
            <a:noFill/>
          </a:ln>
        </p:spPr>
        <p:txBody>
          <a:bodyPr spcFirstLastPara="1" wrap="square" lIns="91425" tIns="45700" rIns="91425" bIns="45700" anchor="t" anchorCtr="0">
            <a:normAutofit/>
          </a:bodyPr>
          <a:lstStyle/>
          <a:p>
            <a:pPr marL="342900" lvl="0" indent="-215900" algn="l" rtl="0">
              <a:lnSpc>
                <a:spcPct val="100000"/>
              </a:lnSpc>
              <a:spcBef>
                <a:spcPts val="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0" lvl="0" indent="0" algn="l" rtl="0">
              <a:lnSpc>
                <a:spcPct val="10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80" name="Google Shape;180;p26"/>
          <p:cNvSpPr txBox="1"/>
          <p:nvPr/>
        </p:nvSpPr>
        <p:spPr>
          <a:xfrm>
            <a:off x="305219" y="987499"/>
            <a:ext cx="8229600" cy="5214900"/>
          </a:xfrm>
          <a:prstGeom prst="rect">
            <a:avLst/>
          </a:prstGeom>
          <a:noFill/>
          <a:ln>
            <a:noFill/>
          </a:ln>
        </p:spPr>
        <p:txBody>
          <a:bodyPr spcFirstLastPara="1" wrap="square" lIns="91425" tIns="91425" rIns="91425" bIns="91425" anchor="t" anchorCtr="0">
            <a:noAutofit/>
          </a:bodyPr>
          <a:lstStyle/>
          <a:p>
            <a:pPr marL="457200" lvl="0" indent="-406400" algn="l" rtl="0">
              <a:spcBef>
                <a:spcPts val="1200"/>
              </a:spcBef>
              <a:spcAft>
                <a:spcPts val="0"/>
              </a:spcAft>
              <a:buClr>
                <a:schemeClr val="dk1"/>
              </a:buClr>
              <a:buSzPts val="2800"/>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API Data Retrieval: </a:t>
            </a:r>
            <a:r>
              <a:rPr lang="en-US" sz="2200" dirty="0">
                <a:latin typeface="Calibri" panose="020F0502020204030204" pitchFamily="34" charset="0"/>
                <a:ea typeface="Calibri" panose="020F0502020204030204" pitchFamily="34" charset="0"/>
                <a:cs typeface="Calibri" panose="020F0502020204030204" pitchFamily="34" charset="0"/>
              </a:rPr>
              <a:t>Collects real-time weather data, pollen count, and Air Quality Index (AQI) using various APIs, such as </a:t>
            </a:r>
            <a:r>
              <a:rPr lang="en-US" sz="2200" dirty="0" err="1">
                <a:latin typeface="Calibri" panose="020F0502020204030204" pitchFamily="34" charset="0"/>
                <a:ea typeface="Calibri" panose="020F0502020204030204" pitchFamily="34" charset="0"/>
                <a:cs typeface="Calibri" panose="020F0502020204030204" pitchFamily="34" charset="0"/>
              </a:rPr>
              <a:t>OpenWeatherMap</a:t>
            </a:r>
            <a:r>
              <a:rPr lang="en-US" sz="2200" dirty="0">
                <a:latin typeface="Calibri" panose="020F0502020204030204" pitchFamily="34" charset="0"/>
                <a:ea typeface="Calibri" panose="020F0502020204030204" pitchFamily="34" charset="0"/>
                <a:cs typeface="Calibri" panose="020F0502020204030204" pitchFamily="34" charset="0"/>
              </a:rPr>
              <a:t>, Pollen.com, and AQICN</a:t>
            </a:r>
            <a:r>
              <a:rPr lang="en-US" sz="2800" dirty="0">
                <a:solidFill>
                  <a:schemeClr val="dk1"/>
                </a:solidFill>
                <a:latin typeface="Calibri" panose="020F0502020204030204"/>
                <a:ea typeface="Calibri" panose="020F0502020204030204"/>
                <a:cs typeface="Calibri" panose="020F0502020204030204"/>
                <a:sym typeface="Calibri" panose="020F0502020204030204"/>
              </a:rPr>
              <a:t>.</a:t>
            </a:r>
          </a:p>
          <a:p>
            <a:pPr marL="457200" lvl="0" indent="-406400" algn="l" rtl="0">
              <a:spcBef>
                <a:spcPts val="0"/>
              </a:spcBef>
              <a:spcAft>
                <a:spcPts val="0"/>
              </a:spcAft>
              <a:buClr>
                <a:schemeClr val="dk1"/>
              </a:buClr>
              <a:buSzPts val="2800"/>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Data Preprocessing</a:t>
            </a:r>
            <a:r>
              <a:rPr lang="en-US" sz="2200" dirty="0">
                <a:latin typeface="Calibri" panose="020F0502020204030204" pitchFamily="34" charset="0"/>
                <a:ea typeface="Calibri" panose="020F0502020204030204" pitchFamily="34" charset="0"/>
                <a:cs typeface="Calibri" panose="020F0502020204030204" pitchFamily="34" charset="0"/>
              </a:rPr>
              <a:t>: Cleans and formats the collected data to handle missing values and ensure accuracy before displaying it to users.</a:t>
            </a:r>
            <a:r>
              <a:rPr lang="en-US" sz="22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a:t>
            </a:r>
          </a:p>
          <a:p>
            <a:pPr marL="457200" lvl="0" indent="-406400" algn="l" rtl="0">
              <a:spcBef>
                <a:spcPts val="0"/>
              </a:spcBef>
              <a:spcAft>
                <a:spcPts val="0"/>
              </a:spcAft>
              <a:buClr>
                <a:schemeClr val="dk1"/>
              </a:buClr>
              <a:buSzPts val="2800"/>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User Notification System</a:t>
            </a:r>
            <a:r>
              <a:rPr lang="en-US" sz="2200" dirty="0">
                <a:latin typeface="Calibri" panose="020F0502020204030204" pitchFamily="34" charset="0"/>
                <a:ea typeface="Calibri" panose="020F0502020204030204" pitchFamily="34" charset="0"/>
                <a:cs typeface="Calibri" panose="020F0502020204030204" pitchFamily="34" charset="0"/>
              </a:rPr>
              <a:t>: Implements a notification system that alerts users about changes in weather conditions, pollen levels, and AQI, enhancing user engagement</a:t>
            </a:r>
            <a:r>
              <a:rPr lang="en-US" sz="3600" dirty="0"/>
              <a:t>.</a:t>
            </a:r>
          </a:p>
          <a:p>
            <a:pPr marL="457200" lvl="0" indent="-406400" algn="l" rtl="0">
              <a:spcBef>
                <a:spcPts val="0"/>
              </a:spcBef>
              <a:spcAft>
                <a:spcPts val="0"/>
              </a:spcAft>
              <a:buClr>
                <a:schemeClr val="dk1"/>
              </a:buClr>
              <a:buSzPts val="2800"/>
              <a:buAutoNum type="arabicPeriod"/>
            </a:pPr>
            <a:r>
              <a:rPr lang="en-US" sz="3600" dirty="0"/>
              <a:t> </a:t>
            </a:r>
            <a:r>
              <a:rPr lang="en-US" sz="22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rPr>
              <a:t>Web Application Interface:</a:t>
            </a:r>
            <a:r>
              <a:rPr lang="en-US" sz="2200" dirty="0">
                <a:latin typeface="Calibri" panose="020F0502020204030204" pitchFamily="34" charset="0"/>
                <a:ea typeface="Calibri" panose="020F0502020204030204" pitchFamily="34" charset="0"/>
                <a:cs typeface="Calibri" panose="020F0502020204030204" pitchFamily="34" charset="0"/>
              </a:rPr>
              <a:t> Utilizes </a:t>
            </a:r>
            <a:r>
              <a:rPr lang="en-US" sz="2200" dirty="0" err="1">
                <a:latin typeface="Calibri" panose="020F0502020204030204" pitchFamily="34" charset="0"/>
                <a:ea typeface="Calibri" panose="020F0502020204030204" pitchFamily="34" charset="0"/>
                <a:cs typeface="Calibri" panose="020F0502020204030204" pitchFamily="34" charset="0"/>
              </a:rPr>
              <a:t>JavaServer</a:t>
            </a:r>
            <a:r>
              <a:rPr lang="en-US" sz="2200" dirty="0">
                <a:latin typeface="Calibri" panose="020F0502020204030204" pitchFamily="34" charset="0"/>
                <a:ea typeface="Calibri" panose="020F0502020204030204" pitchFamily="34" charset="0"/>
                <a:cs typeface="Calibri" panose="020F0502020204030204" pitchFamily="34" charset="0"/>
              </a:rPr>
              <a:t> Faces (JSF) and Servlets to create an intuitive user interface for accessing forecasts and environmental information.</a:t>
            </a:r>
            <a:endParaRPr lang="en-US" sz="22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l" rtl="0">
              <a:lnSpc>
                <a:spcPct val="100000"/>
              </a:lnSpc>
              <a:spcBef>
                <a:spcPts val="1200"/>
              </a:spcBef>
              <a:spcAft>
                <a:spcPts val="0"/>
              </a:spcAft>
              <a:buNone/>
            </a:pPr>
            <a:endParaRPr lang="en-US" sz="2700" b="1"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381000" y="1524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dirty="0">
                <a:latin typeface="Palatino Linotype" panose="02040502050505030304"/>
                <a:ea typeface="Palatino Linotype" panose="02040502050505030304"/>
                <a:cs typeface="Palatino Linotype" panose="02040502050505030304"/>
                <a:sym typeface="Palatino Linotype" panose="02040502050505030304"/>
              </a:rPr>
              <a:t>Result &amp; Discussion</a:t>
            </a:r>
          </a:p>
        </p:txBody>
      </p:sp>
      <p:sp>
        <p:nvSpPr>
          <p:cNvPr id="186" name="Google Shape;186;p27"/>
          <p:cNvSpPr txBox="1"/>
          <p:nvPr/>
        </p:nvSpPr>
        <p:spPr>
          <a:xfrm>
            <a:off x="553650" y="1625200"/>
            <a:ext cx="8057100" cy="47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200"/>
              </a:spcBef>
              <a:spcAft>
                <a:spcPts val="0"/>
              </a:spcAft>
              <a:buClr>
                <a:srgbClr val="000000"/>
              </a:buClr>
              <a:buSzPts val="3200"/>
              <a:buFont typeface="Arial" panose="020B0604020202020204"/>
              <a:buNone/>
            </a:pPr>
            <a:r>
              <a:rPr lang="en-US" sz="2400" dirty="0">
                <a:latin typeface="Calibri" panose="020F0502020204030204" pitchFamily="34" charset="0"/>
                <a:ea typeface="Calibri" panose="020F0502020204030204" pitchFamily="34" charset="0"/>
                <a:cs typeface="Calibri" panose="020F0502020204030204" pitchFamily="34" charset="0"/>
              </a:rPr>
              <a:t>The system achieved a high accuracy rate in delivering real-time weather forecasts, pollen counts, and Air Quality Index (AQI) information, effectively meeting user needs. By integrating multiple APIs, including </a:t>
            </a:r>
            <a:r>
              <a:rPr lang="en-US" sz="2400" dirty="0" err="1">
                <a:latin typeface="Calibri" panose="020F0502020204030204" pitchFamily="34" charset="0"/>
                <a:ea typeface="Calibri" panose="020F0502020204030204" pitchFamily="34" charset="0"/>
                <a:cs typeface="Calibri" panose="020F0502020204030204" pitchFamily="34" charset="0"/>
              </a:rPr>
              <a:t>OpenWeatherMap</a:t>
            </a:r>
            <a:r>
              <a:rPr lang="en-US" sz="2400" dirty="0">
                <a:latin typeface="Calibri" panose="020F0502020204030204" pitchFamily="34" charset="0"/>
                <a:ea typeface="Calibri" panose="020F0502020204030204" pitchFamily="34" charset="0"/>
                <a:cs typeface="Calibri" panose="020F0502020204030204" pitchFamily="34" charset="0"/>
              </a:rPr>
              <a:t>, Pollen.com, and AQICN, the platform ensured comprehensive data collection and reliable performance. Users reported a positive experience with the user-friendly web application, which provided timely notifications about environmental changes. While the system performed efficiently, any inconsistencies in API data could affect reliability. Overall, the weather forecasting system successfully integrates real-time data, offering valuable insights for informed decision-making regarding outdoor activities.</a:t>
            </a:r>
            <a:endParaRPr sz="24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381000" y="1524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dirty="0">
                <a:latin typeface="Palatino Linotype" panose="02040502050505030304"/>
                <a:ea typeface="Palatino Linotype" panose="02040502050505030304"/>
                <a:cs typeface="Palatino Linotype" panose="02040502050505030304"/>
                <a:sym typeface="Palatino Linotype" panose="02040502050505030304"/>
              </a:rPr>
              <a:t>Future Scope</a:t>
            </a:r>
          </a:p>
        </p:txBody>
      </p:sp>
      <p:sp>
        <p:nvSpPr>
          <p:cNvPr id="192" name="Google Shape;192;p28"/>
          <p:cNvSpPr txBox="1"/>
          <p:nvPr/>
        </p:nvSpPr>
        <p:spPr>
          <a:xfrm>
            <a:off x="457200" y="1295400"/>
            <a:ext cx="8229600" cy="32004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dk1"/>
              </a:buClr>
              <a:buSzPts val="2400"/>
              <a:buFont typeface="Arial" panose="020B0604020202020204"/>
              <a:buNone/>
            </a:pPr>
            <a:endParaRPr sz="2400" b="0" i="0" u="none" strike="noStrike" cap="none">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93" name="Google Shape;193;p28"/>
          <p:cNvSpPr txBox="1"/>
          <p:nvPr/>
        </p:nvSpPr>
        <p:spPr>
          <a:xfrm>
            <a:off x="517925" y="1339450"/>
            <a:ext cx="8092800" cy="5125800"/>
          </a:xfrm>
          <a:prstGeom prst="rect">
            <a:avLst/>
          </a:prstGeom>
          <a:noFill/>
          <a:ln>
            <a:noFill/>
          </a:ln>
        </p:spPr>
        <p:txBody>
          <a:bodyPr spcFirstLastPara="1" wrap="square" lIns="91425" tIns="91425" rIns="91425" bIns="91425" anchor="t" anchorCtr="0">
            <a:noAutofit/>
          </a:bodyPr>
          <a:lstStyle/>
          <a:p>
            <a:pPr marL="457200" lvl="0" indent="-406400" algn="l" rtl="0">
              <a:spcBef>
                <a:spcPts val="1200"/>
              </a:spcBef>
              <a:spcAft>
                <a:spcPts val="0"/>
              </a:spcAft>
              <a:buClr>
                <a:schemeClr val="dk1"/>
              </a:buClr>
              <a:buSzPts val="2800"/>
              <a:buFont typeface="Calibri" panose="020F0502020204030204"/>
              <a:buAutoNum type="arabicPeriod"/>
            </a:pPr>
            <a:r>
              <a:rPr lang="en-US" sz="2200" dirty="0">
                <a:latin typeface="Calibri" panose="020F0502020204030204" pitchFamily="34" charset="0"/>
                <a:ea typeface="Calibri" panose="020F0502020204030204" pitchFamily="34" charset="0"/>
                <a:cs typeface="Calibri" panose="020F0502020204030204" pitchFamily="34" charset="0"/>
              </a:rPr>
              <a:t>Personalized User Experience: Incorporating user feedback and preferences could lead to tailored notifications and recommendations, such as alerts for high pollen counts or specific weather conditions.</a:t>
            </a:r>
          </a:p>
          <a:p>
            <a:pPr marL="457200" lvl="0" indent="-406400" algn="l" rtl="0">
              <a:spcBef>
                <a:spcPts val="1200"/>
              </a:spcBef>
              <a:spcAft>
                <a:spcPts val="0"/>
              </a:spcAft>
              <a:buClr>
                <a:schemeClr val="dk1"/>
              </a:buClr>
              <a:buSzPts val="2800"/>
              <a:buFont typeface="Calibri" panose="020F0502020204030204"/>
              <a:buAutoNum type="arabicPeriod"/>
            </a:pPr>
            <a:r>
              <a:rPr lang="en-US" sz="2200" dirty="0">
                <a:latin typeface="Calibri" panose="020F0502020204030204" pitchFamily="34" charset="0"/>
                <a:ea typeface="Calibri" panose="020F0502020204030204" pitchFamily="34" charset="0"/>
                <a:cs typeface="Calibri" panose="020F0502020204030204" pitchFamily="34" charset="0"/>
              </a:rPr>
              <a:t>Expansion of Features: Integrating additional APIs for other environmental factors, like UV index and humidity, would provide users with a more comprehensive understanding of their surroundings</a:t>
            </a:r>
            <a:r>
              <a:rPr lang="en-US" sz="3600" dirty="0"/>
              <a:t>.</a:t>
            </a:r>
          </a:p>
          <a:p>
            <a:pPr marL="457200" lvl="0" indent="-406400" algn="l" rtl="0">
              <a:spcBef>
                <a:spcPts val="1200"/>
              </a:spcBef>
              <a:spcAft>
                <a:spcPts val="0"/>
              </a:spcAft>
              <a:buClr>
                <a:schemeClr val="dk1"/>
              </a:buClr>
              <a:buSzPts val="2800"/>
              <a:buFont typeface="Calibri" panose="020F0502020204030204"/>
              <a:buAutoNum type="arabicPeriod"/>
            </a:pPr>
            <a:r>
              <a:rPr lang="en-US" sz="2200" dirty="0">
                <a:latin typeface="Calibri" panose="020F0502020204030204" pitchFamily="34" charset="0"/>
                <a:ea typeface="Calibri" panose="020F0502020204030204" pitchFamily="34" charset="0"/>
                <a:cs typeface="Calibri" panose="020F0502020204030204" pitchFamily="34" charset="0"/>
              </a:rPr>
              <a:t>Mobile Application Development: Creating a mobile application would enhance accessibility, allowing users to receive real-time notifications and updates directly on their devices.</a:t>
            </a:r>
            <a:endParaRPr sz="22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381000" y="1524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a:latin typeface="Palatino Linotype" panose="02040502050505030304"/>
                <a:ea typeface="Palatino Linotype" panose="02040502050505030304"/>
                <a:cs typeface="Palatino Linotype" panose="02040502050505030304"/>
                <a:sym typeface="Palatino Linotype" panose="02040502050505030304"/>
              </a:rPr>
              <a:t>Publications &amp; References</a:t>
            </a:r>
          </a:p>
        </p:txBody>
      </p:sp>
      <p:sp>
        <p:nvSpPr>
          <p:cNvPr id="211" name="Google Shape;211;p31"/>
          <p:cNvSpPr txBox="1"/>
          <p:nvPr/>
        </p:nvSpPr>
        <p:spPr>
          <a:xfrm>
            <a:off x="457200" y="1134700"/>
            <a:ext cx="8229600" cy="5130600"/>
          </a:xfrm>
          <a:prstGeom prst="rect">
            <a:avLst/>
          </a:prstGeom>
          <a:noFill/>
          <a:ln>
            <a:noFill/>
          </a:ln>
        </p:spPr>
        <p:txBody>
          <a:bodyPr spcFirstLastPara="1" wrap="square" lIns="91425" tIns="91425" rIns="91425" bIns="91425" anchor="t" anchorCtr="0">
            <a:noAutofit/>
          </a:bodyPr>
          <a:lstStyle/>
          <a:p>
            <a:pPr marL="342900" lvl="0" indent="-342900" algn="l">
              <a:buFont typeface="+mj-lt"/>
              <a:buAutoNum type="arabicPeriod"/>
              <a:tabLst>
                <a:tab pos="678815" algn="l"/>
              </a:tabLst>
            </a:pPr>
            <a:r>
              <a:rPr lang="en-IN" sz="1800" dirty="0">
                <a:effectLst/>
                <a:latin typeface="Times New Roman" panose="02020603050405020304" pitchFamily="18" charset="0"/>
                <a:ea typeface="Times New Roman" panose="02020603050405020304" pitchFamily="18" charset="0"/>
              </a:rPr>
              <a:t>"Predicting Air Quality and Pollen Count using Machine Learning Techniques," Journal of Environmental Data, vol. 35, pp. 123-134, 2022.</a:t>
            </a:r>
          </a:p>
          <a:p>
            <a:pPr marL="342900" lvl="0" indent="-342900" algn="l">
              <a:buFont typeface="+mj-lt"/>
              <a:buAutoNum type="arabicPeriod"/>
              <a:tabLst>
                <a:tab pos="678815" algn="l"/>
              </a:tabLst>
            </a:pPr>
            <a:endParaRPr lang="en-IN" sz="1800" dirty="0">
              <a:effectLst/>
              <a:latin typeface="Times New Roman" panose="02020603050405020304" pitchFamily="18" charset="0"/>
              <a:ea typeface="SimSun" panose="02010600030101010101" pitchFamily="2" charset="-122"/>
            </a:endParaRPr>
          </a:p>
          <a:p>
            <a:pPr marL="342900" lvl="0" indent="-342900" algn="l">
              <a:buFont typeface="+mj-lt"/>
              <a:buAutoNum type="arabicPeriod"/>
              <a:tabLst>
                <a:tab pos="678815" algn="l"/>
              </a:tabLst>
            </a:pPr>
            <a:r>
              <a:rPr lang="en-IN" sz="1800" dirty="0">
                <a:effectLst/>
                <a:latin typeface="Times New Roman" panose="02020603050405020304" pitchFamily="18" charset="0"/>
                <a:ea typeface="Times New Roman" panose="02020603050405020304" pitchFamily="18" charset="0"/>
              </a:rPr>
              <a:t>"Impact of Air Quality on Pollen Release and Allergic Responses," Journal of Respiratory Health, vol. 29, no. 3, pp. 145-158, 2021.</a:t>
            </a:r>
          </a:p>
          <a:p>
            <a:pPr marL="342900" lvl="0" indent="-342900" algn="l">
              <a:buFont typeface="+mj-lt"/>
              <a:buAutoNum type="arabicPeriod"/>
              <a:tabLst>
                <a:tab pos="678815" algn="l"/>
              </a:tabLst>
            </a:pPr>
            <a:endParaRPr lang="en-IN" sz="1800" dirty="0">
              <a:effectLst/>
              <a:latin typeface="Times New Roman" panose="02020603050405020304" pitchFamily="18" charset="0"/>
              <a:ea typeface="SimSun" panose="02010600030101010101" pitchFamily="2" charset="-122"/>
            </a:endParaRPr>
          </a:p>
          <a:p>
            <a:pPr marL="342900" lvl="0" indent="-342900" algn="l">
              <a:buFont typeface="+mj-lt"/>
              <a:buAutoNum type="arabicPeriod"/>
              <a:tabLst>
                <a:tab pos="678815" algn="l"/>
              </a:tabLst>
            </a:pPr>
            <a:r>
              <a:rPr lang="en-IN" sz="1800" dirty="0">
                <a:effectLst/>
                <a:latin typeface="Times New Roman" panose="02020603050405020304" pitchFamily="18" charset="0"/>
                <a:ea typeface="Times New Roman" panose="02020603050405020304" pitchFamily="18" charset="0"/>
              </a:rPr>
              <a:t>J. Smith, K. Johnson, "Combined Weather and Health Forecasting Application," International Conference on Environmental Monitoring, pp. 67-73, 2020.</a:t>
            </a:r>
          </a:p>
          <a:p>
            <a:pPr marL="342900" lvl="0" indent="-342900" algn="l">
              <a:buFont typeface="+mj-lt"/>
              <a:buAutoNum type="arabicPeriod"/>
              <a:tabLst>
                <a:tab pos="678815" algn="l"/>
              </a:tabLst>
            </a:pPr>
            <a:endParaRPr lang="en-IN" sz="1800" dirty="0">
              <a:effectLst/>
              <a:latin typeface="Times New Roman" panose="02020603050405020304" pitchFamily="18" charset="0"/>
              <a:ea typeface="SimSun" panose="02010600030101010101" pitchFamily="2" charset="-122"/>
            </a:endParaRPr>
          </a:p>
          <a:p>
            <a:pPr marL="342900" lvl="0" indent="-342900" algn="l">
              <a:buFont typeface="+mj-lt"/>
              <a:buAutoNum type="arabicPeriod"/>
              <a:tabLst>
                <a:tab pos="678815" algn="l"/>
              </a:tabLst>
            </a:pPr>
            <a:r>
              <a:rPr lang="en-IN" sz="1800" dirty="0">
                <a:effectLst/>
                <a:latin typeface="Times New Roman" panose="02020603050405020304" pitchFamily="18" charset="0"/>
                <a:ea typeface="Times New Roman" panose="02020603050405020304" pitchFamily="18" charset="0"/>
              </a:rPr>
              <a:t>L. Williams, M. Davis, "Environmental Data Aggregation for Health Forecasting Systems," Proceedings of the 12th International Symposium on Environmental Monitoring, pp. 89-95, 2023.</a:t>
            </a:r>
          </a:p>
          <a:p>
            <a:pPr marL="342900" lvl="0" indent="-342900" algn="l">
              <a:buFont typeface="+mj-lt"/>
              <a:buAutoNum type="arabicPeriod"/>
              <a:tabLst>
                <a:tab pos="678815" algn="l"/>
              </a:tabLst>
            </a:pPr>
            <a:endParaRPr lang="en-IN" sz="1800" dirty="0">
              <a:effectLst/>
              <a:latin typeface="Times New Roman" panose="02020603050405020304" pitchFamily="18" charset="0"/>
              <a:ea typeface="SimSun" panose="02010600030101010101" pitchFamily="2" charset="-122"/>
            </a:endParaRPr>
          </a:p>
          <a:p>
            <a:pPr marL="342900" lvl="0" indent="-342900" algn="l">
              <a:buFont typeface="+mj-lt"/>
              <a:buAutoNum type="arabicPeriod"/>
              <a:tabLst>
                <a:tab pos="678815" algn="l"/>
              </a:tabLst>
            </a:pPr>
            <a:r>
              <a:rPr lang="en-IN" sz="1800" dirty="0">
                <a:effectLst/>
                <a:latin typeface="Times New Roman" panose="02020603050405020304" pitchFamily="18" charset="0"/>
                <a:ea typeface="Times New Roman" panose="02020603050405020304" pitchFamily="18" charset="0"/>
              </a:rPr>
              <a:t>A. Brown, P. Taylor, "The Role of Meteorological Factors in the Spread of Airborne Allergens," Journal of Environmental Science, vol. 41, no. 2, pp. 101-112, 2021.</a:t>
            </a:r>
            <a:endParaRPr lang="en-IN" sz="1800" dirty="0">
              <a:effectLst/>
              <a:latin typeface="Times New Roman" panose="02020603050405020304" pitchFamily="18" charset="0"/>
              <a:ea typeface="SimSun" panose="02010600030101010101" pitchFamily="2" charset="-122"/>
            </a:endParaRPr>
          </a:p>
          <a:p>
            <a:pPr marL="0" marR="0" lvl="0" indent="0" algn="l" rtl="0">
              <a:lnSpc>
                <a:spcPct val="100000"/>
              </a:lnSpc>
              <a:spcBef>
                <a:spcPts val="0"/>
              </a:spcBef>
              <a:spcAft>
                <a:spcPts val="0"/>
              </a:spcAft>
              <a:buClr>
                <a:schemeClr val="dk1"/>
              </a:buClr>
              <a:buSzPts val="1100"/>
              <a:buFont typeface="Arial" panose="020B0604020202020204"/>
              <a:buNone/>
            </a:pPr>
            <a:endParaRPr sz="2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p:nvPr>
        </p:nvSpPr>
        <p:spPr>
          <a:xfrm>
            <a:off x="457200" y="28194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Palatino Linotype" panose="02040502050505030304"/>
              <a:buNone/>
            </a:pPr>
            <a:r>
              <a:rPr lang="en-US" b="1">
                <a:latin typeface="Palatino Linotype" panose="02040502050505030304"/>
                <a:ea typeface="Palatino Linotype" panose="02040502050505030304"/>
                <a:cs typeface="Palatino Linotype" panose="02040502050505030304"/>
                <a:sym typeface="Palatino Linotype" panose="02040502050505030304"/>
              </a:rPr>
              <a:t>Thank You</a:t>
            </a:r>
            <a:br>
              <a:rPr lang="en-US" b="1">
                <a:latin typeface="Palatino Linotype" panose="02040502050505030304"/>
                <a:ea typeface="Palatino Linotype" panose="02040502050505030304"/>
                <a:cs typeface="Palatino Linotype" panose="02040502050505030304"/>
                <a:sym typeface="Palatino Linotype" panose="02040502050505030304"/>
              </a:rPr>
            </a:br>
            <a:endParaRPr lang="en-US" b="1">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Palatino Linotype" panose="02040502050505030304"/>
              <a:buNone/>
            </a:pPr>
            <a:r>
              <a:rPr lang="en-US" sz="2800" b="1" dirty="0">
                <a:latin typeface="Palatino Linotype" panose="02040502050505030304"/>
                <a:ea typeface="Palatino Linotype" panose="02040502050505030304"/>
                <a:cs typeface="Palatino Linotype" panose="02040502050505030304"/>
                <a:sym typeface="Palatino Linotype" panose="02040502050505030304"/>
              </a:rPr>
              <a:t>Abstract</a:t>
            </a:r>
            <a:endParaRPr sz="2800" dirty="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97" name="Google Shape;97;p14"/>
          <p:cNvSpPr txBox="1"/>
          <p:nvPr/>
        </p:nvSpPr>
        <p:spPr>
          <a:xfrm>
            <a:off x="428625" y="964400"/>
            <a:ext cx="8258100" cy="5143500"/>
          </a:xfrm>
          <a:prstGeom prst="rect">
            <a:avLst/>
          </a:prstGeom>
          <a:noFill/>
          <a:ln>
            <a:noFill/>
          </a:ln>
        </p:spPr>
        <p:txBody>
          <a:bodyPr spcFirstLastPara="1" wrap="square" lIns="91425" tIns="91425" rIns="91425" bIns="91425" anchor="t" anchorCtr="0">
            <a:noAutofit/>
          </a:bodyPr>
          <a:lstStyle/>
          <a:p>
            <a:pPr algn="just"/>
            <a:endParaRPr lang="en-US" sz="2200" dirty="0"/>
          </a:p>
          <a:p>
            <a:pPr algn="just"/>
            <a:r>
              <a:rPr lang="en-US" sz="2200" dirty="0"/>
              <a:t>This project integrates real-time weather forecasting with pollen count and Air Quality Index (AQI) to provide users with comprehensive environmental data. The system collects information through APIs, offering a consolidated platform where users can access current weather conditions alongside pollen levels and air quality data. By combining these three crucial data points, the platform helps users, particularly those sensitive to allergens or pollution, make informed decisions about outdoor activities. The system prioritizes accuracy, user-friendliness, and real-time data retrieval, providing a seamless experience without the complexity of machine learning models. This project aims to bridge the gap between weather forecasting and environmental health data in a straightforward, accessible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57200" y="-7620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800"/>
              <a:buFont typeface="Palatino Linotype" panose="02040502050505030304"/>
              <a:buNone/>
            </a:pPr>
            <a:r>
              <a:rPr lang="en-US" sz="2800" b="1" dirty="0">
                <a:latin typeface="Palatino Linotype" panose="02040502050505030304"/>
                <a:ea typeface="Palatino Linotype" panose="02040502050505030304"/>
                <a:cs typeface="Palatino Linotype" panose="02040502050505030304"/>
                <a:sym typeface="Palatino Linotype" panose="02040502050505030304"/>
              </a:rPr>
              <a:t>Objectives</a:t>
            </a:r>
            <a:endParaRPr sz="2800" dirty="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03" name="Google Shape;103;p15"/>
          <p:cNvSpPr txBox="1">
            <a:spLocks noGrp="1"/>
          </p:cNvSpPr>
          <p:nvPr>
            <p:ph type="body" idx="1"/>
          </p:nvPr>
        </p:nvSpPr>
        <p:spPr>
          <a:xfrm>
            <a:off x="457200" y="1447800"/>
            <a:ext cx="8458200" cy="4876800"/>
          </a:xfrm>
          <a:prstGeom prst="rect">
            <a:avLst/>
          </a:prstGeom>
          <a:noFill/>
          <a:ln>
            <a:noFill/>
          </a:ln>
        </p:spPr>
        <p:txBody>
          <a:bodyPr spcFirstLastPara="1" wrap="square" lIns="91425" tIns="45700" rIns="91425" bIns="45700" anchor="t" anchorCtr="0">
            <a:noAutofit/>
          </a:bodyPr>
          <a:lstStyle/>
          <a:p>
            <a:pPr marL="342900" lvl="0" indent="-215900" algn="just" rtl="0">
              <a:lnSpc>
                <a:spcPct val="150000"/>
              </a:lnSpc>
              <a:spcBef>
                <a:spcPts val="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a:p>
            <a:pPr marL="342900" lvl="0" indent="-215900" algn="just" rtl="0">
              <a:lnSpc>
                <a:spcPct val="150000"/>
              </a:lnSpc>
              <a:spcBef>
                <a:spcPts val="400"/>
              </a:spcBef>
              <a:spcAft>
                <a:spcPts val="0"/>
              </a:spcAft>
              <a:buClr>
                <a:schemeClr val="dk1"/>
              </a:buClr>
              <a:buSzPts val="2000"/>
              <a:buNone/>
            </a:pPr>
            <a:endParaRPr sz="200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04" name="Google Shape;104;p15"/>
          <p:cNvSpPr txBox="1"/>
          <p:nvPr/>
        </p:nvSpPr>
        <p:spPr>
          <a:xfrm>
            <a:off x="457275" y="964400"/>
            <a:ext cx="8229600" cy="5360100"/>
          </a:xfrm>
          <a:prstGeom prst="rect">
            <a:avLst/>
          </a:prstGeom>
          <a:noFill/>
          <a:ln>
            <a:noFill/>
          </a:ln>
        </p:spPr>
        <p:txBody>
          <a:bodyPr spcFirstLastPara="1" wrap="square" lIns="91425" tIns="91425" rIns="91425" bIns="91425" anchor="t" anchorCtr="0">
            <a:noAutofit/>
          </a:bodyPr>
          <a:lstStyle/>
          <a:p>
            <a:pPr marL="457200" lvl="0" indent="-393700" algn="just" rtl="0">
              <a:lnSpc>
                <a:spcPct val="80000"/>
              </a:lnSpc>
              <a:spcBef>
                <a:spcPts val="0"/>
              </a:spcBef>
              <a:spcAft>
                <a:spcPts val="0"/>
              </a:spcAft>
              <a:buClr>
                <a:schemeClr val="dk1"/>
              </a:buClr>
              <a:buSzPts val="2600"/>
              <a:buFont typeface="Calibri" panose="020F0502020204030204"/>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Integrate real-time weather data with pollen count and AQI to provide users with comprehensive environmental information.</a:t>
            </a:r>
            <a:endParaRPr lang="en-US" sz="26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971550" lvl="0" indent="-514350" algn="just" rtl="0">
              <a:lnSpc>
                <a:spcPct val="80000"/>
              </a:lnSpc>
              <a:spcBef>
                <a:spcPts val="0"/>
              </a:spcBef>
              <a:spcAft>
                <a:spcPts val="0"/>
              </a:spcAft>
              <a:buFont typeface="+mj-lt"/>
              <a:buAutoNum type="arabicPeriod"/>
            </a:pPr>
            <a:endParaRPr lang="en-US" sz="26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457200" lvl="0" indent="-393700" algn="just" rtl="0">
              <a:lnSpc>
                <a:spcPct val="80000"/>
              </a:lnSpc>
              <a:spcBef>
                <a:spcPts val="0"/>
              </a:spcBef>
              <a:spcAft>
                <a:spcPts val="0"/>
              </a:spcAft>
              <a:buClr>
                <a:schemeClr val="dk1"/>
              </a:buClr>
              <a:buSzPts val="2600"/>
              <a:buFont typeface="Calibri" panose="020F0502020204030204"/>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Utilize APIs to gather accurate and up-to-date environmental data for real-time forecasting.</a:t>
            </a:r>
          </a:p>
          <a:p>
            <a:pPr marL="457200" lvl="0" indent="-393700" algn="just" rtl="0">
              <a:lnSpc>
                <a:spcPct val="80000"/>
              </a:lnSpc>
              <a:spcBef>
                <a:spcPts val="0"/>
              </a:spcBef>
              <a:spcAft>
                <a:spcPts val="0"/>
              </a:spcAft>
              <a:buClr>
                <a:schemeClr val="dk1"/>
              </a:buClr>
              <a:buSzPts val="2600"/>
              <a:buFont typeface="Calibri" panose="020F0502020204030204"/>
              <a:buAutoNum type="arabicPeriod"/>
            </a:pPr>
            <a:endParaRPr lang="en-US" sz="2600" dirty="0">
              <a:latin typeface="Calibri" panose="020F0502020204030204" pitchFamily="34" charset="0"/>
              <a:ea typeface="Calibri" panose="020F0502020204030204" pitchFamily="34" charset="0"/>
              <a:cs typeface="Calibri" panose="020F0502020204030204" pitchFamily="34" charset="0"/>
            </a:endParaRPr>
          </a:p>
          <a:p>
            <a:pPr marL="457200" lvl="0" indent="-393700" algn="just" rtl="0">
              <a:lnSpc>
                <a:spcPct val="80000"/>
              </a:lnSpc>
              <a:spcBef>
                <a:spcPts val="0"/>
              </a:spcBef>
              <a:spcAft>
                <a:spcPts val="0"/>
              </a:spcAft>
              <a:buClr>
                <a:schemeClr val="dk1"/>
              </a:buClr>
              <a:buSzPts val="2600"/>
              <a:buFont typeface="Calibri" panose="020F0502020204030204"/>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Facilitate informed decision-making for users, especially those sensitive to allergens and pollution, based on accurate environmental data.</a:t>
            </a:r>
          </a:p>
          <a:p>
            <a:pPr marL="457200" lvl="0" indent="-393700" algn="just" rtl="0">
              <a:lnSpc>
                <a:spcPct val="80000"/>
              </a:lnSpc>
              <a:spcBef>
                <a:spcPts val="0"/>
              </a:spcBef>
              <a:spcAft>
                <a:spcPts val="0"/>
              </a:spcAft>
              <a:buClr>
                <a:schemeClr val="dk1"/>
              </a:buClr>
              <a:buSzPts val="2600"/>
              <a:buFont typeface="Calibri" panose="020F0502020204030204"/>
              <a:buAutoNum type="arabicPeriod"/>
            </a:pPr>
            <a:endParaRPr lang="en-US" sz="26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457200" lvl="0" indent="-393700" algn="just" rtl="0">
              <a:lnSpc>
                <a:spcPct val="80000"/>
              </a:lnSpc>
              <a:spcBef>
                <a:spcPts val="0"/>
              </a:spcBef>
              <a:spcAft>
                <a:spcPts val="0"/>
              </a:spcAft>
              <a:buClr>
                <a:schemeClr val="dk1"/>
              </a:buClr>
              <a:buSzPts val="2600"/>
              <a:buFont typeface="Calibri" panose="020F0502020204030204"/>
              <a:buAutoNum type="arabicPeriod"/>
            </a:pPr>
            <a:r>
              <a:rPr lang="en-US" sz="2600" dirty="0">
                <a:latin typeface="Calibri" panose="020F0502020204030204" pitchFamily="34" charset="0"/>
                <a:ea typeface="Calibri" panose="020F0502020204030204" pitchFamily="34" charset="0"/>
                <a:cs typeface="Calibri" panose="020F0502020204030204" pitchFamily="34" charset="0"/>
              </a:rPr>
              <a:t>Ensure data reliability and real-time responsiveness, minimizing delays and ensuring the forecast reflects current conditions.</a:t>
            </a:r>
            <a:endParaRPr sz="26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Palatino Linotype" panose="02040502050505030304"/>
              <a:buNone/>
            </a:pPr>
            <a:r>
              <a:rPr lang="en-US" sz="2400" b="1">
                <a:latin typeface="Palatino Linotype" panose="02040502050505030304"/>
                <a:ea typeface="Palatino Linotype" panose="02040502050505030304"/>
                <a:cs typeface="Palatino Linotype" panose="02040502050505030304"/>
                <a:sym typeface="Palatino Linotype" panose="02040502050505030304"/>
              </a:rPr>
              <a:t>Motivation</a:t>
            </a:r>
            <a:endParaRPr sz="2400">
              <a:latin typeface="Palatino Linotype" panose="02040502050505030304"/>
              <a:ea typeface="Palatino Linotype" panose="02040502050505030304"/>
              <a:cs typeface="Palatino Linotype" panose="02040502050505030304"/>
              <a:sym typeface="Palatino Linotype" panose="02040502050505030304"/>
            </a:endParaRPr>
          </a:p>
        </p:txBody>
      </p:sp>
      <p:sp>
        <p:nvSpPr>
          <p:cNvPr id="110" name="Google Shape;110;p16"/>
          <p:cNvSpPr txBox="1"/>
          <p:nvPr/>
        </p:nvSpPr>
        <p:spPr>
          <a:xfrm>
            <a:off x="511277" y="819988"/>
            <a:ext cx="8276100" cy="2750400"/>
          </a:xfrm>
          <a:prstGeom prst="rect">
            <a:avLst/>
          </a:prstGeom>
          <a:noFill/>
          <a:ln>
            <a:noFill/>
          </a:ln>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Clr>
                <a:srgbClr val="000000"/>
              </a:buClr>
              <a:buSzPts val="2600"/>
              <a:buFont typeface="Arial" panose="020B0604020202020204"/>
              <a:buNone/>
            </a:pPr>
            <a:r>
              <a:rPr lang="en-US" sz="2000" dirty="0">
                <a:latin typeface="Calibri" panose="020F0502020204030204" pitchFamily="34" charset="0"/>
                <a:ea typeface="Calibri" panose="020F0502020204030204" pitchFamily="34" charset="0"/>
                <a:cs typeface="Calibri" panose="020F0502020204030204" pitchFamily="34" charset="0"/>
              </a:rPr>
              <a:t>With increasing pollution levels and allergen exposure, urban residents face challenges in planning outdoor activities due to inadequate access to comprehensive environmental data. Most weather forecasting systems provide limited information, missing crucial factors like pollen count and air quality index (AQI). Manual checking of multiple sources is inconvenient and time-consuming. Therefore, an integrated system that provides real-time weather forecasts, pollen count, and AQI in a single platform is necessary to ensure users make informed and health-conscious decisions</a:t>
            </a:r>
            <a:r>
              <a:rPr lang="en-US" sz="2000" dirty="0"/>
              <a:t>.</a:t>
            </a:r>
            <a:endParaRPr sz="20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16"/>
          <p:cNvSpPr txBox="1"/>
          <p:nvPr/>
        </p:nvSpPr>
        <p:spPr>
          <a:xfrm>
            <a:off x="417900" y="3247375"/>
            <a:ext cx="8229600" cy="30375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1200"/>
              </a:spcBef>
              <a:spcAft>
                <a:spcPts val="0"/>
              </a:spcAft>
              <a:buClr>
                <a:schemeClr val="dk1"/>
              </a:buClr>
              <a:buSzPts val="1100"/>
              <a:buFont typeface="Arial" panose="020B0604020202020204"/>
              <a:buNone/>
            </a:pPr>
            <a:r>
              <a:rPr lang="en-US" sz="26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                              Social Requirements</a:t>
            </a:r>
            <a:endParaRPr sz="26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a:buFont typeface="Arial" panose="020B0604020202020204" pitchFamily="34" charset="0"/>
              <a:buChar char="•"/>
            </a:pPr>
            <a:r>
              <a:rPr lang="en-US" sz="1900" b="1" dirty="0">
                <a:latin typeface="Calibri" panose="020F0502020204030204" pitchFamily="34" charset="0"/>
                <a:ea typeface="Calibri" panose="020F0502020204030204" pitchFamily="34" charset="0"/>
                <a:cs typeface="Calibri" panose="020F0502020204030204" pitchFamily="34" charset="0"/>
              </a:rPr>
              <a:t>Enhance Public Awareness</a:t>
            </a:r>
            <a:r>
              <a:rPr lang="en-US" sz="1900" dirty="0">
                <a:latin typeface="Calibri" panose="020F0502020204030204" pitchFamily="34" charset="0"/>
                <a:ea typeface="Calibri" panose="020F0502020204030204" pitchFamily="34" charset="0"/>
                <a:cs typeface="Calibri" panose="020F0502020204030204" pitchFamily="34" charset="0"/>
              </a:rPr>
              <a:t>: The platform encourages greater awareness of environmental factors like air pollution and allergens, leading to better-prepared and more environmentally-conscious citizens.</a:t>
            </a:r>
          </a:p>
          <a:p>
            <a:pPr>
              <a:buFont typeface="Arial" panose="020B0604020202020204" pitchFamily="34" charset="0"/>
              <a:buChar char="•"/>
            </a:pPr>
            <a:r>
              <a:rPr lang="en-US" sz="1900" b="1" dirty="0">
                <a:latin typeface="Calibri" panose="020F0502020204030204" pitchFamily="34" charset="0"/>
                <a:ea typeface="Calibri" panose="020F0502020204030204" pitchFamily="34" charset="0"/>
                <a:cs typeface="Calibri" panose="020F0502020204030204" pitchFamily="34" charset="0"/>
              </a:rPr>
              <a:t>Improve User Convenience</a:t>
            </a:r>
            <a:r>
              <a:rPr lang="en-US" sz="1900" dirty="0">
                <a:latin typeface="Calibri" panose="020F0502020204030204" pitchFamily="34" charset="0"/>
                <a:ea typeface="Calibri" panose="020F0502020204030204" pitchFamily="34" charset="0"/>
                <a:cs typeface="Calibri" panose="020F0502020204030204" pitchFamily="34" charset="0"/>
              </a:rPr>
              <a:t>: The integrated platform simplifies the process of checking multiple sources for weather, pollen, and AQI data. Real-time updates ensure that users receive timely and accurate information in a single, easy-to-access platform.</a:t>
            </a:r>
          </a:p>
          <a:p>
            <a:pPr>
              <a:buFont typeface="Arial" panose="020B0604020202020204" pitchFamily="34" charset="0"/>
              <a:buChar char="•"/>
            </a:pPr>
            <a:r>
              <a:rPr lang="en-US" sz="1900" b="1" dirty="0">
                <a:latin typeface="Calibri" panose="020F0502020204030204" pitchFamily="34" charset="0"/>
                <a:ea typeface="Calibri" panose="020F0502020204030204" pitchFamily="34" charset="0"/>
                <a:cs typeface="Calibri" panose="020F0502020204030204" pitchFamily="34" charset="0"/>
              </a:rPr>
              <a:t>Encourage Outdoor Safety</a:t>
            </a:r>
            <a:r>
              <a:rPr lang="en-US" sz="1900" dirty="0">
                <a:latin typeface="Calibri" panose="020F0502020204030204" pitchFamily="34" charset="0"/>
                <a:ea typeface="Calibri" panose="020F0502020204030204" pitchFamily="34" charset="0"/>
                <a:cs typeface="Calibri" panose="020F0502020204030204" pitchFamily="34" charset="0"/>
              </a:rPr>
              <a:t>: By providing crucial environmental data, the system supports safer outdoor activities, reducing the risks associated with poor air quality or high pollen levels</a:t>
            </a:r>
            <a:r>
              <a:rPr lang="en-US" sz="2000" dirty="0"/>
              <a:t>.</a:t>
            </a:r>
          </a:p>
          <a:p>
            <a:pPr marL="0" marR="0" lvl="0" indent="0" algn="l" rtl="0">
              <a:lnSpc>
                <a:spcPct val="100000"/>
              </a:lnSpc>
              <a:spcBef>
                <a:spcPts val="100"/>
              </a:spcBef>
              <a:spcAft>
                <a:spcPts val="0"/>
              </a:spcAft>
              <a:buClr>
                <a:srgbClr val="000000"/>
              </a:buClr>
              <a:buSzPts val="3200"/>
              <a:buFont typeface="Arial" panose="020B0604020202020204"/>
              <a:buNone/>
            </a:pPr>
            <a:endParaRPr sz="3500"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5</a:t>
            </a:fld>
            <a:endParaRPr lang="en-US"/>
          </a:p>
        </p:txBody>
      </p:sp>
      <p:sp>
        <p:nvSpPr>
          <p:cNvPr id="118" name="Google Shape;118;p17"/>
          <p:cNvSpPr txBox="1"/>
          <p:nvPr/>
        </p:nvSpPr>
        <p:spPr>
          <a:xfrm>
            <a:off x="487500" y="750075"/>
            <a:ext cx="8169000" cy="45540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1200"/>
              </a:spcBef>
              <a:spcAft>
                <a:spcPts val="0"/>
              </a:spcAft>
              <a:buClr>
                <a:schemeClr val="dk1"/>
              </a:buClr>
              <a:buSzPts val="1100"/>
              <a:buFont typeface="Arial" panose="020B0604020202020204"/>
              <a:buNone/>
            </a:pPr>
            <a:r>
              <a:rPr lang="en-US" sz="26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Domain of the Project</a:t>
            </a:r>
            <a:endParaRPr sz="26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457200" marR="0" lvl="0" indent="-393700" algn="l" rtl="0">
              <a:lnSpc>
                <a:spcPct val="115000"/>
              </a:lnSpc>
              <a:spcBef>
                <a:spcPts val="1200"/>
              </a:spcBef>
              <a:spcAft>
                <a:spcPts val="0"/>
              </a:spcAft>
              <a:buClr>
                <a:schemeClr val="dk1"/>
              </a:buClr>
              <a:buSzPts val="2600"/>
              <a:buFont typeface="Arial" panose="020B0604020202020204"/>
              <a:buChar char="●"/>
            </a:pPr>
            <a:r>
              <a:rPr lang="en-US" sz="2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Domain</a:t>
            </a:r>
            <a:r>
              <a:rPr lang="en-US" sz="26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Environmental </a:t>
            </a:r>
            <a:r>
              <a:rPr lang="en-US" sz="2600" dirty="0">
                <a:solidFill>
                  <a:schemeClr val="dk1"/>
                </a:solidFill>
                <a:latin typeface="Calibri" panose="020F0502020204030204"/>
                <a:ea typeface="Calibri" panose="020F0502020204030204"/>
                <a:cs typeface="Calibri" panose="020F0502020204030204"/>
                <a:sym typeface="Calibri" panose="020F0502020204030204"/>
              </a:rPr>
              <a:t>science, Meteorology, Smart City Solutions</a:t>
            </a:r>
            <a:r>
              <a:rPr lang="en-US" sz="26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t>
            </a:r>
            <a:endParaRPr sz="26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15000"/>
              </a:lnSpc>
              <a:spcBef>
                <a:spcPts val="1200"/>
              </a:spcBef>
              <a:spcAft>
                <a:spcPts val="0"/>
              </a:spcAft>
              <a:buClr>
                <a:schemeClr val="dk1"/>
              </a:buClr>
              <a:buSzPts val="1100"/>
              <a:buFont typeface="Arial" panose="020B0604020202020204"/>
              <a:buNone/>
            </a:pPr>
            <a:r>
              <a:rPr lang="en-US" sz="2600" dirty="0">
                <a:solidFill>
                  <a:schemeClr val="dk1"/>
                </a:solidFill>
                <a:latin typeface="Calibri" panose="020F0502020204030204"/>
                <a:ea typeface="Calibri" panose="020F0502020204030204"/>
                <a:cs typeface="Calibri" panose="020F0502020204030204"/>
                <a:sym typeface="Calibri" panose="020F0502020204030204"/>
              </a:rPr>
              <a:t>                     </a:t>
            </a:r>
            <a:r>
              <a:rPr lang="en-US" sz="2600" b="1"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rPr>
              <a:t>Software Requirements</a:t>
            </a:r>
            <a:endParaRPr sz="2600" b="0" i="0" u="none" strike="noStrike" cap="none" dirty="0">
              <a:solidFill>
                <a:schemeClr val="dk1"/>
              </a:solidFill>
              <a:latin typeface="Palatino Linotype" panose="02040502050505030304"/>
              <a:ea typeface="Palatino Linotype" panose="02040502050505030304"/>
              <a:cs typeface="Palatino Linotype" panose="02040502050505030304"/>
              <a:sym typeface="Palatino Linotype" panose="02040502050505030304"/>
            </a:endParaRPr>
          </a:p>
          <a:p>
            <a:pPr marL="457200" marR="0" lvl="0" indent="-393700" algn="l" rtl="0">
              <a:lnSpc>
                <a:spcPct val="115000"/>
              </a:lnSpc>
              <a:spcBef>
                <a:spcPts val="1200"/>
              </a:spcBef>
              <a:spcAft>
                <a:spcPts val="0"/>
              </a:spcAft>
              <a:buClr>
                <a:schemeClr val="dk1"/>
              </a:buClr>
              <a:buSzPts val="2600"/>
              <a:buFont typeface="Calibri" panose="020F0502020204030204"/>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Java:1.JSF  2.Servlets       </a:t>
            </a:r>
            <a:endParaRPr sz="26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93700" algn="l" rtl="0">
              <a:lnSpc>
                <a:spcPct val="115000"/>
              </a:lnSpc>
              <a:spcBef>
                <a:spcPts val="0"/>
              </a:spcBef>
              <a:spcAft>
                <a:spcPts val="0"/>
              </a:spcAft>
              <a:buClr>
                <a:schemeClr val="dk1"/>
              </a:buClr>
              <a:buSzPts val="2600"/>
              <a:buFont typeface="Calibri" panose="020F0502020204030204"/>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SQLite  for database management</a:t>
            </a:r>
            <a:endParaRPr sz="26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93700" algn="l" rtl="0">
              <a:lnSpc>
                <a:spcPct val="115000"/>
              </a:lnSpc>
              <a:spcBef>
                <a:spcPts val="0"/>
              </a:spcBef>
              <a:spcAft>
                <a:spcPts val="0"/>
              </a:spcAft>
              <a:buClr>
                <a:schemeClr val="dk1"/>
              </a:buClr>
              <a:buSzPts val="2600"/>
              <a:buFont typeface="Calibri" panose="020F0502020204030204"/>
              <a:buChar char="●"/>
            </a:pPr>
            <a:r>
              <a:rPr lang="en-US" sz="2600" dirty="0">
                <a:solidFill>
                  <a:schemeClr val="dk1"/>
                </a:solidFill>
                <a:latin typeface="Calibri" panose="020F0502020204030204"/>
                <a:ea typeface="Calibri" panose="020F0502020204030204"/>
                <a:cs typeface="Calibri" panose="020F0502020204030204"/>
                <a:sym typeface="Calibri" panose="020F0502020204030204"/>
              </a:rPr>
              <a:t>XML for UI design.</a:t>
            </a:r>
            <a:endParaRPr sz="26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1200"/>
              </a:spcBef>
              <a:spcAft>
                <a:spcPts val="0"/>
              </a:spcAft>
              <a:buClr>
                <a:srgbClr val="000000"/>
              </a:buClr>
              <a:buSzPts val="3200"/>
              <a:buFont typeface="Arial" panose="020B0604020202020204"/>
              <a:buNone/>
            </a:pPr>
            <a:endParaRPr sz="32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2" name="Title 1">
            <a:extLst>
              <a:ext uri="{FF2B5EF4-FFF2-40B4-BE49-F238E27FC236}">
                <a16:creationId xmlns:a16="http://schemas.microsoft.com/office/drawing/2014/main" id="{D77CC7C7-F838-0C37-CA8F-B6A0782644B2}"/>
              </a:ext>
            </a:extLst>
          </p:cNvPr>
          <p:cNvSpPr>
            <a:spLocks noGrp="1"/>
          </p:cNvSpPr>
          <p:nvPr>
            <p:ph type="title"/>
          </p:nvPr>
        </p:nvSpPr>
        <p:spPr/>
        <p:txBody>
          <a:bodyPr>
            <a:normAutofit/>
          </a:bodyPr>
          <a:lstStyle/>
          <a:p>
            <a:r>
              <a:rPr lang="en-US" sz="2800" dirty="0"/>
              <a:t>Literature survey</a:t>
            </a:r>
            <a:endParaRPr lang="en-IN" sz="2800" dirty="0"/>
          </a:p>
        </p:txBody>
      </p:sp>
      <p:sp>
        <p:nvSpPr>
          <p:cNvPr id="3" name="Text Placeholder 2">
            <a:extLst>
              <a:ext uri="{FF2B5EF4-FFF2-40B4-BE49-F238E27FC236}">
                <a16:creationId xmlns:a16="http://schemas.microsoft.com/office/drawing/2014/main" id="{C1862081-1D60-0E32-13A4-2268DA75FE71}"/>
              </a:ext>
            </a:extLst>
          </p:cNvPr>
          <p:cNvSpPr>
            <a:spLocks noGrp="1"/>
          </p:cNvSpPr>
          <p:nvPr>
            <p:ph type="body" idx="1"/>
          </p:nvPr>
        </p:nvSpPr>
        <p:spPr/>
        <p:txBody>
          <a:bodyPr>
            <a:noAutofit/>
          </a:bodyPr>
          <a:lstStyle/>
          <a:p>
            <a:r>
              <a:rPr lang="en-US" sz="2200" dirty="0"/>
              <a:t>Predicting Air Quality and Pollen Count using Machine Learning Techniques</a:t>
            </a:r>
          </a:p>
          <a:p>
            <a:pPr marL="114300" indent="0">
              <a:buNone/>
            </a:pPr>
            <a:r>
              <a:rPr lang="en-IN" sz="2200" dirty="0"/>
              <a:t>                    </a:t>
            </a:r>
            <a:r>
              <a:rPr lang="en-US" sz="2200" dirty="0"/>
              <a:t>The study investigates the use of various machine learning algorithms to predict air quality and pollen counts based on historical environmental data, demonstrating the effectiveness of specific models. However, it highlights challenges such as technical complexity and reliance on high-quality datasets, which may limit practical accessibility for users.</a:t>
            </a:r>
          </a:p>
          <a:p>
            <a:pPr marL="114300" indent="0">
              <a:buNone/>
            </a:pPr>
            <a:r>
              <a:rPr lang="en-US" sz="2200" dirty="0"/>
              <a:t>                                      Drawback: </a:t>
            </a:r>
          </a:p>
          <a:p>
            <a:pPr marL="114300" indent="0">
              <a:buNone/>
            </a:pPr>
            <a:r>
              <a:rPr lang="en-US" sz="2200" dirty="0"/>
              <a:t>                                      The primary drawback of the study is its technical complexity, which requires a solid understanding of machine learning and the availability of quality historical datasets, making it less accessible for users seeking straightforward solutions for real-time monitoring of air quality and pollen levels. </a:t>
            </a:r>
            <a:endParaRPr lang="en-IN" sz="2200" dirty="0"/>
          </a:p>
        </p:txBody>
      </p:sp>
      <p:sp>
        <p:nvSpPr>
          <p:cNvPr id="130" name="Google Shape;130;p19"/>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2" name="Title 1">
            <a:extLst>
              <a:ext uri="{FF2B5EF4-FFF2-40B4-BE49-F238E27FC236}">
                <a16:creationId xmlns:a16="http://schemas.microsoft.com/office/drawing/2014/main" id="{2D322739-8F00-E2AC-47DE-CE21AD93044A}"/>
              </a:ext>
            </a:extLst>
          </p:cNvPr>
          <p:cNvSpPr>
            <a:spLocks noGrp="1"/>
          </p:cNvSpPr>
          <p:nvPr>
            <p:ph type="title"/>
          </p:nvPr>
        </p:nvSpPr>
        <p:spPr>
          <a:xfrm>
            <a:off x="457200" y="274638"/>
            <a:ext cx="8229600" cy="45719"/>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B6BB88A8-B52D-22E8-3242-EA6A29F20E00}"/>
              </a:ext>
            </a:extLst>
          </p:cNvPr>
          <p:cNvSpPr>
            <a:spLocks noGrp="1"/>
          </p:cNvSpPr>
          <p:nvPr>
            <p:ph type="body" idx="1"/>
          </p:nvPr>
        </p:nvSpPr>
        <p:spPr>
          <a:xfrm>
            <a:off x="457200" y="530942"/>
            <a:ext cx="8229600" cy="5595221"/>
          </a:xfrm>
        </p:spPr>
        <p:txBody>
          <a:bodyPr>
            <a:normAutofit/>
          </a:bodyPr>
          <a:lstStyle/>
          <a:p>
            <a:r>
              <a:rPr lang="en-US" sz="2600" dirty="0"/>
              <a:t>Impact of Air Quality on Pollen Release and Allergic Responses</a:t>
            </a:r>
          </a:p>
          <a:p>
            <a:pPr marL="114300" indent="0">
              <a:buNone/>
            </a:pPr>
            <a:endParaRPr lang="en-US" sz="2600" dirty="0"/>
          </a:p>
          <a:p>
            <a:pPr marL="114300" indent="0">
              <a:buNone/>
            </a:pPr>
            <a:r>
              <a:rPr lang="en-IN" sz="2600" dirty="0"/>
              <a:t>                        </a:t>
            </a:r>
            <a:r>
              <a:rPr lang="en-US" sz="2600" dirty="0"/>
              <a:t>The methodology involves analyzing air quality data (such as particulate matter and pollutants) and its correlation with pollen release patterns to assess potential allergic responses.</a:t>
            </a:r>
          </a:p>
          <a:p>
            <a:pPr marL="114300" indent="0">
              <a:buNone/>
            </a:pPr>
            <a:endParaRPr lang="en-US" sz="2600" dirty="0"/>
          </a:p>
          <a:p>
            <a:pPr marL="114300" indent="0">
              <a:buNone/>
            </a:pPr>
            <a:r>
              <a:rPr lang="en-US" sz="2600" dirty="0"/>
              <a:t>                          Drawback:</a:t>
            </a:r>
          </a:p>
          <a:p>
            <a:pPr marL="114300" indent="0">
              <a:buNone/>
            </a:pPr>
            <a:r>
              <a:rPr lang="en-US" sz="2600" dirty="0"/>
              <a:t>                                   A significant drawback is the variability in individual allergic reactions, which makes it challenging to generalize the impact of air quality on allergic responses across diverse populations.</a:t>
            </a:r>
            <a:endParaRPr lang="en-IN" sz="2600" dirty="0"/>
          </a:p>
        </p:txBody>
      </p:sp>
      <p:sp>
        <p:nvSpPr>
          <p:cNvPr id="137" name="Google Shape;137;p20"/>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2" name="Title 1">
            <a:extLst>
              <a:ext uri="{FF2B5EF4-FFF2-40B4-BE49-F238E27FC236}">
                <a16:creationId xmlns:a16="http://schemas.microsoft.com/office/drawing/2014/main" id="{6742F136-C3E4-C25E-39CA-827FF5FDDF51}"/>
              </a:ext>
            </a:extLst>
          </p:cNvPr>
          <p:cNvSpPr>
            <a:spLocks noGrp="1"/>
          </p:cNvSpPr>
          <p:nvPr>
            <p:ph type="title"/>
          </p:nvPr>
        </p:nvSpPr>
        <p:spPr>
          <a:xfrm>
            <a:off x="457200" y="274638"/>
            <a:ext cx="8229600" cy="45719"/>
          </a:xfrm>
        </p:spPr>
        <p:txBody>
          <a:bodyPr>
            <a:normAutofit fontScale="90000"/>
          </a:bodyPr>
          <a:lstStyle/>
          <a:p>
            <a:endParaRPr lang="en-IN"/>
          </a:p>
        </p:txBody>
      </p:sp>
      <p:sp>
        <p:nvSpPr>
          <p:cNvPr id="3" name="Text Placeholder 2">
            <a:extLst>
              <a:ext uri="{FF2B5EF4-FFF2-40B4-BE49-F238E27FC236}">
                <a16:creationId xmlns:a16="http://schemas.microsoft.com/office/drawing/2014/main" id="{4622960F-CAF3-536D-1821-2AFC961B9B7B}"/>
              </a:ext>
            </a:extLst>
          </p:cNvPr>
          <p:cNvSpPr>
            <a:spLocks noGrp="1"/>
          </p:cNvSpPr>
          <p:nvPr>
            <p:ph type="body" idx="1"/>
          </p:nvPr>
        </p:nvSpPr>
        <p:spPr>
          <a:xfrm>
            <a:off x="457200" y="615989"/>
            <a:ext cx="8229600" cy="5460345"/>
          </a:xfrm>
        </p:spPr>
        <p:txBody>
          <a:bodyPr>
            <a:normAutofit fontScale="92500"/>
          </a:bodyPr>
          <a:lstStyle/>
          <a:p>
            <a:r>
              <a:rPr lang="en-US" sz="2600" dirty="0">
                <a:effectLst/>
                <a:latin typeface="Times New Roman" panose="02020603050405020304" pitchFamily="18" charset="0"/>
                <a:ea typeface="SimSun" panose="02010600030101010101" pitchFamily="2" charset="-122"/>
              </a:rPr>
              <a:t>Combined Weather and Health Forecasting Application</a:t>
            </a:r>
          </a:p>
          <a:p>
            <a:pPr marL="114300" indent="0">
              <a:buNone/>
            </a:pPr>
            <a:endParaRPr lang="en-US" sz="2600" dirty="0">
              <a:effectLst/>
              <a:latin typeface="Times New Roman" panose="02020603050405020304" pitchFamily="18" charset="0"/>
              <a:ea typeface="SimSun" panose="02010600030101010101" pitchFamily="2" charset="-122"/>
            </a:endParaRPr>
          </a:p>
          <a:p>
            <a:pPr marL="114300" indent="0">
              <a:buNone/>
            </a:pPr>
            <a:r>
              <a:rPr lang="en-US" sz="2600" dirty="0">
                <a:latin typeface="Calibri" panose="020F0502020204030204" pitchFamily="34" charset="0"/>
                <a:ea typeface="Calibri" panose="020F0502020204030204" pitchFamily="34" charset="0"/>
                <a:cs typeface="Calibri" panose="020F0502020204030204" pitchFamily="34" charset="0"/>
              </a:rPr>
              <a:t>                                    The application integrates weather data (temperature, humidity, wind speed) and health indicators (such as air quality, pollen count) using APIs to provide users with combined weather and health forecasts in real-time</a:t>
            </a:r>
            <a:r>
              <a:rPr lang="en-US" sz="2600" dirty="0"/>
              <a:t>.</a:t>
            </a:r>
          </a:p>
          <a:p>
            <a:pPr marL="114300" indent="0">
              <a:buNone/>
            </a:pPr>
            <a:r>
              <a:rPr lang="en-US" sz="2600" dirty="0"/>
              <a:t>                                      </a:t>
            </a:r>
          </a:p>
          <a:p>
            <a:pPr marL="114300" indent="0">
              <a:buNone/>
            </a:pPr>
            <a:r>
              <a:rPr lang="en-US" sz="2600" dirty="0"/>
              <a:t>                                    Drawback:</a:t>
            </a:r>
          </a:p>
          <a:p>
            <a:pPr marL="114300" indent="0">
              <a:buNone/>
            </a:pPr>
            <a:r>
              <a:rPr lang="en-US" sz="2600" dirty="0"/>
              <a:t>                                                 The major drawbacks include the complexity of aggregating diverse data sources and the potential for inaccuracies in health forecasting due to varying user sensitivities and localized environmental factors.</a:t>
            </a:r>
          </a:p>
          <a:p>
            <a:pPr marL="114300" indent="0">
              <a:buNone/>
            </a:pPr>
            <a:r>
              <a:rPr lang="en-US" sz="1800" dirty="0"/>
              <a:t>                                                   </a:t>
            </a:r>
            <a:endParaRPr lang="en-IN" sz="1800" dirty="0"/>
          </a:p>
        </p:txBody>
      </p:sp>
      <p:sp>
        <p:nvSpPr>
          <p:cNvPr id="144" name="Google Shape;144;p21"/>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2" name="Title 1">
            <a:extLst>
              <a:ext uri="{FF2B5EF4-FFF2-40B4-BE49-F238E27FC236}">
                <a16:creationId xmlns:a16="http://schemas.microsoft.com/office/drawing/2014/main" id="{4074605F-432E-F025-5AD6-682230546DDC}"/>
              </a:ext>
            </a:extLst>
          </p:cNvPr>
          <p:cNvSpPr>
            <a:spLocks noGrp="1"/>
          </p:cNvSpPr>
          <p:nvPr>
            <p:ph type="title"/>
          </p:nvPr>
        </p:nvSpPr>
        <p:spPr>
          <a:xfrm flipV="1">
            <a:off x="457200" y="228919"/>
            <a:ext cx="8229600" cy="45719"/>
          </a:xfrm>
        </p:spPr>
        <p:txBody>
          <a:bodyPr>
            <a:normAutofit fontScale="90000"/>
          </a:bodyPr>
          <a:lstStyle/>
          <a:p>
            <a:endParaRPr lang="en-IN" dirty="0"/>
          </a:p>
        </p:txBody>
      </p:sp>
      <p:sp>
        <p:nvSpPr>
          <p:cNvPr id="3" name="Text Placeholder 2">
            <a:extLst>
              <a:ext uri="{FF2B5EF4-FFF2-40B4-BE49-F238E27FC236}">
                <a16:creationId xmlns:a16="http://schemas.microsoft.com/office/drawing/2014/main" id="{99139FCC-3082-A308-2D05-A16BB32CA371}"/>
              </a:ext>
            </a:extLst>
          </p:cNvPr>
          <p:cNvSpPr>
            <a:spLocks noGrp="1"/>
          </p:cNvSpPr>
          <p:nvPr>
            <p:ph type="body" idx="1"/>
          </p:nvPr>
        </p:nvSpPr>
        <p:spPr>
          <a:xfrm>
            <a:off x="457200" y="373626"/>
            <a:ext cx="8229600" cy="5752537"/>
          </a:xfrm>
        </p:spPr>
        <p:txBody>
          <a:bodyPr>
            <a:normAutofit/>
          </a:bodyPr>
          <a:lstStyle/>
          <a:p>
            <a:r>
              <a:rPr lang="en-US" sz="2600" dirty="0"/>
              <a:t>Integration of Weather and Environmental Monitoring Systems for Public Health Awareness</a:t>
            </a:r>
          </a:p>
          <a:p>
            <a:pPr marL="114300" indent="0">
              <a:buNone/>
            </a:pPr>
            <a:r>
              <a:rPr lang="en-US" sz="2400" dirty="0"/>
              <a:t>                                       </a:t>
            </a:r>
            <a:r>
              <a:rPr lang="en-US" sz="2600" dirty="0"/>
              <a:t>The system collects weather data, pollen counts, and air quality index (AQI) from APIs, processes this information using a centralized platform, and presents It through a user-friendly interface.</a:t>
            </a:r>
          </a:p>
          <a:p>
            <a:pPr marL="114300" indent="0">
              <a:buNone/>
            </a:pPr>
            <a:r>
              <a:rPr lang="en-US" sz="2600" dirty="0"/>
              <a:t>                                                    </a:t>
            </a:r>
          </a:p>
          <a:p>
            <a:pPr marL="114300" indent="0">
              <a:buNone/>
            </a:pPr>
            <a:r>
              <a:rPr lang="en-US" sz="2600" dirty="0"/>
              <a:t>                                  Drawback:</a:t>
            </a:r>
          </a:p>
          <a:p>
            <a:pPr marL="114300" indent="0">
              <a:buNone/>
            </a:pPr>
            <a:r>
              <a:rPr lang="en-US" sz="2600" dirty="0"/>
              <a:t>                                                 data accuracy depends on external </a:t>
            </a:r>
            <a:r>
              <a:rPr lang="en-US" sz="2600" dirty="0" err="1"/>
              <a:t>APIs,which</a:t>
            </a:r>
            <a:r>
              <a:rPr lang="en-US" sz="2600" dirty="0"/>
              <a:t> may cause delay in real-time updates</a:t>
            </a:r>
          </a:p>
          <a:p>
            <a:pPr marL="114300" indent="0">
              <a:buNone/>
            </a:pPr>
            <a:r>
              <a:rPr lang="en-US" sz="2600" dirty="0"/>
              <a:t>                                                 The system also lacks personalized health care </a:t>
            </a:r>
            <a:r>
              <a:rPr lang="en-US" sz="2600" dirty="0" err="1"/>
              <a:t>recommendations,which</a:t>
            </a:r>
            <a:r>
              <a:rPr lang="en-US" sz="2600" dirty="0"/>
              <a:t> limits</a:t>
            </a:r>
          </a:p>
          <a:p>
            <a:pPr marL="114300" indent="0">
              <a:buNone/>
            </a:pPr>
            <a:r>
              <a:rPr lang="en-US" sz="2600" dirty="0"/>
              <a:t> its impact on the individual</a:t>
            </a:r>
            <a:endParaRPr lang="en-IN" sz="2600" dirty="0"/>
          </a:p>
        </p:txBody>
      </p:sp>
      <p:sp>
        <p:nvSpPr>
          <p:cNvPr id="151" name="Google Shape;151;p22"/>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1487</Words>
  <Application>Microsoft Office PowerPoint</Application>
  <PresentationFormat>On-screen Show (4:3)</PresentationFormat>
  <Paragraphs>135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Times New Roman</vt:lpstr>
      <vt:lpstr>Palatino Linotype</vt:lpstr>
      <vt:lpstr>Arial</vt:lpstr>
      <vt:lpstr>Calibri</vt:lpstr>
      <vt:lpstr>Office Theme</vt:lpstr>
      <vt:lpstr>Project Title: WEATHER FORECASTING INTEGRATED WITH POLLEN COUNT AND AIR QUALITY INDEX FOR ENHANCED ENVIRONMENTAL AWARENESS </vt:lpstr>
      <vt:lpstr>Abstract</vt:lpstr>
      <vt:lpstr>Objectives</vt:lpstr>
      <vt:lpstr>Motivation</vt:lpstr>
      <vt:lpstr>PowerPoint Presentation</vt:lpstr>
      <vt:lpstr>Literature survey</vt:lpstr>
      <vt:lpstr>PowerPoint Presentation</vt:lpstr>
      <vt:lpstr>PowerPoint Presentation</vt:lpstr>
      <vt:lpstr>PowerPoint Presentation</vt:lpstr>
      <vt:lpstr>Existing Methodology</vt:lpstr>
      <vt:lpstr>Proposed Methodology</vt:lpstr>
      <vt:lpstr>Architecture Diagram</vt:lpstr>
      <vt:lpstr>Major Components/ Algorithm Used</vt:lpstr>
      <vt:lpstr>Result &amp; Discussion</vt:lpstr>
      <vt:lpstr>Future Scope</vt:lpstr>
      <vt:lpstr>Publications &amp; 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An AI Based Parking Management System</dc:title>
  <dc:creator>NAVEEN KUMAR</dc:creator>
  <cp:lastModifiedBy>Sanjai A</cp:lastModifiedBy>
  <cp:revision>7</cp:revision>
  <dcterms:created xsi:type="dcterms:W3CDTF">2024-09-20T16:53:35Z</dcterms:created>
  <dcterms:modified xsi:type="dcterms:W3CDTF">2024-10-18T19:26:45Z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FD194528EF3F4BB69733DC5A3AD5E905_13</vt:lpwstr>
  </property>
  <property fmtid="{D5CDD505-2E9C-101B-9397-08002B2CF9AE}" pid="3" name="KSOProductBuildVer">
    <vt:lpwstr>1033-12.2.0.13472</vt:lpwstr>
  </property>
</Properties>
</file>