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7" autoAdjust="0"/>
    <p:restoredTop sz="94660"/>
  </p:normalViewPr>
  <p:slideViewPr>
    <p:cSldViewPr snapToGrid="0">
      <p:cViewPr varScale="1">
        <p:scale>
          <a:sx n="80" d="100"/>
          <a:sy n="80" d="100"/>
        </p:scale>
        <p:origin x="1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9/14/2015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9/14/2015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Module Pattern </a:t>
            </a:r>
            <a:r>
              <a:rPr lang="en-US" sz="4400" dirty="0" smtClean="0"/>
              <a:t>in JavaScript</a:t>
            </a:r>
            <a:endParaRPr lang="en-US" sz="4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732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dirty="0"/>
              <a:t>Module Pattern is very common in the JavaScript world with its great importance. It helps us to write clean object oriented JavaScript.</a:t>
            </a:r>
            <a:br>
              <a:rPr lang="en-US" sz="2000" dirty="0"/>
            </a:br>
            <a:r>
              <a:rPr lang="en-US" sz="2000" dirty="0"/>
              <a:t>In JavaScript programing language, functions can be used as a Module</a:t>
            </a:r>
            <a:r>
              <a:rPr lang="en-US" sz="2000" dirty="0" smtClean="0"/>
              <a:t>.</a:t>
            </a:r>
            <a:br>
              <a:rPr lang="en-US" sz="2000" dirty="0" smtClean="0"/>
            </a:br>
            <a:r>
              <a:rPr lang="en-US" sz="2000" dirty="0"/>
              <a:t/>
            </a:r>
            <a:br>
              <a:rPr lang="en-US" sz="2000" dirty="0"/>
            </a:br>
            <a:r>
              <a:rPr lang="en-US" sz="2000" dirty="0"/>
              <a:t>Inside the module, we can have private methods and properties and </a:t>
            </a:r>
            <a:r>
              <a:rPr lang="en-US" sz="2000" dirty="0" smtClean="0"/>
              <a:t>privileged methods.</a:t>
            </a:r>
            <a:br>
              <a:rPr lang="en-US" sz="2000" dirty="0" smtClean="0"/>
            </a:br>
            <a:r>
              <a:rPr lang="en-US" sz="2000" dirty="0"/>
              <a:t/>
            </a:r>
            <a:br>
              <a:rPr lang="en-US" sz="2000" dirty="0"/>
            </a:br>
            <a:r>
              <a:rPr lang="en-US" sz="2000" dirty="0" smtClean="0"/>
              <a:t>privileged </a:t>
            </a:r>
            <a:r>
              <a:rPr lang="en-US" sz="2000" dirty="0"/>
              <a:t>methods can able to </a:t>
            </a:r>
            <a:r>
              <a:rPr lang="en-US" sz="2000" dirty="0" smtClean="0"/>
              <a:t>access </a:t>
            </a:r>
            <a:r>
              <a:rPr lang="en-US" sz="2000" dirty="0"/>
              <a:t>the </a:t>
            </a:r>
            <a:r>
              <a:rPr lang="en-US" sz="2000" dirty="0" smtClean="0"/>
              <a:t>private </a:t>
            </a:r>
            <a:r>
              <a:rPr lang="en-US" sz="2000" dirty="0"/>
              <a:t>methods and properties within the module</a:t>
            </a:r>
            <a:br>
              <a:rPr lang="en-US" sz="2000" dirty="0"/>
            </a:br>
            <a:endParaRPr lang="en-US" sz="2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7462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464" y="2469078"/>
            <a:ext cx="8825658" cy="3329581"/>
          </a:xfrm>
        </p:spPr>
        <p:txBody>
          <a:bodyPr/>
          <a:lstStyle/>
          <a:p>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smtClean="0"/>
              <a:t>Example</a:t>
            </a:r>
            <a:r>
              <a:rPr lang="en-US" sz="1400" dirty="0"/>
              <a:t>:</a:t>
            </a:r>
            <a:br>
              <a:rPr lang="en-US" sz="1400" dirty="0"/>
            </a:br>
            <a:r>
              <a:rPr lang="en-US" sz="1400" dirty="0"/>
              <a:t>//Single Global Variable "Module"</a:t>
            </a:r>
            <a:br>
              <a:rPr lang="en-US" sz="1400" dirty="0"/>
            </a:br>
            <a:r>
              <a:rPr lang="en-US" sz="1400" dirty="0" err="1"/>
              <a:t>var</a:t>
            </a:r>
            <a:r>
              <a:rPr lang="en-US" sz="1400" dirty="0"/>
              <a:t> Module = ( function ( ) {</a:t>
            </a:r>
            <a:br>
              <a:rPr lang="en-US" sz="1400" dirty="0"/>
            </a:br>
            <a:r>
              <a:rPr lang="en-US" sz="1400" dirty="0"/>
              <a:t>    </a:t>
            </a:r>
            <a:r>
              <a:rPr lang="en-US" sz="1400" dirty="0" err="1"/>
              <a:t>var</a:t>
            </a:r>
            <a:r>
              <a:rPr lang="en-US" sz="1400" dirty="0"/>
              <a:t> </a:t>
            </a:r>
            <a:r>
              <a:rPr lang="en-US" sz="1400" dirty="0" err="1"/>
              <a:t>privateVariable</a:t>
            </a:r>
            <a:r>
              <a:rPr lang="en-US" sz="1400" dirty="0"/>
              <a:t> = "some value",</a:t>
            </a:r>
            <a:br>
              <a:rPr lang="en-US" sz="1400" dirty="0"/>
            </a:br>
            <a:r>
              <a:rPr lang="en-US" sz="1400" dirty="0"/>
              <a:t>        </a:t>
            </a:r>
            <a:r>
              <a:rPr lang="en-US" sz="1400" b="1" dirty="0" err="1">
                <a:solidFill>
                  <a:srgbClr val="FF0000"/>
                </a:solidFill>
              </a:rPr>
              <a:t>privateMethod</a:t>
            </a:r>
            <a:r>
              <a:rPr lang="en-US" sz="1400" dirty="0">
                <a:solidFill>
                  <a:srgbClr val="FF0000"/>
                </a:solidFill>
              </a:rPr>
              <a:t> </a:t>
            </a:r>
            <a:r>
              <a:rPr lang="en-US" sz="1400" dirty="0"/>
              <a:t>= function ( ) {</a:t>
            </a:r>
            <a:br>
              <a:rPr lang="en-US" sz="1400" dirty="0"/>
            </a:br>
            <a:r>
              <a:rPr lang="en-US" sz="1400" dirty="0"/>
              <a:t>			//do something.</a:t>
            </a:r>
            <a:br>
              <a:rPr lang="en-US" sz="1400" dirty="0"/>
            </a:br>
            <a:r>
              <a:rPr lang="en-US" sz="1400" dirty="0"/>
              <a:t>	};</a:t>
            </a:r>
            <a:br>
              <a:rPr lang="en-US" sz="1400" dirty="0"/>
            </a:br>
            <a:r>
              <a:rPr lang="en-US" sz="1400" dirty="0"/>
              <a:t>    //returning one anonymous object literal that would expose privileged methods.</a:t>
            </a:r>
            <a:br>
              <a:rPr lang="en-US" sz="1400" dirty="0"/>
            </a:br>
            <a:r>
              <a:rPr lang="en-US" sz="1400" dirty="0"/>
              <a:t>    return {</a:t>
            </a:r>
            <a:br>
              <a:rPr lang="en-US" sz="1400" dirty="0"/>
            </a:br>
            <a:r>
              <a:rPr lang="en-US" sz="1400" dirty="0"/>
              <a:t>         //the method inside the return object are </a:t>
            </a:r>
            <a:br>
              <a:rPr lang="en-US" sz="1400" dirty="0"/>
            </a:br>
            <a:r>
              <a:rPr lang="en-US" sz="1400" dirty="0"/>
              <a:t>         //called as privileged method because it has access </a:t>
            </a:r>
            <a:br>
              <a:rPr lang="en-US" sz="1400" dirty="0"/>
            </a:br>
            <a:r>
              <a:rPr lang="en-US" sz="1400" dirty="0"/>
              <a:t>         //to the private methods and variables of the module.</a:t>
            </a:r>
            <a:br>
              <a:rPr lang="en-US" sz="1400" dirty="0"/>
            </a:br>
            <a:r>
              <a:rPr lang="en-US" sz="1400" dirty="0"/>
              <a:t> </a:t>
            </a:r>
            <a:br>
              <a:rPr lang="en-US" sz="1400" dirty="0"/>
            </a:br>
            <a:r>
              <a:rPr lang="en-US" sz="1400" dirty="0"/>
              <a:t>         </a:t>
            </a:r>
            <a:r>
              <a:rPr lang="en-US" sz="1400" b="1" dirty="0" err="1">
                <a:solidFill>
                  <a:srgbClr val="FF0000"/>
                </a:solidFill>
              </a:rPr>
              <a:t>privilegedMethod</a:t>
            </a:r>
            <a:r>
              <a:rPr lang="en-US" sz="1400" dirty="0">
                <a:solidFill>
                  <a:srgbClr val="FF0000"/>
                </a:solidFill>
              </a:rPr>
              <a:t> </a:t>
            </a:r>
            <a:r>
              <a:rPr lang="en-US" sz="1400" dirty="0"/>
              <a:t>: function ( ) {</a:t>
            </a:r>
            <a:br>
              <a:rPr lang="en-US" sz="1400" dirty="0"/>
            </a:br>
            <a:r>
              <a:rPr lang="en-US" sz="1400" dirty="0"/>
              <a:t>            //this method can access its private variable and method </a:t>
            </a:r>
            <a:br>
              <a:rPr lang="en-US" sz="1400" dirty="0"/>
            </a:br>
            <a:r>
              <a:rPr lang="en-US" sz="1400" dirty="0"/>
              <a:t>            //by using the principle of closure. </a:t>
            </a:r>
            <a:br>
              <a:rPr lang="en-US" sz="1400" dirty="0"/>
            </a:br>
            <a:r>
              <a:rPr lang="en-US" sz="1400" dirty="0"/>
              <a:t>            alert(</a:t>
            </a:r>
            <a:r>
              <a:rPr lang="en-US" sz="1400" dirty="0" err="1"/>
              <a:t>privateVariable</a:t>
            </a:r>
            <a:r>
              <a:rPr lang="en-US" sz="1400" dirty="0"/>
              <a:t>); //accessing private variable.</a:t>
            </a:r>
            <a:br>
              <a:rPr lang="en-US" sz="1400" dirty="0"/>
            </a:br>
            <a:r>
              <a:rPr lang="en-US" sz="1400" dirty="0"/>
              <a:t>            </a:t>
            </a:r>
            <a:r>
              <a:rPr lang="en-US" sz="1400" b="1" dirty="0" err="1">
                <a:solidFill>
                  <a:srgbClr val="FF0000"/>
                </a:solidFill>
              </a:rPr>
              <a:t>privateMethod</a:t>
            </a:r>
            <a:r>
              <a:rPr lang="en-US" sz="1400" dirty="0"/>
              <a:t>( ); //calling private method</a:t>
            </a:r>
            <a:br>
              <a:rPr lang="en-US" sz="1400" dirty="0"/>
            </a:br>
            <a:r>
              <a:rPr lang="en-US" sz="1400" dirty="0"/>
              <a:t>        }</a:t>
            </a:r>
            <a:br>
              <a:rPr lang="en-US" sz="1400" dirty="0"/>
            </a:br>
            <a:r>
              <a:rPr lang="en-US" sz="1400" dirty="0"/>
              <a:t>    };</a:t>
            </a:r>
            <a:br>
              <a:rPr lang="en-US" sz="1400" dirty="0"/>
            </a:br>
            <a:r>
              <a:rPr lang="en-US" sz="1400" dirty="0"/>
              <a:t>})( </a:t>
            </a:r>
            <a:r>
              <a:rPr lang="en-US" sz="1400" dirty="0" smtClean="0"/>
              <a:t>);</a:t>
            </a:r>
            <a:r>
              <a:rPr lang="en-US" sz="1400" dirty="0"/>
              <a:t> </a:t>
            </a: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b="1" u="sng" dirty="0"/>
              <a:t>Calling </a:t>
            </a:r>
            <a:r>
              <a:rPr lang="en-US" sz="1400" b="1" u="sng" dirty="0" smtClean="0"/>
              <a:t>privileged </a:t>
            </a:r>
            <a:r>
              <a:rPr lang="en-US" sz="1400" b="1" u="sng" dirty="0"/>
              <a:t>method</a:t>
            </a:r>
            <a:r>
              <a:rPr lang="en-US" sz="1050" b="1" u="sng" dirty="0"/>
              <a:t/>
            </a:r>
            <a:br>
              <a:rPr lang="en-US" sz="1050" b="1" u="sng" dirty="0"/>
            </a:br>
            <a:r>
              <a:rPr lang="en-US" sz="1050" dirty="0"/>
              <a:t> </a:t>
            </a:r>
            <a:r>
              <a:rPr lang="en-US" sz="1050" dirty="0" err="1" smtClean="0"/>
              <a:t>Module.privilegedMethod</a:t>
            </a:r>
            <a:r>
              <a:rPr lang="en-US" sz="1050" dirty="0"/>
              <a:t>();</a:t>
            </a:r>
            <a:r>
              <a:rPr lang="en-US" sz="800" dirty="0"/>
              <a:t/>
            </a:r>
            <a:br>
              <a:rPr lang="en-US" sz="800" dirty="0"/>
            </a:br>
            <a:r>
              <a:rPr lang="en-US" sz="600" dirty="0"/>
              <a:t/>
            </a:r>
            <a:br>
              <a:rPr lang="en-US" sz="600" dirty="0"/>
            </a:br>
            <a:r>
              <a:rPr lang="en-US" sz="600" dirty="0"/>
              <a:t> </a:t>
            </a:r>
            <a:endParaRPr lang="en-US" sz="600" dirty="0"/>
          </a:p>
        </p:txBody>
      </p:sp>
    </p:spTree>
    <p:extLst>
      <p:ext uri="{BB962C8B-B14F-4D97-AF65-F5344CB8AC3E}">
        <p14:creationId xmlns:p14="http://schemas.microsoft.com/office/powerpoint/2010/main" val="3399444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464" y="2469078"/>
            <a:ext cx="8825658" cy="3329581"/>
          </a:xfrm>
        </p:spPr>
        <p:txBody>
          <a:bodyPr/>
          <a:lstStyle/>
          <a:p>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//Single Global Variable "Module"</a:t>
            </a:r>
            <a:br>
              <a:rPr lang="en-US" sz="1400" dirty="0" smtClean="0"/>
            </a:br>
            <a:r>
              <a:rPr lang="en-US" sz="1400" dirty="0" err="1" smtClean="0"/>
              <a:t>var</a:t>
            </a:r>
            <a:r>
              <a:rPr lang="en-US" sz="1400" dirty="0" smtClean="0"/>
              <a:t> Module = ( function ( ) {</a:t>
            </a:r>
            <a:br>
              <a:rPr lang="en-US" sz="1400" dirty="0" smtClean="0"/>
            </a:br>
            <a:r>
              <a:rPr lang="en-US" sz="1400" dirty="0" smtClean="0"/>
              <a:t>    </a:t>
            </a:r>
            <a:r>
              <a:rPr lang="en-US" sz="1400" dirty="0" err="1" smtClean="0"/>
              <a:t>var</a:t>
            </a:r>
            <a:r>
              <a:rPr lang="en-US" sz="1400" dirty="0" smtClean="0"/>
              <a:t> </a:t>
            </a:r>
            <a:br>
              <a:rPr lang="en-US" sz="1400" dirty="0" smtClean="0"/>
            </a:br>
            <a:r>
              <a:rPr lang="en-US" sz="1400" dirty="0" smtClean="0"/>
              <a:t>     </a:t>
            </a:r>
            <a:r>
              <a:rPr lang="en-US" sz="1400" dirty="0" err="1" smtClean="0"/>
              <a:t>privateVariable</a:t>
            </a:r>
            <a:r>
              <a:rPr lang="en-US" sz="1400" dirty="0" smtClean="0"/>
              <a:t> = "some value"</a:t>
            </a:r>
            <a:br>
              <a:rPr lang="en-US" sz="1400" dirty="0" smtClean="0"/>
            </a:br>
            <a:r>
              <a:rPr lang="en-US" sz="1400" dirty="0" smtClean="0"/>
              <a:t>    ,</a:t>
            </a:r>
            <a:r>
              <a:rPr lang="en-US" sz="1400" dirty="0" err="1" smtClean="0"/>
              <a:t>privateMethod</a:t>
            </a:r>
            <a:r>
              <a:rPr lang="en-US" sz="1400" dirty="0" smtClean="0"/>
              <a:t> = function ( ) {</a:t>
            </a:r>
            <a:br>
              <a:rPr lang="en-US" sz="1400" dirty="0" smtClean="0"/>
            </a:br>
            <a:r>
              <a:rPr lang="en-US" sz="1400" dirty="0" smtClean="0"/>
              <a:t>        //do something.</a:t>
            </a:r>
            <a:br>
              <a:rPr lang="en-US" sz="1400" dirty="0" smtClean="0"/>
            </a:br>
            <a:r>
              <a:rPr lang="en-US" sz="1400" dirty="0" smtClean="0"/>
              <a:t>    }</a:t>
            </a:r>
            <a:br>
              <a:rPr lang="en-US" sz="1400" dirty="0" smtClean="0"/>
            </a:br>
            <a:r>
              <a:rPr lang="en-US" sz="1400" dirty="0" smtClean="0"/>
              <a:t>    //object literal that would have privileged methods.</a:t>
            </a:r>
            <a:br>
              <a:rPr lang="en-US" sz="1400" dirty="0" smtClean="0"/>
            </a:br>
            <a:r>
              <a:rPr lang="en-US" sz="1400" dirty="0" smtClean="0"/>
              <a:t>    ,</a:t>
            </a:r>
            <a:r>
              <a:rPr lang="en-US" sz="1400" b="1" dirty="0" err="1" smtClean="0"/>
              <a:t>retObject</a:t>
            </a:r>
            <a:r>
              <a:rPr lang="en-US" sz="1400" b="1" dirty="0" smtClean="0"/>
              <a:t> = {</a:t>
            </a:r>
            <a:br>
              <a:rPr lang="en-US" sz="1400" b="1" dirty="0" smtClean="0"/>
            </a:br>
            <a:r>
              <a:rPr lang="en-US" sz="1400" b="1" dirty="0" smtClean="0"/>
              <a:t>         </a:t>
            </a:r>
            <a:r>
              <a:rPr lang="en-US" sz="1400" dirty="0" smtClean="0"/>
              <a:t>//the method inside the return object are </a:t>
            </a:r>
            <a:br>
              <a:rPr lang="en-US" sz="1400" dirty="0" smtClean="0"/>
            </a:br>
            <a:r>
              <a:rPr lang="en-US" sz="1400" dirty="0" smtClean="0"/>
              <a:t>         //called as privileged method because it has access </a:t>
            </a:r>
            <a:br>
              <a:rPr lang="en-US" sz="1400" dirty="0" smtClean="0"/>
            </a:br>
            <a:r>
              <a:rPr lang="en-US" sz="1400" dirty="0" smtClean="0"/>
              <a:t>         //to the private methods and variables of the module.</a:t>
            </a:r>
            <a:r>
              <a:rPr lang="en-US" sz="1400" b="1" dirty="0" smtClean="0"/>
              <a:t/>
            </a:r>
            <a:br>
              <a:rPr lang="en-US" sz="1400" b="1" dirty="0" smtClean="0"/>
            </a:br>
            <a:r>
              <a:rPr lang="en-US" sz="1400" b="1" dirty="0" smtClean="0"/>
              <a:t>         </a:t>
            </a:r>
            <a:r>
              <a:rPr lang="en-US" sz="1400" b="1" dirty="0" err="1" smtClean="0"/>
              <a:t>privilegedMethod</a:t>
            </a:r>
            <a:r>
              <a:rPr lang="en-US" sz="1400" b="1" dirty="0" smtClean="0"/>
              <a:t> : function ( ) {</a:t>
            </a:r>
            <a:br>
              <a:rPr lang="en-US" sz="1400" b="1" dirty="0" smtClean="0"/>
            </a:br>
            <a:r>
              <a:rPr lang="en-US" sz="1400" b="1" dirty="0" smtClean="0"/>
              <a:t>        </a:t>
            </a:r>
            <a:r>
              <a:rPr lang="en-US" sz="1400" dirty="0" smtClean="0"/>
              <a:t>    //this method can access its private variable and method </a:t>
            </a:r>
            <a:br>
              <a:rPr lang="en-US" sz="1400" dirty="0" smtClean="0"/>
            </a:br>
            <a:r>
              <a:rPr lang="en-US" sz="1400" dirty="0" smtClean="0"/>
              <a:t>            //by using the principle of closure. </a:t>
            </a:r>
            <a:r>
              <a:rPr lang="en-US" sz="1400" b="1" dirty="0" smtClean="0"/>
              <a:t/>
            </a:r>
            <a:br>
              <a:rPr lang="en-US" sz="1400" b="1" dirty="0" smtClean="0"/>
            </a:br>
            <a:r>
              <a:rPr lang="en-US" sz="1400" b="1" dirty="0" smtClean="0"/>
              <a:t>            alert(</a:t>
            </a:r>
            <a:r>
              <a:rPr lang="en-US" sz="1400" b="1" dirty="0" err="1" smtClean="0"/>
              <a:t>privateVariable</a:t>
            </a:r>
            <a:r>
              <a:rPr lang="en-US" sz="1400" b="1" dirty="0" smtClean="0"/>
              <a:t>); </a:t>
            </a:r>
            <a:r>
              <a:rPr lang="en-US" sz="1400" dirty="0" smtClean="0"/>
              <a:t>//accessing private variable.</a:t>
            </a:r>
            <a:br>
              <a:rPr lang="en-US" sz="1400" dirty="0" smtClean="0"/>
            </a:br>
            <a:r>
              <a:rPr lang="en-US" sz="1400" b="1" dirty="0" smtClean="0"/>
              <a:t>            </a:t>
            </a:r>
            <a:r>
              <a:rPr lang="en-US" sz="1400" b="1" dirty="0" err="1" smtClean="0"/>
              <a:t>privateMethod</a:t>
            </a:r>
            <a:r>
              <a:rPr lang="en-US" sz="1400" b="1" dirty="0" smtClean="0"/>
              <a:t>( ); //</a:t>
            </a:r>
            <a:r>
              <a:rPr lang="en-US" sz="1400" dirty="0" smtClean="0"/>
              <a:t>calling private method</a:t>
            </a:r>
            <a:r>
              <a:rPr lang="en-US" sz="1400" b="1" dirty="0" smtClean="0"/>
              <a:t/>
            </a:r>
            <a:br>
              <a:rPr lang="en-US" sz="1400" b="1" dirty="0" smtClean="0"/>
            </a:br>
            <a:r>
              <a:rPr lang="en-US" sz="1400" b="1" dirty="0" smtClean="0"/>
              <a:t>        }</a:t>
            </a:r>
            <a:br>
              <a:rPr lang="en-US" sz="1400" b="1" dirty="0" smtClean="0"/>
            </a:br>
            <a:r>
              <a:rPr lang="en-US" sz="1400" dirty="0" smtClean="0"/>
              <a:t>    };</a:t>
            </a:r>
            <a:br>
              <a:rPr lang="en-US" sz="1400" dirty="0" smtClean="0"/>
            </a:br>
            <a:r>
              <a:rPr lang="en-US" sz="1400" dirty="0" smtClean="0"/>
              <a:t>    //returning the object.</a:t>
            </a:r>
            <a:br>
              <a:rPr lang="en-US" sz="1400" dirty="0" smtClean="0"/>
            </a:br>
            <a:r>
              <a:rPr lang="en-US" sz="1400" dirty="0" smtClean="0"/>
              <a:t>    return </a:t>
            </a:r>
            <a:r>
              <a:rPr lang="en-US" sz="1400" dirty="0" err="1" smtClean="0"/>
              <a:t>retObject</a:t>
            </a:r>
            <a:r>
              <a:rPr lang="en-US" sz="1400" dirty="0" smtClean="0"/>
              <a:t>;</a:t>
            </a:r>
            <a:br>
              <a:rPr lang="en-US" sz="1400" dirty="0" smtClean="0"/>
            </a:br>
            <a:r>
              <a:rPr lang="en-US" sz="1400" dirty="0" smtClean="0"/>
              <a:t>})( ); </a:t>
            </a:r>
            <a:br>
              <a:rPr lang="en-US" sz="1400" dirty="0" smtClean="0"/>
            </a:br>
            <a:r>
              <a:rPr lang="en-US" sz="600" dirty="0" smtClean="0"/>
              <a:t/>
            </a:r>
            <a:br>
              <a:rPr lang="en-US" sz="600" dirty="0" smtClean="0"/>
            </a:br>
            <a:r>
              <a:rPr lang="en-US" sz="600" dirty="0" smtClean="0"/>
              <a:t> </a:t>
            </a:r>
            <a:endParaRPr lang="en-US" sz="600" dirty="0"/>
          </a:p>
        </p:txBody>
      </p:sp>
    </p:spTree>
    <p:extLst>
      <p:ext uri="{BB962C8B-B14F-4D97-AF65-F5344CB8AC3E}">
        <p14:creationId xmlns:p14="http://schemas.microsoft.com/office/powerpoint/2010/main" val="3972335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838" y="403761"/>
            <a:ext cx="8825658" cy="6163293"/>
          </a:xfrm>
        </p:spPr>
        <p:txBody>
          <a:bodyPr/>
          <a:lstStyle/>
          <a:p>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2000" b="1" u="sng" dirty="0" smtClean="0"/>
              <a:t>Sub Modules</a:t>
            </a:r>
            <a:r>
              <a:rPr lang="en-US" sz="1400" dirty="0" smtClean="0"/>
              <a:t/>
            </a:r>
            <a:br>
              <a:rPr lang="en-US" sz="1400" dirty="0" smtClean="0"/>
            </a:br>
            <a:r>
              <a:rPr lang="en-US" sz="1400" dirty="0" smtClean="0"/>
              <a:t/>
            </a:r>
            <a:br>
              <a:rPr lang="en-US" sz="1400" dirty="0" smtClean="0"/>
            </a:br>
            <a:r>
              <a:rPr lang="en-US" sz="1400" dirty="0" err="1"/>
              <a:t>var</a:t>
            </a:r>
            <a:r>
              <a:rPr lang="en-US" sz="1400" dirty="0"/>
              <a:t> DMM = (function ( ) { </a:t>
            </a:r>
            <a:br>
              <a:rPr lang="en-US" sz="1400" dirty="0"/>
            </a:br>
            <a:r>
              <a:rPr lang="en-US" sz="1400" dirty="0"/>
              <a:t>    //Private Method.</a:t>
            </a:r>
            <a:br>
              <a:rPr lang="en-US" sz="1400" dirty="0"/>
            </a:br>
            <a:r>
              <a:rPr lang="en-US" sz="1400" dirty="0"/>
              <a:t>    </a:t>
            </a:r>
            <a:r>
              <a:rPr lang="en-US" sz="1400" dirty="0" err="1"/>
              <a:t>var</a:t>
            </a:r>
            <a:r>
              <a:rPr lang="en-US" sz="1400" dirty="0"/>
              <a:t> </a:t>
            </a:r>
            <a:r>
              <a:rPr lang="en-US" sz="1400" dirty="0" err="1"/>
              <a:t>validateDispute</a:t>
            </a:r>
            <a:r>
              <a:rPr lang="en-US" sz="1400" dirty="0"/>
              <a:t> = function ( ){</a:t>
            </a:r>
            <a:br>
              <a:rPr lang="en-US" sz="1400" dirty="0"/>
            </a:br>
            <a:r>
              <a:rPr lang="en-US" sz="1400" dirty="0"/>
              <a:t>		//Raise </a:t>
            </a:r>
            <a:r>
              <a:rPr lang="en-US" sz="1400" dirty="0" err="1"/>
              <a:t>dipsute</a:t>
            </a:r>
            <a:r>
              <a:rPr lang="en-US" sz="1400" dirty="0"/>
              <a:t/>
            </a:r>
            <a:br>
              <a:rPr lang="en-US" sz="1400" dirty="0"/>
            </a:br>
            <a:r>
              <a:rPr lang="en-US" sz="1400" dirty="0"/>
              <a:t>    }</a:t>
            </a:r>
            <a:br>
              <a:rPr lang="en-US" sz="1400" dirty="0"/>
            </a:br>
            <a:r>
              <a:rPr lang="en-US" sz="1400" dirty="0"/>
              <a:t>	</a:t>
            </a:r>
            <a:br>
              <a:rPr lang="en-US" sz="1400" dirty="0"/>
            </a:br>
            <a:r>
              <a:rPr lang="en-US" sz="1400" dirty="0"/>
              <a:t>	</a:t>
            </a:r>
            <a:r>
              <a:rPr lang="en-US" sz="1400" dirty="0" err="1"/>
              <a:t>var</a:t>
            </a:r>
            <a:r>
              <a:rPr lang="en-US" sz="1400" dirty="0"/>
              <a:t> </a:t>
            </a:r>
            <a:r>
              <a:rPr lang="en-US" sz="1400" dirty="0" err="1"/>
              <a:t>generateGridColumns</a:t>
            </a:r>
            <a:r>
              <a:rPr lang="en-US" sz="1400" dirty="0"/>
              <a:t> = function()</a:t>
            </a:r>
            <a:br>
              <a:rPr lang="en-US" sz="1400" dirty="0"/>
            </a:br>
            <a:r>
              <a:rPr lang="en-US" sz="1400" dirty="0"/>
              <a:t>	{</a:t>
            </a:r>
            <a:br>
              <a:rPr lang="en-US" sz="1400" dirty="0"/>
            </a:br>
            <a:r>
              <a:rPr lang="en-US" sz="1400" dirty="0"/>
              <a:t>		//Generate grid columns</a:t>
            </a:r>
            <a:br>
              <a:rPr lang="en-US" sz="1400" dirty="0"/>
            </a:br>
            <a:r>
              <a:rPr lang="en-US" sz="1400" dirty="0"/>
              <a:t>	}</a:t>
            </a:r>
            <a:br>
              <a:rPr lang="en-US" sz="1400" dirty="0"/>
            </a:br>
            <a:r>
              <a:rPr lang="en-US" sz="1400" dirty="0"/>
              <a:t>	</a:t>
            </a:r>
            <a:r>
              <a:rPr lang="en-US" sz="1400" dirty="0" err="1"/>
              <a:t>var</a:t>
            </a:r>
            <a:r>
              <a:rPr lang="en-US" sz="1400" dirty="0"/>
              <a:t> </a:t>
            </a:r>
            <a:r>
              <a:rPr lang="en-US" sz="1400" dirty="0" err="1"/>
              <a:t>bindDipsuteGridView</a:t>
            </a:r>
            <a:r>
              <a:rPr lang="en-US" sz="1400" dirty="0"/>
              <a:t> = function()</a:t>
            </a:r>
            <a:br>
              <a:rPr lang="en-US" sz="1400" dirty="0"/>
            </a:br>
            <a:r>
              <a:rPr lang="en-US" sz="1400" dirty="0"/>
              <a:t>	{</a:t>
            </a:r>
            <a:br>
              <a:rPr lang="en-US" sz="1400" dirty="0"/>
            </a:br>
            <a:r>
              <a:rPr lang="en-US" sz="1400" dirty="0"/>
              <a:t>		//Grid Binding for DMM</a:t>
            </a:r>
            <a:br>
              <a:rPr lang="en-US" sz="1400" dirty="0"/>
            </a:br>
            <a:r>
              <a:rPr lang="en-US" sz="1400" dirty="0"/>
              <a:t>	}</a:t>
            </a:r>
            <a:br>
              <a:rPr lang="en-US" sz="1400" dirty="0"/>
            </a:br>
            <a:r>
              <a:rPr lang="en-US" sz="1400" dirty="0"/>
              <a:t>	</a:t>
            </a:r>
            <a:br>
              <a:rPr lang="en-US" sz="1400" dirty="0"/>
            </a:br>
            <a:r>
              <a:rPr lang="en-US" sz="1400" dirty="0"/>
              <a:t>    //Returning the object</a:t>
            </a:r>
            <a:br>
              <a:rPr lang="en-US" sz="1400" dirty="0"/>
            </a:br>
            <a:r>
              <a:rPr lang="en-US" sz="1400" dirty="0"/>
              <a:t>    return {</a:t>
            </a:r>
            <a:br>
              <a:rPr lang="en-US" sz="1400" dirty="0"/>
            </a:br>
            <a:r>
              <a:rPr lang="en-US" sz="1400" dirty="0"/>
              <a:t>        //privileged method.</a:t>
            </a:r>
            <a:br>
              <a:rPr lang="en-US" sz="1400" dirty="0"/>
            </a:br>
            <a:r>
              <a:rPr lang="en-US" sz="1400" dirty="0"/>
              <a:t>        </a:t>
            </a:r>
            <a:r>
              <a:rPr lang="en-US" sz="1400" dirty="0" err="1"/>
              <a:t>loadDisputeList</a:t>
            </a:r>
            <a:r>
              <a:rPr lang="en-US" sz="1400" dirty="0"/>
              <a:t> : function ( ){</a:t>
            </a:r>
            <a:br>
              <a:rPr lang="en-US" sz="1400" dirty="0"/>
            </a:br>
            <a:r>
              <a:rPr lang="en-US" sz="1400" dirty="0"/>
              <a:t>            //Has access to its private method because of closure.</a:t>
            </a:r>
            <a:br>
              <a:rPr lang="en-US" sz="1400" dirty="0"/>
            </a:br>
            <a:r>
              <a:rPr lang="en-US" sz="1400" dirty="0"/>
              <a:t>            return </a:t>
            </a:r>
            <a:r>
              <a:rPr lang="en-US" sz="1400" dirty="0" err="1"/>
              <a:t>bindDipsuteGridView</a:t>
            </a:r>
            <a:r>
              <a:rPr lang="en-US" sz="1400" dirty="0"/>
              <a:t>();        </a:t>
            </a:r>
            <a:br>
              <a:rPr lang="en-US" sz="1400" dirty="0"/>
            </a:br>
            <a:r>
              <a:rPr lang="en-US" sz="1400" dirty="0"/>
              <a:t>        }</a:t>
            </a:r>
            <a:br>
              <a:rPr lang="en-US" sz="1400" dirty="0"/>
            </a:br>
            <a:r>
              <a:rPr lang="en-US" sz="1400" dirty="0"/>
              <a:t>    } </a:t>
            </a:r>
            <a:br>
              <a:rPr lang="en-US" sz="1400" dirty="0"/>
            </a:br>
            <a:r>
              <a:rPr lang="en-US" sz="1400" dirty="0"/>
              <a:t>} ) ( );//Self executing method.</a:t>
            </a:r>
            <a:br>
              <a:rPr lang="en-US" sz="1400" dirty="0"/>
            </a:br>
            <a:r>
              <a:rPr lang="en-US" sz="1400" dirty="0" smtClean="0"/>
              <a:t/>
            </a:r>
            <a:br>
              <a:rPr lang="en-US" sz="1400" dirty="0" smtClean="0"/>
            </a:br>
            <a:r>
              <a:rPr lang="en-US" sz="1400" dirty="0" smtClean="0"/>
              <a:t/>
            </a:r>
            <a:br>
              <a:rPr lang="en-US" sz="1400" dirty="0" smtClean="0"/>
            </a:br>
            <a:r>
              <a:rPr lang="en-US" sz="1200" dirty="0" smtClean="0"/>
              <a:t>DMM.</a:t>
            </a:r>
            <a:r>
              <a:rPr lang="en-US" sz="1200" dirty="0"/>
              <a:t> </a:t>
            </a:r>
            <a:r>
              <a:rPr lang="en-US" sz="1200" dirty="0" err="1"/>
              <a:t>loadDisputeList</a:t>
            </a:r>
            <a:r>
              <a:rPr lang="en-US" sz="1200" dirty="0"/>
              <a:t> </a:t>
            </a:r>
            <a:r>
              <a:rPr lang="en-US" sz="1200" dirty="0" smtClean="0"/>
              <a:t>();</a:t>
            </a:r>
            <a:r>
              <a:rPr lang="en-US" sz="600" dirty="0" smtClean="0"/>
              <a:t/>
            </a:r>
            <a:br>
              <a:rPr lang="en-US" sz="600" dirty="0" smtClean="0"/>
            </a:br>
            <a:r>
              <a:rPr lang="en-US" sz="600" dirty="0" smtClean="0"/>
              <a:t> </a:t>
            </a:r>
            <a:endParaRPr lang="en-US" sz="600" dirty="0"/>
          </a:p>
        </p:txBody>
      </p:sp>
    </p:spTree>
    <p:extLst>
      <p:ext uri="{BB962C8B-B14F-4D97-AF65-F5344CB8AC3E}">
        <p14:creationId xmlns:p14="http://schemas.microsoft.com/office/powerpoint/2010/main" val="4053034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838" y="403761"/>
            <a:ext cx="8825658" cy="6163293"/>
          </a:xfrm>
        </p:spPr>
        <p:txBody>
          <a:bodyPr/>
          <a:lstStyle/>
          <a:p>
            <a:r>
              <a:rPr lang="en-US" sz="1400" dirty="0" smtClean="0"/>
              <a:t/>
            </a:r>
            <a:br>
              <a:rPr lang="en-US" sz="1400" dirty="0" smtClean="0"/>
            </a:br>
            <a:r>
              <a:rPr lang="en-US" sz="2000" b="1" u="sng" dirty="0" smtClean="0"/>
              <a:t>Sub Modules</a:t>
            </a:r>
            <a:r>
              <a:rPr lang="en-US" sz="1400" dirty="0" smtClean="0"/>
              <a:t/>
            </a:r>
            <a:br>
              <a:rPr lang="en-US" sz="1400" dirty="0" smtClean="0"/>
            </a:br>
            <a:r>
              <a:rPr lang="en-US" sz="1400" dirty="0" smtClean="0"/>
              <a:t/>
            </a:r>
            <a:br>
              <a:rPr lang="en-US" sz="1400" dirty="0" smtClean="0"/>
            </a:br>
            <a:r>
              <a:rPr lang="en-US" sz="1400" dirty="0" err="1"/>
              <a:t>DMM.guarantor</a:t>
            </a:r>
            <a:r>
              <a:rPr lang="en-US" sz="1400" dirty="0"/>
              <a:t> = (function(){</a:t>
            </a:r>
            <a:br>
              <a:rPr lang="en-US" sz="1400" dirty="0"/>
            </a:br>
            <a:r>
              <a:rPr lang="en-US" sz="1400" dirty="0"/>
              <a:t> //Private Method.</a:t>
            </a:r>
            <a:br>
              <a:rPr lang="en-US" sz="1400" dirty="0"/>
            </a:br>
            <a:r>
              <a:rPr lang="en-US" sz="1400" dirty="0"/>
              <a:t>    </a:t>
            </a:r>
            <a:r>
              <a:rPr lang="en-US" sz="1400" dirty="0" err="1"/>
              <a:t>var</a:t>
            </a:r>
            <a:r>
              <a:rPr lang="en-US" sz="1400" dirty="0"/>
              <a:t> </a:t>
            </a:r>
            <a:r>
              <a:rPr lang="en-US" sz="1400" dirty="0" err="1"/>
              <a:t>fetchGuarantorDetails</a:t>
            </a:r>
            <a:r>
              <a:rPr lang="en-US" sz="1400" dirty="0"/>
              <a:t> = function ( ){</a:t>
            </a:r>
            <a:br>
              <a:rPr lang="en-US" sz="1400" dirty="0"/>
            </a:br>
            <a:r>
              <a:rPr lang="en-US" sz="1400" dirty="0"/>
              <a:t>		//fetch guarantor details from server</a:t>
            </a:r>
            <a:br>
              <a:rPr lang="en-US" sz="1400" dirty="0"/>
            </a:br>
            <a:r>
              <a:rPr lang="en-US" sz="1400" dirty="0"/>
              <a:t>    }</a:t>
            </a:r>
            <a:br>
              <a:rPr lang="en-US" sz="1400" dirty="0"/>
            </a:br>
            <a:r>
              <a:rPr lang="en-US" sz="1400" dirty="0"/>
              <a:t>return {</a:t>
            </a:r>
            <a:br>
              <a:rPr lang="en-US" sz="1400" dirty="0"/>
            </a:br>
            <a:r>
              <a:rPr lang="en-US" sz="1400" dirty="0"/>
              <a:t>        //privileged method.</a:t>
            </a:r>
            <a:br>
              <a:rPr lang="en-US" sz="1400" dirty="0"/>
            </a:br>
            <a:r>
              <a:rPr lang="en-US" sz="1400" dirty="0"/>
              <a:t>        </a:t>
            </a:r>
            <a:r>
              <a:rPr lang="en-US" sz="1400" dirty="0" err="1"/>
              <a:t>loadGuarantorDetails</a:t>
            </a:r>
            <a:r>
              <a:rPr lang="en-US" sz="1400" dirty="0"/>
              <a:t> : function ( ){</a:t>
            </a:r>
            <a:br>
              <a:rPr lang="en-US" sz="1400" dirty="0"/>
            </a:br>
            <a:r>
              <a:rPr lang="en-US" sz="1400" dirty="0"/>
              <a:t>            //Has access to its private method because of closure.</a:t>
            </a:r>
            <a:br>
              <a:rPr lang="en-US" sz="1400" dirty="0"/>
            </a:br>
            <a:r>
              <a:rPr lang="en-US" sz="1400" dirty="0"/>
              <a:t>            return </a:t>
            </a:r>
            <a:r>
              <a:rPr lang="en-US" sz="1400" dirty="0" err="1"/>
              <a:t>fetchGuarantorDetails</a:t>
            </a:r>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a:t>
            </a:r>
            <a:br>
              <a:rPr lang="en-US" sz="1400" dirty="0"/>
            </a:br>
            <a:r>
              <a:rPr lang="en-US" sz="1400" dirty="0"/>
              <a:t>)();</a:t>
            </a:r>
            <a:br>
              <a:rPr lang="en-US" sz="1400" dirty="0"/>
            </a:br>
            <a:r>
              <a:rPr lang="en-US" sz="1400" dirty="0" smtClean="0"/>
              <a:t/>
            </a:r>
            <a:br>
              <a:rPr lang="en-US" sz="1400" dirty="0" smtClean="0"/>
            </a:br>
            <a:r>
              <a:rPr lang="en-US" sz="1400" dirty="0" smtClean="0"/>
              <a:t/>
            </a:r>
            <a:br>
              <a:rPr lang="en-US" sz="1400" dirty="0" smtClean="0"/>
            </a:br>
            <a:r>
              <a:rPr lang="en-US" sz="1400" dirty="0"/>
              <a:t/>
            </a:r>
            <a:br>
              <a:rPr lang="en-US" sz="1400" dirty="0"/>
            </a:br>
            <a:r>
              <a:rPr lang="en-US" sz="2000" dirty="0" smtClean="0"/>
              <a:t>DMM.</a:t>
            </a:r>
            <a:r>
              <a:rPr lang="en-US" sz="1050" dirty="0"/>
              <a:t> </a:t>
            </a:r>
            <a:r>
              <a:rPr lang="en-US" sz="1050" dirty="0" err="1"/>
              <a:t>DMM.guarantor</a:t>
            </a:r>
            <a:r>
              <a:rPr lang="en-US" sz="1050" dirty="0"/>
              <a:t> </a:t>
            </a:r>
            <a:r>
              <a:rPr lang="en-US" sz="1050" dirty="0" smtClean="0"/>
              <a:t>.</a:t>
            </a:r>
            <a:r>
              <a:rPr lang="en-US" sz="1050" dirty="0"/>
              <a:t> </a:t>
            </a:r>
            <a:r>
              <a:rPr lang="en-US" sz="1050" dirty="0" err="1"/>
              <a:t>loadGuarantorDetails</a:t>
            </a:r>
            <a:r>
              <a:rPr lang="en-US" sz="1050" dirty="0"/>
              <a:t> </a:t>
            </a:r>
            <a:r>
              <a:rPr lang="en-US" sz="1050" dirty="0" smtClean="0"/>
              <a:t>();</a:t>
            </a:r>
            <a:r>
              <a:rPr lang="en-US" sz="600" dirty="0" smtClean="0"/>
              <a:t/>
            </a:r>
            <a:br>
              <a:rPr lang="en-US" sz="600" dirty="0" smtClean="0"/>
            </a:br>
            <a:r>
              <a:rPr lang="en-US" sz="600" dirty="0" smtClean="0"/>
              <a:t> </a:t>
            </a:r>
            <a:endParaRPr lang="en-US" sz="600" dirty="0"/>
          </a:p>
        </p:txBody>
      </p:sp>
    </p:spTree>
    <p:extLst>
      <p:ext uri="{BB962C8B-B14F-4D97-AF65-F5344CB8AC3E}">
        <p14:creationId xmlns:p14="http://schemas.microsoft.com/office/powerpoint/2010/main" val="3186683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581" y="1650670"/>
            <a:ext cx="8825658" cy="2291937"/>
          </a:xfrm>
        </p:spPr>
        <p:txBody>
          <a:bodyPr/>
          <a:lstStyle/>
          <a:p>
            <a:r>
              <a:rPr lang="en-US" sz="2000" b="1" dirty="0"/>
              <a:t>Advantages:</a:t>
            </a:r>
            <a:br>
              <a:rPr lang="en-US" sz="2000" b="1" dirty="0"/>
            </a:br>
            <a:r>
              <a:rPr lang="en-US" sz="2000" dirty="0"/>
              <a:t>1. Helps us to write clean object oriented JavaScript</a:t>
            </a:r>
            <a:br>
              <a:rPr lang="en-US" sz="2000" dirty="0"/>
            </a:br>
            <a:r>
              <a:rPr lang="en-US" sz="2000" dirty="0"/>
              <a:t>2. Module Pattern restricts the developer to create multiple Global Variables, So web page's performance increases</a:t>
            </a:r>
            <a:br>
              <a:rPr lang="en-US" sz="2000" dirty="0"/>
            </a:br>
            <a:r>
              <a:rPr lang="en-US" sz="2000" dirty="0"/>
              <a:t>3. Extension is possible</a:t>
            </a:r>
            <a:r>
              <a:rPr lang="en-US" sz="800" dirty="0"/>
              <a:t/>
            </a:r>
            <a:br>
              <a:rPr lang="en-US" sz="800" dirty="0"/>
            </a:br>
            <a:r>
              <a:rPr lang="en-US" sz="600" dirty="0" smtClean="0"/>
              <a:t/>
            </a:r>
            <a:br>
              <a:rPr lang="en-US" sz="600" dirty="0" smtClean="0"/>
            </a:br>
            <a:r>
              <a:rPr lang="en-US" sz="600" dirty="0" smtClean="0"/>
              <a:t> </a:t>
            </a:r>
            <a:endParaRPr lang="en-US" sz="600" dirty="0"/>
          </a:p>
        </p:txBody>
      </p:sp>
    </p:spTree>
    <p:extLst>
      <p:ext uri="{BB962C8B-B14F-4D97-AF65-F5344CB8AC3E}">
        <p14:creationId xmlns:p14="http://schemas.microsoft.com/office/powerpoint/2010/main" val="399646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581" y="1650670"/>
            <a:ext cx="8825658" cy="2291937"/>
          </a:xfrm>
        </p:spPr>
        <p:txBody>
          <a:bodyPr/>
          <a:lstStyle/>
          <a:p>
            <a:pPr algn="ctr"/>
            <a:r>
              <a:rPr lang="en-US" sz="4800" b="1" dirty="0" smtClean="0">
                <a:solidFill>
                  <a:srgbClr val="92D050"/>
                </a:solidFill>
              </a:rPr>
              <a:t>?   ?    ?   ?   ?.....</a:t>
            </a:r>
            <a:r>
              <a:rPr lang="en-US" sz="1600" dirty="0"/>
              <a:t/>
            </a:r>
            <a:br>
              <a:rPr lang="en-US" sz="1600" dirty="0"/>
            </a:br>
            <a:r>
              <a:rPr lang="en-US" sz="600" dirty="0" smtClean="0"/>
              <a:t/>
            </a:r>
            <a:br>
              <a:rPr lang="en-US" sz="600" dirty="0" smtClean="0"/>
            </a:br>
            <a:r>
              <a:rPr lang="en-US" sz="600" dirty="0" smtClean="0"/>
              <a:t> </a:t>
            </a:r>
            <a:endParaRPr lang="en-US" sz="600" dirty="0"/>
          </a:p>
        </p:txBody>
      </p:sp>
    </p:spTree>
    <p:extLst>
      <p:ext uri="{BB962C8B-B14F-4D97-AF65-F5344CB8AC3E}">
        <p14:creationId xmlns:p14="http://schemas.microsoft.com/office/powerpoint/2010/main" val="2013217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35</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Module Pattern in JavaScript</vt:lpstr>
      <vt:lpstr>Module Pattern is very common in the JavaScript world with its great importance. It helps us to write clean object oriented JavaScript. In JavaScript programing language, functions can be used as a Module.  Inside the module, we can have private methods and properties and privileged methods.  privileged methods can able to access the private methods and properties within the module </vt:lpstr>
      <vt:lpstr>       Example: //Single Global Variable "Module" var Module = ( function ( ) {     var privateVariable = "some value",         privateMethod = function ( ) {    //do something.  };     //returning one anonymous object literal that would expose privileged methods.     return {          //the method inside the return object are           //called as privileged method because it has access           //to the private methods and variables of the module.            privilegedMethod : function ( ) {             //this method can access its private variable and method              //by using the principle of closure.              alert(privateVariable); //accessing private variable.             privateMethod( ); //calling private method         }     }; })( );    Calling privileged method  Module.privilegedMethod();   </vt:lpstr>
      <vt:lpstr>       //Single Global Variable "Module" var Module = ( function ( ) {     var       privateVariable = "some value"     ,privateMethod = function ( ) {         //do something.     }     //object literal that would have privileged methods.     ,retObject = {          //the method inside the return object are           //called as privileged method because it has access           //to the private methods and variables of the module.          privilegedMethod : function ( ) {             //this method can access its private variable and method              //by using the principle of closure.              alert(privateVariable); //accessing private variable.             privateMethod( ); //calling private method         }     };     //returning the object.     return retObject; })( );    </vt:lpstr>
      <vt:lpstr>    Sub Modules  var DMM = (function ( ) {      //Private Method.     var validateDispute = function ( ){   //Raise dipsute     }    var generateGridColumns = function()  {   //Generate grid columns  }  var bindDipsuteGridView = function()  {   //Grid Binding for DMM  }       //Returning the object     return {         //privileged method.         loadDisputeList : function ( ){             //Has access to its private method because of closure.             return bindDipsuteGridView();                 }     }  } ) ( );//Self executing method.   DMM. loadDisputeList ();  </vt:lpstr>
      <vt:lpstr> Sub Modules  DMM.guarantor = (function(){  //Private Method.     var fetchGuarantorDetails = function ( ){   //fetch guarantor details from server     } return {         //privileged method.         loadGuarantorDetails : function ( ){             //Has access to its private method because of closure.             return fetchGuarantorDetails();                 }     }   } )();    DMM. DMM.guarantor . loadGuarantorDetails ();  </vt:lpstr>
      <vt:lpstr>Advantages: 1. Helps us to write clean object oriented JavaScript 2. Module Pattern restricts the developer to create multiple Global Variables, So web page's performance increases 3. Extension is possible   </vt:lpstr>
      <vt:lpstr>?   ?    ?   ?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Pattern in JavaScript</dc:title>
  <dc:creator>SaravanaManikandan Nagarajan</dc:creator>
  <cp:lastModifiedBy>SaravanaManikandan Nagarajan</cp:lastModifiedBy>
  <cp:revision>11</cp:revision>
  <dcterms:created xsi:type="dcterms:W3CDTF">2015-09-14T03:50:32Z</dcterms:created>
  <dcterms:modified xsi:type="dcterms:W3CDTF">2015-09-14T04:01:47Z</dcterms:modified>
</cp:coreProperties>
</file>