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313" r:id="rId6"/>
    <p:sldId id="315" r:id="rId7"/>
    <p:sldId id="302" r:id="rId8"/>
    <p:sldId id="300" r:id="rId9"/>
    <p:sldId id="308" r:id="rId10"/>
    <p:sldId id="309" r:id="rId11"/>
    <p:sldId id="310" r:id="rId12"/>
    <p:sldId id="311" r:id="rId13"/>
    <p:sldId id="31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FF865F3-E39F-B576-3129-1B9CFB75ABCB}" name="Sara Vorabbi - sara.vorabbi@studio.unibo.it" initials="SV" userId="S::sara.vorabbi@studio.unibo.it::2c89a2f8-8fbc-43c5-ad90-55674292aff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008A3E"/>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66" d="100"/>
          <a:sy n="66" d="100"/>
        </p:scale>
        <p:origin x="84" y="19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it-IT"/>
              <a:t>Fare clic per modificare lo stile del titolo dello schema</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‹N›</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it-IT"/>
              <a:t>Fare clic sull'icona per inserire un'immagine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it-IT"/>
              <a:t>Fare clic per modificare gli stili del testo dello schema</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it-IT"/>
              <a:t>Fare clic sull'icona per inserire un'immagine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it-IT"/>
              <a:t>Fare clic per modificare gli stili del testo dello schema</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it-IT"/>
              <a:t>Fare clic sull'icona per inserire un'immagine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it-IT"/>
              <a:t>Fare clic per modificare gli stili del testo dello schema</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it-IT"/>
              <a:t>Fare clic sull'icona per inserire un'immagine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it-IT"/>
              <a:t>Fare clic per modificare gli stili del testo dello schema</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it-IT"/>
              <a:t>Fare clic sull'icona per inserire un'immagine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it-IT"/>
              <a:t>Fare clic per modificare gli stili del testo dello schema</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it-IT"/>
              <a:t>Fare clic per modificare lo stile del titolo dello schema</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‹N›</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it-IT"/>
              <a:t>Fare clic per modificare gli stili del testo dello schema</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it-IT"/>
              <a:t>Fare clic per modificare gli stili del testo dello schema</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it-IT"/>
              <a:t>Fare clic per modificare gli stili del testo dello schema</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it-IT"/>
              <a:t>Fare clic per modificare gli stili del testo dello schema</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it-IT"/>
              <a:t>Fare clic per modificare gli stili del testo dello schema</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it-IT"/>
              <a:t>Fare clic per modificare lo stile del titolo dello schema</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it-IT"/>
              <a:t>Fare clic per modificare lo stile del titolo dello schema</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‹N›</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it-IT"/>
              <a:t>Fare clic sull'icona per inserire un'immagine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it-IT"/>
              <a:t>Fare clic per modificare gli stili del testo dello schema</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it-IT"/>
              <a:t>Fare clic sull'icona per inserire un'immagine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it-IT"/>
              <a:t>Fare clic per modificare gli stili del testo dello schema</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it-IT"/>
              <a:t>Fare clic sull'icona per inserire un'immagine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it-IT"/>
              <a:t>Fare clic per modificare gli stili del testo dello schema</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‹N›</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it-IT"/>
              <a:t>Fare clic per modificare lo stile del titolo dello schema</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it-IT"/>
              <a:t>Fare clic per modificare lo stile del titolo dello schema</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it-IT"/>
              <a:t>Fare clic per modificare gli stili del testo dello schema</a:t>
            </a:r>
          </a:p>
          <a:p>
            <a:pPr lvl="1"/>
            <a:r>
              <a:rPr lang="it-IT"/>
              <a:t>Secondo livello</a:t>
            </a:r>
          </a:p>
          <a:p>
            <a:pPr lvl="2"/>
            <a:r>
              <a:rPr lang="it-IT"/>
              <a:t>Terzo livello</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it-IT"/>
              <a:t>Fare clic per modificare lo stile del titolo dello schema</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‹N›</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grafico">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tabella">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it-IT"/>
              <a:t>Fare clic per modificare lo stile del titolo dello schema</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it-IT"/>
              <a:t>Fare clic per modificare gli stili del testo dello schema</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it-IT"/>
              <a:t>Fare clic per modificare lo stile del titolo dello schema</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‹N›</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it-IT"/>
              <a:t>Fare clic per modificare lo stile del titolo dello schema</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‹N›</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it-IT"/>
              <a:t>Fare clic sull'icona per inserire un'immagine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‹N›</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ra.vorabbi@studio.unibo.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13539" y="1393598"/>
            <a:ext cx="6766560" cy="2401162"/>
          </a:xfrm>
        </p:spPr>
        <p:txBody>
          <a:bodyPr anchor="ctr"/>
          <a:lstStyle/>
          <a:p>
            <a:r>
              <a:rPr lang="en-US" sz="4000" dirty="0"/>
              <a:t>Autumn games 2021</a:t>
            </a:r>
            <a:br>
              <a:rPr lang="en-US" sz="2000" dirty="0"/>
            </a:br>
            <a:r>
              <a:rPr lang="en-US" sz="1800" dirty="0"/>
              <a:t>Languages and Algorithms for Ai Module 1</a:t>
            </a:r>
            <a:br>
              <a:rPr lang="en-US" sz="1800" dirty="0"/>
            </a:br>
            <a:r>
              <a:rPr lang="en-US" sz="1800" dirty="0"/>
              <a:t>Traditional Project - constraints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67560" y="3794760"/>
            <a:ext cx="4456879" cy="1424354"/>
          </a:xfrm>
        </p:spPr>
        <p:txBody>
          <a:bodyPr/>
          <a:lstStyle/>
          <a:p>
            <a:r>
              <a:rPr lang="it-IT" sz="2000" dirty="0"/>
              <a:t>Sara Vorabbi</a:t>
            </a:r>
          </a:p>
          <a:p>
            <a:r>
              <a:rPr lang="it-IT" sz="2000" dirty="0">
                <a:hlinkClick r:id="rId2"/>
              </a:rPr>
              <a:t>sara.vorabbi@studio.unibo.it</a:t>
            </a:r>
            <a:endParaRPr lang="it-IT" sz="2000" dirty="0"/>
          </a:p>
          <a:p>
            <a:r>
              <a:rPr lang="it-IT" sz="2000" dirty="0"/>
              <a:t>0001026226</a:t>
            </a:r>
            <a:endParaRPr lang="en-US" sz="2000" dirty="0"/>
          </a:p>
        </p:txBody>
      </p:sp>
      <p:sp>
        <p:nvSpPr>
          <p:cNvPr id="4" name="CasellaDiTesto 3">
            <a:extLst>
              <a:ext uri="{FF2B5EF4-FFF2-40B4-BE49-F238E27FC236}">
                <a16:creationId xmlns:a16="http://schemas.microsoft.com/office/drawing/2014/main" id="{3082E2FB-1FFC-2631-A0F9-0B94C9403D43}"/>
              </a:ext>
            </a:extLst>
          </p:cNvPr>
          <p:cNvSpPr txBox="1"/>
          <p:nvPr/>
        </p:nvSpPr>
        <p:spPr>
          <a:xfrm>
            <a:off x="2815882" y="6011256"/>
            <a:ext cx="6560234" cy="400110"/>
          </a:xfrm>
          <a:prstGeom prst="rect">
            <a:avLst/>
          </a:prstGeom>
          <a:noFill/>
        </p:spPr>
        <p:txBody>
          <a:bodyPr wrap="square" rtlCol="0">
            <a:spAutoFit/>
          </a:bodyPr>
          <a:lstStyle/>
          <a:p>
            <a:pPr algn="ctr"/>
            <a:r>
              <a:rPr lang="it-IT" sz="2000" dirty="0">
                <a:solidFill>
                  <a:schemeClr val="bg1"/>
                </a:solidFill>
              </a:rPr>
              <a:t>University of Bologna – </a:t>
            </a:r>
            <a:r>
              <a:rPr lang="it-IT" sz="2000" dirty="0" err="1">
                <a:solidFill>
                  <a:schemeClr val="bg1"/>
                </a:solidFill>
              </a:rPr>
              <a:t>Artificial</a:t>
            </a:r>
            <a:r>
              <a:rPr lang="it-IT" sz="2000" dirty="0">
                <a:solidFill>
                  <a:schemeClr val="bg1"/>
                </a:solidFill>
              </a:rPr>
              <a:t> Intelligence</a:t>
            </a:r>
            <a:endParaRPr lang="en-US" sz="2000" dirty="0">
              <a:solidFill>
                <a:schemeClr val="bg1"/>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4FBA85-5727-B2D2-4659-34BE00B9B3EB}"/>
              </a:ext>
            </a:extLst>
          </p:cNvPr>
          <p:cNvSpPr>
            <a:spLocks noGrp="1"/>
          </p:cNvSpPr>
          <p:nvPr>
            <p:ph type="title"/>
          </p:nvPr>
        </p:nvSpPr>
        <p:spPr>
          <a:xfrm>
            <a:off x="379124" y="347472"/>
            <a:ext cx="10945368" cy="482522"/>
          </a:xfrm>
        </p:spPr>
        <p:txBody>
          <a:bodyPr anchor="t"/>
          <a:lstStyle/>
          <a:p>
            <a:pPr algn="l"/>
            <a:r>
              <a:rPr lang="it-IT" sz="3000" dirty="0"/>
              <a:t>Ex. 17 – With the </a:t>
            </a:r>
            <a:r>
              <a:rPr lang="it-IT" sz="3000" dirty="0" err="1"/>
              <a:t>ten</a:t>
            </a:r>
            <a:r>
              <a:rPr lang="it-IT" sz="3000" dirty="0"/>
              <a:t> </a:t>
            </a:r>
            <a:r>
              <a:rPr lang="it-IT" sz="3000" dirty="0" err="1"/>
              <a:t>digits</a:t>
            </a:r>
            <a:endParaRPr lang="en-US" sz="3000" dirty="0"/>
          </a:p>
        </p:txBody>
      </p:sp>
      <p:sp>
        <p:nvSpPr>
          <p:cNvPr id="5" name="Segnaposto numero diapositiva 4">
            <a:extLst>
              <a:ext uri="{FF2B5EF4-FFF2-40B4-BE49-F238E27FC236}">
                <a16:creationId xmlns:a16="http://schemas.microsoft.com/office/drawing/2014/main" id="{3A68AA9E-A694-1AB6-9067-BC0038E39CD2}"/>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8" name="Segnaposto contenuto 2">
            <a:extLst>
              <a:ext uri="{FF2B5EF4-FFF2-40B4-BE49-F238E27FC236}">
                <a16:creationId xmlns:a16="http://schemas.microsoft.com/office/drawing/2014/main" id="{D120DCCE-DFA6-3971-C7E8-119B5576C64B}"/>
              </a:ext>
            </a:extLst>
          </p:cNvPr>
          <p:cNvSpPr>
            <a:spLocks noGrp="1"/>
          </p:cNvSpPr>
          <p:nvPr>
            <p:ph idx="1"/>
          </p:nvPr>
        </p:nvSpPr>
        <p:spPr>
          <a:xfrm>
            <a:off x="379124" y="971805"/>
            <a:ext cx="10945367" cy="817223"/>
          </a:xfrm>
        </p:spPr>
        <p:txBody>
          <a:bodyPr>
            <a:normAutofit/>
          </a:bodyPr>
          <a:lstStyle/>
          <a:p>
            <a:pPr marL="0" indent="0" algn="l">
              <a:buNone/>
            </a:pPr>
            <a:r>
              <a:rPr lang="en-US" sz="1800" b="0" i="0" u="none" strike="noStrike" baseline="0" dirty="0">
                <a:latin typeface="CMR10"/>
              </a:rPr>
              <a:t>“A number N, positive integer, is such that all ten digits from 0 to 9 are used to write its third power, N3, and its fourth power, N4. What is the value of N?”</a:t>
            </a:r>
            <a:endParaRPr lang="en-US" dirty="0"/>
          </a:p>
        </p:txBody>
      </p:sp>
      <p:sp>
        <p:nvSpPr>
          <p:cNvPr id="3" name="CasellaDiTesto 2">
            <a:extLst>
              <a:ext uri="{FF2B5EF4-FFF2-40B4-BE49-F238E27FC236}">
                <a16:creationId xmlns:a16="http://schemas.microsoft.com/office/drawing/2014/main" id="{97D1A9B8-9293-8D48-1F7C-33666D2EDCA3}"/>
              </a:ext>
            </a:extLst>
          </p:cNvPr>
          <p:cNvSpPr txBox="1"/>
          <p:nvPr/>
        </p:nvSpPr>
        <p:spPr>
          <a:xfrm>
            <a:off x="223520" y="1807980"/>
            <a:ext cx="11557000" cy="5062924"/>
          </a:xfrm>
          <a:prstGeom prst="rect">
            <a:avLst/>
          </a:prstGeom>
          <a:noFill/>
        </p:spPr>
        <p:txBody>
          <a:bodyPr wrap="square" rtlCol="0">
            <a:spAutoFit/>
          </a:bodyPr>
          <a:lstStyle/>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1 </a:t>
            </a:r>
            <a:r>
              <a:rPr lang="en-US" sz="1700" b="0" i="0" u="none" strike="noStrike" baseline="0" dirty="0">
                <a:solidFill>
                  <a:srgbClr val="008A3E"/>
                </a:solidFill>
                <a:latin typeface="Courier New" panose="02070309020205020404" pitchFamily="49" charset="0"/>
                <a:cs typeface="Courier New" panose="02070309020205020404" pitchFamily="49" charset="0"/>
              </a:rPr>
              <a:t>include</a:t>
            </a:r>
            <a:r>
              <a:rPr lang="en-US" sz="1700" b="0" i="0" u="none" strike="noStrike" baseline="0" dirty="0">
                <a:solidFill>
                  <a:srgbClr val="000000"/>
                </a:solidFill>
                <a:latin typeface="Courier New" panose="02070309020205020404" pitchFamily="49" charset="0"/>
                <a:cs typeface="Courier New" panose="02070309020205020404" pitchFamily="49" charset="0"/>
              </a:rPr>
              <a:t> "</a:t>
            </a:r>
            <a:r>
              <a:rPr lang="en-US" sz="1700" b="0" i="0" u="none" strike="noStrike" baseline="0" dirty="0" err="1">
                <a:solidFill>
                  <a:srgbClr val="000000"/>
                </a:solidFill>
                <a:latin typeface="Courier New" panose="02070309020205020404" pitchFamily="49" charset="0"/>
                <a:cs typeface="Courier New" panose="02070309020205020404" pitchFamily="49" charset="0"/>
              </a:rPr>
              <a:t>globals.mzn</a:t>
            </a:r>
            <a:r>
              <a:rPr lang="en-US" sz="1700" b="0" i="0" u="none" strike="noStrike" baseline="0" dirty="0">
                <a:solidFill>
                  <a:srgbClr val="000000"/>
                </a:solidFill>
                <a:latin typeface="Courier New" panose="02070309020205020404" pitchFamily="49" charset="0"/>
                <a:cs typeface="Courier New" panose="02070309020205020404" pitchFamily="49" charset="0"/>
              </a:rPr>
              <a:t>";</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2</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3 </a:t>
            </a:r>
            <a:r>
              <a:rPr lang="en-US" sz="1700" b="0" i="0" u="none" strike="noStrike" baseline="0" dirty="0">
                <a:solidFill>
                  <a:srgbClr val="008A3E"/>
                </a:solidFill>
                <a:latin typeface="Courier New" panose="02070309020205020404" pitchFamily="49" charset="0"/>
                <a:cs typeface="Courier New" panose="02070309020205020404" pitchFamily="49" charset="0"/>
              </a:rPr>
              <a:t>var int</a:t>
            </a:r>
            <a:r>
              <a:rPr lang="en-US" sz="1700" b="0" i="0" u="none" strike="noStrike" baseline="0" dirty="0">
                <a:solidFill>
                  <a:srgbClr val="000000"/>
                </a:solidFill>
                <a:latin typeface="Courier New" panose="02070309020205020404" pitchFamily="49" charset="0"/>
                <a:cs typeface="Courier New" panose="02070309020205020404" pitchFamily="49" charset="0"/>
              </a:rPr>
              <a:t>: n;</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4 </a:t>
            </a:r>
            <a:r>
              <a:rPr lang="en-US" sz="1700" b="0" i="0" u="none" strike="noStrike" baseline="0" dirty="0">
                <a:solidFill>
                  <a:srgbClr val="008A3E"/>
                </a:solidFill>
                <a:latin typeface="Courier New" panose="02070309020205020404" pitchFamily="49" charset="0"/>
                <a:cs typeface="Courier New" panose="02070309020205020404" pitchFamily="49" charset="0"/>
              </a:rPr>
              <a:t>var int</a:t>
            </a:r>
            <a:r>
              <a:rPr lang="en-US" sz="1700" b="0" i="0" u="none" strike="noStrike" baseline="0" dirty="0">
                <a:solidFill>
                  <a:srgbClr val="000000"/>
                </a:solidFill>
                <a:latin typeface="Courier New" panose="02070309020205020404" pitchFamily="49" charset="0"/>
                <a:cs typeface="Courier New" panose="02070309020205020404" pitchFamily="49" charset="0"/>
              </a:rPr>
              <a:t>: n3;</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5 </a:t>
            </a:r>
            <a:r>
              <a:rPr lang="en-US" sz="1700" b="0" i="0" u="none" strike="noStrike" baseline="0" dirty="0">
                <a:solidFill>
                  <a:srgbClr val="008A3E"/>
                </a:solidFill>
                <a:latin typeface="Courier New" panose="02070309020205020404" pitchFamily="49" charset="0"/>
                <a:cs typeface="Courier New" panose="02070309020205020404" pitchFamily="49" charset="0"/>
              </a:rPr>
              <a:t>var int</a:t>
            </a:r>
            <a:r>
              <a:rPr lang="en-US" sz="1700" b="0" i="0" u="none" strike="noStrike" baseline="0" dirty="0">
                <a:solidFill>
                  <a:srgbClr val="000000"/>
                </a:solidFill>
                <a:latin typeface="Courier New" panose="02070309020205020404" pitchFamily="49" charset="0"/>
                <a:cs typeface="Courier New" panose="02070309020205020404" pitchFamily="49" charset="0"/>
              </a:rPr>
              <a:t>: n4;</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6</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7 </a:t>
            </a:r>
            <a:r>
              <a:rPr lang="en-US" sz="1700" b="0" i="0" u="none" strike="noStrike" baseline="0" dirty="0">
                <a:solidFill>
                  <a:srgbClr val="008A3E"/>
                </a:solidFill>
                <a:latin typeface="Courier New" panose="02070309020205020404" pitchFamily="49" charset="0"/>
                <a:cs typeface="Courier New" panose="02070309020205020404" pitchFamily="49" charset="0"/>
              </a:rPr>
              <a:t>array</a:t>
            </a:r>
            <a:r>
              <a:rPr lang="en-US" sz="1700" b="0" i="0" u="none" strike="noStrike" baseline="0" dirty="0">
                <a:solidFill>
                  <a:srgbClr val="000000"/>
                </a:solidFill>
                <a:latin typeface="Courier New" panose="02070309020205020404" pitchFamily="49" charset="0"/>
                <a:cs typeface="Courier New" panose="02070309020205020404" pitchFamily="49" charset="0"/>
              </a:rPr>
              <a:t>[1..9] </a:t>
            </a:r>
            <a:r>
              <a:rPr lang="en-US" sz="1700" b="0" i="0" u="none" strike="noStrike" baseline="0" dirty="0">
                <a:solidFill>
                  <a:srgbClr val="008A3E"/>
                </a:solidFill>
                <a:latin typeface="Courier New" panose="02070309020205020404" pitchFamily="49" charset="0"/>
                <a:cs typeface="Courier New" panose="02070309020205020404" pitchFamily="49" charset="0"/>
              </a:rPr>
              <a:t>of var</a:t>
            </a:r>
            <a:r>
              <a:rPr lang="en-US" sz="1700" b="0" i="0" u="none" strike="noStrike" baseline="0" dirty="0">
                <a:solidFill>
                  <a:srgbClr val="000000"/>
                </a:solidFill>
                <a:latin typeface="Courier New" panose="02070309020205020404" pitchFamily="49" charset="0"/>
                <a:cs typeface="Courier New" panose="02070309020205020404" pitchFamily="49" charset="0"/>
              </a:rPr>
              <a:t> 0..9: n3_array;</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8 </a:t>
            </a:r>
            <a:r>
              <a:rPr lang="en-US" sz="1700" b="0" i="0" u="none" strike="noStrike" baseline="0" dirty="0">
                <a:solidFill>
                  <a:srgbClr val="008A3E"/>
                </a:solidFill>
                <a:latin typeface="Courier New" panose="02070309020205020404" pitchFamily="49" charset="0"/>
                <a:cs typeface="Courier New" panose="02070309020205020404" pitchFamily="49" charset="0"/>
              </a:rPr>
              <a:t>array</a:t>
            </a:r>
            <a:r>
              <a:rPr lang="en-US" sz="1700" b="0" i="0" u="none" strike="noStrike" baseline="0" dirty="0">
                <a:solidFill>
                  <a:srgbClr val="000000"/>
                </a:solidFill>
                <a:latin typeface="Courier New" panose="02070309020205020404" pitchFamily="49" charset="0"/>
                <a:cs typeface="Courier New" panose="02070309020205020404" pitchFamily="49" charset="0"/>
              </a:rPr>
              <a:t>[1..9] </a:t>
            </a:r>
            <a:r>
              <a:rPr lang="en-US" sz="1700" b="0" i="0" u="none" strike="noStrike" baseline="0" dirty="0">
                <a:solidFill>
                  <a:srgbClr val="008A3E"/>
                </a:solidFill>
                <a:latin typeface="Courier New" panose="02070309020205020404" pitchFamily="49" charset="0"/>
                <a:cs typeface="Courier New" panose="02070309020205020404" pitchFamily="49" charset="0"/>
              </a:rPr>
              <a:t>of var </a:t>
            </a:r>
            <a:r>
              <a:rPr lang="en-US" sz="1700" b="0" i="0" u="none" strike="noStrike" baseline="0" dirty="0">
                <a:solidFill>
                  <a:srgbClr val="000000"/>
                </a:solidFill>
                <a:latin typeface="Courier New" panose="02070309020205020404" pitchFamily="49" charset="0"/>
                <a:cs typeface="Courier New" panose="02070309020205020404" pitchFamily="49" charset="0"/>
              </a:rPr>
              <a:t>0..9: n4_array;</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9</a:t>
            </a:r>
          </a:p>
          <a:p>
            <a:pPr marL="0" indent="0" algn="l">
              <a:buNone/>
            </a:pPr>
            <a:r>
              <a:rPr lang="pt-BR" sz="1700" b="0" i="0" u="none" strike="noStrike" baseline="0" dirty="0">
                <a:solidFill>
                  <a:srgbClr val="0000FF"/>
                </a:solidFill>
                <a:latin typeface="Courier New" panose="02070309020205020404" pitchFamily="49" charset="0"/>
                <a:cs typeface="Courier New" panose="02070309020205020404" pitchFamily="49" charset="0"/>
              </a:rPr>
              <a:t>10 </a:t>
            </a:r>
            <a:r>
              <a:rPr lang="pt-BR" sz="1700" b="0" i="0" u="none" strike="noStrike" baseline="0" dirty="0">
                <a:solidFill>
                  <a:srgbClr val="008A3E"/>
                </a:solidFill>
                <a:latin typeface="Courier New" panose="02070309020205020404" pitchFamily="49" charset="0"/>
                <a:cs typeface="Courier New" panose="02070309020205020404" pitchFamily="49" charset="0"/>
              </a:rPr>
              <a:t>constraint</a:t>
            </a:r>
            <a:r>
              <a:rPr lang="pt-BR" sz="1700" b="0" i="0" u="none" strike="noStrike" baseline="0" dirty="0">
                <a:solidFill>
                  <a:srgbClr val="000000"/>
                </a:solidFill>
                <a:latin typeface="Courier New" panose="02070309020205020404" pitchFamily="49" charset="0"/>
                <a:cs typeface="Courier New" panose="02070309020205020404" pitchFamily="49" charset="0"/>
              </a:rPr>
              <a:t> n3 = </a:t>
            </a:r>
            <a:r>
              <a:rPr lang="pt-BR" sz="1700" b="0" i="0" u="none" strike="noStrike" baseline="0" dirty="0">
                <a:solidFill>
                  <a:srgbClr val="202C8F"/>
                </a:solidFill>
                <a:latin typeface="Courier New" panose="02070309020205020404" pitchFamily="49" charset="0"/>
                <a:cs typeface="Courier New" panose="02070309020205020404" pitchFamily="49" charset="0"/>
              </a:rPr>
              <a:t>sum</a:t>
            </a:r>
            <a:r>
              <a:rPr lang="pt-BR" sz="1700" b="0" i="0" u="none" strike="noStrike" baseline="0" dirty="0">
                <a:solidFill>
                  <a:srgbClr val="000000"/>
                </a:solidFill>
                <a:latin typeface="Courier New" panose="02070309020205020404" pitchFamily="49" charset="0"/>
                <a:cs typeface="Courier New" panose="02070309020205020404" pitchFamily="49" charset="0"/>
              </a:rPr>
              <a:t>(i in 1..9)(10^(9 - i) * n3_array[i]);</a:t>
            </a:r>
          </a:p>
          <a:p>
            <a:pPr marL="0" indent="0" algn="l">
              <a:buNone/>
            </a:pPr>
            <a:r>
              <a:rPr lang="pt-BR" sz="1700" b="0" i="0" u="none" strike="noStrike" baseline="0" dirty="0">
                <a:solidFill>
                  <a:srgbClr val="0000FF"/>
                </a:solidFill>
                <a:latin typeface="Courier New" panose="02070309020205020404" pitchFamily="49" charset="0"/>
                <a:cs typeface="Courier New" panose="02070309020205020404" pitchFamily="49" charset="0"/>
              </a:rPr>
              <a:t>11 </a:t>
            </a:r>
            <a:r>
              <a:rPr lang="pt-BR" sz="1700" b="0" i="0" u="none" strike="noStrike" baseline="0" dirty="0">
                <a:solidFill>
                  <a:srgbClr val="008A3E"/>
                </a:solidFill>
                <a:latin typeface="Courier New" panose="02070309020205020404" pitchFamily="49" charset="0"/>
                <a:cs typeface="Courier New" panose="02070309020205020404" pitchFamily="49" charset="0"/>
              </a:rPr>
              <a:t>constraint</a:t>
            </a:r>
            <a:r>
              <a:rPr lang="pt-BR" sz="1700" b="0" i="0" u="none" strike="noStrike" baseline="0" dirty="0">
                <a:solidFill>
                  <a:srgbClr val="000000"/>
                </a:solidFill>
                <a:latin typeface="Courier New" panose="02070309020205020404" pitchFamily="49" charset="0"/>
                <a:cs typeface="Courier New" panose="02070309020205020404" pitchFamily="49" charset="0"/>
              </a:rPr>
              <a:t> n4 = </a:t>
            </a:r>
            <a:r>
              <a:rPr lang="pt-BR" sz="1700" b="0" i="0" u="none" strike="noStrike" baseline="0" dirty="0">
                <a:solidFill>
                  <a:srgbClr val="202C8F"/>
                </a:solidFill>
                <a:latin typeface="Courier New" panose="02070309020205020404" pitchFamily="49" charset="0"/>
                <a:cs typeface="Courier New" panose="02070309020205020404" pitchFamily="49" charset="0"/>
              </a:rPr>
              <a:t>sum</a:t>
            </a:r>
            <a:r>
              <a:rPr lang="pt-BR" sz="1700" b="0" i="0" u="none" strike="noStrike" baseline="0" dirty="0">
                <a:solidFill>
                  <a:srgbClr val="000000"/>
                </a:solidFill>
                <a:latin typeface="Courier New" panose="02070309020205020404" pitchFamily="49" charset="0"/>
                <a:cs typeface="Courier New" panose="02070309020205020404" pitchFamily="49" charset="0"/>
              </a:rPr>
              <a:t>(i in 1..9)(10^(9 - i) * n4_array[i]);</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12</a:t>
            </a:r>
          </a:p>
          <a:p>
            <a:pPr marL="0" indent="0" algn="l">
              <a:buNone/>
            </a:pPr>
            <a:r>
              <a:rPr lang="pt-BR" sz="1700" b="0" i="0" u="none" strike="noStrike" baseline="0" dirty="0">
                <a:solidFill>
                  <a:srgbClr val="0000FF"/>
                </a:solidFill>
                <a:latin typeface="Courier New" panose="02070309020205020404" pitchFamily="49" charset="0"/>
                <a:cs typeface="Courier New" panose="02070309020205020404" pitchFamily="49" charset="0"/>
              </a:rPr>
              <a:t>13 </a:t>
            </a:r>
            <a:r>
              <a:rPr lang="pt-BR" sz="1700" b="0" i="0" u="none" strike="noStrike" baseline="0" dirty="0">
                <a:solidFill>
                  <a:srgbClr val="008A3E"/>
                </a:solidFill>
                <a:latin typeface="Courier New" panose="02070309020205020404" pitchFamily="49" charset="0"/>
                <a:cs typeface="Courier New" panose="02070309020205020404" pitchFamily="49" charset="0"/>
              </a:rPr>
              <a:t>constraint</a:t>
            </a:r>
            <a:r>
              <a:rPr lang="pt-BR" sz="1700" b="0" i="0" u="none" strike="noStrike" baseline="0" dirty="0">
                <a:solidFill>
                  <a:srgbClr val="000000"/>
                </a:solidFill>
                <a:latin typeface="Courier New" panose="02070309020205020404" pitchFamily="49" charset="0"/>
                <a:cs typeface="Courier New" panose="02070309020205020404" pitchFamily="49" charset="0"/>
              </a:rPr>
              <a:t> n3 = </a:t>
            </a:r>
            <a:r>
              <a:rPr lang="pt-BR" sz="1700" b="0" i="0" u="none" strike="noStrike" baseline="0" dirty="0">
                <a:solidFill>
                  <a:srgbClr val="202C8F"/>
                </a:solidFill>
                <a:latin typeface="Courier New" panose="02070309020205020404" pitchFamily="49" charset="0"/>
                <a:cs typeface="Courier New" panose="02070309020205020404" pitchFamily="49" charset="0"/>
              </a:rPr>
              <a:t>pow</a:t>
            </a:r>
            <a:r>
              <a:rPr lang="pt-BR" sz="1700" b="0" i="0" u="none" strike="noStrike" baseline="0" dirty="0">
                <a:solidFill>
                  <a:srgbClr val="000000"/>
                </a:solidFill>
                <a:latin typeface="Courier New" panose="02070309020205020404" pitchFamily="49" charset="0"/>
                <a:cs typeface="Courier New" panose="02070309020205020404" pitchFamily="49" charset="0"/>
              </a:rPr>
              <a:t>(n, 3);</a:t>
            </a:r>
          </a:p>
          <a:p>
            <a:pPr marL="0" indent="0" algn="l">
              <a:buNone/>
            </a:pPr>
            <a:r>
              <a:rPr lang="pt-BR" sz="1700" b="0" i="0" u="none" strike="noStrike" baseline="0" dirty="0">
                <a:solidFill>
                  <a:srgbClr val="0000FF"/>
                </a:solidFill>
                <a:latin typeface="Courier New" panose="02070309020205020404" pitchFamily="49" charset="0"/>
                <a:cs typeface="Courier New" panose="02070309020205020404" pitchFamily="49" charset="0"/>
              </a:rPr>
              <a:t>14 </a:t>
            </a:r>
            <a:r>
              <a:rPr lang="pt-BR" sz="1700" b="0" i="0" u="none" strike="noStrike" baseline="0" dirty="0">
                <a:solidFill>
                  <a:srgbClr val="008A3E"/>
                </a:solidFill>
                <a:latin typeface="Courier New" panose="02070309020205020404" pitchFamily="49" charset="0"/>
                <a:cs typeface="Courier New" panose="02070309020205020404" pitchFamily="49" charset="0"/>
              </a:rPr>
              <a:t>constraint</a:t>
            </a:r>
            <a:r>
              <a:rPr lang="pt-BR" sz="1700" b="0" i="0" u="none" strike="noStrike" baseline="0" dirty="0">
                <a:solidFill>
                  <a:srgbClr val="000000"/>
                </a:solidFill>
                <a:latin typeface="Courier New" panose="02070309020205020404" pitchFamily="49" charset="0"/>
                <a:cs typeface="Courier New" panose="02070309020205020404" pitchFamily="49" charset="0"/>
              </a:rPr>
              <a:t> n4 = </a:t>
            </a:r>
            <a:r>
              <a:rPr lang="pt-BR" sz="1700" b="0" i="0" u="none" strike="noStrike" baseline="0" dirty="0">
                <a:solidFill>
                  <a:srgbClr val="202C8F"/>
                </a:solidFill>
                <a:latin typeface="Courier New" panose="02070309020205020404" pitchFamily="49" charset="0"/>
                <a:cs typeface="Courier New" panose="02070309020205020404" pitchFamily="49" charset="0"/>
              </a:rPr>
              <a:t>pow</a:t>
            </a:r>
            <a:r>
              <a:rPr lang="pt-BR" sz="1700" b="0" i="0" u="none" strike="noStrike" baseline="0" dirty="0">
                <a:solidFill>
                  <a:srgbClr val="000000"/>
                </a:solidFill>
                <a:latin typeface="Courier New" panose="02070309020205020404" pitchFamily="49" charset="0"/>
                <a:cs typeface="Courier New" panose="02070309020205020404" pitchFamily="49" charset="0"/>
              </a:rPr>
              <a:t>(n, 4);</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15</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16 </a:t>
            </a:r>
            <a:r>
              <a:rPr lang="en-US" sz="17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700" b="0" i="0" u="none" strike="noStrike" baseline="0" dirty="0">
                <a:solidFill>
                  <a:srgbClr val="000000"/>
                </a:solidFill>
                <a:latin typeface="Courier New" panose="02070309020205020404" pitchFamily="49" charset="0"/>
                <a:cs typeface="Courier New" panose="02070309020205020404" pitchFamily="49" charset="0"/>
              </a:rPr>
              <a:t> </a:t>
            </a:r>
            <a:r>
              <a:rPr lang="en-US" sz="1700" b="0" i="0" u="none" strike="noStrike" baseline="0" dirty="0" err="1">
                <a:solidFill>
                  <a:srgbClr val="202C8F"/>
                </a:solidFill>
                <a:latin typeface="Courier New" panose="02070309020205020404" pitchFamily="49" charset="0"/>
                <a:cs typeface="Courier New" panose="02070309020205020404" pitchFamily="49" charset="0"/>
              </a:rPr>
              <a:t>forall</a:t>
            </a:r>
            <a:r>
              <a:rPr lang="en-US" sz="1700" b="0" i="0" u="none" strike="noStrike" baseline="0" dirty="0">
                <a:solidFill>
                  <a:srgbClr val="000000"/>
                </a:solidFill>
                <a:latin typeface="Courier New" panose="02070309020205020404" pitchFamily="49" charset="0"/>
                <a:cs typeface="Courier New" panose="02070309020205020404" pitchFamily="49" charset="0"/>
              </a:rPr>
              <a:t>(</a:t>
            </a:r>
            <a:r>
              <a:rPr lang="en-US" sz="1700" b="0" i="0" u="none" strike="noStrike" baseline="0" dirty="0" err="1">
                <a:solidFill>
                  <a:srgbClr val="000000"/>
                </a:solidFill>
                <a:latin typeface="Courier New" panose="02070309020205020404" pitchFamily="49" charset="0"/>
                <a:cs typeface="Courier New" panose="02070309020205020404" pitchFamily="49" charset="0"/>
              </a:rPr>
              <a:t>i</a:t>
            </a:r>
            <a:r>
              <a:rPr lang="en-US" sz="1700" b="0" i="0" u="none" strike="noStrike" baseline="0" dirty="0">
                <a:solidFill>
                  <a:srgbClr val="000000"/>
                </a:solidFill>
                <a:latin typeface="Courier New" panose="02070309020205020404" pitchFamily="49" charset="0"/>
                <a:cs typeface="Courier New" panose="02070309020205020404" pitchFamily="49" charset="0"/>
              </a:rPr>
              <a:t> in 1..9)(</a:t>
            </a:r>
            <a:r>
              <a:rPr lang="en-US" sz="1700" b="0" i="0" u="none" strike="noStrike" baseline="0" dirty="0">
                <a:solidFill>
                  <a:srgbClr val="202C8F"/>
                </a:solidFill>
                <a:latin typeface="Courier New" panose="02070309020205020404" pitchFamily="49" charset="0"/>
                <a:cs typeface="Courier New" panose="02070309020205020404" pitchFamily="49" charset="0"/>
              </a:rPr>
              <a:t>exists</a:t>
            </a:r>
            <a:r>
              <a:rPr lang="en-US" sz="1700" b="0" i="0" u="none" strike="noStrike" baseline="0" dirty="0">
                <a:solidFill>
                  <a:srgbClr val="000000"/>
                </a:solidFill>
                <a:latin typeface="Courier New" panose="02070309020205020404" pitchFamily="49" charset="0"/>
                <a:cs typeface="Courier New" panose="02070309020205020404" pitchFamily="49" charset="0"/>
              </a:rPr>
              <a:t>(j in 1..9)(n3_array[j] = </a:t>
            </a:r>
            <a:r>
              <a:rPr lang="en-US" sz="1700" b="0" i="0" u="none" strike="noStrike" baseline="0" dirty="0" err="1">
                <a:solidFill>
                  <a:srgbClr val="000000"/>
                </a:solidFill>
                <a:latin typeface="Courier New" panose="02070309020205020404" pitchFamily="49" charset="0"/>
                <a:cs typeface="Courier New" panose="02070309020205020404" pitchFamily="49" charset="0"/>
              </a:rPr>
              <a:t>i</a:t>
            </a:r>
            <a:r>
              <a:rPr lang="en-US" sz="1700" b="0" i="0" u="none" strike="noStrike" baseline="0" dirty="0">
                <a:solidFill>
                  <a:srgbClr val="000000"/>
                </a:solidFill>
                <a:latin typeface="Courier New" panose="02070309020205020404" pitchFamily="49" charset="0"/>
                <a:cs typeface="Courier New" panose="02070309020205020404" pitchFamily="49" charset="0"/>
              </a:rPr>
              <a:t> \/ n4_array[j] = </a:t>
            </a:r>
            <a:r>
              <a:rPr lang="en-US" sz="1700" b="0" i="0" u="none" strike="noStrike" baseline="0" dirty="0" err="1">
                <a:solidFill>
                  <a:srgbClr val="000000"/>
                </a:solidFill>
                <a:latin typeface="Courier New" panose="02070309020205020404" pitchFamily="49" charset="0"/>
                <a:cs typeface="Courier New" panose="02070309020205020404" pitchFamily="49" charset="0"/>
              </a:rPr>
              <a:t>i</a:t>
            </a:r>
            <a:r>
              <a:rPr lang="en-US" sz="1700" b="0" i="0" u="none" strike="noStrike" baseline="0" dirty="0">
                <a:solidFill>
                  <a:srgbClr val="000000"/>
                </a:solidFill>
                <a:latin typeface="Courier New" panose="02070309020205020404" pitchFamily="49" charset="0"/>
                <a:cs typeface="Courier New" panose="02070309020205020404" pitchFamily="49" charset="0"/>
              </a:rPr>
              <a:t>));</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17</a:t>
            </a:r>
          </a:p>
          <a:p>
            <a:pPr marL="0" indent="0" algn="l">
              <a:buNone/>
            </a:pPr>
            <a:r>
              <a:rPr lang="en-US" sz="1700" b="0" i="0" u="none" strike="noStrike" baseline="0" dirty="0">
                <a:solidFill>
                  <a:srgbClr val="0000FF"/>
                </a:solidFill>
                <a:latin typeface="Courier New" panose="02070309020205020404" pitchFamily="49" charset="0"/>
                <a:cs typeface="Courier New" panose="02070309020205020404" pitchFamily="49" charset="0"/>
              </a:rPr>
              <a:t>18 </a:t>
            </a:r>
            <a:r>
              <a:rPr lang="en-US" sz="1700" b="0" i="0" u="none" strike="noStrike" baseline="0" dirty="0">
                <a:solidFill>
                  <a:srgbClr val="008A3E"/>
                </a:solidFill>
                <a:latin typeface="Courier New" panose="02070309020205020404" pitchFamily="49" charset="0"/>
                <a:cs typeface="Courier New" panose="02070309020205020404" pitchFamily="49" charset="0"/>
              </a:rPr>
              <a:t>solve satisfy</a:t>
            </a:r>
            <a:r>
              <a:rPr lang="en-US" sz="1700" b="0" i="0" u="none" strike="noStrike" baseline="0" dirty="0">
                <a:solidFill>
                  <a:srgbClr val="000000"/>
                </a:solidFill>
                <a:latin typeface="Courier New" panose="02070309020205020404" pitchFamily="49" charset="0"/>
                <a:cs typeface="Courier New" panose="02070309020205020404" pitchFamily="49" charset="0"/>
              </a:rPr>
              <a:t>;</a:t>
            </a:r>
            <a:endParaRPr lang="en-US" sz="1700" dirty="0">
              <a:latin typeface="Courier New" panose="02070309020205020404" pitchFamily="49" charset="0"/>
              <a:cs typeface="Courier New" panose="02070309020205020404" pitchFamily="49" charset="0"/>
            </a:endParaRPr>
          </a:p>
          <a:p>
            <a:endParaRPr lang="en-US" sz="1700" dirty="0">
              <a:latin typeface="Courier New" panose="02070309020205020404" pitchFamily="49" charset="0"/>
              <a:cs typeface="Courier New" panose="02070309020205020404" pitchFamily="49" charset="0"/>
            </a:endParaRPr>
          </a:p>
        </p:txBody>
      </p:sp>
      <p:pic>
        <p:nvPicPr>
          <p:cNvPr id="7" name="Immagine 6">
            <a:extLst>
              <a:ext uri="{FF2B5EF4-FFF2-40B4-BE49-F238E27FC236}">
                <a16:creationId xmlns:a16="http://schemas.microsoft.com/office/drawing/2014/main" id="{CE6F31A3-3636-4731-4EF9-AD0EA7269275}"/>
              </a:ext>
            </a:extLst>
          </p:cNvPr>
          <p:cNvPicPr>
            <a:picLocks noChangeAspect="1"/>
          </p:cNvPicPr>
          <p:nvPr/>
        </p:nvPicPr>
        <p:blipFill>
          <a:blip r:embed="rId2"/>
          <a:stretch>
            <a:fillRect/>
          </a:stretch>
        </p:blipFill>
        <p:spPr>
          <a:xfrm>
            <a:off x="7315200" y="1620629"/>
            <a:ext cx="4876800" cy="1666875"/>
          </a:xfrm>
          <a:prstGeom prst="rect">
            <a:avLst/>
          </a:prstGeom>
        </p:spPr>
      </p:pic>
      <p:sp>
        <p:nvSpPr>
          <p:cNvPr id="4" name="Rettangolo 3">
            <a:extLst>
              <a:ext uri="{FF2B5EF4-FFF2-40B4-BE49-F238E27FC236}">
                <a16:creationId xmlns:a16="http://schemas.microsoft.com/office/drawing/2014/main" id="{E59FC78B-4756-C5DA-17F0-9A5F09943B8C}"/>
              </a:ext>
            </a:extLst>
          </p:cNvPr>
          <p:cNvSpPr/>
          <p:nvPr/>
        </p:nvSpPr>
        <p:spPr>
          <a:xfrm>
            <a:off x="7504967" y="1811130"/>
            <a:ext cx="861794" cy="204787"/>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995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34450" y="3098945"/>
            <a:ext cx="4561550" cy="667512"/>
          </a:xfrm>
        </p:spPr>
        <p:txBody>
          <a:bodyPr/>
          <a:lstStyle/>
          <a:p>
            <a:pPr algn="ctr"/>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574BD-4004-A20B-2762-491A493CAB33}"/>
              </a:ext>
            </a:extLst>
          </p:cNvPr>
          <p:cNvSpPr>
            <a:spLocks noGrp="1"/>
          </p:cNvSpPr>
          <p:nvPr>
            <p:ph type="title"/>
          </p:nvPr>
        </p:nvSpPr>
        <p:spPr>
          <a:xfrm>
            <a:off x="3861671" y="457200"/>
            <a:ext cx="6766560" cy="768096"/>
          </a:xfrm>
        </p:spPr>
        <p:txBody>
          <a:bodyPr anchor="t"/>
          <a:lstStyle/>
          <a:p>
            <a:r>
              <a:rPr lang="it-IT" sz="3000" dirty="0"/>
              <a:t>The project</a:t>
            </a:r>
            <a:endParaRPr lang="en-US" sz="3000" dirty="0"/>
          </a:p>
        </p:txBody>
      </p:sp>
      <p:sp>
        <p:nvSpPr>
          <p:cNvPr id="3" name="Segnaposto contenuto 2">
            <a:extLst>
              <a:ext uri="{FF2B5EF4-FFF2-40B4-BE49-F238E27FC236}">
                <a16:creationId xmlns:a16="http://schemas.microsoft.com/office/drawing/2014/main" id="{1A82FD2F-5425-AC1F-D8BE-3014D5C8D7B9}"/>
              </a:ext>
            </a:extLst>
          </p:cNvPr>
          <p:cNvSpPr>
            <a:spLocks noGrp="1"/>
          </p:cNvSpPr>
          <p:nvPr>
            <p:ph idx="1"/>
          </p:nvPr>
        </p:nvSpPr>
        <p:spPr>
          <a:xfrm>
            <a:off x="3861671" y="1244645"/>
            <a:ext cx="7946016" cy="5632704"/>
          </a:xfrm>
        </p:spPr>
        <p:txBody>
          <a:bodyPr>
            <a:noAutofit/>
          </a:bodyPr>
          <a:lstStyle/>
          <a:p>
            <a:pPr marL="342900" indent="-342900">
              <a:buFont typeface="Arial" panose="020B0604020202020204" pitchFamily="34" charset="0"/>
              <a:buChar char="•"/>
            </a:pPr>
            <a:r>
              <a:rPr lang="en-US" sz="2400" dirty="0">
                <a:latin typeface="CMR10"/>
              </a:rPr>
              <a:t>Aim: p</a:t>
            </a:r>
            <a:r>
              <a:rPr lang="en-US" sz="2400" b="0" i="0" u="none" strike="noStrike" baseline="0" dirty="0">
                <a:latin typeface="CMR10"/>
              </a:rPr>
              <a:t>ropose a program which solves one (or more) of the puzzles from Autumn games – </a:t>
            </a:r>
            <a:r>
              <a:rPr lang="en-US" sz="2400" dirty="0">
                <a:latin typeface="CMR10"/>
              </a:rPr>
              <a:t>a yearly mathematical competition</a:t>
            </a:r>
          </a:p>
          <a:p>
            <a:pPr marL="342900" indent="-342900">
              <a:buFont typeface="Arial" panose="020B0604020202020204" pitchFamily="34" charset="0"/>
              <a:buChar char="•"/>
            </a:pPr>
            <a:endParaRPr lang="en-US" sz="2400" dirty="0">
              <a:latin typeface="CMR10"/>
            </a:endParaRPr>
          </a:p>
          <a:p>
            <a:pPr marL="342900" indent="-342900">
              <a:buFont typeface="Arial" panose="020B0604020202020204" pitchFamily="34" charset="0"/>
              <a:buChar char="•"/>
            </a:pPr>
            <a:r>
              <a:rPr lang="en-US" sz="2400" dirty="0">
                <a:latin typeface="CMR10"/>
              </a:rPr>
              <a:t>2021 Training for the Autumn games</a:t>
            </a:r>
          </a:p>
          <a:p>
            <a:pPr marL="342900" indent="-342900">
              <a:buFont typeface="Arial" panose="020B0604020202020204" pitchFamily="34" charset="0"/>
              <a:buChar char="•"/>
            </a:pPr>
            <a:endParaRPr lang="en-US" sz="2400" dirty="0">
              <a:latin typeface="CMR10"/>
            </a:endParaRPr>
          </a:p>
          <a:p>
            <a:pPr marL="342900" indent="-342900">
              <a:buFont typeface="Arial" panose="020B0604020202020204" pitchFamily="34" charset="0"/>
              <a:buChar char="•"/>
            </a:pPr>
            <a:r>
              <a:rPr lang="en-US" sz="2400" dirty="0">
                <a:latin typeface="CMR10"/>
              </a:rPr>
              <a:t>Deliver a solution for the puzzles using </a:t>
            </a:r>
            <a:r>
              <a:rPr lang="en-US" sz="2400" b="0" i="0" u="none" strike="noStrike" baseline="0" dirty="0">
                <a:latin typeface="CMR10"/>
              </a:rPr>
              <a:t>logic based or constraint language</a:t>
            </a:r>
          </a:p>
          <a:p>
            <a:pPr marL="342900" indent="-342900">
              <a:buFont typeface="Arial" panose="020B0604020202020204" pitchFamily="34" charset="0"/>
              <a:buChar char="•"/>
            </a:pPr>
            <a:endParaRPr lang="en-US" sz="2400" dirty="0">
              <a:latin typeface="CMR10"/>
            </a:endParaRPr>
          </a:p>
          <a:p>
            <a:pPr marL="342900" indent="-342900">
              <a:buFont typeface="Arial" panose="020B0604020202020204" pitchFamily="34" charset="0"/>
              <a:buChar char="•"/>
            </a:pPr>
            <a:r>
              <a:rPr lang="en-US" sz="2400" dirty="0">
                <a:latin typeface="CMR10"/>
              </a:rPr>
              <a:t>Paradigm: CP – constraint programming</a:t>
            </a:r>
          </a:p>
          <a:p>
            <a:pPr marL="1028700" lvl="1" indent="-342900"/>
            <a:r>
              <a:rPr lang="en-US" sz="2400" dirty="0">
                <a:latin typeface="CMR10"/>
              </a:rPr>
              <a:t>declare a set of constraints for a set of variables</a:t>
            </a:r>
          </a:p>
          <a:p>
            <a:pPr marL="1028700" lvl="1" indent="-342900"/>
            <a:r>
              <a:rPr lang="en-US" sz="2400" b="0" i="0" u="none" strike="noStrike" baseline="0" dirty="0" err="1">
                <a:latin typeface="CMR10"/>
              </a:rPr>
              <a:t>MiniZinc</a:t>
            </a:r>
            <a:r>
              <a:rPr lang="en-US" sz="2400" b="0" i="0" u="none" strike="noStrike" baseline="0" dirty="0">
                <a:latin typeface="CMR10"/>
              </a:rPr>
              <a:t> free and open-source constraint modeling language</a:t>
            </a:r>
          </a:p>
        </p:txBody>
      </p:sp>
      <p:sp>
        <p:nvSpPr>
          <p:cNvPr id="5" name="Segnaposto numero diapositiva 4">
            <a:extLst>
              <a:ext uri="{FF2B5EF4-FFF2-40B4-BE49-F238E27FC236}">
                <a16:creationId xmlns:a16="http://schemas.microsoft.com/office/drawing/2014/main" id="{5B1E502F-8C18-7576-D270-21D6128450E9}"/>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65395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574BD-4004-A20B-2762-491A493CAB33}"/>
              </a:ext>
            </a:extLst>
          </p:cNvPr>
          <p:cNvSpPr>
            <a:spLocks noGrp="1"/>
          </p:cNvSpPr>
          <p:nvPr>
            <p:ph type="title"/>
          </p:nvPr>
        </p:nvSpPr>
        <p:spPr>
          <a:xfrm>
            <a:off x="3861671" y="457200"/>
            <a:ext cx="6766560" cy="768096"/>
          </a:xfrm>
        </p:spPr>
        <p:txBody>
          <a:bodyPr anchor="t"/>
          <a:lstStyle/>
          <a:p>
            <a:r>
              <a:rPr lang="it-IT" sz="3000" dirty="0"/>
              <a:t>The project</a:t>
            </a:r>
            <a:endParaRPr lang="en-US" sz="3000" dirty="0"/>
          </a:p>
        </p:txBody>
      </p:sp>
      <p:sp>
        <p:nvSpPr>
          <p:cNvPr id="3" name="Segnaposto contenuto 2">
            <a:extLst>
              <a:ext uri="{FF2B5EF4-FFF2-40B4-BE49-F238E27FC236}">
                <a16:creationId xmlns:a16="http://schemas.microsoft.com/office/drawing/2014/main" id="{1A82FD2F-5425-AC1F-D8BE-3014D5C8D7B9}"/>
              </a:ext>
            </a:extLst>
          </p:cNvPr>
          <p:cNvSpPr>
            <a:spLocks noGrp="1"/>
          </p:cNvSpPr>
          <p:nvPr>
            <p:ph idx="1"/>
          </p:nvPr>
        </p:nvSpPr>
        <p:spPr>
          <a:xfrm>
            <a:off x="3861671" y="1244645"/>
            <a:ext cx="7946016" cy="5632704"/>
          </a:xfrm>
        </p:spPr>
        <p:txBody>
          <a:bodyPr>
            <a:noAutofit/>
          </a:bodyPr>
          <a:lstStyle/>
          <a:p>
            <a:pPr marL="342900" indent="-342900">
              <a:buFont typeface="Arial" panose="020B0604020202020204" pitchFamily="34" charset="0"/>
              <a:buChar char="•"/>
            </a:pPr>
            <a:r>
              <a:rPr lang="en-US" sz="2400" dirty="0">
                <a:latin typeface="CMR10"/>
              </a:rPr>
              <a:t>The following exercises are implemented (11 out of 18):</a:t>
            </a:r>
          </a:p>
          <a:p>
            <a:pPr lvl="1"/>
            <a:r>
              <a:rPr lang="en-US" sz="2400" dirty="0">
                <a:latin typeface="CMR10"/>
              </a:rPr>
              <a:t>cat CE: 1 – 4</a:t>
            </a:r>
          </a:p>
          <a:p>
            <a:pPr lvl="1"/>
            <a:r>
              <a:rPr lang="en-US" sz="2400" dirty="0">
                <a:latin typeface="CMR10"/>
              </a:rPr>
              <a:t>cat C1: 5 – 6 </a:t>
            </a:r>
          </a:p>
          <a:p>
            <a:pPr lvl="1"/>
            <a:r>
              <a:rPr lang="en-US" sz="2400" dirty="0">
                <a:latin typeface="CMR10"/>
              </a:rPr>
              <a:t>cat C2: 8 – 9</a:t>
            </a:r>
          </a:p>
          <a:p>
            <a:pPr lvl="1"/>
            <a:r>
              <a:rPr lang="en-US" sz="2400" dirty="0">
                <a:latin typeface="CMR10"/>
              </a:rPr>
              <a:t>cat L1: 11 – 12 – 13</a:t>
            </a:r>
          </a:p>
          <a:p>
            <a:pPr lvl="1"/>
            <a:r>
              <a:rPr lang="en-US" sz="2400" dirty="0">
                <a:latin typeface="CMR10"/>
              </a:rPr>
              <a:t>cat L2: 14 – 17</a:t>
            </a:r>
            <a:endParaRPr lang="it-IT" sz="2400" dirty="0">
              <a:latin typeface="CMR10"/>
            </a:endParaRPr>
          </a:p>
          <a:p>
            <a:pPr marL="342900" indent="-342900">
              <a:buFont typeface="Arial" panose="020B0604020202020204" pitchFamily="34" charset="0"/>
              <a:buChar char="•"/>
            </a:pPr>
            <a:r>
              <a:rPr lang="it-IT" sz="2400" dirty="0">
                <a:latin typeface="CMR10"/>
              </a:rPr>
              <a:t>The following </a:t>
            </a:r>
            <a:r>
              <a:rPr lang="it-IT" sz="2400" dirty="0" err="1">
                <a:latin typeface="CMR10"/>
              </a:rPr>
              <a:t>exercises</a:t>
            </a:r>
            <a:r>
              <a:rPr lang="it-IT" sz="2400" dirty="0">
                <a:latin typeface="CMR10"/>
              </a:rPr>
              <a:t> are </a:t>
            </a:r>
            <a:r>
              <a:rPr lang="it-IT" sz="2400" dirty="0" err="1">
                <a:latin typeface="CMR10"/>
              </a:rPr>
              <a:t>presented</a:t>
            </a:r>
            <a:r>
              <a:rPr lang="it-IT" sz="2400" dirty="0">
                <a:latin typeface="CMR10"/>
              </a:rPr>
              <a:t>:</a:t>
            </a:r>
          </a:p>
          <a:p>
            <a:pPr marL="1028700" lvl="1" indent="-342900"/>
            <a:r>
              <a:rPr lang="it-IT" sz="2400" dirty="0">
                <a:latin typeface="CMR10"/>
              </a:rPr>
              <a:t>1 – Red and black</a:t>
            </a:r>
          </a:p>
          <a:p>
            <a:pPr marL="1028700" lvl="1" indent="-342900"/>
            <a:r>
              <a:rPr lang="it-IT" sz="2400" dirty="0">
                <a:latin typeface="CMR10"/>
              </a:rPr>
              <a:t>4 – The </a:t>
            </a:r>
            <a:r>
              <a:rPr lang="it-IT" sz="2400" dirty="0" err="1">
                <a:latin typeface="CMR10"/>
              </a:rPr>
              <a:t>smallest</a:t>
            </a:r>
            <a:endParaRPr lang="it-IT" sz="2400" dirty="0">
              <a:latin typeface="CMR10"/>
            </a:endParaRPr>
          </a:p>
          <a:p>
            <a:pPr marL="1028700" lvl="1" indent="-342900"/>
            <a:r>
              <a:rPr lang="it-IT" sz="2400" dirty="0">
                <a:latin typeface="CMR10"/>
              </a:rPr>
              <a:t>5 – A </a:t>
            </a:r>
            <a:r>
              <a:rPr lang="it-IT" sz="2400" dirty="0" err="1">
                <a:latin typeface="CMR10"/>
              </a:rPr>
              <a:t>magic</a:t>
            </a:r>
            <a:r>
              <a:rPr lang="it-IT" sz="2400" dirty="0">
                <a:latin typeface="CMR10"/>
              </a:rPr>
              <a:t> </a:t>
            </a:r>
            <a:r>
              <a:rPr lang="it-IT" sz="2400" dirty="0" err="1">
                <a:latin typeface="CMR10"/>
              </a:rPr>
              <a:t>triangle</a:t>
            </a:r>
            <a:endParaRPr lang="it-IT" sz="2400" dirty="0">
              <a:latin typeface="CMR10"/>
            </a:endParaRPr>
          </a:p>
          <a:p>
            <a:pPr marL="1028700" lvl="1" indent="-342900"/>
            <a:r>
              <a:rPr lang="it-IT" sz="2400" dirty="0">
                <a:latin typeface="CMR10"/>
              </a:rPr>
              <a:t>6 – A maximum </a:t>
            </a:r>
            <a:r>
              <a:rPr lang="it-IT" sz="2400" dirty="0" err="1">
                <a:latin typeface="CMR10"/>
              </a:rPr>
              <a:t>triangle</a:t>
            </a:r>
            <a:endParaRPr lang="it-IT" sz="2400" dirty="0">
              <a:latin typeface="CMR10"/>
            </a:endParaRPr>
          </a:p>
          <a:p>
            <a:pPr marL="1028700" lvl="1" indent="-342900"/>
            <a:r>
              <a:rPr lang="it-IT" sz="2400" dirty="0">
                <a:latin typeface="CMR10"/>
              </a:rPr>
              <a:t>9 – </a:t>
            </a:r>
            <a:r>
              <a:rPr lang="en-US" sz="2400" dirty="0">
                <a:latin typeface="CMR10"/>
              </a:rPr>
              <a:t>Four digits for a date</a:t>
            </a:r>
            <a:endParaRPr lang="it-IT" sz="2400" dirty="0">
              <a:latin typeface="CMR10"/>
            </a:endParaRPr>
          </a:p>
          <a:p>
            <a:pPr marL="1028700" lvl="1" indent="-342900"/>
            <a:r>
              <a:rPr lang="it-IT" sz="2400" dirty="0">
                <a:latin typeface="CMR10"/>
              </a:rPr>
              <a:t>17 – With the </a:t>
            </a:r>
            <a:r>
              <a:rPr lang="it-IT" sz="2400" dirty="0" err="1">
                <a:latin typeface="CMR10"/>
              </a:rPr>
              <a:t>ten</a:t>
            </a:r>
            <a:r>
              <a:rPr lang="it-IT" sz="2400" dirty="0">
                <a:latin typeface="CMR10"/>
              </a:rPr>
              <a:t> </a:t>
            </a:r>
            <a:r>
              <a:rPr lang="it-IT" sz="2400" dirty="0" err="1">
                <a:latin typeface="CMR10"/>
              </a:rPr>
              <a:t>digits</a:t>
            </a:r>
            <a:endParaRPr lang="it-IT" sz="2400" dirty="0">
              <a:latin typeface="CMR10"/>
            </a:endParaRPr>
          </a:p>
          <a:p>
            <a:endParaRPr lang="en-US" sz="2400" dirty="0"/>
          </a:p>
        </p:txBody>
      </p:sp>
      <p:sp>
        <p:nvSpPr>
          <p:cNvPr id="5" name="Segnaposto numero diapositiva 4">
            <a:extLst>
              <a:ext uri="{FF2B5EF4-FFF2-40B4-BE49-F238E27FC236}">
                <a16:creationId xmlns:a16="http://schemas.microsoft.com/office/drawing/2014/main" id="{5B1E502F-8C18-7576-D270-21D6128450E9}"/>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43479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B57392-B65C-7F41-C865-C5C7CCE514BF}"/>
              </a:ext>
            </a:extLst>
          </p:cNvPr>
          <p:cNvSpPr>
            <a:spLocks noGrp="1"/>
          </p:cNvSpPr>
          <p:nvPr>
            <p:ph type="title"/>
          </p:nvPr>
        </p:nvSpPr>
        <p:spPr>
          <a:xfrm>
            <a:off x="2895600" y="3429000"/>
            <a:ext cx="6400800" cy="768096"/>
          </a:xfrm>
        </p:spPr>
        <p:txBody>
          <a:bodyPr/>
          <a:lstStyle/>
          <a:p>
            <a:r>
              <a:rPr lang="it-IT" dirty="0" err="1"/>
              <a:t>Exercises</a:t>
            </a:r>
            <a:endParaRPr lang="en-US" dirty="0"/>
          </a:p>
        </p:txBody>
      </p:sp>
    </p:spTree>
    <p:extLst>
      <p:ext uri="{BB962C8B-B14F-4D97-AF65-F5344CB8AC3E}">
        <p14:creationId xmlns:p14="http://schemas.microsoft.com/office/powerpoint/2010/main" val="8973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4FBA85-5727-B2D2-4659-34BE00B9B3EB}"/>
              </a:ext>
            </a:extLst>
          </p:cNvPr>
          <p:cNvSpPr>
            <a:spLocks noGrp="1"/>
          </p:cNvSpPr>
          <p:nvPr>
            <p:ph type="title"/>
          </p:nvPr>
        </p:nvSpPr>
        <p:spPr>
          <a:xfrm>
            <a:off x="379124" y="347472"/>
            <a:ext cx="10945368" cy="482522"/>
          </a:xfrm>
        </p:spPr>
        <p:txBody>
          <a:bodyPr anchor="t"/>
          <a:lstStyle/>
          <a:p>
            <a:pPr algn="l"/>
            <a:r>
              <a:rPr lang="it-IT" sz="3000" dirty="0"/>
              <a:t>Ex. 1 – Red and black</a:t>
            </a:r>
            <a:endParaRPr lang="en-US" sz="3000" dirty="0"/>
          </a:p>
        </p:txBody>
      </p:sp>
      <p:sp>
        <p:nvSpPr>
          <p:cNvPr id="5" name="Segnaposto numero diapositiva 4">
            <a:extLst>
              <a:ext uri="{FF2B5EF4-FFF2-40B4-BE49-F238E27FC236}">
                <a16:creationId xmlns:a16="http://schemas.microsoft.com/office/drawing/2014/main" id="{3A68AA9E-A694-1AB6-9067-BC0038E39CD2}"/>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CasellaDiTesto 6">
            <a:extLst>
              <a:ext uri="{FF2B5EF4-FFF2-40B4-BE49-F238E27FC236}">
                <a16:creationId xmlns:a16="http://schemas.microsoft.com/office/drawing/2014/main" id="{6E5A2C5F-3002-5B2F-5C74-F96D8604549C}"/>
              </a:ext>
            </a:extLst>
          </p:cNvPr>
          <p:cNvSpPr txBox="1"/>
          <p:nvPr/>
        </p:nvSpPr>
        <p:spPr>
          <a:xfrm>
            <a:off x="379125" y="2197228"/>
            <a:ext cx="6021675" cy="4524315"/>
          </a:xfrm>
          <a:prstGeom prst="rect">
            <a:avLst/>
          </a:prstGeom>
          <a:noFill/>
        </p:spPr>
        <p:txBody>
          <a:bodyPr wrap="square" rtlCol="0">
            <a:spAutoFit/>
          </a:bodyPr>
          <a:lstStyle/>
          <a:p>
            <a:pPr algn="l"/>
            <a:r>
              <a:rPr lang="en-US" dirty="0">
                <a:solidFill>
                  <a:srgbClr val="0000FF"/>
                </a:solidFill>
                <a:latin typeface="Courier New" panose="02070309020205020404" pitchFamily="49" charset="0"/>
                <a:cs typeface="Courier New" panose="02070309020205020404" pitchFamily="49" charset="0"/>
              </a:rPr>
              <a:t>1</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0" i="0" u="none" strike="noStrike" baseline="0" dirty="0">
                <a:solidFill>
                  <a:srgbClr val="008A3E"/>
                </a:solidFill>
                <a:latin typeface="Courier New" panose="02070309020205020404" pitchFamily="49" charset="0"/>
                <a:cs typeface="Courier New" panose="02070309020205020404" pitchFamily="49" charset="0"/>
              </a:rPr>
              <a:t>int</a:t>
            </a:r>
            <a:r>
              <a:rPr lang="en-US" sz="1800" b="0" i="0" u="none" strike="noStrike" baseline="0" dirty="0">
                <a:solidFill>
                  <a:srgbClr val="000000"/>
                </a:solidFill>
                <a:latin typeface="Courier New" panose="02070309020205020404" pitchFamily="49" charset="0"/>
                <a:cs typeface="Courier New" panose="02070309020205020404" pitchFamily="49" charset="0"/>
              </a:rPr>
              <a:t>: cards = 52;</a:t>
            </a:r>
          </a:p>
          <a:p>
            <a:pPr algn="l"/>
            <a:r>
              <a:rPr lang="de-DE" sz="1800" b="0" i="0" u="none" strike="noStrike" baseline="0" dirty="0">
                <a:solidFill>
                  <a:srgbClr val="0000FF"/>
                </a:solidFill>
                <a:latin typeface="Courier New" panose="02070309020205020404" pitchFamily="49" charset="0"/>
                <a:cs typeface="Courier New" panose="02070309020205020404" pitchFamily="49" charset="0"/>
              </a:rPr>
              <a:t>2 </a:t>
            </a:r>
            <a:r>
              <a:rPr lang="de-DE" sz="1800" b="0" i="0" u="none" strike="noStrike" baseline="0" dirty="0" err="1">
                <a:solidFill>
                  <a:srgbClr val="008A3E"/>
                </a:solidFill>
                <a:latin typeface="Courier New" panose="02070309020205020404" pitchFamily="49" charset="0"/>
                <a:cs typeface="Courier New" panose="02070309020205020404" pitchFamily="49" charset="0"/>
              </a:rPr>
              <a:t>int</a:t>
            </a:r>
            <a:r>
              <a:rPr lang="de-DE" sz="1800" b="0" i="0" u="none" strike="noStrike" baseline="0" dirty="0">
                <a:solidFill>
                  <a:srgbClr val="000000"/>
                </a:solidFill>
                <a:latin typeface="Courier New" panose="02070309020205020404" pitchFamily="49" charset="0"/>
                <a:cs typeface="Courier New" panose="02070309020205020404" pitchFamily="49" charset="0"/>
              </a:rPr>
              <a:t>: deck_1 = 25;</a:t>
            </a:r>
          </a:p>
          <a:p>
            <a:pPr algn="l"/>
            <a:r>
              <a:rPr lang="de-DE" sz="1800" b="0" i="0" u="none" strike="noStrike" baseline="0" dirty="0">
                <a:solidFill>
                  <a:srgbClr val="0000FF"/>
                </a:solidFill>
                <a:latin typeface="Courier New" panose="02070309020205020404" pitchFamily="49" charset="0"/>
                <a:cs typeface="Courier New" panose="02070309020205020404" pitchFamily="49" charset="0"/>
              </a:rPr>
              <a:t>3 </a:t>
            </a:r>
            <a:r>
              <a:rPr lang="de-DE" sz="1800" b="0" i="0" u="none" strike="noStrike" baseline="0" dirty="0" err="1">
                <a:solidFill>
                  <a:srgbClr val="008A3E"/>
                </a:solidFill>
                <a:latin typeface="Courier New" panose="02070309020205020404" pitchFamily="49" charset="0"/>
                <a:cs typeface="Courier New" panose="02070309020205020404" pitchFamily="49" charset="0"/>
              </a:rPr>
              <a:t>int</a:t>
            </a:r>
            <a:r>
              <a:rPr lang="de-DE" sz="1800" b="0" i="0" u="none" strike="noStrike" baseline="0" dirty="0">
                <a:solidFill>
                  <a:srgbClr val="000000"/>
                </a:solidFill>
                <a:latin typeface="Courier New" panose="02070309020205020404" pitchFamily="49" charset="0"/>
                <a:cs typeface="Courier New" panose="02070309020205020404" pitchFamily="49" charset="0"/>
              </a:rPr>
              <a:t>: deck_2 = 27;</a:t>
            </a:r>
          </a:p>
          <a:p>
            <a:pPr algn="l"/>
            <a:r>
              <a:rPr lang="es-ES" sz="1800" b="0" i="0" u="none" strike="noStrike" baseline="0" dirty="0">
                <a:solidFill>
                  <a:srgbClr val="0000FF"/>
                </a:solidFill>
                <a:latin typeface="Courier New" panose="02070309020205020404" pitchFamily="49" charset="0"/>
                <a:cs typeface="Courier New" panose="02070309020205020404" pitchFamily="49" charset="0"/>
              </a:rPr>
              <a:t>4 </a:t>
            </a:r>
            <a:r>
              <a:rPr lang="es-ES" sz="1800" b="0" i="0" u="none" strike="noStrike" baseline="0" dirty="0">
                <a:solidFill>
                  <a:srgbClr val="008A3E"/>
                </a:solidFill>
                <a:latin typeface="Courier New" panose="02070309020205020404" pitchFamily="49" charset="0"/>
                <a:cs typeface="Courier New" panose="02070309020205020404" pitchFamily="49" charset="0"/>
              </a:rPr>
              <a:t>int</a:t>
            </a:r>
            <a:r>
              <a:rPr lang="es-ES" sz="1800" b="0" i="0" u="none" strike="noStrike" baseline="0" dirty="0">
                <a:solidFill>
                  <a:srgbClr val="000000"/>
                </a:solidFill>
                <a:latin typeface="Courier New" panose="02070309020205020404" pitchFamily="49" charset="0"/>
                <a:cs typeface="Courier New" panose="02070309020205020404" pitchFamily="49" charset="0"/>
              </a:rPr>
              <a:t>: red_1 = 12;</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5</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6 </a:t>
            </a:r>
            <a:r>
              <a:rPr lang="en-US" sz="1800" b="0" i="0" u="none" strike="noStrike" baseline="0" dirty="0">
                <a:solidFill>
                  <a:srgbClr val="008A3E"/>
                </a:solidFill>
                <a:latin typeface="Courier New" panose="02070309020205020404" pitchFamily="49" charset="0"/>
                <a:cs typeface="Courier New" panose="02070309020205020404" pitchFamily="49" charset="0"/>
              </a:rPr>
              <a:t>var int</a:t>
            </a:r>
            <a:r>
              <a:rPr lang="en-US" sz="1800" b="0" i="0" u="none" strike="noStrike" baseline="0" dirty="0">
                <a:solidFill>
                  <a:srgbClr val="000000"/>
                </a:solidFill>
                <a:latin typeface="Courier New" panose="02070309020205020404" pitchFamily="49" charset="0"/>
                <a:cs typeface="Courier New" panose="02070309020205020404" pitchFamily="49" charset="0"/>
              </a:rPr>
              <a:t>: red_2 ;</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7 </a:t>
            </a:r>
            <a:r>
              <a:rPr lang="en-US" sz="1800" b="0" i="0" u="none" strike="noStrike" baseline="0" dirty="0">
                <a:solidFill>
                  <a:srgbClr val="008A3E"/>
                </a:solidFill>
                <a:latin typeface="Courier New" panose="02070309020205020404" pitchFamily="49" charset="0"/>
                <a:cs typeface="Courier New" panose="02070309020205020404" pitchFamily="49" charset="0"/>
              </a:rPr>
              <a:t>var int</a:t>
            </a:r>
            <a:r>
              <a:rPr lang="en-US" sz="1800" b="0" i="0" u="none" strike="noStrike" baseline="0" dirty="0">
                <a:solidFill>
                  <a:srgbClr val="000000"/>
                </a:solidFill>
                <a:latin typeface="Courier New" panose="02070309020205020404" pitchFamily="49" charset="0"/>
                <a:cs typeface="Courier New" panose="02070309020205020404" pitchFamily="49" charset="0"/>
              </a:rPr>
              <a:t>: black_1 ;</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8 </a:t>
            </a:r>
            <a:r>
              <a:rPr lang="en-US" sz="1800" b="0" i="0" u="none" strike="noStrike" baseline="0" dirty="0">
                <a:solidFill>
                  <a:srgbClr val="008A3E"/>
                </a:solidFill>
                <a:latin typeface="Courier New" panose="02070309020205020404" pitchFamily="49" charset="0"/>
                <a:cs typeface="Courier New" panose="02070309020205020404" pitchFamily="49" charset="0"/>
              </a:rPr>
              <a:t>var int</a:t>
            </a:r>
            <a:r>
              <a:rPr lang="en-US" sz="1800" b="0" i="0" u="none" strike="noStrike" baseline="0" dirty="0">
                <a:solidFill>
                  <a:srgbClr val="000000"/>
                </a:solidFill>
                <a:latin typeface="Courier New" panose="02070309020205020404" pitchFamily="49" charset="0"/>
                <a:cs typeface="Courier New" panose="02070309020205020404" pitchFamily="49" charset="0"/>
              </a:rPr>
              <a:t>: black_2 ;</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9</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10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red_1 + red_2 = 26;</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11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black_1 + black_2 = 26;</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12</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13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red_1 + black_1 = deck_1;</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14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red_2 + black_2 = deck_2;</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15</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16 </a:t>
            </a:r>
            <a:r>
              <a:rPr lang="en-US" sz="1800" b="0" i="0" u="none" strike="noStrike" baseline="0" dirty="0">
                <a:solidFill>
                  <a:srgbClr val="008A3E"/>
                </a:solidFill>
                <a:latin typeface="Courier New" panose="02070309020205020404" pitchFamily="49" charset="0"/>
                <a:cs typeface="Courier New" panose="02070309020205020404" pitchFamily="49" charset="0"/>
              </a:rPr>
              <a:t>solve satisfy</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Segnaposto contenuto 2">
            <a:extLst>
              <a:ext uri="{FF2B5EF4-FFF2-40B4-BE49-F238E27FC236}">
                <a16:creationId xmlns:a16="http://schemas.microsoft.com/office/drawing/2014/main" id="{D120DCCE-DFA6-3971-C7E8-119B5576C64B}"/>
              </a:ext>
            </a:extLst>
          </p:cNvPr>
          <p:cNvSpPr>
            <a:spLocks noGrp="1"/>
          </p:cNvSpPr>
          <p:nvPr>
            <p:ph idx="1"/>
          </p:nvPr>
        </p:nvSpPr>
        <p:spPr>
          <a:xfrm>
            <a:off x="379124" y="971805"/>
            <a:ext cx="10945367" cy="974034"/>
          </a:xfrm>
        </p:spPr>
        <p:txBody>
          <a:bodyPr>
            <a:normAutofit/>
          </a:bodyPr>
          <a:lstStyle/>
          <a:p>
            <a:pPr marL="0" indent="0" algn="l">
              <a:buNone/>
            </a:pPr>
            <a:r>
              <a:rPr lang="en-US" sz="1800" b="0" i="0" u="none" strike="noStrike" baseline="0" dirty="0">
                <a:latin typeface="CMR10"/>
              </a:rPr>
              <a:t>“In a deck of 52 cards there are 26 red cards and 26 black cards. The deck is separated into two bundles: the first of 25 cards, the second of 27. If the first deck contains 12 red cards, how many black cards are there in the second deck?”</a:t>
            </a:r>
            <a:endParaRPr lang="en-US" dirty="0"/>
          </a:p>
        </p:txBody>
      </p:sp>
      <p:pic>
        <p:nvPicPr>
          <p:cNvPr id="9" name="Immagine 8">
            <a:extLst>
              <a:ext uri="{FF2B5EF4-FFF2-40B4-BE49-F238E27FC236}">
                <a16:creationId xmlns:a16="http://schemas.microsoft.com/office/drawing/2014/main" id="{46874D19-35EF-D687-EA3C-AC1DEBC0B93B}"/>
              </a:ext>
            </a:extLst>
          </p:cNvPr>
          <p:cNvPicPr>
            <a:picLocks noChangeAspect="1"/>
          </p:cNvPicPr>
          <p:nvPr/>
        </p:nvPicPr>
        <p:blipFill>
          <a:blip r:embed="rId2"/>
          <a:stretch>
            <a:fillRect/>
          </a:stretch>
        </p:blipFill>
        <p:spPr>
          <a:xfrm>
            <a:off x="7456170" y="5138928"/>
            <a:ext cx="4476750" cy="1371600"/>
          </a:xfrm>
          <a:prstGeom prst="rect">
            <a:avLst/>
          </a:prstGeom>
        </p:spPr>
      </p:pic>
      <p:sp>
        <p:nvSpPr>
          <p:cNvPr id="3" name="Rettangolo 2">
            <a:extLst>
              <a:ext uri="{FF2B5EF4-FFF2-40B4-BE49-F238E27FC236}">
                <a16:creationId xmlns:a16="http://schemas.microsoft.com/office/drawing/2014/main" id="{C42937E2-83C7-72C6-8643-82B7058957E3}"/>
              </a:ext>
            </a:extLst>
          </p:cNvPr>
          <p:cNvSpPr/>
          <p:nvPr/>
        </p:nvSpPr>
        <p:spPr>
          <a:xfrm>
            <a:off x="7686675" y="5795963"/>
            <a:ext cx="1571625" cy="223837"/>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013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4FBA85-5727-B2D2-4659-34BE00B9B3EB}"/>
              </a:ext>
            </a:extLst>
          </p:cNvPr>
          <p:cNvSpPr>
            <a:spLocks noGrp="1"/>
          </p:cNvSpPr>
          <p:nvPr>
            <p:ph type="title"/>
          </p:nvPr>
        </p:nvSpPr>
        <p:spPr>
          <a:xfrm>
            <a:off x="379124" y="347472"/>
            <a:ext cx="10945368" cy="482522"/>
          </a:xfrm>
        </p:spPr>
        <p:txBody>
          <a:bodyPr anchor="t"/>
          <a:lstStyle/>
          <a:p>
            <a:pPr algn="l"/>
            <a:r>
              <a:rPr lang="it-IT" sz="3000" dirty="0"/>
              <a:t>Ex. 4 – The </a:t>
            </a:r>
            <a:r>
              <a:rPr lang="it-IT" sz="3000" dirty="0" err="1"/>
              <a:t>smallest</a:t>
            </a:r>
            <a:endParaRPr lang="en-US" sz="3000" dirty="0"/>
          </a:p>
        </p:txBody>
      </p:sp>
      <p:sp>
        <p:nvSpPr>
          <p:cNvPr id="5" name="Segnaposto numero diapositiva 4">
            <a:extLst>
              <a:ext uri="{FF2B5EF4-FFF2-40B4-BE49-F238E27FC236}">
                <a16:creationId xmlns:a16="http://schemas.microsoft.com/office/drawing/2014/main" id="{3A68AA9E-A694-1AB6-9067-BC0038E39CD2}"/>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7" name="CasellaDiTesto 6">
            <a:extLst>
              <a:ext uri="{FF2B5EF4-FFF2-40B4-BE49-F238E27FC236}">
                <a16:creationId xmlns:a16="http://schemas.microsoft.com/office/drawing/2014/main" id="{6E5A2C5F-3002-5B2F-5C74-F96D8604549C}"/>
              </a:ext>
            </a:extLst>
          </p:cNvPr>
          <p:cNvSpPr txBox="1"/>
          <p:nvPr/>
        </p:nvSpPr>
        <p:spPr>
          <a:xfrm>
            <a:off x="0" y="1921599"/>
            <a:ext cx="12447876" cy="2862322"/>
          </a:xfrm>
          <a:prstGeom prst="rect">
            <a:avLst/>
          </a:prstGeom>
          <a:noFill/>
        </p:spPr>
        <p:txBody>
          <a:bodyPr wrap="square" rtlCol="0">
            <a:spAutoFit/>
          </a:bodyPr>
          <a:lstStyle/>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 </a:t>
            </a:r>
            <a:r>
              <a:rPr lang="en-US" sz="1800" b="0" i="0" u="none" strike="noStrike" baseline="0" dirty="0">
                <a:solidFill>
                  <a:srgbClr val="008A3E"/>
                </a:solidFill>
                <a:latin typeface="Courier New" panose="02070309020205020404" pitchFamily="49" charset="0"/>
                <a:cs typeface="Courier New" panose="02070309020205020404" pitchFamily="49" charset="0"/>
              </a:rPr>
              <a:t>include</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0" i="0" u="none" strike="noStrike" baseline="0" dirty="0" err="1">
                <a:solidFill>
                  <a:srgbClr val="000000"/>
                </a:solidFill>
                <a:latin typeface="Courier New" panose="02070309020205020404" pitchFamily="49" charset="0"/>
                <a:cs typeface="Courier New" panose="02070309020205020404" pitchFamily="49" charset="0"/>
              </a:rPr>
              <a:t>globals.mzn</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2</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3 </a:t>
            </a:r>
            <a:r>
              <a:rPr lang="en-US" sz="1800" b="0" i="0" u="none" strike="noStrike" baseline="0" dirty="0">
                <a:solidFill>
                  <a:srgbClr val="008A3E"/>
                </a:solidFill>
                <a:latin typeface="Courier New" panose="02070309020205020404" pitchFamily="49" charset="0"/>
                <a:cs typeface="Courier New" panose="02070309020205020404" pitchFamily="49" charset="0"/>
              </a:rPr>
              <a:t>array</a:t>
            </a:r>
            <a:r>
              <a:rPr lang="en-US" sz="1800" b="0" i="0" u="none" strike="noStrike" baseline="0" dirty="0">
                <a:solidFill>
                  <a:srgbClr val="000000"/>
                </a:solidFill>
                <a:latin typeface="Courier New" panose="02070309020205020404" pitchFamily="49" charset="0"/>
                <a:cs typeface="Courier New" panose="02070309020205020404" pitchFamily="49" charset="0"/>
              </a:rPr>
              <a:t>[1..4] </a:t>
            </a:r>
            <a:r>
              <a:rPr lang="en-US" sz="1800" b="0" i="0" u="none" strike="noStrike" baseline="0" dirty="0">
                <a:solidFill>
                  <a:srgbClr val="008A3E"/>
                </a:solidFill>
                <a:latin typeface="Courier New" panose="02070309020205020404" pitchFamily="49" charset="0"/>
                <a:cs typeface="Courier New" panose="02070309020205020404" pitchFamily="49" charset="0"/>
              </a:rPr>
              <a:t>of var </a:t>
            </a:r>
            <a:r>
              <a:rPr lang="en-US" sz="1800" b="0" i="0" u="none" strike="noStrike" baseline="0" dirty="0">
                <a:solidFill>
                  <a:srgbClr val="000000"/>
                </a:solidFill>
                <a:latin typeface="Courier New" panose="02070309020205020404" pitchFamily="49" charset="0"/>
                <a:cs typeface="Courier New" panose="02070309020205020404" pitchFamily="49" charset="0"/>
              </a:rPr>
              <a:t>0..9: number;</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4</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5 </a:t>
            </a:r>
            <a:r>
              <a:rPr lang="en-US"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0" i="0" u="none" strike="noStrike" baseline="0" dirty="0" err="1">
                <a:solidFill>
                  <a:srgbClr val="0909FF"/>
                </a:solidFill>
                <a:latin typeface="Courier New" panose="02070309020205020404" pitchFamily="49" charset="0"/>
                <a:cs typeface="Courier New" panose="02070309020205020404" pitchFamily="49" charset="0"/>
              </a:rPr>
              <a:t>forall</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0" i="0" u="none" strike="noStrike" baseline="0" dirty="0" err="1">
                <a:solidFill>
                  <a:srgbClr val="000000"/>
                </a:solidFill>
                <a:latin typeface="Courier New" panose="02070309020205020404" pitchFamily="49" charset="0"/>
                <a:cs typeface="Courier New" panose="02070309020205020404" pitchFamily="49" charset="0"/>
              </a:rPr>
              <a:t>i</a:t>
            </a:r>
            <a:r>
              <a:rPr lang="en-US" sz="1800" b="0" i="0" u="none" strike="noStrike" baseline="0" dirty="0">
                <a:solidFill>
                  <a:srgbClr val="000000"/>
                </a:solidFill>
                <a:latin typeface="Courier New" panose="02070309020205020404" pitchFamily="49" charset="0"/>
                <a:cs typeface="Courier New" panose="02070309020205020404" pitchFamily="49" charset="0"/>
              </a:rPr>
              <a:t> in 1..4)(( number[</a:t>
            </a:r>
            <a:r>
              <a:rPr lang="en-US" sz="1800" b="0" i="0" u="none" strike="noStrike" baseline="0" dirty="0" err="1">
                <a:solidFill>
                  <a:srgbClr val="000000"/>
                </a:solidFill>
                <a:latin typeface="Courier New" panose="02070309020205020404" pitchFamily="49" charset="0"/>
                <a:cs typeface="Courier New" panose="02070309020205020404" pitchFamily="49" charset="0"/>
              </a:rPr>
              <a:t>i</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0" i="0" u="none" strike="noStrike" baseline="0" dirty="0">
                <a:solidFill>
                  <a:srgbClr val="008A3E"/>
                </a:solidFill>
                <a:latin typeface="Courier New" panose="02070309020205020404" pitchFamily="49" charset="0"/>
                <a:cs typeface="Courier New" panose="02070309020205020404" pitchFamily="49" charset="0"/>
              </a:rPr>
              <a:t>mod</a:t>
            </a:r>
            <a:r>
              <a:rPr lang="en-US" sz="1800" b="0" i="0" u="none" strike="noStrike" baseline="0" dirty="0">
                <a:solidFill>
                  <a:srgbClr val="000000"/>
                </a:solidFill>
                <a:latin typeface="Courier New" panose="02070309020205020404" pitchFamily="49" charset="0"/>
                <a:cs typeface="Courier New" panose="02070309020205020404" pitchFamily="49" charset="0"/>
              </a:rPr>
              <a:t> 2) == 0);</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6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number[1] != 0;</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7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dirty="0" err="1">
                <a:solidFill>
                  <a:srgbClr val="0909FF"/>
                </a:solidFill>
                <a:latin typeface="Courier New" panose="02070309020205020404" pitchFamily="49" charset="0"/>
                <a:cs typeface="Courier New" panose="02070309020205020404" pitchFamily="49" charset="0"/>
              </a:rPr>
              <a:t>all_different</a:t>
            </a:r>
            <a:r>
              <a:rPr lang="en-US" sz="1800" b="0" i="0" u="none" strike="noStrike" baseline="0" dirty="0">
                <a:solidFill>
                  <a:srgbClr val="000000"/>
                </a:solidFill>
                <a:latin typeface="Courier New" panose="02070309020205020404" pitchFamily="49" charset="0"/>
                <a:cs typeface="Courier New" panose="02070309020205020404" pitchFamily="49" charset="0"/>
              </a:rPr>
              <a:t>(number);</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8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 number[1]*1000 + number[2]*100 + number[3]*10 + number[4]) </a:t>
            </a:r>
            <a:r>
              <a:rPr lang="en-US" sz="1800" b="0" i="0" u="none" strike="noStrike" baseline="0" dirty="0">
                <a:solidFill>
                  <a:srgbClr val="008A3E"/>
                </a:solidFill>
                <a:latin typeface="Courier New" panose="02070309020205020404" pitchFamily="49" charset="0"/>
                <a:cs typeface="Courier New" panose="02070309020205020404" pitchFamily="49" charset="0"/>
              </a:rPr>
              <a:t>mod</a:t>
            </a:r>
            <a:r>
              <a:rPr lang="en-US" sz="1800" b="0" i="0" u="none" strike="noStrike" baseline="0" dirty="0">
                <a:solidFill>
                  <a:srgbClr val="000000"/>
                </a:solidFill>
                <a:latin typeface="Courier New" panose="02070309020205020404" pitchFamily="49" charset="0"/>
                <a:cs typeface="Courier New" panose="02070309020205020404" pitchFamily="49" charset="0"/>
              </a:rPr>
              <a:t> 11) == 0;</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9</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10 </a:t>
            </a:r>
            <a:r>
              <a:rPr lang="en-US" sz="1800" b="0" i="0" u="none" strike="noStrike" baseline="0" dirty="0">
                <a:solidFill>
                  <a:srgbClr val="008A3E"/>
                </a:solidFill>
                <a:latin typeface="Courier New" panose="02070309020205020404" pitchFamily="49" charset="0"/>
                <a:cs typeface="Courier New" panose="02070309020205020404" pitchFamily="49" charset="0"/>
              </a:rPr>
              <a:t>solve minimize </a:t>
            </a:r>
            <a:r>
              <a:rPr lang="en-US" sz="1800" b="0" i="0" u="none" strike="noStrike" baseline="0" dirty="0">
                <a:solidFill>
                  <a:srgbClr val="000000"/>
                </a:solidFill>
                <a:latin typeface="Courier New" panose="02070309020205020404" pitchFamily="49" charset="0"/>
                <a:cs typeface="Courier New" panose="02070309020205020404" pitchFamily="49" charset="0"/>
              </a:rPr>
              <a:t>( number[1]*1000 + number[2]*100 + number[3]*10 + number[4]);</a:t>
            </a:r>
            <a:endParaRPr lang="en-US" dirty="0">
              <a:latin typeface="Courier New" panose="02070309020205020404" pitchFamily="49" charset="0"/>
              <a:cs typeface="Courier New" panose="02070309020205020404" pitchFamily="49" charset="0"/>
            </a:endParaRPr>
          </a:p>
        </p:txBody>
      </p:sp>
      <p:sp>
        <p:nvSpPr>
          <p:cNvPr id="8" name="Segnaposto contenuto 2">
            <a:extLst>
              <a:ext uri="{FF2B5EF4-FFF2-40B4-BE49-F238E27FC236}">
                <a16:creationId xmlns:a16="http://schemas.microsoft.com/office/drawing/2014/main" id="{D120DCCE-DFA6-3971-C7E8-119B5576C64B}"/>
              </a:ext>
            </a:extLst>
          </p:cNvPr>
          <p:cNvSpPr>
            <a:spLocks noGrp="1"/>
          </p:cNvSpPr>
          <p:nvPr>
            <p:ph idx="1"/>
          </p:nvPr>
        </p:nvSpPr>
        <p:spPr>
          <a:xfrm>
            <a:off x="379124" y="971805"/>
            <a:ext cx="10945367" cy="974034"/>
          </a:xfrm>
        </p:spPr>
        <p:txBody>
          <a:bodyPr>
            <a:normAutofit/>
          </a:bodyPr>
          <a:lstStyle/>
          <a:p>
            <a:pPr marL="0" indent="0" algn="l">
              <a:buNone/>
            </a:pPr>
            <a:r>
              <a:rPr lang="en-US" sz="1800" b="0" i="0" u="none" strike="noStrike" baseline="0" dirty="0">
                <a:latin typeface="CMR10"/>
              </a:rPr>
              <a:t>“What is the smallest number (positive integer) of four digits, all of which are even and different from each other, that is a multiple of 11? (a number cannot can begin with the digit 0)”</a:t>
            </a:r>
            <a:endParaRPr lang="en-US" dirty="0"/>
          </a:p>
          <a:p>
            <a:pPr marL="0" indent="0" algn="l">
              <a:buNone/>
            </a:pPr>
            <a:endParaRPr lang="en-US" dirty="0"/>
          </a:p>
        </p:txBody>
      </p:sp>
      <p:pic>
        <p:nvPicPr>
          <p:cNvPr id="6" name="Immagine 5">
            <a:extLst>
              <a:ext uri="{FF2B5EF4-FFF2-40B4-BE49-F238E27FC236}">
                <a16:creationId xmlns:a16="http://schemas.microsoft.com/office/drawing/2014/main" id="{109E2B56-CD9D-25BD-57B5-F77D55FB6DF6}"/>
              </a:ext>
            </a:extLst>
          </p:cNvPr>
          <p:cNvPicPr>
            <a:picLocks noChangeAspect="1"/>
          </p:cNvPicPr>
          <p:nvPr/>
        </p:nvPicPr>
        <p:blipFill>
          <a:blip r:embed="rId2"/>
          <a:stretch>
            <a:fillRect/>
          </a:stretch>
        </p:blipFill>
        <p:spPr>
          <a:xfrm>
            <a:off x="7830820" y="5024628"/>
            <a:ext cx="3981450" cy="1485900"/>
          </a:xfrm>
          <a:prstGeom prst="rect">
            <a:avLst/>
          </a:prstGeom>
        </p:spPr>
      </p:pic>
      <p:sp>
        <p:nvSpPr>
          <p:cNvPr id="3" name="Rettangolo 2">
            <a:extLst>
              <a:ext uri="{FF2B5EF4-FFF2-40B4-BE49-F238E27FC236}">
                <a16:creationId xmlns:a16="http://schemas.microsoft.com/office/drawing/2014/main" id="{076F2C0E-D749-8B49-9747-1F49337E5867}"/>
              </a:ext>
            </a:extLst>
          </p:cNvPr>
          <p:cNvSpPr/>
          <p:nvPr/>
        </p:nvSpPr>
        <p:spPr>
          <a:xfrm>
            <a:off x="7830820" y="5629275"/>
            <a:ext cx="2365693" cy="256919"/>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5335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4FBA85-5727-B2D2-4659-34BE00B9B3EB}"/>
              </a:ext>
            </a:extLst>
          </p:cNvPr>
          <p:cNvSpPr>
            <a:spLocks noGrp="1"/>
          </p:cNvSpPr>
          <p:nvPr>
            <p:ph type="title"/>
          </p:nvPr>
        </p:nvSpPr>
        <p:spPr>
          <a:xfrm>
            <a:off x="379124" y="347472"/>
            <a:ext cx="10945368" cy="482522"/>
          </a:xfrm>
        </p:spPr>
        <p:txBody>
          <a:bodyPr anchor="t"/>
          <a:lstStyle/>
          <a:p>
            <a:pPr algn="l"/>
            <a:r>
              <a:rPr lang="it-IT" sz="3000" dirty="0"/>
              <a:t>Ex. 5 – A </a:t>
            </a:r>
            <a:r>
              <a:rPr lang="it-IT" sz="3000" dirty="0" err="1"/>
              <a:t>magic</a:t>
            </a:r>
            <a:r>
              <a:rPr lang="it-IT" sz="3000" dirty="0"/>
              <a:t> </a:t>
            </a:r>
            <a:r>
              <a:rPr lang="it-IT" sz="3000" dirty="0" err="1"/>
              <a:t>triangle</a:t>
            </a:r>
            <a:endParaRPr lang="en-US" sz="3000" dirty="0"/>
          </a:p>
        </p:txBody>
      </p:sp>
      <p:sp>
        <p:nvSpPr>
          <p:cNvPr id="5" name="Segnaposto numero diapositiva 4">
            <a:extLst>
              <a:ext uri="{FF2B5EF4-FFF2-40B4-BE49-F238E27FC236}">
                <a16:creationId xmlns:a16="http://schemas.microsoft.com/office/drawing/2014/main" id="{3A68AA9E-A694-1AB6-9067-BC0038E39CD2}"/>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8" name="Segnaposto contenuto 2">
            <a:extLst>
              <a:ext uri="{FF2B5EF4-FFF2-40B4-BE49-F238E27FC236}">
                <a16:creationId xmlns:a16="http://schemas.microsoft.com/office/drawing/2014/main" id="{D120DCCE-DFA6-3971-C7E8-119B5576C64B}"/>
              </a:ext>
            </a:extLst>
          </p:cNvPr>
          <p:cNvSpPr>
            <a:spLocks noGrp="1"/>
          </p:cNvSpPr>
          <p:nvPr>
            <p:ph idx="1"/>
          </p:nvPr>
        </p:nvSpPr>
        <p:spPr>
          <a:xfrm>
            <a:off x="379124" y="971805"/>
            <a:ext cx="10945367" cy="1606296"/>
          </a:xfrm>
        </p:spPr>
        <p:txBody>
          <a:bodyPr>
            <a:normAutofit/>
          </a:bodyPr>
          <a:lstStyle/>
          <a:p>
            <a:pPr marL="0" indent="0" algn="l">
              <a:buNone/>
            </a:pPr>
            <a:r>
              <a:rPr lang="en-US" dirty="0">
                <a:latin typeface="CMR10"/>
              </a:rPr>
              <a:t>“The slots of the triangle in the Figure 1 contain all integer numbers from 1 to 9. Some of the numbers have already been written down. Debora completed the figure, writing the numbers in each slot in such a way that the sum of the numbers that appear on the same side of the triangle is always equal to 20. What number did Debora write in the bottom left vertex slot?”</a:t>
            </a:r>
          </a:p>
          <a:p>
            <a:pPr marL="0" indent="0" algn="l">
              <a:buNone/>
            </a:pPr>
            <a:endParaRPr lang="en-US" dirty="0"/>
          </a:p>
        </p:txBody>
      </p:sp>
      <p:sp>
        <p:nvSpPr>
          <p:cNvPr id="3" name="CasellaDiTesto 2">
            <a:extLst>
              <a:ext uri="{FF2B5EF4-FFF2-40B4-BE49-F238E27FC236}">
                <a16:creationId xmlns:a16="http://schemas.microsoft.com/office/drawing/2014/main" id="{97D1A9B8-9293-8D48-1F7C-33666D2EDCA3}"/>
              </a:ext>
            </a:extLst>
          </p:cNvPr>
          <p:cNvSpPr txBox="1"/>
          <p:nvPr/>
        </p:nvSpPr>
        <p:spPr>
          <a:xfrm>
            <a:off x="482600" y="2225626"/>
            <a:ext cx="11557000" cy="4524315"/>
          </a:xfrm>
          <a:prstGeom prst="rect">
            <a:avLst/>
          </a:prstGeom>
          <a:noFill/>
        </p:spPr>
        <p:txBody>
          <a:bodyPr wrap="square" rtlCol="0">
            <a:spAutoFit/>
          </a:bodyPr>
          <a:lstStyle/>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1 </a:t>
            </a:r>
            <a:r>
              <a:rPr lang="en-US" sz="1800" b="0" i="0" u="none" strike="noStrike" baseline="0" dirty="0">
                <a:solidFill>
                  <a:srgbClr val="008A3E"/>
                </a:solidFill>
                <a:latin typeface="Courier New" panose="02070309020205020404" pitchFamily="49" charset="0"/>
                <a:cs typeface="Courier New" panose="02070309020205020404" pitchFamily="49" charset="0"/>
              </a:rPr>
              <a:t>include</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0" i="0" u="none" strike="noStrike" baseline="0" dirty="0" err="1">
                <a:solidFill>
                  <a:srgbClr val="000000"/>
                </a:solidFill>
                <a:latin typeface="Courier New" panose="02070309020205020404" pitchFamily="49" charset="0"/>
                <a:cs typeface="Courier New" panose="02070309020205020404" pitchFamily="49" charset="0"/>
              </a:rPr>
              <a:t>globals.mzn</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2 </a:t>
            </a:r>
            <a:r>
              <a:rPr lang="en-US" sz="1800" b="0" i="0" u="none" strike="noStrike" baseline="0" dirty="0">
                <a:solidFill>
                  <a:srgbClr val="008A3E"/>
                </a:solidFill>
                <a:latin typeface="Courier New" panose="02070309020205020404" pitchFamily="49" charset="0"/>
                <a:cs typeface="Courier New" panose="02070309020205020404" pitchFamily="49" charset="0"/>
              </a:rPr>
              <a:t>array</a:t>
            </a:r>
            <a:r>
              <a:rPr lang="en-US" sz="1800" b="0" i="0" u="none" strike="noStrike" baseline="0" dirty="0">
                <a:solidFill>
                  <a:srgbClr val="000000"/>
                </a:solidFill>
                <a:latin typeface="Courier New" panose="02070309020205020404" pitchFamily="49" charset="0"/>
                <a:cs typeface="Courier New" panose="02070309020205020404" pitchFamily="49" charset="0"/>
              </a:rPr>
              <a:t>[1..9] </a:t>
            </a:r>
            <a:r>
              <a:rPr lang="en-US" sz="1800" b="0" i="0" u="none" strike="noStrike" baseline="0" dirty="0">
                <a:solidFill>
                  <a:srgbClr val="008A3E"/>
                </a:solidFill>
                <a:latin typeface="Courier New" panose="02070309020205020404" pitchFamily="49" charset="0"/>
                <a:cs typeface="Courier New" panose="02070309020205020404" pitchFamily="49" charset="0"/>
              </a:rPr>
              <a:t>of var </a:t>
            </a:r>
            <a:r>
              <a:rPr lang="en-US" sz="1800" b="0" i="0" u="none" strike="noStrike" baseline="0" dirty="0">
                <a:solidFill>
                  <a:srgbClr val="000000"/>
                </a:solidFill>
                <a:latin typeface="Courier New" panose="02070309020205020404" pitchFamily="49" charset="0"/>
                <a:cs typeface="Courier New" panose="02070309020205020404" pitchFamily="49" charset="0"/>
              </a:rPr>
              <a:t>1..9: triangle;</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3</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4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triangle[1] == 1;</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5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triangle[2] == 8;</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6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triangle[4] == 5;</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7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triangle[6] == 4;</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8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triangle[9] == 7;</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9</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10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triangle[1] + triangle[2] + triangle[3] + triangle[4] == 20;</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11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triangle[4] + triangle[5] + triangle[6] + triangle[7] == 20;</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12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triangle[7] + triangle[8] + triangle[9] + triangle[1] == 20;</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13</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14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0" i="0" u="none" strike="noStrike" baseline="0" dirty="0" err="1">
                <a:solidFill>
                  <a:srgbClr val="202C8F"/>
                </a:solidFill>
                <a:latin typeface="Courier New" panose="02070309020205020404" pitchFamily="49" charset="0"/>
                <a:cs typeface="Courier New" panose="02070309020205020404" pitchFamily="49" charset="0"/>
              </a:rPr>
              <a:t>all_different</a:t>
            </a:r>
            <a:r>
              <a:rPr lang="en-US" sz="1800" b="0" i="0" u="none" strike="noStrike" baseline="0" dirty="0">
                <a:solidFill>
                  <a:srgbClr val="000000"/>
                </a:solidFill>
                <a:latin typeface="Courier New" panose="02070309020205020404" pitchFamily="49" charset="0"/>
                <a:cs typeface="Courier New" panose="02070309020205020404" pitchFamily="49" charset="0"/>
              </a:rPr>
              <a:t>(triangle);</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15</a:t>
            </a:r>
          </a:p>
          <a:p>
            <a:pPr marL="0" indent="0" algn="l">
              <a:buNone/>
            </a:pPr>
            <a:r>
              <a:rPr lang="en-US" sz="1800" b="0" i="0" u="none" strike="noStrike" baseline="0" dirty="0">
                <a:solidFill>
                  <a:srgbClr val="0000FF"/>
                </a:solidFill>
                <a:latin typeface="Courier New" panose="02070309020205020404" pitchFamily="49" charset="0"/>
                <a:cs typeface="Courier New" panose="02070309020205020404" pitchFamily="49" charset="0"/>
              </a:rPr>
              <a:t>16 </a:t>
            </a:r>
            <a:r>
              <a:rPr lang="en-US" sz="1800" b="0" i="0" u="none" strike="noStrike" baseline="0" dirty="0">
                <a:solidFill>
                  <a:srgbClr val="008A3E"/>
                </a:solidFill>
                <a:latin typeface="Courier New" panose="02070309020205020404" pitchFamily="49" charset="0"/>
                <a:cs typeface="Courier New" panose="02070309020205020404" pitchFamily="49" charset="0"/>
              </a:rPr>
              <a:t>solve satisfy</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pic>
        <p:nvPicPr>
          <p:cNvPr id="9" name="Immagine 8">
            <a:extLst>
              <a:ext uri="{FF2B5EF4-FFF2-40B4-BE49-F238E27FC236}">
                <a16:creationId xmlns:a16="http://schemas.microsoft.com/office/drawing/2014/main" id="{A9C671B8-0F6C-C1F5-A480-7D6E0E8AD3D3}"/>
              </a:ext>
            </a:extLst>
          </p:cNvPr>
          <p:cNvPicPr>
            <a:picLocks noChangeAspect="1"/>
          </p:cNvPicPr>
          <p:nvPr/>
        </p:nvPicPr>
        <p:blipFill>
          <a:blip r:embed="rId2"/>
          <a:stretch>
            <a:fillRect/>
          </a:stretch>
        </p:blipFill>
        <p:spPr>
          <a:xfrm>
            <a:off x="9405156" y="2025262"/>
            <a:ext cx="1919335" cy="1584356"/>
          </a:xfrm>
          <a:prstGeom prst="rect">
            <a:avLst/>
          </a:prstGeom>
        </p:spPr>
      </p:pic>
      <p:pic>
        <p:nvPicPr>
          <p:cNvPr id="11" name="Immagine 10">
            <a:extLst>
              <a:ext uri="{FF2B5EF4-FFF2-40B4-BE49-F238E27FC236}">
                <a16:creationId xmlns:a16="http://schemas.microsoft.com/office/drawing/2014/main" id="{C877CCE3-A4C0-E7ED-F342-15933527B199}"/>
              </a:ext>
            </a:extLst>
          </p:cNvPr>
          <p:cNvPicPr>
            <a:picLocks noChangeAspect="1"/>
          </p:cNvPicPr>
          <p:nvPr/>
        </p:nvPicPr>
        <p:blipFill>
          <a:blip r:embed="rId3"/>
          <a:stretch>
            <a:fillRect/>
          </a:stretch>
        </p:blipFill>
        <p:spPr>
          <a:xfrm>
            <a:off x="6781800" y="5711716"/>
            <a:ext cx="5257800" cy="1038225"/>
          </a:xfrm>
          <a:prstGeom prst="rect">
            <a:avLst/>
          </a:prstGeom>
        </p:spPr>
      </p:pic>
      <p:sp>
        <p:nvSpPr>
          <p:cNvPr id="4" name="Rettangolo 3">
            <a:extLst>
              <a:ext uri="{FF2B5EF4-FFF2-40B4-BE49-F238E27FC236}">
                <a16:creationId xmlns:a16="http://schemas.microsoft.com/office/drawing/2014/main" id="{76E9B0B0-7D3C-22FA-2025-2FCAD225A63E}"/>
              </a:ext>
            </a:extLst>
          </p:cNvPr>
          <p:cNvSpPr/>
          <p:nvPr/>
        </p:nvSpPr>
        <p:spPr>
          <a:xfrm>
            <a:off x="7001302" y="6128434"/>
            <a:ext cx="5006368" cy="204787"/>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5957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4FBA85-5727-B2D2-4659-34BE00B9B3EB}"/>
              </a:ext>
            </a:extLst>
          </p:cNvPr>
          <p:cNvSpPr>
            <a:spLocks noGrp="1"/>
          </p:cNvSpPr>
          <p:nvPr>
            <p:ph type="title"/>
          </p:nvPr>
        </p:nvSpPr>
        <p:spPr>
          <a:xfrm>
            <a:off x="379124" y="347472"/>
            <a:ext cx="10945368" cy="482522"/>
          </a:xfrm>
        </p:spPr>
        <p:txBody>
          <a:bodyPr anchor="t"/>
          <a:lstStyle/>
          <a:p>
            <a:pPr algn="l"/>
            <a:r>
              <a:rPr lang="it-IT" sz="3000" dirty="0"/>
              <a:t>Ex. 6 – A maximum </a:t>
            </a:r>
            <a:r>
              <a:rPr lang="it-IT" sz="3000" dirty="0" err="1"/>
              <a:t>triangle</a:t>
            </a:r>
            <a:endParaRPr lang="en-US" sz="3000" dirty="0"/>
          </a:p>
        </p:txBody>
      </p:sp>
      <p:sp>
        <p:nvSpPr>
          <p:cNvPr id="5" name="Segnaposto numero diapositiva 4">
            <a:extLst>
              <a:ext uri="{FF2B5EF4-FFF2-40B4-BE49-F238E27FC236}">
                <a16:creationId xmlns:a16="http://schemas.microsoft.com/office/drawing/2014/main" id="{3A68AA9E-A694-1AB6-9067-BC0038E39CD2}"/>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8" name="Segnaposto contenuto 2">
            <a:extLst>
              <a:ext uri="{FF2B5EF4-FFF2-40B4-BE49-F238E27FC236}">
                <a16:creationId xmlns:a16="http://schemas.microsoft.com/office/drawing/2014/main" id="{D120DCCE-DFA6-3971-C7E8-119B5576C64B}"/>
              </a:ext>
            </a:extLst>
          </p:cNvPr>
          <p:cNvSpPr>
            <a:spLocks noGrp="1"/>
          </p:cNvSpPr>
          <p:nvPr>
            <p:ph idx="1"/>
          </p:nvPr>
        </p:nvSpPr>
        <p:spPr>
          <a:xfrm>
            <a:off x="379124" y="971805"/>
            <a:ext cx="10945367" cy="1066193"/>
          </a:xfrm>
        </p:spPr>
        <p:txBody>
          <a:bodyPr>
            <a:normAutofit/>
          </a:bodyPr>
          <a:lstStyle/>
          <a:p>
            <a:pPr marL="0" indent="0" algn="l">
              <a:buNone/>
            </a:pPr>
            <a:r>
              <a:rPr lang="en-US" sz="1800" b="0" i="0" u="none" strike="noStrike" baseline="0" dirty="0">
                <a:latin typeface="CMR10"/>
              </a:rPr>
              <a:t>“Debora, after crossing out all nine numbers (see previous question), issues a challenge to Alexander: - Write the nine numbers, one in each box, so that the sum of the three sums of the numbers that appear on the same side of the triangle is the maximum possible. How much is that sum worth?”</a:t>
            </a:r>
            <a:endParaRPr lang="en-US" dirty="0"/>
          </a:p>
        </p:txBody>
      </p:sp>
      <p:sp>
        <p:nvSpPr>
          <p:cNvPr id="3" name="CasellaDiTesto 2">
            <a:extLst>
              <a:ext uri="{FF2B5EF4-FFF2-40B4-BE49-F238E27FC236}">
                <a16:creationId xmlns:a16="http://schemas.microsoft.com/office/drawing/2014/main" id="{97D1A9B8-9293-8D48-1F7C-33666D2EDCA3}"/>
              </a:ext>
            </a:extLst>
          </p:cNvPr>
          <p:cNvSpPr txBox="1"/>
          <p:nvPr/>
        </p:nvSpPr>
        <p:spPr>
          <a:xfrm>
            <a:off x="482600" y="2225626"/>
            <a:ext cx="11557000" cy="4524315"/>
          </a:xfrm>
          <a:prstGeom prst="rect">
            <a:avLst/>
          </a:prstGeom>
          <a:noFill/>
        </p:spPr>
        <p:txBody>
          <a:bodyPr wrap="square" rtlCol="0">
            <a:spAutoFit/>
          </a:bodyPr>
          <a:lstStyle/>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 </a:t>
            </a:r>
            <a:r>
              <a:rPr lang="en-US" sz="1800" b="0" i="0" u="none" strike="noStrike" baseline="0" dirty="0">
                <a:solidFill>
                  <a:srgbClr val="008A3E"/>
                </a:solidFill>
                <a:latin typeface="Courier New" panose="02070309020205020404" pitchFamily="49" charset="0"/>
                <a:cs typeface="Courier New" panose="02070309020205020404" pitchFamily="49" charset="0"/>
              </a:rPr>
              <a:t>include</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0" i="0" u="none" strike="noStrike" baseline="0" dirty="0" err="1">
                <a:solidFill>
                  <a:srgbClr val="000000"/>
                </a:solidFill>
                <a:latin typeface="Courier New" panose="02070309020205020404" pitchFamily="49" charset="0"/>
                <a:cs typeface="Courier New" panose="02070309020205020404" pitchFamily="49" charset="0"/>
              </a:rPr>
              <a:t>globals.mzn</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2 </a:t>
            </a:r>
            <a:r>
              <a:rPr lang="en-US" sz="1800" b="0" i="0" u="none" strike="noStrike" baseline="0" dirty="0">
                <a:solidFill>
                  <a:srgbClr val="008A3E"/>
                </a:solidFill>
                <a:latin typeface="Courier New" panose="02070309020205020404" pitchFamily="49" charset="0"/>
                <a:cs typeface="Courier New" panose="02070309020205020404" pitchFamily="49" charset="0"/>
              </a:rPr>
              <a:t>array</a:t>
            </a:r>
            <a:r>
              <a:rPr lang="en-US" sz="1800" b="0" i="0" u="none" strike="noStrike" baseline="0" dirty="0">
                <a:solidFill>
                  <a:srgbClr val="000000"/>
                </a:solidFill>
                <a:latin typeface="Courier New" panose="02070309020205020404" pitchFamily="49" charset="0"/>
                <a:cs typeface="Courier New" panose="02070309020205020404" pitchFamily="49" charset="0"/>
              </a:rPr>
              <a:t>[1..9] </a:t>
            </a:r>
            <a:r>
              <a:rPr lang="en-US" sz="1800" b="0" i="0" u="none" strike="noStrike" baseline="0" dirty="0">
                <a:solidFill>
                  <a:srgbClr val="008A3E"/>
                </a:solidFill>
                <a:latin typeface="Courier New" panose="02070309020205020404" pitchFamily="49" charset="0"/>
                <a:cs typeface="Courier New" panose="02070309020205020404" pitchFamily="49" charset="0"/>
              </a:rPr>
              <a:t>of var </a:t>
            </a:r>
            <a:r>
              <a:rPr lang="en-US" sz="1800" b="0" i="0" u="none" strike="noStrike" baseline="0" dirty="0">
                <a:solidFill>
                  <a:srgbClr val="000000"/>
                </a:solidFill>
                <a:latin typeface="Courier New" panose="02070309020205020404" pitchFamily="49" charset="0"/>
                <a:cs typeface="Courier New" panose="02070309020205020404" pitchFamily="49" charset="0"/>
              </a:rPr>
              <a:t>1..9: triangle;</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3 </a:t>
            </a:r>
            <a:r>
              <a:rPr lang="en-US" sz="1800" b="0" i="0" u="none" strike="noStrike" baseline="0" dirty="0">
                <a:solidFill>
                  <a:srgbClr val="008A3E"/>
                </a:solidFill>
                <a:latin typeface="Courier New" panose="02070309020205020404" pitchFamily="49" charset="0"/>
                <a:cs typeface="Courier New" panose="02070309020205020404" pitchFamily="49" charset="0"/>
              </a:rPr>
              <a:t>var int</a:t>
            </a:r>
            <a:r>
              <a:rPr lang="en-US" sz="1800" b="0" i="0" u="none" strike="noStrike" baseline="0" dirty="0">
                <a:solidFill>
                  <a:srgbClr val="000000"/>
                </a:solidFill>
                <a:latin typeface="Courier New" panose="02070309020205020404" pitchFamily="49" charset="0"/>
                <a:cs typeface="Courier New" panose="02070309020205020404" pitchFamily="49" charset="0"/>
              </a:rPr>
              <a:t>: sum1;</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4 </a:t>
            </a:r>
            <a:r>
              <a:rPr lang="en-US" sz="1800" b="0" i="0" u="none" strike="noStrike" baseline="0" dirty="0">
                <a:solidFill>
                  <a:srgbClr val="008A3E"/>
                </a:solidFill>
                <a:latin typeface="Courier New" panose="02070309020205020404" pitchFamily="49" charset="0"/>
                <a:cs typeface="Courier New" panose="02070309020205020404" pitchFamily="49" charset="0"/>
              </a:rPr>
              <a:t>var int</a:t>
            </a:r>
            <a:r>
              <a:rPr lang="en-US" sz="1800" b="0" i="0" u="none" strike="noStrike" baseline="0" dirty="0">
                <a:solidFill>
                  <a:srgbClr val="000000"/>
                </a:solidFill>
                <a:latin typeface="Courier New" panose="02070309020205020404" pitchFamily="49" charset="0"/>
                <a:cs typeface="Courier New" panose="02070309020205020404" pitchFamily="49" charset="0"/>
              </a:rPr>
              <a:t>: sum2;</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5 </a:t>
            </a:r>
            <a:r>
              <a:rPr lang="en-US" sz="1800" b="0" i="0" u="none" strike="noStrike" baseline="0" dirty="0">
                <a:solidFill>
                  <a:srgbClr val="008A3E"/>
                </a:solidFill>
                <a:latin typeface="Courier New" panose="02070309020205020404" pitchFamily="49" charset="0"/>
                <a:cs typeface="Courier New" panose="02070309020205020404" pitchFamily="49" charset="0"/>
              </a:rPr>
              <a:t>var int</a:t>
            </a:r>
            <a:r>
              <a:rPr lang="en-US" sz="1800" b="0" i="0" u="none" strike="noStrike" baseline="0" dirty="0">
                <a:solidFill>
                  <a:srgbClr val="000000"/>
                </a:solidFill>
                <a:latin typeface="Courier New" panose="02070309020205020404" pitchFamily="49" charset="0"/>
                <a:cs typeface="Courier New" panose="02070309020205020404" pitchFamily="49" charset="0"/>
              </a:rPr>
              <a:t>: sum3;</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6 </a:t>
            </a:r>
            <a:r>
              <a:rPr lang="en-US" sz="1800" b="0" i="0" u="none" strike="noStrike" baseline="0" dirty="0">
                <a:solidFill>
                  <a:srgbClr val="008A3E"/>
                </a:solidFill>
                <a:latin typeface="Courier New" panose="02070309020205020404" pitchFamily="49" charset="0"/>
                <a:cs typeface="Courier New" panose="02070309020205020404" pitchFamily="49" charset="0"/>
              </a:rPr>
              <a:t>var int</a:t>
            </a:r>
            <a:r>
              <a:rPr lang="en-US" sz="1800" b="0" i="0" u="none" strike="noStrike" baseline="0" dirty="0">
                <a:solidFill>
                  <a:srgbClr val="000000"/>
                </a:solidFill>
                <a:latin typeface="Courier New" panose="02070309020205020404" pitchFamily="49" charset="0"/>
                <a:cs typeface="Courier New" panose="02070309020205020404" pitchFamily="49" charset="0"/>
              </a:rPr>
              <a:t>: sum;</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7</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8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triangle[1] + triangle[2] + triangle[3] + triangle[4] == sum1;</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9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triangle[4] + triangle[5] + triangle[6] + triangle[7] == sum2;</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10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triangle[7] + triangle[8] + triangle[9] + triangle[1] == sum3;</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11</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12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0" i="0" u="none" strike="noStrike" baseline="0" dirty="0" err="1">
                <a:solidFill>
                  <a:srgbClr val="202C8F"/>
                </a:solidFill>
                <a:latin typeface="Courier New" panose="02070309020205020404" pitchFamily="49" charset="0"/>
                <a:cs typeface="Courier New" panose="02070309020205020404" pitchFamily="49" charset="0"/>
              </a:rPr>
              <a:t>all_different</a:t>
            </a:r>
            <a:r>
              <a:rPr lang="en-US" sz="1800" b="0" i="0" u="none" strike="noStrike" baseline="0" dirty="0">
                <a:solidFill>
                  <a:srgbClr val="000000"/>
                </a:solidFill>
                <a:latin typeface="Courier New" panose="02070309020205020404" pitchFamily="49" charset="0"/>
                <a:cs typeface="Courier New" panose="02070309020205020404" pitchFamily="49" charset="0"/>
              </a:rPr>
              <a:t>(triangle);</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13</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14 </a:t>
            </a:r>
            <a:r>
              <a:rPr lang="en-US" sz="18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800" b="0" i="0" u="none" strike="noStrike" baseline="0" dirty="0">
                <a:solidFill>
                  <a:srgbClr val="000000"/>
                </a:solidFill>
                <a:latin typeface="Courier New" panose="02070309020205020404" pitchFamily="49" charset="0"/>
                <a:cs typeface="Courier New" panose="02070309020205020404" pitchFamily="49" charset="0"/>
              </a:rPr>
              <a:t> sum = sum1 + sum2 + sum3;</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15</a:t>
            </a:r>
          </a:p>
          <a:p>
            <a:pPr algn="l"/>
            <a:r>
              <a:rPr lang="en-US" sz="1800" b="0" i="0" u="none" strike="noStrike" baseline="0" dirty="0">
                <a:solidFill>
                  <a:srgbClr val="0000FF"/>
                </a:solidFill>
                <a:latin typeface="Courier New" panose="02070309020205020404" pitchFamily="49" charset="0"/>
                <a:cs typeface="Courier New" panose="02070309020205020404" pitchFamily="49" charset="0"/>
              </a:rPr>
              <a:t>16 </a:t>
            </a:r>
            <a:r>
              <a:rPr lang="en-US" sz="1800" b="0" i="0" u="none" strike="noStrike" baseline="0" dirty="0">
                <a:solidFill>
                  <a:srgbClr val="008A3E"/>
                </a:solidFill>
                <a:latin typeface="Courier New" panose="02070309020205020404" pitchFamily="49" charset="0"/>
                <a:cs typeface="Courier New" panose="02070309020205020404" pitchFamily="49" charset="0"/>
              </a:rPr>
              <a:t>solve maximize </a:t>
            </a:r>
            <a:r>
              <a:rPr lang="en-US" sz="1800" b="0" i="0" u="none" strike="noStrike" baseline="0" dirty="0">
                <a:solidFill>
                  <a:srgbClr val="000000"/>
                </a:solidFill>
                <a:latin typeface="Courier New" panose="02070309020205020404" pitchFamily="49" charset="0"/>
                <a:cs typeface="Courier New" panose="02070309020205020404" pitchFamily="49" charset="0"/>
              </a:rPr>
              <a:t>sum;</a:t>
            </a:r>
            <a:endParaRPr lang="en-US" dirty="0">
              <a:latin typeface="Courier New" panose="02070309020205020404" pitchFamily="49" charset="0"/>
              <a:cs typeface="Courier New" panose="02070309020205020404" pitchFamily="49" charset="0"/>
            </a:endParaRPr>
          </a:p>
        </p:txBody>
      </p:sp>
      <p:pic>
        <p:nvPicPr>
          <p:cNvPr id="9" name="Immagine 8">
            <a:extLst>
              <a:ext uri="{FF2B5EF4-FFF2-40B4-BE49-F238E27FC236}">
                <a16:creationId xmlns:a16="http://schemas.microsoft.com/office/drawing/2014/main" id="{A9C671B8-0F6C-C1F5-A480-7D6E0E8AD3D3}"/>
              </a:ext>
            </a:extLst>
          </p:cNvPr>
          <p:cNvPicPr>
            <a:picLocks noChangeAspect="1"/>
          </p:cNvPicPr>
          <p:nvPr/>
        </p:nvPicPr>
        <p:blipFill>
          <a:blip r:embed="rId2"/>
          <a:stretch>
            <a:fillRect/>
          </a:stretch>
        </p:blipFill>
        <p:spPr>
          <a:xfrm>
            <a:off x="9405156" y="2037998"/>
            <a:ext cx="1919335" cy="1584356"/>
          </a:xfrm>
          <a:prstGeom prst="rect">
            <a:avLst/>
          </a:prstGeom>
        </p:spPr>
      </p:pic>
      <p:pic>
        <p:nvPicPr>
          <p:cNvPr id="6" name="Immagine 5">
            <a:extLst>
              <a:ext uri="{FF2B5EF4-FFF2-40B4-BE49-F238E27FC236}">
                <a16:creationId xmlns:a16="http://schemas.microsoft.com/office/drawing/2014/main" id="{EF70DD1C-9AEC-3EB6-4881-EF6D3356A8EA}"/>
              </a:ext>
            </a:extLst>
          </p:cNvPr>
          <p:cNvPicPr>
            <a:picLocks noChangeAspect="1"/>
          </p:cNvPicPr>
          <p:nvPr/>
        </p:nvPicPr>
        <p:blipFill>
          <a:blip r:embed="rId3"/>
          <a:stretch>
            <a:fillRect/>
          </a:stretch>
        </p:blipFill>
        <p:spPr>
          <a:xfrm>
            <a:off x="7800975" y="5135831"/>
            <a:ext cx="4391025" cy="1695450"/>
          </a:xfrm>
          <a:prstGeom prst="rect">
            <a:avLst/>
          </a:prstGeom>
        </p:spPr>
      </p:pic>
      <p:sp>
        <p:nvSpPr>
          <p:cNvPr id="4" name="Rettangolo 3">
            <a:extLst>
              <a:ext uri="{FF2B5EF4-FFF2-40B4-BE49-F238E27FC236}">
                <a16:creationId xmlns:a16="http://schemas.microsoft.com/office/drawing/2014/main" id="{F0DA028F-22B3-E2F1-8E9F-9482507ECCB5}"/>
              </a:ext>
            </a:extLst>
          </p:cNvPr>
          <p:cNvSpPr/>
          <p:nvPr/>
        </p:nvSpPr>
        <p:spPr>
          <a:xfrm>
            <a:off x="7937409" y="5983556"/>
            <a:ext cx="1035141" cy="204787"/>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600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4FBA85-5727-B2D2-4659-34BE00B9B3EB}"/>
              </a:ext>
            </a:extLst>
          </p:cNvPr>
          <p:cNvSpPr>
            <a:spLocks noGrp="1"/>
          </p:cNvSpPr>
          <p:nvPr>
            <p:ph type="title"/>
          </p:nvPr>
        </p:nvSpPr>
        <p:spPr>
          <a:xfrm>
            <a:off x="379124" y="347472"/>
            <a:ext cx="10945368" cy="482522"/>
          </a:xfrm>
        </p:spPr>
        <p:txBody>
          <a:bodyPr anchor="t"/>
          <a:lstStyle/>
          <a:p>
            <a:pPr algn="l"/>
            <a:r>
              <a:rPr lang="it-IT" sz="3000" dirty="0"/>
              <a:t>Ex. 9 – </a:t>
            </a:r>
            <a:r>
              <a:rPr lang="en-US" sz="3000" dirty="0"/>
              <a:t>Four digits for a date</a:t>
            </a:r>
          </a:p>
        </p:txBody>
      </p:sp>
      <p:sp>
        <p:nvSpPr>
          <p:cNvPr id="5" name="Segnaposto numero diapositiva 4">
            <a:extLst>
              <a:ext uri="{FF2B5EF4-FFF2-40B4-BE49-F238E27FC236}">
                <a16:creationId xmlns:a16="http://schemas.microsoft.com/office/drawing/2014/main" id="{3A68AA9E-A694-1AB6-9067-BC0038E39CD2}"/>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8" name="Segnaposto contenuto 2">
            <a:extLst>
              <a:ext uri="{FF2B5EF4-FFF2-40B4-BE49-F238E27FC236}">
                <a16:creationId xmlns:a16="http://schemas.microsoft.com/office/drawing/2014/main" id="{D120DCCE-DFA6-3971-C7E8-119B5576C64B}"/>
              </a:ext>
            </a:extLst>
          </p:cNvPr>
          <p:cNvSpPr>
            <a:spLocks noGrp="1"/>
          </p:cNvSpPr>
          <p:nvPr>
            <p:ph idx="1"/>
          </p:nvPr>
        </p:nvSpPr>
        <p:spPr>
          <a:xfrm>
            <a:off x="379124" y="971805"/>
            <a:ext cx="10945367" cy="1066193"/>
          </a:xfrm>
        </p:spPr>
        <p:txBody>
          <a:bodyPr>
            <a:normAutofit/>
          </a:bodyPr>
          <a:lstStyle/>
          <a:p>
            <a:pPr marL="0" indent="0" algn="l">
              <a:buNone/>
            </a:pPr>
            <a:r>
              <a:rPr lang="en-US" sz="1800" b="0" i="0" u="none" strike="noStrike" baseline="0" dirty="0">
                <a:latin typeface="CMR10"/>
              </a:rPr>
              <a:t>“19.09.2021 (September 19, 2021) is written using four digits, each employed twice. What will be the next date (written with the same format as the previous one) that has the same property of being written with four digits, each employed twice?”</a:t>
            </a:r>
            <a:endParaRPr lang="en-US" dirty="0"/>
          </a:p>
        </p:txBody>
      </p:sp>
      <p:pic>
        <p:nvPicPr>
          <p:cNvPr id="7" name="Immagine 6">
            <a:extLst>
              <a:ext uri="{FF2B5EF4-FFF2-40B4-BE49-F238E27FC236}">
                <a16:creationId xmlns:a16="http://schemas.microsoft.com/office/drawing/2014/main" id="{C0F3DAFD-8C9C-ABFD-F421-113B72601B44}"/>
              </a:ext>
            </a:extLst>
          </p:cNvPr>
          <p:cNvPicPr>
            <a:picLocks noChangeAspect="1"/>
          </p:cNvPicPr>
          <p:nvPr/>
        </p:nvPicPr>
        <p:blipFill>
          <a:blip r:embed="rId2"/>
          <a:stretch>
            <a:fillRect/>
          </a:stretch>
        </p:blipFill>
        <p:spPr>
          <a:xfrm>
            <a:off x="8281987" y="2061881"/>
            <a:ext cx="3590925" cy="1238250"/>
          </a:xfrm>
          <a:prstGeom prst="rect">
            <a:avLst/>
          </a:prstGeom>
        </p:spPr>
      </p:pic>
      <p:sp>
        <p:nvSpPr>
          <p:cNvPr id="10" name="CasellaDiTesto 9">
            <a:extLst>
              <a:ext uri="{FF2B5EF4-FFF2-40B4-BE49-F238E27FC236}">
                <a16:creationId xmlns:a16="http://schemas.microsoft.com/office/drawing/2014/main" id="{691294C4-5791-67E2-DFED-93E7F189F0D4}"/>
              </a:ext>
            </a:extLst>
          </p:cNvPr>
          <p:cNvSpPr txBox="1"/>
          <p:nvPr/>
        </p:nvSpPr>
        <p:spPr>
          <a:xfrm>
            <a:off x="182218" y="1810464"/>
            <a:ext cx="8990811" cy="5047536"/>
          </a:xfrm>
          <a:prstGeom prst="rect">
            <a:avLst/>
          </a:prstGeom>
          <a:noFill/>
        </p:spPr>
        <p:txBody>
          <a:bodyPr wrap="square" rtlCol="0">
            <a:spAutoFit/>
          </a:bodyPr>
          <a:lstStyle/>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1 </a:t>
            </a:r>
            <a:r>
              <a:rPr lang="en-US" sz="1400" b="0" i="0" u="none" strike="noStrike" baseline="0" dirty="0">
                <a:solidFill>
                  <a:srgbClr val="008A3E"/>
                </a:solidFill>
                <a:latin typeface="Courier New" panose="02070309020205020404" pitchFamily="49" charset="0"/>
                <a:cs typeface="Courier New" panose="02070309020205020404" pitchFamily="49" charset="0"/>
              </a:rPr>
              <a:t>include</a:t>
            </a:r>
            <a:r>
              <a:rPr lang="en-US" sz="1400" b="0" i="0" u="none" strike="noStrike" baseline="0" dirty="0">
                <a:solidFill>
                  <a:srgbClr val="000000"/>
                </a:solidFill>
                <a:latin typeface="Courier New" panose="02070309020205020404" pitchFamily="49" charset="0"/>
                <a:cs typeface="Courier New" panose="02070309020205020404" pitchFamily="49" charset="0"/>
              </a:rPr>
              <a:t> "</a:t>
            </a:r>
            <a:r>
              <a:rPr lang="en-US" sz="1400" b="0" i="0" u="none" strike="noStrike" baseline="0" dirty="0" err="1">
                <a:solidFill>
                  <a:srgbClr val="000000"/>
                </a:solidFill>
                <a:latin typeface="Courier New" panose="02070309020205020404" pitchFamily="49" charset="0"/>
                <a:cs typeface="Courier New" panose="02070309020205020404" pitchFamily="49" charset="0"/>
              </a:rPr>
              <a:t>globals.mzn</a:t>
            </a:r>
            <a:r>
              <a:rPr lang="en-US" sz="1400" b="0" i="0" u="none" strike="noStrike" baseline="0" dirty="0">
                <a:solidFill>
                  <a:srgbClr val="000000"/>
                </a:solidFill>
                <a:latin typeface="Courier New" panose="02070309020205020404" pitchFamily="49" charset="0"/>
                <a:cs typeface="Courier New" panose="02070309020205020404" pitchFamily="49" charset="0"/>
              </a:rPr>
              <a:t>";</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2 </a:t>
            </a:r>
            <a:r>
              <a:rPr lang="en-US" sz="1400" b="0" i="0" u="none" strike="noStrike" baseline="0" dirty="0">
                <a:solidFill>
                  <a:srgbClr val="008A3E"/>
                </a:solidFill>
                <a:latin typeface="Courier New" panose="02070309020205020404" pitchFamily="49" charset="0"/>
                <a:cs typeface="Courier New" panose="02070309020205020404" pitchFamily="49" charset="0"/>
              </a:rPr>
              <a:t>array</a:t>
            </a:r>
            <a:r>
              <a:rPr lang="en-US" sz="1400" b="0" i="0" u="none" strike="noStrike" baseline="0" dirty="0">
                <a:solidFill>
                  <a:srgbClr val="000000"/>
                </a:solidFill>
                <a:latin typeface="Courier New" panose="02070309020205020404" pitchFamily="49" charset="0"/>
                <a:cs typeface="Courier New" panose="02070309020205020404" pitchFamily="49" charset="0"/>
              </a:rPr>
              <a:t>[1..8] </a:t>
            </a:r>
            <a:r>
              <a:rPr lang="en-US" sz="1400" b="0" i="0" u="none" strike="noStrike" baseline="0" dirty="0">
                <a:solidFill>
                  <a:srgbClr val="008A3E"/>
                </a:solidFill>
                <a:latin typeface="Courier New" panose="02070309020205020404" pitchFamily="49" charset="0"/>
                <a:cs typeface="Courier New" panose="02070309020205020404" pitchFamily="49" charset="0"/>
              </a:rPr>
              <a:t>of var </a:t>
            </a:r>
            <a:r>
              <a:rPr lang="en-US" sz="1400" b="0" i="0" u="none" strike="noStrike" baseline="0" dirty="0">
                <a:solidFill>
                  <a:srgbClr val="000000"/>
                </a:solidFill>
                <a:latin typeface="Courier New" panose="02070309020205020404" pitchFamily="49" charset="0"/>
                <a:cs typeface="Courier New" panose="02070309020205020404" pitchFamily="49" charset="0"/>
              </a:rPr>
              <a:t>0..9: date;</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3 </a:t>
            </a:r>
            <a:r>
              <a:rPr lang="en-US" sz="1400" b="0" i="0" u="none" strike="noStrike" baseline="0" dirty="0">
                <a:solidFill>
                  <a:srgbClr val="008A3E"/>
                </a:solidFill>
                <a:latin typeface="Courier New" panose="02070309020205020404" pitchFamily="49" charset="0"/>
                <a:cs typeface="Courier New" panose="02070309020205020404" pitchFamily="49" charset="0"/>
              </a:rPr>
              <a:t>var int</a:t>
            </a:r>
            <a:r>
              <a:rPr lang="en-US" sz="1400" b="0" i="0" u="none" strike="noStrike" baseline="0" dirty="0">
                <a:solidFill>
                  <a:srgbClr val="000000"/>
                </a:solidFill>
                <a:latin typeface="Courier New" panose="02070309020205020404" pitchFamily="49" charset="0"/>
                <a:cs typeface="Courier New" panose="02070309020205020404" pitchFamily="49" charset="0"/>
              </a:rPr>
              <a:t>: </a:t>
            </a:r>
            <a:r>
              <a:rPr lang="en-US" sz="1400" b="0" i="0" u="none" strike="noStrike" baseline="0" dirty="0" err="1">
                <a:solidFill>
                  <a:srgbClr val="000000"/>
                </a:solidFill>
                <a:latin typeface="Courier New" panose="02070309020205020404" pitchFamily="49" charset="0"/>
                <a:cs typeface="Courier New" panose="02070309020205020404" pitchFamily="49" charset="0"/>
              </a:rPr>
              <a:t>date_n</a:t>
            </a:r>
            <a:r>
              <a:rPr lang="en-US" sz="1400" b="0" i="0" u="none" strike="noStrike" baseline="0" dirty="0">
                <a:solidFill>
                  <a:srgbClr val="000000"/>
                </a:solidFill>
                <a:latin typeface="Courier New" panose="02070309020205020404" pitchFamily="49" charset="0"/>
                <a:cs typeface="Courier New" panose="02070309020205020404" pitchFamily="49" charset="0"/>
              </a:rPr>
              <a:t>;</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4 </a:t>
            </a:r>
            <a:r>
              <a:rPr lang="en-US" sz="1400" b="0" i="0" u="none" strike="noStrike" baseline="0" dirty="0">
                <a:solidFill>
                  <a:srgbClr val="008A3E"/>
                </a:solidFill>
                <a:latin typeface="Courier New" panose="02070309020205020404" pitchFamily="49" charset="0"/>
                <a:cs typeface="Courier New" panose="02070309020205020404" pitchFamily="49" charset="0"/>
              </a:rPr>
              <a:t>int</a:t>
            </a:r>
            <a:r>
              <a:rPr lang="en-US" sz="1400" b="0" i="0" u="none" strike="noStrike" baseline="0" dirty="0">
                <a:solidFill>
                  <a:srgbClr val="000000"/>
                </a:solidFill>
                <a:latin typeface="Courier New" panose="02070309020205020404" pitchFamily="49" charset="0"/>
                <a:cs typeface="Courier New" panose="02070309020205020404" pitchFamily="49" charset="0"/>
              </a:rPr>
              <a:t>: </a:t>
            </a:r>
            <a:r>
              <a:rPr lang="en-US" sz="1400" b="0" i="0" u="none" strike="noStrike" baseline="0" dirty="0" err="1">
                <a:solidFill>
                  <a:srgbClr val="000000"/>
                </a:solidFill>
                <a:latin typeface="Courier New" panose="02070309020205020404" pitchFamily="49" charset="0"/>
                <a:cs typeface="Courier New" panose="02070309020205020404" pitchFamily="49" charset="0"/>
              </a:rPr>
              <a:t>date_prev</a:t>
            </a:r>
            <a:r>
              <a:rPr lang="en-US" sz="1400" b="0" i="0" u="none" strike="noStrike" baseline="0" dirty="0">
                <a:solidFill>
                  <a:srgbClr val="000000"/>
                </a:solidFill>
                <a:latin typeface="Courier New" panose="02070309020205020404" pitchFamily="49" charset="0"/>
                <a:cs typeface="Courier New" panose="02070309020205020404" pitchFamily="49" charset="0"/>
              </a:rPr>
              <a:t> = 2021*365 + 9*31 + 19;</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5</a:t>
            </a:r>
          </a:p>
          <a:p>
            <a:pPr algn="l"/>
            <a:r>
              <a:rPr lang="fr-FR" sz="1400" b="0" i="0" u="none" strike="noStrike" baseline="0" dirty="0">
                <a:solidFill>
                  <a:srgbClr val="0000FF"/>
                </a:solidFill>
                <a:latin typeface="Courier New" panose="02070309020205020404" pitchFamily="49" charset="0"/>
                <a:cs typeface="Courier New" panose="02070309020205020404" pitchFamily="49" charset="0"/>
              </a:rPr>
              <a:t>6 </a:t>
            </a:r>
            <a:r>
              <a:rPr lang="fr-FR" sz="1400" b="0" i="0" u="none" strike="noStrike" baseline="0" dirty="0" err="1">
                <a:solidFill>
                  <a:srgbClr val="008A3E"/>
                </a:solidFill>
                <a:latin typeface="Courier New" panose="02070309020205020404" pitchFamily="49" charset="0"/>
                <a:cs typeface="Courier New" panose="02070309020205020404" pitchFamily="49" charset="0"/>
              </a:rPr>
              <a:t>constraint</a:t>
            </a:r>
            <a:r>
              <a:rPr lang="fr-FR" sz="1400" b="0" i="0" u="none" strike="noStrike" baseline="0" dirty="0">
                <a:solidFill>
                  <a:srgbClr val="000000"/>
                </a:solidFill>
                <a:latin typeface="Courier New" panose="02070309020205020404" pitchFamily="49" charset="0"/>
                <a:cs typeface="Courier New" panose="02070309020205020404" pitchFamily="49" charset="0"/>
              </a:rPr>
              <a:t> date[1] &lt;= 3;</a:t>
            </a:r>
          </a:p>
          <a:p>
            <a:pPr algn="l"/>
            <a:r>
              <a:rPr lang="fr-FR" sz="1400" b="0" i="0" u="none" strike="noStrike" baseline="0" dirty="0">
                <a:solidFill>
                  <a:srgbClr val="0000FF"/>
                </a:solidFill>
                <a:latin typeface="Courier New" panose="02070309020205020404" pitchFamily="49" charset="0"/>
                <a:cs typeface="Courier New" panose="02070309020205020404" pitchFamily="49" charset="0"/>
              </a:rPr>
              <a:t>7 </a:t>
            </a:r>
            <a:r>
              <a:rPr lang="fr-FR" sz="1400" b="0" i="0" u="none" strike="noStrike" baseline="0" dirty="0" err="1">
                <a:solidFill>
                  <a:srgbClr val="008A3E"/>
                </a:solidFill>
                <a:latin typeface="Courier New" panose="02070309020205020404" pitchFamily="49" charset="0"/>
                <a:cs typeface="Courier New" panose="02070309020205020404" pitchFamily="49" charset="0"/>
              </a:rPr>
              <a:t>constraint</a:t>
            </a:r>
            <a:r>
              <a:rPr lang="fr-FR" sz="1400" b="0" i="0" u="none" strike="noStrike" baseline="0" dirty="0">
                <a:solidFill>
                  <a:srgbClr val="000000"/>
                </a:solidFill>
                <a:latin typeface="Courier New" panose="02070309020205020404" pitchFamily="49" charset="0"/>
                <a:cs typeface="Courier New" panose="02070309020205020404" pitchFamily="49" charset="0"/>
              </a:rPr>
              <a:t> date[1] == 3 -&gt; (date[2] == 0 \/ date[2] == 1);</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8</a:t>
            </a:r>
          </a:p>
          <a:p>
            <a:pPr algn="l"/>
            <a:r>
              <a:rPr lang="fr-FR" sz="1400" b="0" i="0" u="none" strike="noStrike" baseline="0" dirty="0">
                <a:solidFill>
                  <a:srgbClr val="0000FF"/>
                </a:solidFill>
                <a:latin typeface="Courier New" panose="02070309020205020404" pitchFamily="49" charset="0"/>
                <a:cs typeface="Courier New" panose="02070309020205020404" pitchFamily="49" charset="0"/>
              </a:rPr>
              <a:t>9 </a:t>
            </a:r>
            <a:r>
              <a:rPr lang="fr-FR" sz="1400" b="0" i="0" u="none" strike="noStrike" baseline="0" dirty="0" err="1">
                <a:solidFill>
                  <a:srgbClr val="008A3E"/>
                </a:solidFill>
                <a:latin typeface="Courier New" panose="02070309020205020404" pitchFamily="49" charset="0"/>
                <a:cs typeface="Courier New" panose="02070309020205020404" pitchFamily="49" charset="0"/>
              </a:rPr>
              <a:t>constraint</a:t>
            </a:r>
            <a:r>
              <a:rPr lang="fr-FR" sz="1400" b="0" i="0" u="none" strike="noStrike" baseline="0" dirty="0">
                <a:solidFill>
                  <a:srgbClr val="000000"/>
                </a:solidFill>
                <a:latin typeface="Courier New" panose="02070309020205020404" pitchFamily="49" charset="0"/>
                <a:cs typeface="Courier New" panose="02070309020205020404" pitchFamily="49" charset="0"/>
              </a:rPr>
              <a:t> date[3] &lt;= 1;</a:t>
            </a:r>
          </a:p>
          <a:p>
            <a:pPr algn="l"/>
            <a:r>
              <a:rPr lang="fr-FR" sz="1400" b="0" i="0" u="none" strike="noStrike" baseline="0" dirty="0">
                <a:solidFill>
                  <a:srgbClr val="0000FF"/>
                </a:solidFill>
                <a:latin typeface="Courier New" panose="02070309020205020404" pitchFamily="49" charset="0"/>
                <a:cs typeface="Courier New" panose="02070309020205020404" pitchFamily="49" charset="0"/>
              </a:rPr>
              <a:t>10 </a:t>
            </a:r>
            <a:r>
              <a:rPr lang="fr-FR" sz="1400" b="0" i="0" u="none" strike="noStrike" baseline="0" dirty="0" err="1">
                <a:solidFill>
                  <a:srgbClr val="008A3E"/>
                </a:solidFill>
                <a:latin typeface="Courier New" panose="02070309020205020404" pitchFamily="49" charset="0"/>
                <a:cs typeface="Courier New" panose="02070309020205020404" pitchFamily="49" charset="0"/>
              </a:rPr>
              <a:t>constraint</a:t>
            </a:r>
            <a:r>
              <a:rPr lang="fr-FR" sz="1400" b="0" i="0" u="none" strike="noStrike" baseline="0" dirty="0">
                <a:solidFill>
                  <a:srgbClr val="000000"/>
                </a:solidFill>
                <a:latin typeface="Courier New" panose="02070309020205020404" pitchFamily="49" charset="0"/>
                <a:cs typeface="Courier New" panose="02070309020205020404" pitchFamily="49" charset="0"/>
              </a:rPr>
              <a:t> date[3] == 1 -&gt; ( date[4] == 0 \/ date[4] == 1 \/ date[4] == 2);</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11</a:t>
            </a:r>
          </a:p>
          <a:p>
            <a:pPr algn="l"/>
            <a:r>
              <a:rPr lang="fr-FR" sz="1400" b="0" i="0" u="none" strike="noStrike" baseline="0" dirty="0">
                <a:solidFill>
                  <a:srgbClr val="0000FF"/>
                </a:solidFill>
                <a:latin typeface="Courier New" panose="02070309020205020404" pitchFamily="49" charset="0"/>
                <a:cs typeface="Courier New" panose="02070309020205020404" pitchFamily="49" charset="0"/>
              </a:rPr>
              <a:t>12 </a:t>
            </a:r>
            <a:r>
              <a:rPr lang="fr-FR" sz="1400" b="0" i="0" u="none" strike="noStrike" baseline="0" dirty="0" err="1">
                <a:solidFill>
                  <a:srgbClr val="008A3E"/>
                </a:solidFill>
                <a:latin typeface="Courier New" panose="02070309020205020404" pitchFamily="49" charset="0"/>
                <a:cs typeface="Courier New" panose="02070309020205020404" pitchFamily="49" charset="0"/>
              </a:rPr>
              <a:t>constraint</a:t>
            </a:r>
            <a:r>
              <a:rPr lang="fr-FR" sz="1400" b="0" i="0" u="none" strike="noStrike" baseline="0" dirty="0">
                <a:solidFill>
                  <a:srgbClr val="000000"/>
                </a:solidFill>
                <a:latin typeface="Courier New" panose="02070309020205020404" pitchFamily="49" charset="0"/>
                <a:cs typeface="Courier New" panose="02070309020205020404" pitchFamily="49" charset="0"/>
              </a:rPr>
              <a:t> date[5] &gt;= 2;</a:t>
            </a:r>
          </a:p>
          <a:p>
            <a:pPr algn="l"/>
            <a:r>
              <a:rPr lang="fr-FR" sz="1400" b="0" i="0" u="none" strike="noStrike" baseline="0" dirty="0">
                <a:solidFill>
                  <a:srgbClr val="0000FF"/>
                </a:solidFill>
                <a:latin typeface="Courier New" panose="02070309020205020404" pitchFamily="49" charset="0"/>
                <a:cs typeface="Courier New" panose="02070309020205020404" pitchFamily="49" charset="0"/>
              </a:rPr>
              <a:t>13 </a:t>
            </a:r>
            <a:r>
              <a:rPr lang="fr-FR" sz="1400" b="0" i="0" u="none" strike="noStrike" baseline="0" dirty="0" err="1">
                <a:solidFill>
                  <a:srgbClr val="008A3E"/>
                </a:solidFill>
                <a:latin typeface="Courier New" panose="02070309020205020404" pitchFamily="49" charset="0"/>
                <a:cs typeface="Courier New" panose="02070309020205020404" pitchFamily="49" charset="0"/>
              </a:rPr>
              <a:t>constraint</a:t>
            </a:r>
            <a:r>
              <a:rPr lang="fr-FR" sz="1400" b="0" i="0" u="none" strike="noStrike" baseline="0" dirty="0">
                <a:solidFill>
                  <a:srgbClr val="000000"/>
                </a:solidFill>
                <a:latin typeface="Courier New" panose="02070309020205020404" pitchFamily="49" charset="0"/>
                <a:cs typeface="Courier New" panose="02070309020205020404" pitchFamily="49" charset="0"/>
              </a:rPr>
              <a:t> (date[5] == 2 /\ date[6] == 0) -&gt; (date[7] &gt;= 2);</a:t>
            </a:r>
          </a:p>
          <a:p>
            <a:pPr algn="l"/>
            <a:r>
              <a:rPr lang="fr-FR" sz="1400" b="0" i="0" u="none" strike="noStrike" baseline="0" dirty="0">
                <a:solidFill>
                  <a:srgbClr val="0000FF"/>
                </a:solidFill>
                <a:latin typeface="Courier New" panose="02070309020205020404" pitchFamily="49" charset="0"/>
                <a:cs typeface="Courier New" panose="02070309020205020404" pitchFamily="49" charset="0"/>
              </a:rPr>
              <a:t>14 </a:t>
            </a:r>
            <a:r>
              <a:rPr lang="fr-FR" sz="1400" b="0" i="0" u="none" strike="noStrike" baseline="0" dirty="0" err="1">
                <a:solidFill>
                  <a:srgbClr val="008A3E"/>
                </a:solidFill>
                <a:latin typeface="Courier New" panose="02070309020205020404" pitchFamily="49" charset="0"/>
                <a:cs typeface="Courier New" panose="02070309020205020404" pitchFamily="49" charset="0"/>
              </a:rPr>
              <a:t>constraint</a:t>
            </a:r>
            <a:r>
              <a:rPr lang="fr-FR" sz="1400" b="0" i="0" u="none" strike="noStrike" baseline="0" dirty="0">
                <a:solidFill>
                  <a:srgbClr val="000000"/>
                </a:solidFill>
                <a:latin typeface="Courier New" panose="02070309020205020404" pitchFamily="49" charset="0"/>
                <a:cs typeface="Courier New" panose="02070309020205020404" pitchFamily="49" charset="0"/>
              </a:rPr>
              <a:t> (date[5] == 2 /\ date[6] == 0 /\ date[7] == 2) -&gt; date[8] &gt; 1;</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15</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16 </a:t>
            </a:r>
            <a:r>
              <a:rPr lang="en-US" sz="14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400" b="0" i="0" u="none" strike="noStrike" baseline="0" dirty="0">
                <a:solidFill>
                  <a:srgbClr val="000000"/>
                </a:solidFill>
                <a:latin typeface="Courier New" panose="02070309020205020404" pitchFamily="49" charset="0"/>
                <a:cs typeface="Courier New" panose="02070309020205020404" pitchFamily="49" charset="0"/>
              </a:rPr>
              <a:t> </a:t>
            </a:r>
            <a:r>
              <a:rPr lang="en-US" sz="1400" b="0" i="0" u="none" strike="noStrike" baseline="0" dirty="0" err="1">
                <a:solidFill>
                  <a:srgbClr val="202C8F"/>
                </a:solidFill>
                <a:latin typeface="Courier New" panose="02070309020205020404" pitchFamily="49" charset="0"/>
                <a:cs typeface="Courier New" panose="02070309020205020404" pitchFamily="49" charset="0"/>
              </a:rPr>
              <a:t>forall</a:t>
            </a:r>
            <a:r>
              <a:rPr lang="en-US" sz="1400" b="0" i="0" u="none" strike="noStrike" baseline="0" dirty="0">
                <a:solidFill>
                  <a:srgbClr val="000000"/>
                </a:solidFill>
                <a:latin typeface="Courier New" panose="02070309020205020404" pitchFamily="49" charset="0"/>
                <a:cs typeface="Courier New" panose="02070309020205020404" pitchFamily="49" charset="0"/>
              </a:rPr>
              <a:t>(</a:t>
            </a:r>
            <a:r>
              <a:rPr lang="en-US" sz="1400" b="0" i="0" u="none" strike="noStrike" baseline="0" dirty="0" err="1">
                <a:solidFill>
                  <a:srgbClr val="000000"/>
                </a:solidFill>
                <a:latin typeface="Courier New" panose="02070309020205020404" pitchFamily="49" charset="0"/>
                <a:cs typeface="Courier New" panose="02070309020205020404" pitchFamily="49" charset="0"/>
              </a:rPr>
              <a:t>i</a:t>
            </a:r>
            <a:r>
              <a:rPr lang="en-US" sz="1400" b="0" i="0" u="none" strike="noStrike" baseline="0" dirty="0">
                <a:solidFill>
                  <a:srgbClr val="000000"/>
                </a:solidFill>
                <a:latin typeface="Courier New" panose="02070309020205020404" pitchFamily="49" charset="0"/>
                <a:cs typeface="Courier New" panose="02070309020205020404" pitchFamily="49" charset="0"/>
              </a:rPr>
              <a:t> in 1..8)(</a:t>
            </a:r>
            <a:r>
              <a:rPr lang="en-US" sz="1400" b="0" i="0" u="none" strike="noStrike" baseline="0" dirty="0">
                <a:solidFill>
                  <a:srgbClr val="202C8F"/>
                </a:solidFill>
                <a:latin typeface="Courier New" panose="02070309020205020404" pitchFamily="49" charset="0"/>
                <a:cs typeface="Courier New" panose="02070309020205020404" pitchFamily="49" charset="0"/>
              </a:rPr>
              <a:t>count</a:t>
            </a:r>
            <a:r>
              <a:rPr lang="en-US" sz="1400" b="0" i="0" u="none" strike="noStrike" baseline="0" dirty="0">
                <a:solidFill>
                  <a:srgbClr val="000000"/>
                </a:solidFill>
                <a:latin typeface="Courier New" panose="02070309020205020404" pitchFamily="49" charset="0"/>
                <a:cs typeface="Courier New" panose="02070309020205020404" pitchFamily="49" charset="0"/>
              </a:rPr>
              <a:t>(date, date[</a:t>
            </a:r>
            <a:r>
              <a:rPr lang="en-US" sz="1400" b="0" i="0" u="none" strike="noStrike" baseline="0" dirty="0" err="1">
                <a:solidFill>
                  <a:srgbClr val="000000"/>
                </a:solidFill>
                <a:latin typeface="Courier New" panose="02070309020205020404" pitchFamily="49" charset="0"/>
                <a:cs typeface="Courier New" panose="02070309020205020404" pitchFamily="49" charset="0"/>
              </a:rPr>
              <a:t>i</a:t>
            </a:r>
            <a:r>
              <a:rPr lang="en-US" sz="1400" b="0" i="0" u="none" strike="noStrike" baseline="0" dirty="0">
                <a:solidFill>
                  <a:srgbClr val="000000"/>
                </a:solidFill>
                <a:latin typeface="Courier New" panose="02070309020205020404" pitchFamily="49" charset="0"/>
                <a:cs typeface="Courier New" panose="02070309020205020404" pitchFamily="49" charset="0"/>
              </a:rPr>
              <a:t>], 2));</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17</a:t>
            </a:r>
          </a:p>
          <a:p>
            <a:pPr algn="l"/>
            <a:r>
              <a:rPr lang="fr-FR" sz="1400" b="0" i="0" u="none" strike="noStrike" baseline="0" dirty="0">
                <a:solidFill>
                  <a:srgbClr val="0000FF"/>
                </a:solidFill>
                <a:latin typeface="Courier New" panose="02070309020205020404" pitchFamily="49" charset="0"/>
                <a:cs typeface="Courier New" panose="02070309020205020404" pitchFamily="49" charset="0"/>
              </a:rPr>
              <a:t>18 </a:t>
            </a:r>
            <a:r>
              <a:rPr lang="fr-FR" sz="1400" b="0" i="0" u="none" strike="noStrike" baseline="0" dirty="0" err="1">
                <a:solidFill>
                  <a:srgbClr val="008A3E"/>
                </a:solidFill>
                <a:latin typeface="Courier New" panose="02070309020205020404" pitchFamily="49" charset="0"/>
                <a:cs typeface="Courier New" panose="02070309020205020404" pitchFamily="49" charset="0"/>
              </a:rPr>
              <a:t>constraint</a:t>
            </a:r>
            <a:r>
              <a:rPr lang="fr-FR" sz="1400" b="0" i="0" u="none" strike="noStrike" baseline="0" dirty="0">
                <a:solidFill>
                  <a:srgbClr val="000000"/>
                </a:solidFill>
                <a:latin typeface="Courier New" panose="02070309020205020404" pitchFamily="49" charset="0"/>
                <a:cs typeface="Courier New" panose="02070309020205020404" pitchFamily="49" charset="0"/>
              </a:rPr>
              <a:t> </a:t>
            </a:r>
            <a:r>
              <a:rPr lang="fr-FR" sz="1400" b="0" i="0" u="none" strike="noStrike" baseline="0" dirty="0" err="1">
                <a:solidFill>
                  <a:srgbClr val="000000"/>
                </a:solidFill>
                <a:latin typeface="Courier New" panose="02070309020205020404" pitchFamily="49" charset="0"/>
                <a:cs typeface="Courier New" panose="02070309020205020404" pitchFamily="49" charset="0"/>
              </a:rPr>
              <a:t>date_n</a:t>
            </a:r>
            <a:r>
              <a:rPr lang="fr-FR" sz="1400" b="0" i="0" u="none" strike="noStrike" baseline="0" dirty="0">
                <a:solidFill>
                  <a:srgbClr val="000000"/>
                </a:solidFill>
                <a:latin typeface="Courier New" panose="02070309020205020404" pitchFamily="49" charset="0"/>
                <a:cs typeface="Courier New" panose="02070309020205020404" pitchFamily="49" charset="0"/>
              </a:rPr>
              <a:t> = (date[5]*1000 + date[6]*100 + date[7]*10 + date[8])*365 +</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19 						  </a:t>
            </a:r>
            <a:r>
              <a:rPr lang="en-US" sz="1400" b="0" i="0" u="none" strike="noStrike" baseline="0" dirty="0">
                <a:solidFill>
                  <a:srgbClr val="000000"/>
                </a:solidFill>
                <a:latin typeface="Courier New" panose="02070309020205020404" pitchFamily="49" charset="0"/>
                <a:cs typeface="Courier New" panose="02070309020205020404" pitchFamily="49" charset="0"/>
              </a:rPr>
              <a:t>(date[3]*10 + date[4])*30 + ( date[1]*10 + date[2]);</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20</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21 </a:t>
            </a:r>
            <a:r>
              <a:rPr lang="en-US" sz="1400" b="0" i="0" u="none" strike="noStrike" baseline="0" dirty="0">
                <a:solidFill>
                  <a:srgbClr val="008A3E"/>
                </a:solidFill>
                <a:latin typeface="Courier New" panose="02070309020205020404" pitchFamily="49" charset="0"/>
                <a:cs typeface="Courier New" panose="02070309020205020404" pitchFamily="49" charset="0"/>
              </a:rPr>
              <a:t>constraint</a:t>
            </a:r>
            <a:r>
              <a:rPr lang="en-US" sz="1400" b="0" i="0" u="none" strike="noStrike" baseline="0" dirty="0">
                <a:solidFill>
                  <a:srgbClr val="000000"/>
                </a:solidFill>
                <a:latin typeface="Courier New" panose="02070309020205020404" pitchFamily="49" charset="0"/>
                <a:cs typeface="Courier New" panose="02070309020205020404" pitchFamily="49" charset="0"/>
              </a:rPr>
              <a:t> </a:t>
            </a:r>
            <a:r>
              <a:rPr lang="en-US" sz="1400" b="0" i="0" u="none" strike="noStrike" baseline="0" dirty="0" err="1">
                <a:solidFill>
                  <a:srgbClr val="000000"/>
                </a:solidFill>
                <a:latin typeface="Courier New" panose="02070309020205020404" pitchFamily="49" charset="0"/>
                <a:cs typeface="Courier New" panose="02070309020205020404" pitchFamily="49" charset="0"/>
              </a:rPr>
              <a:t>date_n</a:t>
            </a:r>
            <a:r>
              <a:rPr lang="en-US" sz="1400" b="0" i="0" u="none" strike="noStrike" baseline="0" dirty="0">
                <a:solidFill>
                  <a:srgbClr val="000000"/>
                </a:solidFill>
                <a:latin typeface="Courier New" panose="02070309020205020404" pitchFamily="49" charset="0"/>
                <a:cs typeface="Courier New" panose="02070309020205020404" pitchFamily="49" charset="0"/>
              </a:rPr>
              <a:t> &gt; </a:t>
            </a:r>
            <a:r>
              <a:rPr lang="en-US" sz="1400" b="0" i="0" u="none" strike="noStrike" baseline="0" dirty="0" err="1">
                <a:solidFill>
                  <a:srgbClr val="000000"/>
                </a:solidFill>
                <a:latin typeface="Courier New" panose="02070309020205020404" pitchFamily="49" charset="0"/>
                <a:cs typeface="Courier New" panose="02070309020205020404" pitchFamily="49" charset="0"/>
              </a:rPr>
              <a:t>date_prev</a:t>
            </a:r>
            <a:r>
              <a:rPr lang="en-US" sz="1400" b="0" i="0" u="none" strike="noStrike" baseline="0" dirty="0">
                <a:solidFill>
                  <a:srgbClr val="000000"/>
                </a:solidFill>
                <a:latin typeface="Courier New" panose="02070309020205020404" pitchFamily="49" charset="0"/>
                <a:cs typeface="Courier New" panose="02070309020205020404" pitchFamily="49" charset="0"/>
              </a:rPr>
              <a:t>;</a:t>
            </a:r>
          </a:p>
          <a:p>
            <a:pPr algn="l"/>
            <a:r>
              <a:rPr lang="en-US" sz="1400" b="0" i="0" u="none" strike="noStrike" baseline="0" dirty="0">
                <a:solidFill>
                  <a:srgbClr val="0000FF"/>
                </a:solidFill>
                <a:latin typeface="Courier New" panose="02070309020205020404" pitchFamily="49" charset="0"/>
                <a:cs typeface="Courier New" panose="02070309020205020404" pitchFamily="49" charset="0"/>
              </a:rPr>
              <a:t>22</a:t>
            </a:r>
          </a:p>
          <a:p>
            <a:pPr algn="l"/>
            <a:r>
              <a:rPr lang="pt-BR" sz="1400" b="0" i="0" u="none" strike="noStrike" baseline="0" dirty="0">
                <a:solidFill>
                  <a:srgbClr val="0000FF"/>
                </a:solidFill>
                <a:latin typeface="Courier New" panose="02070309020205020404" pitchFamily="49" charset="0"/>
                <a:cs typeface="Courier New" panose="02070309020205020404" pitchFamily="49" charset="0"/>
              </a:rPr>
              <a:t>23 </a:t>
            </a:r>
            <a:r>
              <a:rPr lang="pt-BR" sz="1400" b="0" i="0" u="none" strike="noStrike" baseline="0" dirty="0">
                <a:solidFill>
                  <a:srgbClr val="008A3E"/>
                </a:solidFill>
                <a:latin typeface="Courier New" panose="02070309020205020404" pitchFamily="49" charset="0"/>
                <a:cs typeface="Courier New" panose="02070309020205020404" pitchFamily="49" charset="0"/>
              </a:rPr>
              <a:t>solve minimize </a:t>
            </a:r>
            <a:r>
              <a:rPr lang="pt-BR" sz="1400" b="0" i="0" u="none" strike="noStrike" baseline="0" dirty="0">
                <a:solidFill>
                  <a:srgbClr val="000000"/>
                </a:solidFill>
                <a:latin typeface="Courier New" panose="02070309020205020404" pitchFamily="49" charset="0"/>
                <a:cs typeface="Courier New" panose="02070309020205020404" pitchFamily="49" charset="0"/>
              </a:rPr>
              <a:t>date_n;</a:t>
            </a:r>
            <a:endParaRPr lang="en-US" sz="1400" dirty="0">
              <a:latin typeface="Courier New" panose="02070309020205020404" pitchFamily="49" charset="0"/>
              <a:cs typeface="Courier New" panose="02070309020205020404" pitchFamily="49" charset="0"/>
            </a:endParaRPr>
          </a:p>
        </p:txBody>
      </p:sp>
      <p:sp>
        <p:nvSpPr>
          <p:cNvPr id="3" name="Rettangolo 2">
            <a:extLst>
              <a:ext uri="{FF2B5EF4-FFF2-40B4-BE49-F238E27FC236}">
                <a16:creationId xmlns:a16="http://schemas.microsoft.com/office/drawing/2014/main" id="{BB30774C-8171-1D5E-818C-9DF2C40032B6}"/>
              </a:ext>
            </a:extLst>
          </p:cNvPr>
          <p:cNvSpPr/>
          <p:nvPr/>
        </p:nvSpPr>
        <p:spPr>
          <a:xfrm>
            <a:off x="8387216" y="2239234"/>
            <a:ext cx="3411084" cy="204787"/>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6516743"/>
      </p:ext>
    </p:extLst>
  </p:cSld>
  <p:clrMapOvr>
    <a:masterClrMapping/>
  </p:clrMapOvr>
</p:sld>
</file>

<file path=ppt/theme/theme1.xml><?xml version="1.0" encoding="utf-8"?>
<a:theme xmlns:a="http://schemas.openxmlformats.org/drawingml/2006/main" name="Tema di Offic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3.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{E4192F6B-0178-4F40-B859-F277C09375F1}tf78438558_win32</Template>
  <TotalTime>2413</TotalTime>
  <Words>1573</Words>
  <Application>Microsoft Office PowerPoint</Application>
  <PresentationFormat>Widescreen</PresentationFormat>
  <Paragraphs>150</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Arial Black</vt:lpstr>
      <vt:lpstr>CMR10</vt:lpstr>
      <vt:lpstr>Courier New</vt:lpstr>
      <vt:lpstr>Sabon Next LT</vt:lpstr>
      <vt:lpstr>Tema di Office</vt:lpstr>
      <vt:lpstr>Autumn games 2021 Languages and Algorithms for Ai Module 1 Traditional Project - constraints</vt:lpstr>
      <vt:lpstr>The project</vt:lpstr>
      <vt:lpstr>The project</vt:lpstr>
      <vt:lpstr>Exercises</vt:lpstr>
      <vt:lpstr>Ex. 1 – Red and black</vt:lpstr>
      <vt:lpstr>Ex. 4 – The smallest</vt:lpstr>
      <vt:lpstr>Ex. 5 – A magic triangle</vt:lpstr>
      <vt:lpstr>Ex. 6 – A maximum triangle</vt:lpstr>
      <vt:lpstr>Ex. 9 – Four digits for a date</vt:lpstr>
      <vt:lpstr>Ex. 17 – With the ten digits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and Algorithms for Ai Module 1 – Traditional Project constraints</dc:title>
  <dc:subject/>
  <dc:creator>Sara Vorabbi - sara.vorabbi@studio.unibo.it</dc:creator>
  <cp:lastModifiedBy>Sara Vorabbi - sara.vorabbi@studio.unibo.it</cp:lastModifiedBy>
  <cp:revision>38</cp:revision>
  <dcterms:created xsi:type="dcterms:W3CDTF">2023-09-07T08:57:19Z</dcterms:created>
  <dcterms:modified xsi:type="dcterms:W3CDTF">2023-09-13T13:23:15Z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