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0" r:id="rId2"/>
    <p:sldId id="260" r:id="rId3"/>
    <p:sldId id="269" r:id="rId4"/>
    <p:sldId id="270" r:id="rId5"/>
    <p:sldId id="278" r:id="rId6"/>
    <p:sldId id="277" r:id="rId7"/>
    <p:sldId id="274" r:id="rId8"/>
    <p:sldId id="262" r:id="rId9"/>
    <p:sldId id="275" r:id="rId10"/>
    <p:sldId id="272" r:id="rId11"/>
    <p:sldId id="273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rawille/Dice-Games/commits/master/scoring/YahtzeeScore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rawille/Dice-Games/blob/master/README.m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ervices.github.com/kit/downloads/github-git-cheat-sheet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ryanpendleton.blogspot.com/2014/07/git-clone-vs-fork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github.com/sarawille/Collaboration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92460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Make </a:t>
            </a:r>
            <a:r>
              <a:rPr lang="en-US" dirty="0"/>
              <a:t>a new folder on your </a:t>
            </a:r>
            <a:r>
              <a:rPr lang="en-US" dirty="0" smtClean="0"/>
              <a:t>desktop.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Name it “GitHub Workshop.”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51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Incorporate changes from collaborators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and I are working in the same file.  We both make changes.  What happens when you push your changes, and then I try to push my changes?</a:t>
            </a:r>
          </a:p>
          <a:p>
            <a:pPr lvl="1"/>
            <a:r>
              <a:rPr lang="en-US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pull</a:t>
            </a:r>
          </a:p>
          <a:p>
            <a:pPr lvl="1"/>
            <a:endParaRPr lang="en-US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en-US" dirty="0" smtClean="0"/>
              <a:t>But what happens if we both change the same line of code?  It creates a conflict. </a:t>
            </a:r>
          </a:p>
          <a:p>
            <a:pPr lvl="1"/>
            <a:r>
              <a:rPr 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g</a:t>
            </a:r>
            <a:r>
              <a:rPr lang="en-US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it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diff HEAD</a:t>
            </a:r>
          </a:p>
          <a:p>
            <a:pPr lvl="1"/>
            <a:r>
              <a:rPr lang="en-US" dirty="0" smtClean="0">
                <a:ea typeface="MS Mincho" panose="02020609040205080304" pitchFamily="49" charset="-128"/>
              </a:rPr>
              <a:t>HEAD refers to the most recent commit</a:t>
            </a:r>
          </a:p>
          <a:p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/>
              <a:t>company has their own guidelines about how to collaborate</a:t>
            </a:r>
          </a:p>
          <a:p>
            <a:endParaRPr lang="en-US" dirty="0">
              <a:ea typeface="MS Mincho" panose="02020609040205080304" pitchFamily="49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115" y="3692733"/>
            <a:ext cx="3224281" cy="25788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852909" y="1560946"/>
            <a:ext cx="2918691" cy="178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get a message screen after “</a:t>
            </a:r>
            <a:r>
              <a:rPr lang="en-US" dirty="0" err="1" smtClean="0"/>
              <a:t>git</a:t>
            </a:r>
            <a:r>
              <a:rPr lang="en-US" dirty="0" smtClean="0"/>
              <a:t> pull”, escape by:</a:t>
            </a:r>
          </a:p>
          <a:p>
            <a:pPr algn="ctr"/>
            <a:r>
              <a:rPr lang="en-US" dirty="0" smtClean="0"/>
              <a:t>Hold down esc + shift + ;</a:t>
            </a:r>
          </a:p>
          <a:p>
            <a:pPr algn="ctr"/>
            <a:r>
              <a:rPr lang="en-US" dirty="0" smtClean="0"/>
              <a:t>Then type </a:t>
            </a:r>
            <a:r>
              <a:rPr lang="en-US" dirty="0" err="1" smtClean="0"/>
              <a:t>wq</a:t>
            </a:r>
            <a:r>
              <a:rPr lang="en-US" dirty="0" smtClean="0"/>
              <a:t> + hit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0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files to the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Reset</a:t>
            </a:r>
          </a:p>
          <a:p>
            <a:pPr lvl="1"/>
            <a:r>
              <a:rPr lang="en-US" dirty="0"/>
              <a:t>Undo “add”</a:t>
            </a:r>
          </a:p>
          <a:p>
            <a:pPr lvl="1"/>
            <a:r>
              <a:rPr lang="en-US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reset: </a:t>
            </a:r>
            <a:r>
              <a:rPr lang="en-US" dirty="0" smtClean="0"/>
              <a:t>All files that have been staged become </a:t>
            </a:r>
            <a:r>
              <a:rPr lang="en-US" dirty="0" err="1" smtClean="0"/>
              <a:t>unstaged</a:t>
            </a:r>
            <a:endParaRPr lang="en-US" dirty="0" smtClean="0"/>
          </a:p>
          <a:p>
            <a:pPr lvl="1"/>
            <a:r>
              <a:rPr lang="en-US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reset </a:t>
            </a:r>
            <a:r>
              <a:rPr lang="en-US" i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file-name: </a:t>
            </a:r>
            <a:r>
              <a:rPr lang="en-US" dirty="0" err="1" smtClean="0"/>
              <a:t>Unstage</a:t>
            </a:r>
            <a:r>
              <a:rPr lang="en-US" dirty="0" smtClean="0"/>
              <a:t> only the named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66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in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Creates a duplicate of the repository</a:t>
            </a:r>
          </a:p>
          <a:p>
            <a:pPr lvl="1"/>
            <a:r>
              <a:rPr lang="en-US" dirty="0" smtClean="0"/>
              <a:t>Allows work on different versions of a repository simultaneously</a:t>
            </a:r>
          </a:p>
          <a:p>
            <a:pPr lvl="1"/>
            <a:r>
              <a:rPr lang="en-US" dirty="0" smtClean="0"/>
              <a:t>Experiment and make edits before committing the changes to the master branch</a:t>
            </a:r>
          </a:p>
          <a:p>
            <a:pPr lvl="1"/>
            <a:r>
              <a:rPr lang="en-US" dirty="0" smtClean="0"/>
              <a:t>Keep bug fixes and feature updates separate from the production code</a:t>
            </a:r>
          </a:p>
          <a:p>
            <a:r>
              <a:rPr lang="en-US" dirty="0" smtClean="0"/>
              <a:t>How-To</a:t>
            </a:r>
          </a:p>
          <a:p>
            <a:pPr lvl="1"/>
            <a:r>
              <a:rPr lang="en-US" dirty="0" smtClean="0"/>
              <a:t>Create a new branch: </a:t>
            </a:r>
            <a:r>
              <a:rPr 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branch </a:t>
            </a:r>
            <a:r>
              <a:rPr lang="en-US" i="1" dirty="0">
                <a:latin typeface="MS Mincho" panose="02020609040205080304" pitchFamily="49" charset="-128"/>
                <a:ea typeface="MS Mincho" panose="02020609040205080304" pitchFamily="49" charset="-128"/>
              </a:rPr>
              <a:t>branch-name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heckout the branch: </a:t>
            </a:r>
            <a:r>
              <a:rPr 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checkout </a:t>
            </a:r>
            <a:r>
              <a:rPr lang="en-US" i="1" dirty="0">
                <a:latin typeface="MS Mincho" panose="02020609040205080304" pitchFamily="49" charset="-128"/>
                <a:ea typeface="MS Mincho" panose="02020609040205080304" pitchFamily="49" charset="-128"/>
              </a:rPr>
              <a:t>branch-name</a:t>
            </a:r>
          </a:p>
          <a:p>
            <a:pPr lvl="1"/>
            <a:r>
              <a:rPr lang="en-US" dirty="0" smtClean="0"/>
              <a:t>Add, commit, push changes as usual: </a:t>
            </a:r>
            <a:r>
              <a:rPr 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push origin </a:t>
            </a:r>
            <a:r>
              <a:rPr lang="en-US" i="1" dirty="0">
                <a:latin typeface="MS Mincho" panose="02020609040205080304" pitchFamily="49" charset="-128"/>
                <a:ea typeface="MS Mincho" panose="02020609040205080304" pitchFamily="49" charset="-128"/>
              </a:rPr>
              <a:t>branch-name</a:t>
            </a:r>
          </a:p>
          <a:p>
            <a:pPr lvl="1"/>
            <a:r>
              <a:rPr lang="en-US" dirty="0" smtClean="0"/>
              <a:t>Checkout </a:t>
            </a:r>
            <a:r>
              <a:rPr lang="en-US" dirty="0"/>
              <a:t>master </a:t>
            </a:r>
            <a:r>
              <a:rPr lang="en-US" dirty="0" smtClean="0"/>
              <a:t>branch: </a:t>
            </a:r>
            <a:r>
              <a:rPr 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checkout master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MASTER branch type: </a:t>
            </a:r>
            <a:r>
              <a:rPr 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merge </a:t>
            </a:r>
            <a:r>
              <a:rPr lang="en-US" i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branch-name</a:t>
            </a:r>
            <a:endParaRPr lang="en-US" i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lvl="1"/>
            <a:r>
              <a:rPr lang="en-US" dirty="0" smtClean="0"/>
              <a:t>Push the merge: </a:t>
            </a:r>
            <a:r>
              <a:rPr 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push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325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Google when you’re stuck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 descriptive commit </a:t>
            </a:r>
            <a:r>
              <a:rPr lang="en-US" dirty="0"/>
              <a:t>comments</a:t>
            </a:r>
          </a:p>
          <a:p>
            <a:endParaRPr lang="en-US" dirty="0" smtClean="0"/>
          </a:p>
          <a:p>
            <a:r>
              <a:rPr lang="en-US" dirty="0" smtClean="0"/>
              <a:t>Commit frequently</a:t>
            </a:r>
          </a:p>
          <a:p>
            <a:pPr lvl="1"/>
            <a:r>
              <a:rPr lang="en-US" dirty="0"/>
              <a:t>New commit with each </a:t>
            </a:r>
            <a:r>
              <a:rPr lang="en-US" dirty="0" smtClean="0"/>
              <a:t>change, </a:t>
            </a:r>
            <a:r>
              <a:rPr lang="en-US" dirty="0"/>
              <a:t>but only one change per commit</a:t>
            </a:r>
          </a:p>
          <a:p>
            <a:pPr lvl="1"/>
            <a:r>
              <a:rPr lang="en-US" dirty="0">
                <a:hlinkClick r:id="rId2"/>
              </a:rPr>
              <a:t>See my GitHub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Push frequently</a:t>
            </a:r>
          </a:p>
          <a:p>
            <a:endParaRPr lang="en-US" dirty="0"/>
          </a:p>
          <a:p>
            <a:r>
              <a:rPr lang="en-US" dirty="0"/>
              <a:t>Every company has their own guidelines about collaborating over GitHub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4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Quality over quantity</a:t>
            </a:r>
          </a:p>
          <a:p>
            <a:endParaRPr lang="en-US" dirty="0" smtClean="0"/>
          </a:p>
          <a:p>
            <a:r>
              <a:rPr lang="en-US" dirty="0" smtClean="0"/>
              <a:t>Well commented </a:t>
            </a:r>
            <a:r>
              <a:rPr lang="en-US" dirty="0"/>
              <a:t>code</a:t>
            </a:r>
          </a:p>
          <a:p>
            <a:endParaRPr lang="en-US" dirty="0" smtClean="0"/>
          </a:p>
          <a:p>
            <a:r>
              <a:rPr lang="en-US" dirty="0" smtClean="0"/>
              <a:t>Publish a </a:t>
            </a:r>
            <a:r>
              <a:rPr lang="en-US" dirty="0" smtClean="0">
                <a:hlinkClick r:id="rId2"/>
              </a:rPr>
              <a:t>README</a:t>
            </a:r>
            <a:endParaRPr lang="en-US" dirty="0" smtClean="0"/>
          </a:p>
          <a:p>
            <a:pPr lvl="1"/>
            <a:r>
              <a:rPr lang="en-US" dirty="0" smtClean="0"/>
              <a:t>For inspiration, find templates online</a:t>
            </a:r>
          </a:p>
        </p:txBody>
      </p:sp>
    </p:spTree>
    <p:extLst>
      <p:ext uri="{BB962C8B-B14F-4D97-AF65-F5344CB8AC3E}">
        <p14:creationId xmlns:p14="http://schemas.microsoft.com/office/powerpoint/2010/main" val="313094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51963"/>
            <a:ext cx="8596668" cy="3880773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Documentation: </a:t>
            </a:r>
            <a:r>
              <a:rPr lang="en-US" b="1" u="sng" dirty="0">
                <a:solidFill>
                  <a:schemeClr val="accent1"/>
                </a:solidFill>
              </a:rPr>
              <a:t>https://git-scm.com/doc</a:t>
            </a:r>
          </a:p>
          <a:p>
            <a:endParaRPr lang="en-US" dirty="0" smtClean="0"/>
          </a:p>
          <a:p>
            <a:r>
              <a:rPr lang="en-US" dirty="0" smtClean="0"/>
              <a:t>GitHub </a:t>
            </a:r>
            <a:r>
              <a:rPr lang="en-US" dirty="0"/>
              <a:t>cheat sheet: </a:t>
            </a:r>
            <a:r>
              <a:rPr lang="en-US" b="1" u="sng" dirty="0" smtClean="0">
                <a:hlinkClick r:id="rId2"/>
              </a:rPr>
              <a:t>https://services.github.com/kit/downloads/github-git-cheat-sheet.pdf</a:t>
            </a:r>
            <a:endParaRPr lang="en-US" b="1" u="sng" dirty="0" smtClean="0"/>
          </a:p>
          <a:p>
            <a:endParaRPr lang="en-US" b="1" u="sng" dirty="0"/>
          </a:p>
          <a:p>
            <a:r>
              <a:rPr lang="en-US" dirty="0" smtClean="0"/>
              <a:t>More: </a:t>
            </a:r>
            <a:r>
              <a:rPr lang="en-US" b="1" u="sng" dirty="0">
                <a:solidFill>
                  <a:schemeClr val="accent1"/>
                </a:solidFill>
              </a:rPr>
              <a:t>https://help.github.com/articles/good-resources-for-learning-git-and-github/</a:t>
            </a:r>
          </a:p>
        </p:txBody>
      </p:sp>
    </p:spTree>
    <p:extLst>
      <p:ext uri="{BB962C8B-B14F-4D97-AF65-F5344CB8AC3E}">
        <p14:creationId xmlns:p14="http://schemas.microsoft.com/office/powerpoint/2010/main" val="355205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you already done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at </a:t>
            </a:r>
            <a:r>
              <a:rPr lang="en-US" b="1" u="sng" dirty="0">
                <a:solidFill>
                  <a:schemeClr val="accent1"/>
                </a:solidFill>
              </a:rPr>
              <a:t>https://git-scm.com/downloads</a:t>
            </a:r>
          </a:p>
          <a:p>
            <a:endParaRPr lang="en-US" dirty="0"/>
          </a:p>
          <a:p>
            <a:r>
              <a:rPr lang="en-US" dirty="0" smtClean="0"/>
              <a:t>Sign up for a </a:t>
            </a:r>
            <a:r>
              <a:rPr lang="en-US" dirty="0"/>
              <a:t>GitHub </a:t>
            </a:r>
            <a:r>
              <a:rPr lang="en-US" dirty="0" smtClean="0"/>
              <a:t>account </a:t>
            </a:r>
            <a:r>
              <a:rPr lang="en-US" dirty="0"/>
              <a:t>at </a:t>
            </a:r>
            <a:r>
              <a:rPr lang="en-US" b="1" u="sng" dirty="0">
                <a:hlinkClick r:id="rId2"/>
              </a:rPr>
              <a:t>https://</a:t>
            </a:r>
            <a:r>
              <a:rPr lang="en-US" b="1" u="sng" dirty="0" smtClean="0">
                <a:hlinkClick r:id="rId2"/>
              </a:rPr>
              <a:t>github.com/</a:t>
            </a:r>
            <a:endParaRPr lang="en-US" b="1" u="sng" dirty="0" smtClean="0"/>
          </a:p>
          <a:p>
            <a:endParaRPr lang="en-US" b="1" u="sng" dirty="0"/>
          </a:p>
          <a:p>
            <a:r>
              <a:rPr lang="en-US" dirty="0" smtClean="0"/>
              <a:t>Open </a:t>
            </a:r>
            <a:r>
              <a:rPr lang="en-US" dirty="0" err="1" smtClean="0"/>
              <a:t>GitBash</a:t>
            </a:r>
            <a:endParaRPr lang="en-US" dirty="0" smtClean="0"/>
          </a:p>
          <a:p>
            <a:pPr lvl="1"/>
            <a:r>
              <a:rPr lang="en-US" alt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en-US" alt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config</a:t>
            </a:r>
            <a:r>
              <a:rPr lang="en-US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--global user.name "</a:t>
            </a:r>
            <a:r>
              <a:rPr lang="en-US" altLang="en-US" i="1" dirty="0">
                <a:latin typeface="MS Mincho" panose="02020609040205080304" pitchFamily="49" charset="-128"/>
                <a:ea typeface="MS Mincho" panose="02020609040205080304" pitchFamily="49" charset="-128"/>
              </a:rPr>
              <a:t>YOUR </a:t>
            </a:r>
            <a:r>
              <a:rPr lang="en-US" altLang="en-US" i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NAME </a:t>
            </a:r>
            <a:r>
              <a:rPr lang="en-US" alt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" </a:t>
            </a:r>
            <a:endParaRPr lang="en-US" altLang="en-US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lvl="1"/>
            <a:r>
              <a:rPr lang="en-US" alt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en-US" alt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config</a:t>
            </a:r>
            <a:r>
              <a:rPr lang="en-US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--global </a:t>
            </a:r>
            <a:r>
              <a:rPr lang="en-US" alt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user.email</a:t>
            </a:r>
            <a:r>
              <a:rPr lang="en-US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"</a:t>
            </a:r>
            <a:r>
              <a:rPr lang="en-US" altLang="en-US" i="1" dirty="0">
                <a:latin typeface="MS Mincho" panose="02020609040205080304" pitchFamily="49" charset="-128"/>
                <a:ea typeface="MS Mincho" panose="02020609040205080304" pitchFamily="49" charset="-128"/>
              </a:rPr>
              <a:t>YOUR EMAIL </a:t>
            </a:r>
            <a:r>
              <a:rPr lang="en-US" altLang="en-US" i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ADDRESS </a:t>
            </a:r>
            <a:r>
              <a:rPr lang="en-US" alt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" </a:t>
            </a:r>
            <a:endParaRPr lang="en-US" altLang="en-US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47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to start a repository: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Clone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clone </a:t>
            </a:r>
            <a:r>
              <a:rPr lang="en-US" i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https://...</a:t>
            </a: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Fork (then clone) – when working with someone else’s code</a:t>
            </a:r>
          </a:p>
          <a:p>
            <a:pPr lvl="1">
              <a:buFont typeface="+mj-lt"/>
              <a:buAutoNum type="arabicPeriod" startAt="3"/>
            </a:pPr>
            <a:endParaRPr lang="en-US" dirty="0" smtClean="0"/>
          </a:p>
          <a:p>
            <a:pPr marL="342900" lvl="1" indent="-342900">
              <a:buFont typeface="+mj-lt"/>
              <a:buAutoNum type="arabicPeriod" startAt="3"/>
            </a:pPr>
            <a:endParaRPr lang="en-US" sz="1800" dirty="0" smtClean="0"/>
          </a:p>
          <a:p>
            <a:pPr marL="342900" lvl="1" indent="-342900">
              <a:buFont typeface="+mj-lt"/>
              <a:buAutoNum type="arabicPeriod" startAt="3"/>
            </a:pPr>
            <a:r>
              <a:rPr lang="en-US" sz="1800" dirty="0" smtClean="0"/>
              <a:t>Link manually with </a:t>
            </a:r>
            <a:r>
              <a:rPr lang="en-US" sz="1800" dirty="0" err="1" smtClean="0"/>
              <a:t>GitBash</a:t>
            </a:r>
            <a:r>
              <a:rPr lang="en-US" sz="1800" dirty="0" smtClean="0"/>
              <a:t> – when working on your own (but cloning is easier)</a:t>
            </a:r>
          </a:p>
          <a:p>
            <a:pPr marL="400050" lvl="2" indent="0">
              <a:buNone/>
            </a:pPr>
            <a:r>
              <a:rPr lang="en-US" sz="1600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sz="1600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remote add origin https://...</a:t>
            </a:r>
          </a:p>
          <a:p>
            <a:pPr marL="342900" lvl="1" indent="-342900">
              <a:buFont typeface="+mj-lt"/>
              <a:buAutoNum type="arabicPeriod" startAt="3"/>
            </a:pPr>
            <a:endParaRPr lang="en-US" sz="1800" dirty="0"/>
          </a:p>
          <a:p>
            <a:pPr marL="342900" lvl="1" indent="-342900">
              <a:buFont typeface="+mj-lt"/>
              <a:buAutoNum type="arabicPeriod" startAt="3"/>
            </a:pPr>
            <a:endParaRPr lang="en-US" sz="1800" dirty="0" smtClean="0"/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sz="1800" dirty="0">
                <a:hlinkClick r:id="rId2"/>
              </a:rPr>
              <a:t>When to clone vs. fork? </a:t>
            </a:r>
            <a:endParaRPr lang="en-US" sz="1800" dirty="0"/>
          </a:p>
          <a:p>
            <a:pPr marL="342900" lvl="1" indent="-342900">
              <a:buFont typeface="+mj-lt"/>
              <a:buAutoNum type="arabicPeriod" startAt="3"/>
            </a:pPr>
            <a:endParaRPr lang="en-US" sz="1800" dirty="0"/>
          </a:p>
          <a:p>
            <a:pPr marL="1200150" lvl="3" indent="-342900">
              <a:buFont typeface="Wingdings" panose="05000000000000000000" pitchFamily="2" charset="2"/>
              <a:buChar char="Ø"/>
            </a:pPr>
            <a:endParaRPr lang="en-US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035" y="3533786"/>
            <a:ext cx="852397" cy="31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1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Cloning gets files from GitHub to your local drive.</a:t>
            </a:r>
          </a:p>
          <a:p>
            <a:r>
              <a:rPr lang="en-US" dirty="0" smtClean="0"/>
              <a:t>Steps</a:t>
            </a:r>
            <a:endParaRPr lang="en-US" dirty="0" smtClean="0"/>
          </a:p>
          <a:p>
            <a:pPr lvl="1"/>
            <a:r>
              <a:rPr lang="en-US" dirty="0" smtClean="0"/>
              <a:t>Create a new repo (click                   ) or navigate to an existing repo on GitHub</a:t>
            </a:r>
          </a:p>
          <a:p>
            <a:pPr lvl="1"/>
            <a:r>
              <a:rPr lang="en-US" dirty="0" smtClean="0"/>
              <a:t>To </a:t>
            </a:r>
            <a:r>
              <a:rPr lang="en-US" dirty="0" smtClean="0"/>
              <a:t>copy the new repo address, click				   then select HTTPS and click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GitBash</a:t>
            </a:r>
            <a:r>
              <a:rPr lang="en-US" dirty="0" smtClean="0"/>
              <a:t>, navigate to the folder where you want to store the project</a:t>
            </a:r>
          </a:p>
          <a:p>
            <a:pPr lvl="1"/>
            <a:r>
              <a:rPr lang="en-US" dirty="0" smtClean="0"/>
              <a:t>Then </a:t>
            </a:r>
            <a:r>
              <a:rPr lang="en-US" dirty="0" smtClean="0"/>
              <a:t>type: </a:t>
            </a:r>
            <a:r>
              <a:rPr lang="en-US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clone </a:t>
            </a:r>
            <a:r>
              <a:rPr lang="en-US" i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PASTE-COPIED-ADDRESS</a:t>
            </a:r>
            <a:endParaRPr lang="en-US" i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732" y="3326388"/>
            <a:ext cx="1488935" cy="3429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9842"/>
          <a:stretch/>
        </p:blipFill>
        <p:spPr>
          <a:xfrm>
            <a:off x="9116586" y="3305639"/>
            <a:ext cx="534838" cy="363706"/>
          </a:xfrm>
          <a:prstGeom prst="rect">
            <a:avLst/>
          </a:prstGeom>
        </p:spPr>
      </p:pic>
      <p:pic>
        <p:nvPicPr>
          <p:cNvPr id="8" name="Picture 2" descr="http://images.clipartpanda.com/typing-clipart-a_computer_monitor_and_keyboard_0071-0908-1917-2849_SMU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667" y="291052"/>
            <a:ext cx="1493029" cy="150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083" y="2962408"/>
            <a:ext cx="1070305" cy="30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14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8820349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Forking copies a repo from someone else’s account to yours</a:t>
            </a:r>
          </a:p>
          <a:p>
            <a:r>
              <a:rPr lang="en-US" dirty="0"/>
              <a:t>To get the files on your local drive, the next step </a:t>
            </a:r>
            <a:r>
              <a:rPr lang="en-US" dirty="0" smtClean="0"/>
              <a:t>is to </a:t>
            </a:r>
            <a:r>
              <a:rPr lang="en-US" dirty="0"/>
              <a:t>clone the forked </a:t>
            </a:r>
            <a:r>
              <a:rPr lang="en-US" dirty="0" smtClean="0"/>
              <a:t>repo</a:t>
            </a:r>
          </a:p>
          <a:p>
            <a:r>
              <a:rPr lang="en-US" dirty="0" smtClean="0"/>
              <a:t>Steps</a:t>
            </a:r>
            <a:endParaRPr lang="en-US" dirty="0" smtClean="0"/>
          </a:p>
          <a:p>
            <a:pPr lvl="1"/>
            <a:r>
              <a:rPr lang="en-US" dirty="0" smtClean="0"/>
              <a:t>In the repo you want to copy, click 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507" y="3376689"/>
            <a:ext cx="852397" cy="31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manually create a repository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9928"/>
            <a:ext cx="8596668" cy="4590287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Same result as cloning if you’re working on a personal repo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Not something you should do with someone else’s repo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 smtClean="0"/>
              <a:t>a new repo on the GitHub website</a:t>
            </a:r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en-US" dirty="0" smtClean="0"/>
              <a:t>To create the new repo, click</a:t>
            </a:r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en-US" dirty="0" smtClean="0"/>
              <a:t>To copy the new repo address, click 				 then select HTTPS and click 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From </a:t>
            </a:r>
            <a:r>
              <a:rPr lang="en-US" dirty="0" err="1" smtClean="0"/>
              <a:t>GitBash</a:t>
            </a:r>
            <a:r>
              <a:rPr lang="en-US" dirty="0" smtClean="0"/>
              <a:t>, navigate to the local folder where you want to store the project</a:t>
            </a:r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en-US" dirty="0"/>
              <a:t>View folders: </a:t>
            </a:r>
            <a:r>
              <a:rPr 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dir</a:t>
            </a:r>
            <a:endParaRPr lang="en-US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en-US" dirty="0"/>
              <a:t>Navigate to a folder or move up a level: </a:t>
            </a:r>
            <a:r>
              <a:rPr 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cd </a:t>
            </a:r>
            <a:r>
              <a:rPr lang="en-US" i="1" dirty="0">
                <a:latin typeface="MS Mincho" panose="02020609040205080304" pitchFamily="49" charset="-128"/>
                <a:ea typeface="MS Mincho" panose="02020609040205080304" pitchFamily="49" charset="-128"/>
              </a:rPr>
              <a:t>folder-name</a:t>
            </a:r>
            <a:r>
              <a:rPr 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, cd ..</a:t>
            </a:r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en-US" dirty="0"/>
              <a:t>Create a new folder: </a:t>
            </a:r>
            <a:r>
              <a:rPr 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mkdir</a:t>
            </a:r>
            <a:r>
              <a:rPr 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en-US" i="1" dirty="0">
                <a:latin typeface="MS Mincho" panose="02020609040205080304" pitchFamily="49" charset="-128"/>
                <a:ea typeface="MS Mincho" panose="02020609040205080304" pitchFamily="49" charset="-128"/>
              </a:rPr>
              <a:t>folder-name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Initialize </a:t>
            </a:r>
            <a:r>
              <a:rPr lang="en-US" dirty="0" err="1" smtClean="0"/>
              <a:t>Git</a:t>
            </a:r>
            <a:r>
              <a:rPr lang="en-US" dirty="0" smtClean="0"/>
              <a:t>: </a:t>
            </a:r>
            <a:r>
              <a:rPr 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init</a:t>
            </a:r>
            <a:endParaRPr lang="en-US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Connect the local folder to the GitHub repo: </a:t>
            </a:r>
            <a:r>
              <a:rPr 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remote add origin </a:t>
            </a:r>
            <a:r>
              <a:rPr lang="en-US" i="1" dirty="0">
                <a:latin typeface="MS Mincho" panose="02020609040205080304" pitchFamily="49" charset="-128"/>
                <a:ea typeface="MS Mincho" panose="02020609040205080304" pitchFamily="49" charset="-128"/>
              </a:rPr>
              <a:t>https://...</a:t>
            </a:r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en-US" dirty="0"/>
              <a:t>Paste the repo address you copied after “origin”</a:t>
            </a:r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en-US" dirty="0"/>
              <a:t>Check the repository connection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: </a:t>
            </a:r>
            <a:r>
              <a:rPr lang="en-US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remote -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v</a:t>
            </a:r>
            <a:endParaRPr lang="en-US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174" y="3330029"/>
            <a:ext cx="1323951" cy="3049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9842"/>
          <a:stretch/>
        </p:blipFill>
        <p:spPr>
          <a:xfrm>
            <a:off x="8015328" y="3271278"/>
            <a:ext cx="534838" cy="3637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021" y="3030728"/>
            <a:ext cx="1070305" cy="30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31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collaborate!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 me your username</a:t>
            </a:r>
          </a:p>
          <a:p>
            <a:endParaRPr lang="en-US" dirty="0"/>
          </a:p>
          <a:p>
            <a:r>
              <a:rPr lang="en-US" dirty="0"/>
              <a:t>Clone </a:t>
            </a:r>
            <a:r>
              <a:rPr lang="en-US" b="1" u="sng" dirty="0">
                <a:hlinkClick r:id="rId2"/>
              </a:rPr>
              <a:t>https://</a:t>
            </a:r>
            <a:r>
              <a:rPr lang="en-US" b="1" u="sng" dirty="0" smtClean="0">
                <a:hlinkClick r:id="rId2"/>
              </a:rPr>
              <a:t>github.com/sarawille/Collaboration.git</a:t>
            </a:r>
            <a:endParaRPr lang="en-US" dirty="0"/>
          </a:p>
          <a:p>
            <a:pPr lvl="1"/>
            <a:r>
              <a:rPr lang="en-US" dirty="0" smtClean="0"/>
              <a:t>In </a:t>
            </a:r>
            <a:r>
              <a:rPr lang="en-US" dirty="0" err="1"/>
              <a:t>GitBash</a:t>
            </a:r>
            <a:r>
              <a:rPr lang="en-US" dirty="0"/>
              <a:t>, navigate to the folder </a:t>
            </a:r>
            <a:r>
              <a:rPr lang="en-US" dirty="0" smtClean="0"/>
              <a:t>on your local drive where </a:t>
            </a:r>
            <a:r>
              <a:rPr lang="en-US" dirty="0"/>
              <a:t>you want to store the project</a:t>
            </a:r>
          </a:p>
          <a:p>
            <a:pPr lvl="1"/>
            <a:r>
              <a:rPr lang="en-US" dirty="0"/>
              <a:t>Then type: </a:t>
            </a:r>
            <a:r>
              <a:rPr 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clone https://github.com/sarawille/Collaboration.git</a:t>
            </a:r>
          </a:p>
          <a:p>
            <a:pPr lvl="1"/>
            <a:r>
              <a:rPr lang="en-US" dirty="0"/>
              <a:t>Check the </a:t>
            </a:r>
            <a:r>
              <a:rPr lang="en-US" dirty="0" smtClean="0"/>
              <a:t>status: </a:t>
            </a:r>
            <a:r>
              <a:rPr lang="en-US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status</a:t>
            </a:r>
            <a:endParaRPr lang="en-US" b="1" u="sng" dirty="0" smtClean="0"/>
          </a:p>
        </p:txBody>
      </p:sp>
      <p:pic>
        <p:nvPicPr>
          <p:cNvPr id="4" name="Picture 2" descr="http://images.clipartpanda.com/typing-clipart-a_computer_monitor_and_keyboard_0071-0908-1917-2849_SM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667" y="291052"/>
            <a:ext cx="1493029" cy="150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07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files to the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new file in Notepad and save it in </a:t>
            </a:r>
            <a:r>
              <a:rPr lang="en-US" dirty="0" smtClean="0"/>
              <a:t>your </a:t>
            </a:r>
            <a:r>
              <a:rPr lang="en-US" dirty="0" smtClean="0"/>
              <a:t>“GitHub Workshop” </a:t>
            </a:r>
            <a:r>
              <a:rPr lang="en-US" dirty="0" smtClean="0"/>
              <a:t>folder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Check the </a:t>
            </a:r>
            <a:r>
              <a:rPr lang="en-US" dirty="0" smtClean="0"/>
              <a:t>status in </a:t>
            </a:r>
            <a:r>
              <a:rPr lang="en-US" dirty="0" err="1" smtClean="0"/>
              <a:t>GitBash</a:t>
            </a:r>
            <a:endParaRPr lang="en-US" dirty="0"/>
          </a:p>
          <a:p>
            <a:pPr lvl="1"/>
            <a:r>
              <a:rPr 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status: </a:t>
            </a:r>
            <a:r>
              <a:rPr lang="en-US" dirty="0"/>
              <a:t>See what files have been added, have not been committed, or are new in the folder since last “push”</a:t>
            </a:r>
            <a:endParaRPr lang="en-US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5" name="Picture 2" descr="http://images.clipartpanda.com/typing-clipart-a_computer_monitor_and_keyboard_0071-0908-1917-2849_SM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667" y="291052"/>
            <a:ext cx="1493029" cy="150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88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files to the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Add + Commit + Push</a:t>
            </a:r>
          </a:p>
          <a:p>
            <a:r>
              <a:rPr lang="en-US" b="1" dirty="0" smtClean="0"/>
              <a:t>Add</a:t>
            </a:r>
            <a:r>
              <a:rPr lang="en-US" dirty="0" smtClean="0"/>
              <a:t> to stage the changes</a:t>
            </a:r>
          </a:p>
          <a:p>
            <a:pPr lvl="1"/>
            <a:r>
              <a:rPr lang="en-US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add </a:t>
            </a:r>
            <a:r>
              <a:rPr lang="en-US" i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filename</a:t>
            </a:r>
          </a:p>
          <a:p>
            <a:pPr lvl="1"/>
            <a:r>
              <a:rPr lang="en-US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add *</a:t>
            </a:r>
          </a:p>
          <a:p>
            <a:r>
              <a:rPr lang="en-US" b="1" dirty="0" smtClean="0"/>
              <a:t>Commit</a:t>
            </a:r>
            <a:r>
              <a:rPr lang="en-US" dirty="0" smtClean="0"/>
              <a:t> to group the added changes and attach a description</a:t>
            </a:r>
          </a:p>
          <a:p>
            <a:pPr lvl="1"/>
            <a:r>
              <a:rPr lang="en-US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commit –m “</a:t>
            </a:r>
            <a:r>
              <a:rPr lang="en-US" i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Add comment describing what you changed 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”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same message </a:t>
            </a:r>
            <a:r>
              <a:rPr lang="en-US" dirty="0" smtClean="0"/>
              <a:t>will be attached to all “added” files</a:t>
            </a:r>
          </a:p>
          <a:p>
            <a:r>
              <a:rPr lang="en-US" b="1" dirty="0" smtClean="0"/>
              <a:t>Push</a:t>
            </a:r>
            <a:r>
              <a:rPr lang="en-US" dirty="0" smtClean="0"/>
              <a:t> to upload to GitHub</a:t>
            </a:r>
          </a:p>
          <a:p>
            <a:pPr lvl="1"/>
            <a:r>
              <a:rPr lang="en-US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push </a:t>
            </a:r>
          </a:p>
          <a:p>
            <a:pPr lvl="1"/>
            <a:r>
              <a:rPr lang="en-US" dirty="0" smtClean="0"/>
              <a:t>Except for the first push to a new repo: </a:t>
            </a:r>
            <a:r>
              <a:rPr lang="en-US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push –u origin master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2" descr="http://images.clipartpanda.com/typing-clipart-a_computer_monitor_and_keyboard_0071-0908-1917-2849_SM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667" y="291052"/>
            <a:ext cx="1493029" cy="150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45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2863</TotalTime>
  <Words>701</Words>
  <Application>Microsoft Office PowerPoint</Application>
  <PresentationFormat>Widescreen</PresentationFormat>
  <Paragraphs>125</Paragraphs>
  <Slides>15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MS Mincho</vt:lpstr>
      <vt:lpstr>Arial</vt:lpstr>
      <vt:lpstr>Trebuchet MS</vt:lpstr>
      <vt:lpstr>Wingdings</vt:lpstr>
      <vt:lpstr>Wingdings 3</vt:lpstr>
      <vt:lpstr>Facet</vt:lpstr>
      <vt:lpstr>   Make a new folder on your desktop.   Name it “GitHub Workshop.”</vt:lpstr>
      <vt:lpstr>Have you already done this?</vt:lpstr>
      <vt:lpstr>Three ways to start a repository:</vt:lpstr>
      <vt:lpstr>How to clone</vt:lpstr>
      <vt:lpstr>How to fork</vt:lpstr>
      <vt:lpstr>How to manually create a repository:</vt:lpstr>
      <vt:lpstr>Let’s collaborate!</vt:lpstr>
      <vt:lpstr>Add files to the repository</vt:lpstr>
      <vt:lpstr>Add files to the repository</vt:lpstr>
      <vt:lpstr>Incorporate changes from collaborators</vt:lpstr>
      <vt:lpstr>Add files to the repository</vt:lpstr>
      <vt:lpstr>Working in a branch</vt:lpstr>
      <vt:lpstr>General Tips</vt:lpstr>
      <vt:lpstr>Portfolio Tips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Sara</dc:creator>
  <cp:lastModifiedBy>Sara</cp:lastModifiedBy>
  <cp:revision>77</cp:revision>
  <dcterms:created xsi:type="dcterms:W3CDTF">2016-07-13T13:43:39Z</dcterms:created>
  <dcterms:modified xsi:type="dcterms:W3CDTF">2016-10-06T16:33:07Z</dcterms:modified>
</cp:coreProperties>
</file>