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Play"/>
      <p:regular r:id="rId16"/>
      <p:bold r:id="rId17"/>
    </p:embeddedFont>
    <p:embeddedFont>
      <p:font typeface="Libre Franklin"/>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i/bLLLt/VJb80fwZc5UP73UNmW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italic.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LibreFranklin-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lay-bold.fntdata"/><Relationship Id="rId16" Type="http://schemas.openxmlformats.org/officeDocument/2006/relationships/font" Target="fonts/Play-regular.fntdata"/><Relationship Id="rId5" Type="http://schemas.openxmlformats.org/officeDocument/2006/relationships/slide" Target="slides/slide1.xml"/><Relationship Id="rId19" Type="http://schemas.openxmlformats.org/officeDocument/2006/relationships/font" Target="fonts/LibreFranklin-bold.fntdata"/><Relationship Id="rId6" Type="http://schemas.openxmlformats.org/officeDocument/2006/relationships/slide" Target="slides/slide2.xml"/><Relationship Id="rId18" Type="http://schemas.openxmlformats.org/officeDocument/2006/relationships/font" Target="fonts/LibreFranklin-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0" name="Google Shape;3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1"/>
          <p:cNvSpPr/>
          <p:nvPr>
            <p:ph idx="2" type="pic"/>
          </p:nvPr>
        </p:nvSpPr>
        <p:spPr>
          <a:xfrm>
            <a:off x="5183188" y="987425"/>
            <a:ext cx="6172200" cy="4873625"/>
          </a:xfrm>
          <a:prstGeom prst="rect">
            <a:avLst/>
          </a:prstGeom>
          <a:noFill/>
          <a:ln>
            <a:noFill/>
          </a:ln>
        </p:spPr>
      </p:sp>
      <p:sp>
        <p:nvSpPr>
          <p:cNvPr id="64" name="Google Shape;64;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academic.oup.com/eurheartjsupp/article/27/Supplement_1/i16/8023303" TargetMode="External"/><Relationship Id="rId4" Type="http://schemas.openxmlformats.org/officeDocument/2006/relationships/hyperlink" Target="https://lakefs.io/blog/data-preprocessing-in-machine-learning/" TargetMode="External"/><Relationship Id="rId5" Type="http://schemas.openxmlformats.org/officeDocument/2006/relationships/hyperlink" Target="https://www.geeksforgeeks.org/understanding-logistic-regression/" TargetMode="External"/><Relationship Id="rId6" Type="http://schemas.openxmlformats.org/officeDocument/2006/relationships/hyperlink" Target="https://www.kaggle.com/datasets/aasheesh200/framingham-heart-study-datase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5" name="Google Shape;85;p1"/>
          <p:cNvSpPr txBox="1"/>
          <p:nvPr>
            <p:ph type="ctrTitle"/>
          </p:nvPr>
        </p:nvSpPr>
        <p:spPr>
          <a:xfrm>
            <a:off x="483625" y="-130499"/>
            <a:ext cx="4779600" cy="4606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Font typeface="Play"/>
              <a:buNone/>
            </a:pPr>
            <a:r>
              <a:rPr b="1" lang="en-IN" sz="2000">
                <a:latin typeface="Play"/>
                <a:ea typeface="Play"/>
                <a:cs typeface="Play"/>
                <a:sym typeface="Play"/>
              </a:rPr>
              <a:t>CAPSTONE PROJECT</a:t>
            </a:r>
            <a:endParaRPr b="1" sz="2000"/>
          </a:p>
          <a:p>
            <a:pPr indent="0" lvl="0" marL="0" rtl="0" algn="l">
              <a:lnSpc>
                <a:spcPct val="90000"/>
              </a:lnSpc>
              <a:spcBef>
                <a:spcPts val="0"/>
              </a:spcBef>
              <a:spcAft>
                <a:spcPts val="0"/>
              </a:spcAft>
              <a:buClr>
                <a:schemeClr val="dk1"/>
              </a:buClr>
              <a:buSzPts val="2000"/>
              <a:buFont typeface="Play"/>
              <a:buNone/>
            </a:pPr>
            <a:r>
              <a:rPr b="1" lang="en-IN" sz="2000"/>
              <a:t>     </a:t>
            </a:r>
            <a:br>
              <a:rPr b="1" lang="en-IN" sz="5100"/>
            </a:br>
            <a:r>
              <a:rPr b="1" lang="en-IN" sz="5100">
                <a:latin typeface="Arial"/>
                <a:ea typeface="Arial"/>
                <a:cs typeface="Arial"/>
                <a:sym typeface="Arial"/>
              </a:rPr>
              <a:t>Heart Disease Prediction Using Logistic Regression</a:t>
            </a:r>
            <a:endParaRPr sz="5100">
              <a:latin typeface="Arial"/>
              <a:ea typeface="Arial"/>
              <a:cs typeface="Arial"/>
              <a:sym typeface="Arial"/>
            </a:endParaRPr>
          </a:p>
          <a:p>
            <a:pPr indent="0" lvl="0" marL="0" rtl="0" algn="l">
              <a:lnSpc>
                <a:spcPct val="90000"/>
              </a:lnSpc>
              <a:spcBef>
                <a:spcPts val="0"/>
              </a:spcBef>
              <a:spcAft>
                <a:spcPts val="0"/>
              </a:spcAft>
              <a:buClr>
                <a:schemeClr val="dk1"/>
              </a:buClr>
              <a:buSzPts val="5100"/>
              <a:buFont typeface="Play"/>
              <a:buNone/>
            </a:pPr>
            <a:r>
              <a:t/>
            </a:r>
            <a:endParaRPr b="1" sz="5100"/>
          </a:p>
        </p:txBody>
      </p:sp>
      <p:sp>
        <p:nvSpPr>
          <p:cNvPr id="86" name="Google Shape;86;p1"/>
          <p:cNvSpPr txBox="1"/>
          <p:nvPr>
            <p:ph idx="1" type="subTitle"/>
          </p:nvPr>
        </p:nvSpPr>
        <p:spPr>
          <a:xfrm>
            <a:off x="599600" y="4200373"/>
            <a:ext cx="4172100" cy="2532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600"/>
              <a:buNone/>
            </a:pPr>
            <a:r>
              <a:rPr b="1" lang="en-IN" sz="1600" u="sng" cap="none"/>
              <a:t>PRESENTED BY</a:t>
            </a:r>
            <a:endParaRPr sz="1600" u="sng" cap="none"/>
          </a:p>
          <a:p>
            <a:pPr indent="0" lvl="0" marL="0" rtl="0" algn="l">
              <a:lnSpc>
                <a:spcPct val="90000"/>
              </a:lnSpc>
              <a:spcBef>
                <a:spcPts val="1600"/>
              </a:spcBef>
              <a:spcAft>
                <a:spcPts val="0"/>
              </a:spcAft>
              <a:buClr>
                <a:schemeClr val="dk1"/>
              </a:buClr>
              <a:buSzPts val="1600"/>
              <a:buNone/>
            </a:pPr>
            <a:r>
              <a:rPr b="1" lang="en-IN" sz="1600" cap="none"/>
              <a:t>STUDENT NAME: SARAYU ALUGUBELLI</a:t>
            </a:r>
            <a:endParaRPr/>
          </a:p>
          <a:p>
            <a:pPr indent="0" lvl="0" marL="0" rtl="0" algn="l">
              <a:lnSpc>
                <a:spcPct val="90000"/>
              </a:lnSpc>
              <a:spcBef>
                <a:spcPts val="1600"/>
              </a:spcBef>
              <a:spcAft>
                <a:spcPts val="0"/>
              </a:spcAft>
              <a:buClr>
                <a:schemeClr val="dk1"/>
              </a:buClr>
              <a:buSzPts val="1600"/>
              <a:buNone/>
            </a:pPr>
            <a:r>
              <a:rPr b="1" lang="en-IN" sz="1600" cap="none"/>
              <a:t>COLLEGE NAME: MRECW</a:t>
            </a:r>
            <a:endParaRPr/>
          </a:p>
          <a:p>
            <a:pPr indent="0" lvl="0" marL="0" rtl="0" algn="l">
              <a:lnSpc>
                <a:spcPct val="90000"/>
              </a:lnSpc>
              <a:spcBef>
                <a:spcPts val="1600"/>
              </a:spcBef>
              <a:spcAft>
                <a:spcPts val="0"/>
              </a:spcAft>
              <a:buClr>
                <a:schemeClr val="dk1"/>
              </a:buClr>
              <a:buSzPts val="1600"/>
              <a:buNone/>
            </a:pPr>
            <a:r>
              <a:rPr b="1" lang="en-IN" sz="1600" cap="none"/>
              <a:t>DEPARTMENT: CSE</a:t>
            </a:r>
            <a:endParaRPr/>
          </a:p>
          <a:p>
            <a:pPr indent="0" lvl="0" marL="0" rtl="0" algn="l">
              <a:lnSpc>
                <a:spcPct val="90000"/>
              </a:lnSpc>
              <a:spcBef>
                <a:spcPts val="1600"/>
              </a:spcBef>
              <a:spcAft>
                <a:spcPts val="0"/>
              </a:spcAft>
              <a:buClr>
                <a:schemeClr val="dk1"/>
              </a:buClr>
              <a:buSzPts val="1600"/>
              <a:buNone/>
            </a:pPr>
            <a:r>
              <a:rPr b="1" lang="en-IN" sz="1600" cap="none"/>
              <a:t>EMAIL ID: sarayureddy234@gmail.com</a:t>
            </a:r>
            <a:endParaRPr/>
          </a:p>
          <a:p>
            <a:pPr indent="0" lvl="0" marL="0" rtl="0" algn="l">
              <a:lnSpc>
                <a:spcPct val="90000"/>
              </a:lnSpc>
              <a:spcBef>
                <a:spcPts val="1600"/>
              </a:spcBef>
              <a:spcAft>
                <a:spcPts val="0"/>
              </a:spcAft>
              <a:buClr>
                <a:schemeClr val="dk1"/>
              </a:buClr>
              <a:buSzPts val="1600"/>
              <a:buNone/>
            </a:pPr>
            <a:r>
              <a:rPr b="1" lang="en-IN" sz="1600" cap="none"/>
              <a:t>AICTE STUDENT</a:t>
            </a:r>
            <a:r>
              <a:rPr b="1" lang="en-IN" sz="1600"/>
              <a:t> </a:t>
            </a:r>
            <a:r>
              <a:rPr b="1" lang="en-IN" sz="1600" cap="none"/>
              <a:t>ID: AINSI_115523</a:t>
            </a:r>
            <a:endParaRPr sz="1600"/>
          </a:p>
        </p:txBody>
      </p:sp>
      <p:grpSp>
        <p:nvGrpSpPr>
          <p:cNvPr id="87" name="Google Shape;87;p1"/>
          <p:cNvGrpSpPr/>
          <p:nvPr/>
        </p:nvGrpSpPr>
        <p:grpSpPr>
          <a:xfrm>
            <a:off x="9416432" y="1"/>
            <a:ext cx="2446384" cy="5777808"/>
            <a:chOff x="329184" y="1"/>
            <a:chExt cx="524256" cy="5777808"/>
          </a:xfrm>
        </p:grpSpPr>
        <p:cxnSp>
          <p:nvCxnSpPr>
            <p:cNvPr id="88" name="Google Shape;88;p1"/>
            <p:cNvCxnSpPr/>
            <p:nvPr/>
          </p:nvCxnSpPr>
          <p:spPr>
            <a:xfrm rot="10800000">
              <a:off x="329184" y="5777809"/>
              <a:ext cx="521208" cy="0"/>
            </a:xfrm>
            <a:prstGeom prst="straightConnector1">
              <a:avLst/>
            </a:prstGeom>
            <a:noFill/>
            <a:ln cap="flat" cmpd="sng" w="152400">
              <a:solidFill>
                <a:schemeClr val="accent4"/>
              </a:solidFill>
              <a:prstDash val="solid"/>
              <a:miter lim="800000"/>
              <a:headEnd len="sm" w="sm" type="none"/>
              <a:tailEnd len="sm" w="sm" type="none"/>
            </a:ln>
          </p:spPr>
        </p:cxnSp>
        <p:sp>
          <p:nvSpPr>
            <p:cNvPr id="89" name="Google Shape;89;p1"/>
            <p:cNvSpPr/>
            <p:nvPr/>
          </p:nvSpPr>
          <p:spPr>
            <a:xfrm>
              <a:off x="329184" y="1"/>
              <a:ext cx="524256" cy="553211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90" name="Google Shape;90;p1"/>
          <p:cNvSpPr/>
          <p:nvPr/>
        </p:nvSpPr>
        <p:spPr>
          <a:xfrm>
            <a:off x="5386598" y="269324"/>
            <a:ext cx="6116700" cy="6208800"/>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91" name="Google Shape;91;p1"/>
          <p:cNvPicPr preferRelativeResize="0"/>
          <p:nvPr/>
        </p:nvPicPr>
        <p:blipFill>
          <a:blip r:embed="rId3">
            <a:alphaModFix/>
          </a:blip>
          <a:stretch>
            <a:fillRect/>
          </a:stretch>
        </p:blipFill>
        <p:spPr>
          <a:xfrm>
            <a:off x="5680062" y="663800"/>
            <a:ext cx="5529776" cy="55297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 name="Shape 165"/>
        <p:cNvGrpSpPr/>
        <p:nvPr/>
      </p:nvGrpSpPr>
      <p:grpSpPr>
        <a:xfrm>
          <a:off x="0" y="0"/>
          <a:ext cx="0" cy="0"/>
          <a:chOff x="0" y="0"/>
          <a:chExt cx="0" cy="0"/>
        </a:xfrm>
      </p:grpSpPr>
      <p:sp>
        <p:nvSpPr>
          <p:cNvPr id="166" name="Google Shape;166;p10"/>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7" name="Google Shape;167;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Arial"/>
              <a:buNone/>
            </a:pPr>
            <a:r>
              <a:rPr b="1" lang="en-IN" sz="5400" cap="none">
                <a:latin typeface="Arial"/>
                <a:ea typeface="Arial"/>
                <a:cs typeface="Arial"/>
                <a:sym typeface="Arial"/>
              </a:rPr>
              <a:t>REFERENCES</a:t>
            </a:r>
            <a:endParaRPr sz="5400"/>
          </a:p>
        </p:txBody>
      </p:sp>
      <p:sp>
        <p:nvSpPr>
          <p:cNvPr id="168" name="Google Shape;168;p10"/>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9" name="Google Shape;169;p10"/>
          <p:cNvSpPr txBox="1"/>
          <p:nvPr>
            <p:ph idx="1" type="body"/>
          </p:nvPr>
        </p:nvSpPr>
        <p:spPr>
          <a:xfrm>
            <a:off x="838200" y="1929384"/>
            <a:ext cx="10515600" cy="4251960"/>
          </a:xfrm>
          <a:prstGeom prst="rect">
            <a:avLst/>
          </a:prstGeom>
          <a:noFill/>
          <a:ln>
            <a:noFill/>
          </a:ln>
        </p:spPr>
        <p:txBody>
          <a:bodyPr anchorCtr="0" anchor="t" bIns="45700" lIns="91425" spcFirstLastPara="1" rIns="91425" wrap="square" tIns="45700">
            <a:normAutofit/>
          </a:bodyPr>
          <a:lstStyle/>
          <a:p>
            <a:pPr indent="-339725" lvl="0" marL="457200" rtl="0" algn="l">
              <a:lnSpc>
                <a:spcPct val="90000"/>
              </a:lnSpc>
              <a:spcBef>
                <a:spcPts val="0"/>
              </a:spcBef>
              <a:spcAft>
                <a:spcPts val="0"/>
              </a:spcAft>
              <a:buSzPts val="1750"/>
              <a:buFont typeface="Libre Franklin"/>
              <a:buChar char="●"/>
            </a:pPr>
            <a:r>
              <a:rPr lang="en-IN" sz="1750" u="sng">
                <a:solidFill>
                  <a:schemeClr val="hlink"/>
                </a:solidFill>
                <a:latin typeface="Libre Franklin"/>
                <a:ea typeface="Libre Franklin"/>
                <a:cs typeface="Libre Franklin"/>
                <a:sym typeface="Libre Franklin"/>
                <a:hlinkClick r:id="rId3"/>
              </a:rPr>
              <a:t>https://academic.oup.com/eurheartjsupp/article/27/Supplement_1/i16/8023303</a:t>
            </a:r>
            <a:endParaRPr sz="1750">
              <a:latin typeface="Libre Franklin"/>
              <a:ea typeface="Libre Franklin"/>
              <a:cs typeface="Libre Franklin"/>
              <a:sym typeface="Libre Franklin"/>
            </a:endParaRPr>
          </a:p>
          <a:p>
            <a:pPr indent="-339725" lvl="0" marL="457200" rtl="0" algn="l">
              <a:lnSpc>
                <a:spcPct val="90000"/>
              </a:lnSpc>
              <a:spcBef>
                <a:spcPts val="0"/>
              </a:spcBef>
              <a:spcAft>
                <a:spcPts val="0"/>
              </a:spcAft>
              <a:buSzPts val="1750"/>
              <a:buFont typeface="Libre Franklin"/>
              <a:buChar char="●"/>
            </a:pPr>
            <a:r>
              <a:rPr lang="en-IN" sz="1750" u="sng">
                <a:solidFill>
                  <a:schemeClr val="hlink"/>
                </a:solidFill>
                <a:latin typeface="Libre Franklin"/>
                <a:ea typeface="Libre Franklin"/>
                <a:cs typeface="Libre Franklin"/>
                <a:sym typeface="Libre Franklin"/>
                <a:hlinkClick r:id="rId4"/>
              </a:rPr>
              <a:t>https://lakefs.io/blog/data-preprocessing-in-machine-learning/</a:t>
            </a:r>
            <a:endParaRPr sz="1750">
              <a:latin typeface="Libre Franklin"/>
              <a:ea typeface="Libre Franklin"/>
              <a:cs typeface="Libre Franklin"/>
              <a:sym typeface="Libre Franklin"/>
            </a:endParaRPr>
          </a:p>
          <a:p>
            <a:pPr indent="-339725" lvl="0" marL="457200" rtl="0" algn="l">
              <a:spcBef>
                <a:spcPts val="0"/>
              </a:spcBef>
              <a:spcAft>
                <a:spcPts val="0"/>
              </a:spcAft>
              <a:buSzPts val="1750"/>
              <a:buFont typeface="Libre Franklin"/>
              <a:buChar char="●"/>
            </a:pPr>
            <a:r>
              <a:rPr lang="en-IN" sz="1750" u="sng">
                <a:solidFill>
                  <a:schemeClr val="hlink"/>
                </a:solidFill>
                <a:latin typeface="Libre Franklin"/>
                <a:ea typeface="Libre Franklin"/>
                <a:cs typeface="Libre Franklin"/>
                <a:sym typeface="Libre Franklin"/>
                <a:hlinkClick r:id="rId5"/>
              </a:rPr>
              <a:t>https://www.geeksforgeeks.org/understanding-logistic-regression/</a:t>
            </a:r>
            <a:endParaRPr sz="1750">
              <a:latin typeface="Libre Franklin"/>
              <a:ea typeface="Libre Franklin"/>
              <a:cs typeface="Libre Franklin"/>
              <a:sym typeface="Libre Franklin"/>
            </a:endParaRPr>
          </a:p>
          <a:p>
            <a:pPr indent="-339725" lvl="0" marL="457200" rtl="0" algn="l">
              <a:spcBef>
                <a:spcPts val="0"/>
              </a:spcBef>
              <a:spcAft>
                <a:spcPts val="0"/>
              </a:spcAft>
              <a:buSzPts val="1750"/>
              <a:buFont typeface="Libre Franklin"/>
              <a:buChar char="●"/>
            </a:pPr>
            <a:r>
              <a:rPr lang="en-IN" sz="1750" u="sng">
                <a:solidFill>
                  <a:schemeClr val="hlink"/>
                </a:solidFill>
                <a:latin typeface="Libre Franklin"/>
                <a:ea typeface="Libre Franklin"/>
                <a:cs typeface="Libre Franklin"/>
                <a:sym typeface="Libre Franklin"/>
                <a:hlinkClick r:id="rId6"/>
              </a:rPr>
              <a:t>https://www.kaggle.com/datasets/aasheesh200/framingham-heart-study-dataset</a:t>
            </a:r>
            <a:endParaRPr sz="1750">
              <a:latin typeface="Libre Franklin"/>
              <a:ea typeface="Libre Franklin"/>
              <a:cs typeface="Libre Franklin"/>
              <a:sym typeface="Libre Franklin"/>
            </a:endParaRPr>
          </a:p>
          <a:p>
            <a:pPr indent="0" lvl="0" marL="0" rtl="0" algn="l">
              <a:lnSpc>
                <a:spcPct val="90000"/>
              </a:lnSpc>
              <a:spcBef>
                <a:spcPts val="0"/>
              </a:spcBef>
              <a:spcAft>
                <a:spcPts val="0"/>
              </a:spcAft>
              <a:buClr>
                <a:schemeClr val="dk1"/>
              </a:buClr>
              <a:buSzPts val="2200"/>
              <a:buNone/>
            </a:pPr>
            <a:r>
              <a:t/>
            </a:r>
            <a:endParaRPr sz="1750">
              <a:latin typeface="Libre Franklin"/>
              <a:ea typeface="Libre Franklin"/>
              <a:cs typeface="Libre Franklin"/>
              <a:sym typeface="Libre Franklin"/>
            </a:endParaRPr>
          </a:p>
          <a:p>
            <a:pPr indent="0" lvl="0" marL="0" rtl="0" algn="l">
              <a:lnSpc>
                <a:spcPct val="90000"/>
              </a:lnSpc>
              <a:spcBef>
                <a:spcPts val="0"/>
              </a:spcBef>
              <a:spcAft>
                <a:spcPts val="0"/>
              </a:spcAft>
              <a:buClr>
                <a:schemeClr val="dk1"/>
              </a:buClr>
              <a:buSzPts val="2200"/>
              <a:buNone/>
            </a:pPr>
            <a:r>
              <a:t/>
            </a:r>
            <a:endParaRPr sz="1750">
              <a:latin typeface="Libre Franklin"/>
              <a:ea typeface="Libre Franklin"/>
              <a:cs typeface="Libre Franklin"/>
              <a:sym typeface="Libre Franklin"/>
            </a:endParaRPr>
          </a:p>
          <a:p>
            <a:pPr indent="0" lvl="0" marL="0" rtl="0" algn="l">
              <a:lnSpc>
                <a:spcPct val="90000"/>
              </a:lnSpc>
              <a:spcBef>
                <a:spcPts val="0"/>
              </a:spcBef>
              <a:spcAft>
                <a:spcPts val="0"/>
              </a:spcAft>
              <a:buClr>
                <a:schemeClr val="dk1"/>
              </a:buClr>
              <a:buSzPts val="2200"/>
              <a:buNone/>
            </a:pPr>
            <a:r>
              <a:t/>
            </a:r>
            <a:endParaRPr sz="1750">
              <a:latin typeface="Libre Franklin"/>
              <a:ea typeface="Libre Franklin"/>
              <a:cs typeface="Libre Franklin"/>
              <a:sym typeface="Libre Franklin"/>
            </a:endParaRPr>
          </a:p>
          <a:p>
            <a:pPr indent="0" lvl="0" marL="0" rtl="0" algn="l">
              <a:lnSpc>
                <a:spcPct val="90000"/>
              </a:lnSpc>
              <a:spcBef>
                <a:spcPts val="0"/>
              </a:spcBef>
              <a:spcAft>
                <a:spcPts val="0"/>
              </a:spcAft>
              <a:buClr>
                <a:schemeClr val="dk1"/>
              </a:buClr>
              <a:buSzPts val="2200"/>
              <a:buNone/>
            </a:pPr>
            <a:r>
              <a:t/>
            </a:r>
            <a:endParaRPr sz="1750">
              <a:latin typeface="Libre Franklin"/>
              <a:ea typeface="Libre Franklin"/>
              <a:cs typeface="Libre Franklin"/>
              <a:sym typeface="Libre Franklin"/>
            </a:endParaRPr>
          </a:p>
          <a:p>
            <a:pPr indent="0" lvl="0" marL="0" rtl="0" algn="l">
              <a:lnSpc>
                <a:spcPct val="90000"/>
              </a:lnSpc>
              <a:spcBef>
                <a:spcPts val="0"/>
              </a:spcBef>
              <a:spcAft>
                <a:spcPts val="0"/>
              </a:spcAft>
              <a:buClr>
                <a:schemeClr val="dk1"/>
              </a:buClr>
              <a:buSzPts val="2200"/>
              <a:buNone/>
            </a:pPr>
            <a:r>
              <a:t/>
            </a:r>
            <a:endParaRPr sz="1750">
              <a:latin typeface="Libre Franklin"/>
              <a:ea typeface="Libre Franklin"/>
              <a:cs typeface="Libre Franklin"/>
              <a:sym typeface="Libre Franklin"/>
            </a:endParaRPr>
          </a:p>
          <a:p>
            <a:pPr indent="0" lvl="0" marL="0" rtl="0" algn="l">
              <a:lnSpc>
                <a:spcPct val="90000"/>
              </a:lnSpc>
              <a:spcBef>
                <a:spcPts val="0"/>
              </a:spcBef>
              <a:spcAft>
                <a:spcPts val="0"/>
              </a:spcAft>
              <a:buClr>
                <a:schemeClr val="dk1"/>
              </a:buClr>
              <a:buSzPts val="2200"/>
              <a:buNone/>
            </a:pPr>
            <a:r>
              <a:t/>
            </a:r>
            <a:endParaRPr sz="1750">
              <a:latin typeface="Libre Franklin"/>
              <a:ea typeface="Libre Franklin"/>
              <a:cs typeface="Libre Franklin"/>
              <a:sym typeface="Libre Franklin"/>
            </a:endParaRPr>
          </a:p>
          <a:p>
            <a:pPr indent="0" lvl="0" marL="0" rtl="0" algn="l">
              <a:lnSpc>
                <a:spcPct val="90000"/>
              </a:lnSpc>
              <a:spcBef>
                <a:spcPts val="1000"/>
              </a:spcBef>
              <a:spcAft>
                <a:spcPts val="0"/>
              </a:spcAft>
              <a:buClr>
                <a:schemeClr val="dk1"/>
              </a:buClr>
              <a:buSzPts val="2200"/>
              <a:buNone/>
            </a:pPr>
            <a:r>
              <a:rPr lang="en-IN" sz="1750">
                <a:latin typeface="Libre Franklin"/>
                <a:ea typeface="Libre Franklin"/>
                <a:cs typeface="Libre Franklin"/>
                <a:sym typeface="Libre Franklin"/>
              </a:rPr>
              <a:t>GitHub Link:</a:t>
            </a:r>
            <a:r>
              <a:rPr lang="en-IN" sz="1750">
                <a:solidFill>
                  <a:srgbClr val="0070C0"/>
                </a:solidFill>
                <a:latin typeface="Libre Franklin"/>
                <a:ea typeface="Libre Franklin"/>
                <a:cs typeface="Libre Franklin"/>
                <a:sym typeface="Libre Franklin"/>
              </a:rPr>
              <a:t> </a:t>
            </a:r>
            <a:r>
              <a:rPr lang="en-IN" sz="1750" u="sng">
                <a:solidFill>
                  <a:srgbClr val="0070C0"/>
                </a:solidFill>
                <a:latin typeface="Libre Franklin"/>
                <a:ea typeface="Libre Franklin"/>
                <a:cs typeface="Libre Franklin"/>
                <a:sym typeface="Libre Franklin"/>
              </a:rPr>
              <a:t>https://github.com/sarayu-04/Heart-Disease-Prediction-Using-Logistic-Regression.git</a:t>
            </a:r>
            <a:endParaRPr sz="1750"/>
          </a:p>
          <a:p>
            <a:pPr indent="0" lvl="0" marL="0" rtl="0" algn="l">
              <a:lnSpc>
                <a:spcPct val="90000"/>
              </a:lnSpc>
              <a:spcBef>
                <a:spcPts val="1000"/>
              </a:spcBef>
              <a:spcAft>
                <a:spcPts val="0"/>
              </a:spcAft>
              <a:buClr>
                <a:schemeClr val="dk1"/>
              </a:buClr>
              <a:buSzPts val="2200"/>
              <a:buNone/>
            </a:pPr>
            <a:r>
              <a:t/>
            </a:r>
            <a:endParaRPr sz="1750">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sp>
        <p:nvSpPr>
          <p:cNvPr id="174" name="Google Shape;174;p11"/>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5" name="Google Shape;175;p11"/>
          <p:cNvSpPr txBox="1"/>
          <p:nvPr/>
        </p:nvSpPr>
        <p:spPr>
          <a:xfrm>
            <a:off x="838200" y="451381"/>
            <a:ext cx="10512552" cy="406654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b="1" i="0" lang="en-IN" sz="6600" u="none" cap="none" strike="noStrike">
                <a:solidFill>
                  <a:schemeClr val="dk1"/>
                </a:solidFill>
                <a:latin typeface="Play"/>
                <a:ea typeface="Play"/>
                <a:cs typeface="Play"/>
                <a:sym typeface="Play"/>
              </a:rPr>
              <a:t>Thank you</a:t>
            </a:r>
            <a:endParaRPr b="0" i="0" sz="6600" u="none" cap="none" strike="noStrike">
              <a:solidFill>
                <a:schemeClr val="dk1"/>
              </a:solidFill>
              <a:latin typeface="Play"/>
              <a:ea typeface="Play"/>
              <a:cs typeface="Play"/>
              <a:sym typeface="Play"/>
            </a:endParaRPr>
          </a:p>
        </p:txBody>
      </p:sp>
      <p:sp>
        <p:nvSpPr>
          <p:cNvPr id="176" name="Google Shape;176;p11"/>
          <p:cNvSpPr/>
          <p:nvPr/>
        </p:nvSpPr>
        <p:spPr>
          <a:xfrm>
            <a:off x="838200" y="4718595"/>
            <a:ext cx="5410200" cy="18288"/>
          </a:xfrm>
          <a:custGeom>
            <a:rect b="b" l="l" r="r" t="t"/>
            <a:pathLst>
              <a:path extrusionOk="0" fill="none" h="18288" w="541020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extrusionOk="0" h="18288" w="541020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7" name="Google Shape;97;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Arial"/>
              <a:buNone/>
            </a:pPr>
            <a:r>
              <a:rPr b="1" lang="en-IN" sz="5400" cap="none">
                <a:latin typeface="Arial"/>
                <a:ea typeface="Arial"/>
                <a:cs typeface="Arial"/>
                <a:sym typeface="Arial"/>
              </a:rPr>
              <a:t>OUTLINE</a:t>
            </a:r>
            <a:endParaRPr sz="5400"/>
          </a:p>
        </p:txBody>
      </p:sp>
      <p:sp>
        <p:nvSpPr>
          <p:cNvPr id="98" name="Google Shape;98;p2"/>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9" name="Google Shape;99;p2"/>
          <p:cNvSpPr txBox="1"/>
          <p:nvPr>
            <p:ph idx="1" type="body"/>
          </p:nvPr>
        </p:nvSpPr>
        <p:spPr>
          <a:xfrm>
            <a:off x="838200" y="1929384"/>
            <a:ext cx="10515600" cy="4251960"/>
          </a:xfrm>
          <a:prstGeom prst="rect">
            <a:avLst/>
          </a:prstGeom>
          <a:noFill/>
          <a:ln>
            <a:noFill/>
          </a:ln>
        </p:spPr>
        <p:txBody>
          <a:bodyPr anchorCtr="0" anchor="t" bIns="45700" lIns="91425" spcFirstLastPara="1" rIns="91425" wrap="square" tIns="45700">
            <a:normAutofit/>
          </a:bodyPr>
          <a:lstStyle/>
          <a:p>
            <a:pPr indent="-305435" lvl="0" marL="305435" rtl="0" algn="l">
              <a:lnSpc>
                <a:spcPct val="90000"/>
              </a:lnSpc>
              <a:spcBef>
                <a:spcPts val="0"/>
              </a:spcBef>
              <a:spcAft>
                <a:spcPts val="0"/>
              </a:spcAft>
              <a:buClr>
                <a:schemeClr val="dk1"/>
              </a:buClr>
              <a:buSzPts val="2200"/>
              <a:buChar char="•"/>
            </a:pPr>
            <a:r>
              <a:rPr b="1" lang="en-IN" sz="2200">
                <a:latin typeface="Arial"/>
                <a:ea typeface="Arial"/>
                <a:cs typeface="Arial"/>
                <a:sym typeface="Arial"/>
              </a:rPr>
              <a:t>Problem Statement</a:t>
            </a:r>
            <a:endParaRPr/>
          </a:p>
          <a:p>
            <a:pPr indent="-305435" lvl="0" marL="305435" rtl="0" algn="l">
              <a:lnSpc>
                <a:spcPct val="90000"/>
              </a:lnSpc>
              <a:spcBef>
                <a:spcPts val="1040"/>
              </a:spcBef>
              <a:spcAft>
                <a:spcPts val="0"/>
              </a:spcAft>
              <a:buClr>
                <a:schemeClr val="dk1"/>
              </a:buClr>
              <a:buSzPts val="2200"/>
              <a:buChar char="•"/>
            </a:pPr>
            <a:r>
              <a:rPr b="1" lang="en-IN" sz="2200">
                <a:latin typeface="Arial"/>
                <a:ea typeface="Arial"/>
                <a:cs typeface="Arial"/>
                <a:sym typeface="Arial"/>
              </a:rPr>
              <a:t>Proposed System/Solution</a:t>
            </a:r>
            <a:endParaRPr sz="2200">
              <a:latin typeface="Arial"/>
              <a:ea typeface="Arial"/>
              <a:cs typeface="Arial"/>
              <a:sym typeface="Arial"/>
            </a:endParaRPr>
          </a:p>
          <a:p>
            <a:pPr indent="-305435" lvl="0" marL="305435" rtl="0" algn="l">
              <a:lnSpc>
                <a:spcPct val="90000"/>
              </a:lnSpc>
              <a:spcBef>
                <a:spcPts val="1040"/>
              </a:spcBef>
              <a:spcAft>
                <a:spcPts val="0"/>
              </a:spcAft>
              <a:buClr>
                <a:schemeClr val="dk1"/>
              </a:buClr>
              <a:buSzPts val="2200"/>
              <a:buChar char="•"/>
            </a:pPr>
            <a:r>
              <a:rPr b="1" lang="en-IN" sz="2200">
                <a:latin typeface="Arial"/>
                <a:ea typeface="Arial"/>
                <a:cs typeface="Arial"/>
                <a:sym typeface="Arial"/>
              </a:rPr>
              <a:t>System Development Approach</a:t>
            </a:r>
            <a:endParaRPr/>
          </a:p>
          <a:p>
            <a:pPr indent="-305435" lvl="0" marL="305435" rtl="0" algn="l">
              <a:lnSpc>
                <a:spcPct val="90000"/>
              </a:lnSpc>
              <a:spcBef>
                <a:spcPts val="1040"/>
              </a:spcBef>
              <a:spcAft>
                <a:spcPts val="0"/>
              </a:spcAft>
              <a:buClr>
                <a:schemeClr val="dk1"/>
              </a:buClr>
              <a:buSzPts val="2200"/>
              <a:buChar char="•"/>
            </a:pPr>
            <a:r>
              <a:rPr b="1" lang="en-IN" sz="2200">
                <a:latin typeface="Arial"/>
                <a:ea typeface="Arial"/>
                <a:cs typeface="Arial"/>
                <a:sym typeface="Arial"/>
              </a:rPr>
              <a:t>Algorithm &amp; Deployment  </a:t>
            </a:r>
            <a:endParaRPr sz="2200">
              <a:latin typeface="Arial"/>
              <a:ea typeface="Arial"/>
              <a:cs typeface="Arial"/>
              <a:sym typeface="Arial"/>
            </a:endParaRPr>
          </a:p>
          <a:p>
            <a:pPr indent="-305435" lvl="0" marL="305435" rtl="0" algn="l">
              <a:lnSpc>
                <a:spcPct val="90000"/>
              </a:lnSpc>
              <a:spcBef>
                <a:spcPts val="1040"/>
              </a:spcBef>
              <a:spcAft>
                <a:spcPts val="0"/>
              </a:spcAft>
              <a:buClr>
                <a:schemeClr val="dk1"/>
              </a:buClr>
              <a:buSzPts val="2200"/>
              <a:buChar char="•"/>
            </a:pPr>
            <a:r>
              <a:rPr b="1" lang="en-IN" sz="2200">
                <a:latin typeface="Arial"/>
                <a:ea typeface="Arial"/>
                <a:cs typeface="Arial"/>
                <a:sym typeface="Arial"/>
              </a:rPr>
              <a:t>Result</a:t>
            </a:r>
            <a:endParaRPr sz="2200">
              <a:latin typeface="Arial"/>
              <a:ea typeface="Arial"/>
              <a:cs typeface="Arial"/>
              <a:sym typeface="Arial"/>
            </a:endParaRPr>
          </a:p>
          <a:p>
            <a:pPr indent="-305435" lvl="0" marL="305435" rtl="0" algn="l">
              <a:lnSpc>
                <a:spcPct val="90000"/>
              </a:lnSpc>
              <a:spcBef>
                <a:spcPts val="1040"/>
              </a:spcBef>
              <a:spcAft>
                <a:spcPts val="0"/>
              </a:spcAft>
              <a:buClr>
                <a:schemeClr val="dk1"/>
              </a:buClr>
              <a:buSzPts val="2200"/>
              <a:buChar char="•"/>
            </a:pPr>
            <a:r>
              <a:rPr b="1" lang="en-IN" sz="2200">
                <a:latin typeface="Arial"/>
                <a:ea typeface="Arial"/>
                <a:cs typeface="Arial"/>
                <a:sym typeface="Arial"/>
              </a:rPr>
              <a:t>Conclusion</a:t>
            </a:r>
            <a:endParaRPr sz="2200">
              <a:latin typeface="Arial"/>
              <a:ea typeface="Arial"/>
              <a:cs typeface="Arial"/>
              <a:sym typeface="Arial"/>
            </a:endParaRPr>
          </a:p>
          <a:p>
            <a:pPr indent="-305435" lvl="0" marL="305435" rtl="0" algn="l">
              <a:lnSpc>
                <a:spcPct val="90000"/>
              </a:lnSpc>
              <a:spcBef>
                <a:spcPts val="1040"/>
              </a:spcBef>
              <a:spcAft>
                <a:spcPts val="0"/>
              </a:spcAft>
              <a:buClr>
                <a:schemeClr val="dk1"/>
              </a:buClr>
              <a:buSzPts val="2200"/>
              <a:buChar char="•"/>
            </a:pPr>
            <a:r>
              <a:rPr b="1" lang="en-IN" sz="2200">
                <a:latin typeface="Arial"/>
                <a:ea typeface="Arial"/>
                <a:cs typeface="Arial"/>
                <a:sym typeface="Arial"/>
              </a:rPr>
              <a:t>Future Scope</a:t>
            </a:r>
            <a:endParaRPr sz="2200">
              <a:latin typeface="Arial"/>
              <a:ea typeface="Arial"/>
              <a:cs typeface="Arial"/>
              <a:sym typeface="Arial"/>
            </a:endParaRPr>
          </a:p>
          <a:p>
            <a:pPr indent="-305435" lvl="0" marL="305435" rtl="0" algn="l">
              <a:lnSpc>
                <a:spcPct val="90000"/>
              </a:lnSpc>
              <a:spcBef>
                <a:spcPts val="1040"/>
              </a:spcBef>
              <a:spcAft>
                <a:spcPts val="0"/>
              </a:spcAft>
              <a:buClr>
                <a:schemeClr val="dk1"/>
              </a:buClr>
              <a:buSzPts val="2200"/>
              <a:buChar char="•"/>
            </a:pPr>
            <a:r>
              <a:rPr b="1" lang="en-IN" sz="2200">
                <a:latin typeface="Arial"/>
                <a:ea typeface="Arial"/>
                <a:cs typeface="Arial"/>
                <a:sym typeface="Arial"/>
              </a:rPr>
              <a:t>References</a:t>
            </a:r>
            <a:endParaRPr sz="2200">
              <a:latin typeface="Arial"/>
              <a:ea typeface="Arial"/>
              <a:cs typeface="Arial"/>
              <a:sym typeface="Arial"/>
            </a:endParaRPr>
          </a:p>
          <a:p>
            <a:pPr indent="-88900" lvl="0" marL="228600" rtl="0" algn="l">
              <a:lnSpc>
                <a:spcPct val="90000"/>
              </a:lnSpc>
              <a:spcBef>
                <a:spcPts val="1600"/>
              </a:spcBef>
              <a:spcAft>
                <a:spcPts val="0"/>
              </a:spcAft>
              <a:buClr>
                <a:schemeClr val="dk1"/>
              </a:buClr>
              <a:buSzPts val="2200"/>
              <a:buNone/>
            </a:pPr>
            <a:r>
              <a:t/>
            </a:r>
            <a:endParaRPr sz="22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 name="Shape 103"/>
        <p:cNvGrpSpPr/>
        <p:nvPr/>
      </p:nvGrpSpPr>
      <p:grpSpPr>
        <a:xfrm>
          <a:off x="0" y="0"/>
          <a:ext cx="0" cy="0"/>
          <a:chOff x="0" y="0"/>
          <a:chExt cx="0" cy="0"/>
        </a:xfrm>
      </p:grpSpPr>
      <p:sp>
        <p:nvSpPr>
          <p:cNvPr id="104" name="Google Shape;104;p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5" name="Google Shape;105;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Arial"/>
              <a:buNone/>
            </a:pPr>
            <a:r>
              <a:rPr b="1" lang="en-IN" sz="5400" cap="none">
                <a:latin typeface="Arial"/>
                <a:ea typeface="Arial"/>
                <a:cs typeface="Arial"/>
                <a:sym typeface="Arial"/>
              </a:rPr>
              <a:t>PROBLEM STATEMENT</a:t>
            </a:r>
            <a:endParaRPr sz="5400"/>
          </a:p>
        </p:txBody>
      </p:sp>
      <p:sp>
        <p:nvSpPr>
          <p:cNvPr id="106" name="Google Shape;106;p3"/>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7" name="Google Shape;107;p3"/>
          <p:cNvSpPr txBox="1"/>
          <p:nvPr>
            <p:ph idx="1" type="body"/>
          </p:nvPr>
        </p:nvSpPr>
        <p:spPr>
          <a:xfrm>
            <a:off x="838200" y="1929384"/>
            <a:ext cx="10515600" cy="42519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200"/>
              <a:buNone/>
            </a:pPr>
            <a:r>
              <a:rPr lang="en-IN" sz="2000"/>
              <a:t>Heart disease remains one of the leading causes of mortality worldwide, making early detection and risk assessment crucial in reducing fatalities. Traditional diagnostic methods often rely on extensive medical testing, which may not always be readily available or affordable. Predicting heart disease risk based on patient health parameters using machine learning can help provide timely medical intervention. The challenge is to develop a data-driven approach that accurately assesses a person's likelihood of having heart disease, enabling proactive preventive measures.</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4"/>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3" name="Google Shape;11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Arial"/>
              <a:buNone/>
            </a:pPr>
            <a:r>
              <a:rPr b="1" lang="en-IN" sz="5400" cap="none">
                <a:latin typeface="Arial"/>
                <a:ea typeface="Arial"/>
                <a:cs typeface="Arial"/>
                <a:sym typeface="Arial"/>
              </a:rPr>
              <a:t>PROPOSED SOLUTION</a:t>
            </a:r>
            <a:endParaRPr sz="5400"/>
          </a:p>
        </p:txBody>
      </p:sp>
      <p:sp>
        <p:nvSpPr>
          <p:cNvPr id="114" name="Google Shape;114;p4"/>
          <p:cNvSpPr/>
          <p:nvPr/>
        </p:nvSpPr>
        <p:spPr>
          <a:xfrm>
            <a:off x="667536" y="1544748"/>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5" name="Google Shape;115;p4"/>
          <p:cNvSpPr txBox="1"/>
          <p:nvPr>
            <p:ph idx="1" type="body"/>
          </p:nvPr>
        </p:nvSpPr>
        <p:spPr>
          <a:xfrm>
            <a:off x="838200" y="1690698"/>
            <a:ext cx="10515600" cy="5117100"/>
          </a:xfrm>
          <a:prstGeom prst="rect">
            <a:avLst/>
          </a:prstGeom>
          <a:noFill/>
          <a:ln>
            <a:noFill/>
          </a:ln>
        </p:spPr>
        <p:txBody>
          <a:bodyPr anchorCtr="0" anchor="t" bIns="45700" lIns="91425" spcFirstLastPara="1" rIns="91425" wrap="square" tIns="45700">
            <a:noAutofit/>
          </a:bodyPr>
          <a:lstStyle/>
          <a:p>
            <a:pPr indent="0" lvl="0" marL="0" rtl="0" algn="l">
              <a:lnSpc>
                <a:spcPct val="95000"/>
              </a:lnSpc>
              <a:spcBef>
                <a:spcPts val="1200"/>
              </a:spcBef>
              <a:spcAft>
                <a:spcPts val="0"/>
              </a:spcAft>
              <a:buSzPts val="852"/>
              <a:buNone/>
            </a:pPr>
            <a:r>
              <a:rPr lang="en-IN" sz="1252"/>
              <a:t>The proposed system aims to address the challenge of predicting heart disease risk based on patient health parameters, enabling timely medical intervention. This approach focuses on data analytics and machine learning to enhance prediction accuracy. The solution consists of the following components:</a:t>
            </a:r>
            <a:endParaRPr sz="1252"/>
          </a:p>
          <a:p>
            <a:pPr indent="0" lvl="0" marL="0" rtl="0" algn="l">
              <a:lnSpc>
                <a:spcPct val="95000"/>
              </a:lnSpc>
              <a:spcBef>
                <a:spcPts val="1200"/>
              </a:spcBef>
              <a:spcAft>
                <a:spcPts val="0"/>
              </a:spcAft>
              <a:buSzPts val="852"/>
              <a:buNone/>
            </a:pPr>
            <a:r>
              <a:rPr b="1" lang="en-IN" sz="1252"/>
              <a:t>1. Data Collection:</a:t>
            </a:r>
            <a:endParaRPr b="1" sz="1252"/>
          </a:p>
          <a:p>
            <a:pPr indent="-308133" lvl="0" marL="457200" rtl="0" algn="l">
              <a:lnSpc>
                <a:spcPct val="95000"/>
              </a:lnSpc>
              <a:spcBef>
                <a:spcPts val="1200"/>
              </a:spcBef>
              <a:spcAft>
                <a:spcPts val="0"/>
              </a:spcAft>
              <a:buSzPts val="1253"/>
              <a:buChar char="●"/>
            </a:pPr>
            <a:r>
              <a:rPr lang="en-IN" sz="1252"/>
              <a:t>Gather patient health metrics like age, cholesterol levels, blood pressure, glucose levels, smoking habits, and gender from structured datasets.</a:t>
            </a:r>
            <a:endParaRPr sz="1252"/>
          </a:p>
          <a:p>
            <a:pPr indent="-308133" lvl="0" marL="457200" rtl="0" algn="l">
              <a:lnSpc>
                <a:spcPct val="95000"/>
              </a:lnSpc>
              <a:spcBef>
                <a:spcPts val="0"/>
              </a:spcBef>
              <a:spcAft>
                <a:spcPts val="0"/>
              </a:spcAft>
              <a:buSzPts val="1253"/>
              <a:buChar char="●"/>
            </a:pPr>
            <a:r>
              <a:rPr lang="en-IN" sz="1252"/>
              <a:t>Incorporated real-world data source - </a:t>
            </a:r>
            <a:r>
              <a:rPr b="1" lang="en-IN" sz="1252"/>
              <a:t>Framingham dataset</a:t>
            </a:r>
            <a:r>
              <a:rPr lang="en-IN" sz="1252"/>
              <a:t> to improve prediction models.</a:t>
            </a:r>
            <a:endParaRPr sz="1252"/>
          </a:p>
          <a:p>
            <a:pPr indent="0" lvl="0" marL="0" rtl="0" algn="l">
              <a:lnSpc>
                <a:spcPct val="95000"/>
              </a:lnSpc>
              <a:spcBef>
                <a:spcPts val="1200"/>
              </a:spcBef>
              <a:spcAft>
                <a:spcPts val="0"/>
              </a:spcAft>
              <a:buSzPts val="852"/>
              <a:buNone/>
            </a:pPr>
            <a:r>
              <a:rPr b="1" lang="en-IN" sz="1252"/>
              <a:t>2. Data Preprocessing:</a:t>
            </a:r>
            <a:endParaRPr b="1" sz="1252"/>
          </a:p>
          <a:p>
            <a:pPr indent="-308133" lvl="0" marL="457200" rtl="0" algn="l">
              <a:lnSpc>
                <a:spcPct val="95000"/>
              </a:lnSpc>
              <a:spcBef>
                <a:spcPts val="1200"/>
              </a:spcBef>
              <a:spcAft>
                <a:spcPts val="0"/>
              </a:spcAft>
              <a:buSzPts val="1253"/>
              <a:buChar char="●"/>
            </a:pPr>
            <a:r>
              <a:rPr lang="en-IN" sz="1252"/>
              <a:t>Clean and preprocess collected data by </a:t>
            </a:r>
            <a:r>
              <a:rPr b="1" lang="en-IN" sz="1252"/>
              <a:t>removing missing values and irrelevant features</a:t>
            </a:r>
            <a:r>
              <a:rPr lang="en-IN" sz="1252"/>
              <a:t> to ensure consistency.</a:t>
            </a:r>
            <a:endParaRPr sz="1252"/>
          </a:p>
          <a:p>
            <a:pPr indent="-308133" lvl="0" marL="457200" rtl="0" algn="l">
              <a:lnSpc>
                <a:spcPct val="95000"/>
              </a:lnSpc>
              <a:spcBef>
                <a:spcPts val="0"/>
              </a:spcBef>
              <a:spcAft>
                <a:spcPts val="0"/>
              </a:spcAft>
              <a:buSzPts val="1253"/>
              <a:buChar char="●"/>
            </a:pPr>
            <a:r>
              <a:rPr lang="en-IN" sz="1252"/>
              <a:t>Standardize numerical attributes to provide balanced input for the machine learning model.</a:t>
            </a:r>
            <a:endParaRPr sz="1252"/>
          </a:p>
          <a:p>
            <a:pPr indent="-308133" lvl="0" marL="457200" rtl="0" algn="l">
              <a:lnSpc>
                <a:spcPct val="95000"/>
              </a:lnSpc>
              <a:spcBef>
                <a:spcPts val="0"/>
              </a:spcBef>
              <a:spcAft>
                <a:spcPts val="0"/>
              </a:spcAft>
              <a:buSzPts val="1253"/>
              <a:buChar char="●"/>
            </a:pPr>
            <a:r>
              <a:rPr lang="en-IN" sz="1252"/>
              <a:t>Extract meaningful patterns from the data that influence heart disease risk.</a:t>
            </a:r>
            <a:endParaRPr sz="1252"/>
          </a:p>
          <a:p>
            <a:pPr indent="0" lvl="0" marL="0" rtl="0" algn="l">
              <a:lnSpc>
                <a:spcPct val="95000"/>
              </a:lnSpc>
              <a:spcBef>
                <a:spcPts val="1200"/>
              </a:spcBef>
              <a:spcAft>
                <a:spcPts val="0"/>
              </a:spcAft>
              <a:buSzPts val="852"/>
              <a:buNone/>
            </a:pPr>
            <a:r>
              <a:rPr b="1" lang="en-IN" sz="1252"/>
              <a:t>3. Machine Learning Algorithm:</a:t>
            </a:r>
            <a:endParaRPr b="1" sz="1252"/>
          </a:p>
          <a:p>
            <a:pPr indent="-308133" lvl="0" marL="457200" rtl="0" algn="l">
              <a:lnSpc>
                <a:spcPct val="95000"/>
              </a:lnSpc>
              <a:spcBef>
                <a:spcPts val="1200"/>
              </a:spcBef>
              <a:spcAft>
                <a:spcPts val="0"/>
              </a:spcAft>
              <a:buSzPts val="1253"/>
              <a:buChar char="●"/>
            </a:pPr>
            <a:r>
              <a:rPr lang="en-IN" sz="1252"/>
              <a:t>Implemented </a:t>
            </a:r>
            <a:r>
              <a:rPr b="1" lang="en-IN" sz="1252"/>
              <a:t>Logistic Regression</a:t>
            </a:r>
            <a:r>
              <a:rPr lang="en-IN" sz="1252"/>
              <a:t>, a classification model that predicts the likelihood of heart disease based on input health parameters.</a:t>
            </a:r>
            <a:endParaRPr sz="1252"/>
          </a:p>
          <a:p>
            <a:pPr indent="-308133" lvl="0" marL="457200" rtl="0" algn="l">
              <a:lnSpc>
                <a:spcPct val="95000"/>
              </a:lnSpc>
              <a:spcBef>
                <a:spcPts val="0"/>
              </a:spcBef>
              <a:spcAft>
                <a:spcPts val="0"/>
              </a:spcAft>
              <a:buSzPts val="1253"/>
              <a:buChar char="●"/>
            </a:pPr>
            <a:r>
              <a:rPr lang="en-IN" sz="1252"/>
              <a:t>Train the model using structured health data, optimizing accuracy through performance evaluation metrics like Accuracy Score and Classification Report.</a:t>
            </a:r>
            <a:endParaRPr sz="1252"/>
          </a:p>
          <a:p>
            <a:pPr indent="0" lvl="0" marL="0" rtl="0" algn="l">
              <a:lnSpc>
                <a:spcPct val="95000"/>
              </a:lnSpc>
              <a:spcBef>
                <a:spcPts val="1200"/>
              </a:spcBef>
              <a:spcAft>
                <a:spcPts val="0"/>
              </a:spcAft>
              <a:buSzPts val="852"/>
              <a:buNone/>
            </a:pPr>
            <a:r>
              <a:rPr b="1" lang="en-IN" sz="1252"/>
              <a:t>4. Evaluation:</a:t>
            </a:r>
            <a:endParaRPr b="1" sz="1252"/>
          </a:p>
          <a:p>
            <a:pPr indent="-308133" lvl="0" marL="457200" rtl="0" algn="l">
              <a:lnSpc>
                <a:spcPct val="95000"/>
              </a:lnSpc>
              <a:spcBef>
                <a:spcPts val="1200"/>
              </a:spcBef>
              <a:spcAft>
                <a:spcPts val="0"/>
              </a:spcAft>
              <a:buSzPts val="1253"/>
              <a:buChar char="●"/>
            </a:pPr>
            <a:r>
              <a:rPr lang="en-IN" sz="1252"/>
              <a:t>Assess the model's accuracy using evaluation metrics such as </a:t>
            </a:r>
            <a:r>
              <a:rPr b="1" lang="en-IN" sz="1252"/>
              <a:t>Confusion Matrix, Classification Report, and Accuracy Score</a:t>
            </a:r>
            <a:r>
              <a:rPr lang="en-IN" sz="1252"/>
              <a:t>.</a:t>
            </a:r>
            <a:endParaRPr sz="1252"/>
          </a:p>
          <a:p>
            <a:pPr indent="-308133" lvl="0" marL="457200" rtl="0" algn="l">
              <a:lnSpc>
                <a:spcPct val="95000"/>
              </a:lnSpc>
              <a:spcBef>
                <a:spcPts val="0"/>
              </a:spcBef>
              <a:spcAft>
                <a:spcPts val="0"/>
              </a:spcAft>
              <a:buSzPts val="1253"/>
              <a:buChar char="●"/>
            </a:pPr>
            <a:r>
              <a:rPr lang="en-IN" sz="1252"/>
              <a:t>Continuously refine the algorithm based on feedback and performance monitoring to improve reliability.</a:t>
            </a:r>
            <a:endParaRPr sz="1252"/>
          </a:p>
          <a:p>
            <a:pPr indent="0" lvl="0" marL="228600" rtl="0" algn="l">
              <a:lnSpc>
                <a:spcPct val="70000"/>
              </a:lnSpc>
              <a:spcBef>
                <a:spcPts val="1200"/>
              </a:spcBef>
              <a:spcAft>
                <a:spcPts val="0"/>
              </a:spcAft>
              <a:buSzPts val="852"/>
              <a:buNone/>
            </a:pPr>
            <a:r>
              <a:t/>
            </a:r>
            <a:endParaRPr b="1" sz="1097">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sp>
        <p:nvSpPr>
          <p:cNvPr id="120" name="Google Shape;120;p5"/>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1" name="Google Shape;121;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Arial"/>
              <a:buNone/>
            </a:pPr>
            <a:r>
              <a:rPr b="1" lang="en-IN" sz="5400" cap="none">
                <a:latin typeface="Arial"/>
                <a:ea typeface="Arial"/>
                <a:cs typeface="Arial"/>
                <a:sym typeface="Arial"/>
              </a:rPr>
              <a:t>SYSTEM  APPROACH</a:t>
            </a:r>
            <a:endParaRPr sz="5400"/>
          </a:p>
        </p:txBody>
      </p:sp>
      <p:sp>
        <p:nvSpPr>
          <p:cNvPr id="122" name="Google Shape;122;p5"/>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3" name="Google Shape;123;p5"/>
          <p:cNvSpPr txBox="1"/>
          <p:nvPr>
            <p:ph idx="1" type="body"/>
          </p:nvPr>
        </p:nvSpPr>
        <p:spPr>
          <a:xfrm>
            <a:off x="669025" y="1879475"/>
            <a:ext cx="10515600" cy="64929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None/>
            </a:pPr>
            <a:r>
              <a:rPr lang="en-IN" sz="1700"/>
              <a:t>The approach focuses on structuring data, selecting appropriate machine learning techniques, and ensuring model reliability.</a:t>
            </a:r>
            <a:endParaRPr sz="1700"/>
          </a:p>
          <a:p>
            <a:pPr indent="-336550" lvl="0" marL="457200" rtl="0" algn="l">
              <a:lnSpc>
                <a:spcPct val="115000"/>
              </a:lnSpc>
              <a:spcBef>
                <a:spcPts val="1200"/>
              </a:spcBef>
              <a:spcAft>
                <a:spcPts val="0"/>
              </a:spcAft>
              <a:buSzPts val="1700"/>
              <a:buChar char="➢"/>
            </a:pPr>
            <a:r>
              <a:rPr b="1" lang="en-IN" sz="1700"/>
              <a:t>System Requirements:</a:t>
            </a:r>
            <a:endParaRPr sz="1700"/>
          </a:p>
          <a:p>
            <a:pPr indent="0" lvl="0" marL="0" rtl="0" algn="l">
              <a:lnSpc>
                <a:spcPct val="115000"/>
              </a:lnSpc>
              <a:spcBef>
                <a:spcPts val="1200"/>
              </a:spcBef>
              <a:spcAft>
                <a:spcPts val="0"/>
              </a:spcAft>
              <a:buNone/>
            </a:pPr>
            <a:r>
              <a:t/>
            </a:r>
            <a:endParaRPr b="1" sz="1700"/>
          </a:p>
          <a:p>
            <a:pPr indent="0" lvl="0" marL="0" rtl="0" algn="l">
              <a:lnSpc>
                <a:spcPct val="115000"/>
              </a:lnSpc>
              <a:spcBef>
                <a:spcPts val="1200"/>
              </a:spcBef>
              <a:spcAft>
                <a:spcPts val="0"/>
              </a:spcAft>
              <a:buNone/>
            </a:pPr>
            <a:r>
              <a:t/>
            </a:r>
            <a:endParaRPr b="1" sz="1700"/>
          </a:p>
          <a:p>
            <a:pPr indent="0" lvl="0" marL="0" rtl="0" algn="l">
              <a:lnSpc>
                <a:spcPct val="115000"/>
              </a:lnSpc>
              <a:spcBef>
                <a:spcPts val="1200"/>
              </a:spcBef>
              <a:spcAft>
                <a:spcPts val="0"/>
              </a:spcAft>
              <a:buNone/>
            </a:pPr>
            <a:r>
              <a:t/>
            </a:r>
            <a:endParaRPr b="1" sz="1700"/>
          </a:p>
          <a:p>
            <a:pPr indent="0" lvl="0" marL="0" rtl="0" algn="l">
              <a:lnSpc>
                <a:spcPct val="115000"/>
              </a:lnSpc>
              <a:spcBef>
                <a:spcPts val="1200"/>
              </a:spcBef>
              <a:spcAft>
                <a:spcPts val="0"/>
              </a:spcAft>
              <a:buNone/>
            </a:pPr>
            <a:r>
              <a:t/>
            </a:r>
            <a:endParaRPr b="1" sz="1700"/>
          </a:p>
          <a:p>
            <a:pPr indent="-336550" lvl="0" marL="457200" rtl="0" algn="l">
              <a:lnSpc>
                <a:spcPct val="115000"/>
              </a:lnSpc>
              <a:spcBef>
                <a:spcPts val="1200"/>
              </a:spcBef>
              <a:spcAft>
                <a:spcPts val="0"/>
              </a:spcAft>
              <a:buSzPts val="1700"/>
              <a:buChar char="➢"/>
            </a:pPr>
            <a:r>
              <a:rPr b="1" lang="en-IN" sz="1700"/>
              <a:t>Libraries Required to Build the Model:</a:t>
            </a:r>
            <a:endParaRPr b="1" sz="1700"/>
          </a:p>
          <a:p>
            <a:pPr indent="-336550" lvl="0" marL="457200" rtl="0" algn="l">
              <a:lnSpc>
                <a:spcPct val="115000"/>
              </a:lnSpc>
              <a:spcBef>
                <a:spcPts val="0"/>
              </a:spcBef>
              <a:spcAft>
                <a:spcPts val="0"/>
              </a:spcAft>
              <a:buSzPts val="1700"/>
              <a:buChar char="●"/>
            </a:pPr>
            <a:r>
              <a:rPr b="1" lang="en-IN" sz="1700"/>
              <a:t>Pandas, NumPy:</a:t>
            </a:r>
            <a:r>
              <a:rPr lang="en-IN" sz="1700"/>
              <a:t> For data manipulation and preprocessing.</a:t>
            </a:r>
            <a:endParaRPr sz="1700"/>
          </a:p>
          <a:p>
            <a:pPr indent="-336550" lvl="0" marL="457200" rtl="0" algn="l">
              <a:lnSpc>
                <a:spcPct val="115000"/>
              </a:lnSpc>
              <a:spcBef>
                <a:spcPts val="0"/>
              </a:spcBef>
              <a:spcAft>
                <a:spcPts val="0"/>
              </a:spcAft>
              <a:buSzPts val="1700"/>
              <a:buChar char="●"/>
            </a:pPr>
            <a:r>
              <a:rPr b="1" lang="en-IN" sz="1700"/>
              <a:t>Matplotlib, Seaborn:</a:t>
            </a:r>
            <a:r>
              <a:rPr lang="en-IN" sz="1700"/>
              <a:t> For visualization and exploratory data analysis.</a:t>
            </a:r>
            <a:endParaRPr sz="1700"/>
          </a:p>
          <a:p>
            <a:pPr indent="-336550" lvl="0" marL="457200" rtl="0" algn="l">
              <a:lnSpc>
                <a:spcPct val="115000"/>
              </a:lnSpc>
              <a:spcBef>
                <a:spcPts val="0"/>
              </a:spcBef>
              <a:spcAft>
                <a:spcPts val="0"/>
              </a:spcAft>
              <a:buSzPts val="1700"/>
              <a:buChar char="●"/>
            </a:pPr>
            <a:r>
              <a:rPr b="1" lang="en-IN" sz="1700"/>
              <a:t>Scikit-learn:</a:t>
            </a:r>
            <a:r>
              <a:rPr lang="en-IN" sz="1700"/>
              <a:t> For model training, evaluation, and feature scaling.</a:t>
            </a:r>
            <a:endParaRPr sz="1700"/>
          </a:p>
          <a:p>
            <a:pPr indent="0" lvl="0" marL="0" rtl="0" algn="l">
              <a:lnSpc>
                <a:spcPct val="90000"/>
              </a:lnSpc>
              <a:spcBef>
                <a:spcPts val="1200"/>
              </a:spcBef>
              <a:spcAft>
                <a:spcPts val="0"/>
              </a:spcAft>
              <a:buNone/>
            </a:pPr>
            <a:r>
              <a:t/>
            </a:r>
            <a:endParaRPr b="1">
              <a:latin typeface="Libre Franklin"/>
              <a:ea typeface="Libre Franklin"/>
              <a:cs typeface="Libre Franklin"/>
              <a:sym typeface="Libre Franklin"/>
            </a:endParaRPr>
          </a:p>
        </p:txBody>
      </p:sp>
      <p:sp>
        <p:nvSpPr>
          <p:cNvPr id="124" name="Google Shape;124;p5"/>
          <p:cNvSpPr txBox="1"/>
          <p:nvPr/>
        </p:nvSpPr>
        <p:spPr>
          <a:xfrm>
            <a:off x="838200" y="2918775"/>
            <a:ext cx="5489400" cy="173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IN" sz="1700">
                <a:solidFill>
                  <a:schemeClr val="dk1"/>
                </a:solidFill>
              </a:rPr>
              <a:t> 		</a:t>
            </a:r>
            <a:r>
              <a:rPr b="1" lang="en-IN" sz="1700">
                <a:solidFill>
                  <a:schemeClr val="dk1"/>
                </a:solidFill>
              </a:rPr>
              <a:t>Hardware Requirements</a:t>
            </a:r>
            <a:endParaRPr b="1" sz="1600">
              <a:solidFill>
                <a:schemeClr val="dk1"/>
              </a:solidFill>
            </a:endParaRPr>
          </a:p>
          <a:p>
            <a:pPr indent="-330200" lvl="0" marL="457200" rtl="0" algn="l">
              <a:lnSpc>
                <a:spcPct val="115000"/>
              </a:lnSpc>
              <a:spcBef>
                <a:spcPts val="1200"/>
              </a:spcBef>
              <a:spcAft>
                <a:spcPts val="0"/>
              </a:spcAft>
              <a:buClr>
                <a:schemeClr val="dk1"/>
              </a:buClr>
              <a:buSzPts val="1600"/>
              <a:buChar char="●"/>
            </a:pPr>
            <a:r>
              <a:rPr b="1" lang="en-IN" sz="1600">
                <a:solidFill>
                  <a:schemeClr val="dk1"/>
                </a:solidFill>
              </a:rPr>
              <a:t>System Processor:</a:t>
            </a:r>
            <a:r>
              <a:rPr lang="en-IN" sz="1600">
                <a:solidFill>
                  <a:schemeClr val="dk1"/>
                </a:solidFill>
              </a:rPr>
              <a:t> Intel 13th Gen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IN" sz="1600">
                <a:solidFill>
                  <a:schemeClr val="dk1"/>
                </a:solidFill>
              </a:rPr>
              <a:t>RAM:</a:t>
            </a:r>
            <a:r>
              <a:rPr lang="en-IN" sz="1600">
                <a:solidFill>
                  <a:schemeClr val="dk1"/>
                </a:solidFill>
              </a:rPr>
              <a:t> 8 GB</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IN" sz="1600">
                <a:solidFill>
                  <a:schemeClr val="dk1"/>
                </a:solidFill>
              </a:rPr>
              <a:t>Hard Disk:</a:t>
            </a:r>
            <a:r>
              <a:rPr lang="en-IN" sz="1600">
                <a:solidFill>
                  <a:schemeClr val="dk1"/>
                </a:solidFill>
              </a:rPr>
              <a:t> </a:t>
            </a:r>
            <a:r>
              <a:rPr lang="en-IN" sz="1600">
                <a:solidFill>
                  <a:schemeClr val="dk1"/>
                </a:solidFill>
              </a:rPr>
              <a:t>256</a:t>
            </a:r>
            <a:r>
              <a:rPr lang="en-IN" sz="1600">
                <a:solidFill>
                  <a:schemeClr val="dk1"/>
                </a:solidFill>
              </a:rPr>
              <a:t> GB</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IN" sz="1600">
                <a:solidFill>
                  <a:schemeClr val="dk1"/>
                </a:solidFill>
              </a:rPr>
              <a:t>System Type:</a:t>
            </a:r>
            <a:r>
              <a:rPr lang="en-IN" sz="1600">
                <a:solidFill>
                  <a:schemeClr val="dk1"/>
                </a:solidFill>
              </a:rPr>
              <a:t> 64-bit Operating System</a:t>
            </a:r>
            <a:endParaRPr sz="1600">
              <a:solidFill>
                <a:schemeClr val="dk1"/>
              </a:solidFill>
            </a:endParaRPr>
          </a:p>
        </p:txBody>
      </p:sp>
      <p:sp>
        <p:nvSpPr>
          <p:cNvPr id="125" name="Google Shape;125;p5"/>
          <p:cNvSpPr txBox="1"/>
          <p:nvPr/>
        </p:nvSpPr>
        <p:spPr>
          <a:xfrm>
            <a:off x="6033575" y="2918775"/>
            <a:ext cx="5489400" cy="188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IN" sz="1700">
                <a:solidFill>
                  <a:schemeClr val="dk1"/>
                </a:solidFill>
              </a:rPr>
              <a:t> 		Software Requirements</a:t>
            </a:r>
            <a:endParaRPr b="1" sz="1600">
              <a:solidFill>
                <a:schemeClr val="dk1"/>
              </a:solidFill>
            </a:endParaRPr>
          </a:p>
          <a:p>
            <a:pPr indent="-330200" lvl="0" marL="457200" rtl="0" algn="l">
              <a:lnSpc>
                <a:spcPct val="115000"/>
              </a:lnSpc>
              <a:spcBef>
                <a:spcPts val="1200"/>
              </a:spcBef>
              <a:spcAft>
                <a:spcPts val="0"/>
              </a:spcAft>
              <a:buClr>
                <a:schemeClr val="dk1"/>
              </a:buClr>
              <a:buSzPts val="1600"/>
              <a:buChar char="●"/>
            </a:pPr>
            <a:r>
              <a:rPr b="1" lang="en-IN" sz="1600">
                <a:solidFill>
                  <a:schemeClr val="dk1"/>
                </a:solidFill>
              </a:rPr>
              <a:t>Operating System:</a:t>
            </a:r>
            <a:r>
              <a:rPr lang="en-IN" sz="1600">
                <a:solidFill>
                  <a:schemeClr val="dk1"/>
                </a:solidFill>
              </a:rPr>
              <a:t> Windows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IN" sz="1600">
                <a:solidFill>
                  <a:schemeClr val="dk1"/>
                </a:solidFill>
              </a:rPr>
              <a:t>Programming Language:</a:t>
            </a:r>
            <a:r>
              <a:rPr lang="en-IN" sz="1600">
                <a:solidFill>
                  <a:schemeClr val="dk1"/>
                </a:solidFill>
              </a:rPr>
              <a:t> Python 3.8</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IN" sz="1600">
                <a:solidFill>
                  <a:schemeClr val="dk1"/>
                </a:solidFill>
              </a:rPr>
              <a:t>Tools: </a:t>
            </a:r>
            <a:r>
              <a:rPr lang="en-IN" sz="1600">
                <a:solidFill>
                  <a:schemeClr val="dk1"/>
                </a:solidFill>
              </a:rPr>
              <a:t>Jupyter Notebook, Visual Studio</a:t>
            </a:r>
            <a:endParaRPr sz="1600">
              <a:solidFill>
                <a:schemeClr val="dk1"/>
              </a:solidFill>
            </a:endParaRPr>
          </a:p>
          <a:p>
            <a:pPr indent="0" lvl="0" marL="457200" rtl="0" algn="l">
              <a:lnSpc>
                <a:spcPct val="115000"/>
              </a:lnSpc>
              <a:spcBef>
                <a:spcPts val="1200"/>
              </a:spcBef>
              <a:spcAft>
                <a:spcPts val="1200"/>
              </a:spcAft>
              <a:buNone/>
            </a:pPr>
            <a:r>
              <a:t/>
            </a:r>
            <a:endParaRPr b="1" sz="1600">
              <a:solidFill>
                <a:schemeClr val="dk1"/>
              </a:solidFill>
            </a:endParaRPr>
          </a:p>
        </p:txBody>
      </p:sp>
      <p:cxnSp>
        <p:nvCxnSpPr>
          <p:cNvPr id="126" name="Google Shape;126;p5"/>
          <p:cNvCxnSpPr/>
          <p:nvPr/>
        </p:nvCxnSpPr>
        <p:spPr>
          <a:xfrm>
            <a:off x="5826400" y="2967375"/>
            <a:ext cx="7500" cy="1731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2" name="Google Shape;132;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Arial"/>
              <a:buNone/>
            </a:pPr>
            <a:r>
              <a:rPr b="1" lang="en-IN" sz="5400" cap="none">
                <a:latin typeface="Arial"/>
                <a:ea typeface="Arial"/>
                <a:cs typeface="Arial"/>
                <a:sym typeface="Arial"/>
              </a:rPr>
              <a:t>ALGORITHM &amp; DEPLOYMENT</a:t>
            </a:r>
            <a:endParaRPr sz="5400"/>
          </a:p>
        </p:txBody>
      </p:sp>
      <p:sp>
        <p:nvSpPr>
          <p:cNvPr id="133" name="Google Shape;133;p6"/>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4" name="Google Shape;134;p6"/>
          <p:cNvSpPr txBox="1"/>
          <p:nvPr>
            <p:ph idx="1" type="body"/>
          </p:nvPr>
        </p:nvSpPr>
        <p:spPr>
          <a:xfrm>
            <a:off x="838200" y="1929384"/>
            <a:ext cx="10515600" cy="425196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15000"/>
              </a:lnSpc>
              <a:spcBef>
                <a:spcPts val="1200"/>
              </a:spcBef>
              <a:spcAft>
                <a:spcPts val="0"/>
              </a:spcAft>
              <a:buNone/>
            </a:pPr>
            <a:r>
              <a:rPr b="1" lang="en-IN" sz="1100"/>
              <a:t>Algorithm Selection</a:t>
            </a:r>
            <a:endParaRPr b="1" sz="1100"/>
          </a:p>
          <a:p>
            <a:pPr indent="-298450" lvl="0" marL="457200" rtl="0" algn="l">
              <a:lnSpc>
                <a:spcPct val="115000"/>
              </a:lnSpc>
              <a:spcBef>
                <a:spcPts val="1200"/>
              </a:spcBef>
              <a:spcAft>
                <a:spcPts val="0"/>
              </a:spcAft>
              <a:buSzPts val="1100"/>
              <a:buChar char="●"/>
            </a:pPr>
            <a:r>
              <a:rPr lang="en-IN" sz="1100"/>
              <a:t>The project utilizes </a:t>
            </a:r>
            <a:r>
              <a:rPr b="1" lang="en-IN" sz="1100"/>
              <a:t>Logistic Regression</a:t>
            </a:r>
            <a:r>
              <a:rPr lang="en-IN" sz="1100"/>
              <a:t>, a statistical method well-suited for binary classification problems like heart disease prediction.</a:t>
            </a:r>
            <a:endParaRPr sz="1100"/>
          </a:p>
          <a:p>
            <a:pPr indent="-298450" lvl="0" marL="457200" rtl="0" algn="l">
              <a:lnSpc>
                <a:spcPct val="115000"/>
              </a:lnSpc>
              <a:spcBef>
                <a:spcPts val="0"/>
              </a:spcBef>
              <a:spcAft>
                <a:spcPts val="0"/>
              </a:spcAft>
              <a:buSzPts val="1100"/>
              <a:buChar char="●"/>
            </a:pPr>
            <a:r>
              <a:rPr lang="en-IN" sz="1100"/>
              <a:t>Chosen for its interpretability and efficiency in handling structured medical datasets.</a:t>
            </a:r>
            <a:endParaRPr sz="1100"/>
          </a:p>
          <a:p>
            <a:pPr indent="0" lvl="0" marL="0" rtl="0" algn="l">
              <a:lnSpc>
                <a:spcPct val="115000"/>
              </a:lnSpc>
              <a:spcBef>
                <a:spcPts val="1200"/>
              </a:spcBef>
              <a:spcAft>
                <a:spcPts val="0"/>
              </a:spcAft>
              <a:buNone/>
            </a:pPr>
            <a:r>
              <a:rPr b="1" lang="en-IN" sz="1100"/>
              <a:t>Data Input</a:t>
            </a:r>
            <a:endParaRPr b="1" sz="1100"/>
          </a:p>
          <a:p>
            <a:pPr indent="-298450" lvl="0" marL="457200" rtl="0" algn="l">
              <a:lnSpc>
                <a:spcPct val="115000"/>
              </a:lnSpc>
              <a:spcBef>
                <a:spcPts val="1200"/>
              </a:spcBef>
              <a:spcAft>
                <a:spcPts val="0"/>
              </a:spcAft>
              <a:buSzPts val="1100"/>
              <a:buChar char="●"/>
            </a:pPr>
            <a:r>
              <a:rPr lang="en-IN" sz="1100"/>
              <a:t>The model uses key patient attributes such as </a:t>
            </a:r>
            <a:r>
              <a:rPr b="1" lang="en-IN" sz="1100"/>
              <a:t>age, cholesterol levels, blood pressure, ECG results</a:t>
            </a:r>
            <a:r>
              <a:rPr lang="en-IN" sz="1100"/>
              <a:t>, and other diagnostic factors.</a:t>
            </a:r>
            <a:endParaRPr sz="1100"/>
          </a:p>
          <a:p>
            <a:pPr indent="-298450" lvl="0" marL="457200" rtl="0" algn="l">
              <a:lnSpc>
                <a:spcPct val="115000"/>
              </a:lnSpc>
              <a:spcBef>
                <a:spcPts val="0"/>
              </a:spcBef>
              <a:spcAft>
                <a:spcPts val="0"/>
              </a:spcAft>
              <a:buSzPts val="1100"/>
              <a:buChar char="●"/>
            </a:pPr>
            <a:r>
              <a:rPr lang="en-IN" sz="1100"/>
              <a:t>These features help determine the probability of heart disease presence.</a:t>
            </a:r>
            <a:endParaRPr sz="1100"/>
          </a:p>
          <a:p>
            <a:pPr indent="0" lvl="0" marL="0" rtl="0" algn="l">
              <a:lnSpc>
                <a:spcPct val="115000"/>
              </a:lnSpc>
              <a:spcBef>
                <a:spcPts val="1200"/>
              </a:spcBef>
              <a:spcAft>
                <a:spcPts val="0"/>
              </a:spcAft>
              <a:buNone/>
            </a:pPr>
            <a:r>
              <a:rPr b="1" lang="en-IN" sz="1100"/>
              <a:t>Training Process</a:t>
            </a:r>
            <a:endParaRPr b="1" sz="1100"/>
          </a:p>
          <a:p>
            <a:pPr indent="-298450" lvl="0" marL="457200" rtl="0" algn="l">
              <a:lnSpc>
                <a:spcPct val="115000"/>
              </a:lnSpc>
              <a:spcBef>
                <a:spcPts val="1200"/>
              </a:spcBef>
              <a:spcAft>
                <a:spcPts val="0"/>
              </a:spcAft>
              <a:buSzPts val="1100"/>
              <a:buChar char="●"/>
            </a:pPr>
            <a:r>
              <a:rPr lang="en-IN" sz="1100"/>
              <a:t>The dataset is split into </a:t>
            </a:r>
            <a:r>
              <a:rPr b="1" lang="en-IN" sz="1100"/>
              <a:t>training and testing sets</a:t>
            </a:r>
            <a:r>
              <a:rPr lang="en-IN" sz="1100"/>
              <a:t> to ensure robust evaluation.</a:t>
            </a:r>
            <a:endParaRPr sz="1100"/>
          </a:p>
          <a:p>
            <a:pPr indent="-298450" lvl="0" marL="457200" rtl="0" algn="l">
              <a:lnSpc>
                <a:spcPct val="115000"/>
              </a:lnSpc>
              <a:spcBef>
                <a:spcPts val="0"/>
              </a:spcBef>
              <a:spcAft>
                <a:spcPts val="0"/>
              </a:spcAft>
              <a:buSzPts val="1100"/>
              <a:buChar char="●"/>
            </a:pPr>
            <a:r>
              <a:rPr b="1" lang="en-IN" sz="1100"/>
              <a:t>Feature scaling and cross-validation </a:t>
            </a:r>
            <a:r>
              <a:rPr lang="en-IN" sz="1100"/>
              <a:t>techniques are employed to enhance model accuracy.</a:t>
            </a:r>
            <a:endParaRPr sz="1100"/>
          </a:p>
          <a:p>
            <a:pPr indent="0" lvl="0" marL="0" rtl="0" algn="l">
              <a:lnSpc>
                <a:spcPct val="115000"/>
              </a:lnSpc>
              <a:spcBef>
                <a:spcPts val="1200"/>
              </a:spcBef>
              <a:spcAft>
                <a:spcPts val="0"/>
              </a:spcAft>
              <a:buNone/>
            </a:pPr>
            <a:r>
              <a:rPr b="1" lang="en-IN" sz="1100"/>
              <a:t>Prediction Process</a:t>
            </a:r>
            <a:endParaRPr b="1" sz="1100"/>
          </a:p>
          <a:p>
            <a:pPr indent="-298450" lvl="0" marL="457200" rtl="0" algn="l">
              <a:lnSpc>
                <a:spcPct val="115000"/>
              </a:lnSpc>
              <a:spcBef>
                <a:spcPts val="1200"/>
              </a:spcBef>
              <a:spcAft>
                <a:spcPts val="0"/>
              </a:spcAft>
              <a:buSzPts val="1100"/>
              <a:buChar char="●"/>
            </a:pPr>
            <a:r>
              <a:rPr lang="en-IN" sz="1100"/>
              <a:t>Based on input features, the trained Logistic Regression model predicts the likelihood of heart disease.</a:t>
            </a:r>
            <a:endParaRPr sz="1100"/>
          </a:p>
          <a:p>
            <a:pPr indent="-298450" lvl="0" marL="457200" rtl="0" algn="l">
              <a:lnSpc>
                <a:spcPct val="115000"/>
              </a:lnSpc>
              <a:spcBef>
                <a:spcPts val="0"/>
              </a:spcBef>
              <a:spcAft>
                <a:spcPts val="0"/>
              </a:spcAft>
              <a:buSzPts val="1100"/>
              <a:buChar char="●"/>
            </a:pPr>
            <a:r>
              <a:rPr lang="en-IN" sz="1100"/>
              <a:t>The final output is a </a:t>
            </a:r>
            <a:r>
              <a:rPr b="1" lang="en-IN" sz="1100"/>
              <a:t>probability score</a:t>
            </a:r>
            <a:r>
              <a:rPr lang="en-IN" sz="1100"/>
              <a:t>, guiding risk assessment.</a:t>
            </a:r>
            <a:endParaRPr sz="1100"/>
          </a:p>
          <a:p>
            <a:pPr indent="0" lvl="0" marL="0" rtl="0" algn="l">
              <a:lnSpc>
                <a:spcPct val="115000"/>
              </a:lnSpc>
              <a:spcBef>
                <a:spcPts val="1200"/>
              </a:spcBef>
              <a:spcAft>
                <a:spcPts val="0"/>
              </a:spcAft>
              <a:buNone/>
            </a:pPr>
            <a:r>
              <a:rPr b="1" lang="en-IN" sz="1100"/>
              <a:t>Deployment (Future Scope)</a:t>
            </a:r>
            <a:endParaRPr b="1" sz="1100"/>
          </a:p>
          <a:p>
            <a:pPr indent="-298450" lvl="0" marL="457200" rtl="0" algn="l">
              <a:lnSpc>
                <a:spcPct val="115000"/>
              </a:lnSpc>
              <a:spcBef>
                <a:spcPts val="1200"/>
              </a:spcBef>
              <a:spcAft>
                <a:spcPts val="0"/>
              </a:spcAft>
              <a:buSzPts val="1100"/>
              <a:buChar char="●"/>
            </a:pPr>
            <a:r>
              <a:rPr lang="en-IN" sz="1100"/>
              <a:t>While deployment was not conducted, it can be achieved using </a:t>
            </a:r>
            <a:r>
              <a:rPr b="1" lang="en-IN" sz="1100"/>
              <a:t>Flask or Streamlit</a:t>
            </a:r>
            <a:r>
              <a:rPr lang="en-IN" sz="1100"/>
              <a:t>, integrating it into a web-based platform.</a:t>
            </a:r>
            <a:endParaRPr sz="1100"/>
          </a:p>
          <a:p>
            <a:pPr indent="-298450" lvl="0" marL="457200" rtl="0" algn="l">
              <a:lnSpc>
                <a:spcPct val="115000"/>
              </a:lnSpc>
              <a:spcBef>
                <a:spcPts val="0"/>
              </a:spcBef>
              <a:spcAft>
                <a:spcPts val="0"/>
              </a:spcAft>
              <a:buSzPts val="1100"/>
              <a:buChar char="●"/>
            </a:pPr>
            <a:r>
              <a:rPr lang="en-IN" sz="1100"/>
              <a:t>Deployment steps may include </a:t>
            </a:r>
            <a:r>
              <a:rPr b="1" lang="en-IN" sz="1100"/>
              <a:t>model serialization (Pickle or Joblib), API creation, and hosting on cloud services</a:t>
            </a:r>
            <a:r>
              <a:rPr lang="en-IN" sz="1100"/>
              <a:t> like Microsoft Azure.</a:t>
            </a:r>
            <a:endParaRPr sz="1100"/>
          </a:p>
          <a:p>
            <a:pPr indent="0" lvl="0" marL="0" rtl="0" algn="l">
              <a:lnSpc>
                <a:spcPct val="115000"/>
              </a:lnSpc>
              <a:spcBef>
                <a:spcPts val="1200"/>
              </a:spcBef>
              <a:spcAft>
                <a:spcPts val="1200"/>
              </a:spcAft>
              <a:buNone/>
            </a:pPr>
            <a:r>
              <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7"/>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0" name="Google Shape;14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Arial"/>
              <a:buNone/>
            </a:pPr>
            <a:r>
              <a:rPr b="1" lang="en-IN" sz="5400" cap="none">
                <a:latin typeface="Arial"/>
                <a:ea typeface="Arial"/>
                <a:cs typeface="Arial"/>
                <a:sym typeface="Arial"/>
              </a:rPr>
              <a:t>RESULT</a:t>
            </a:r>
            <a:endParaRPr sz="5400"/>
          </a:p>
        </p:txBody>
      </p:sp>
      <p:sp>
        <p:nvSpPr>
          <p:cNvPr id="141" name="Google Shape;141;p7"/>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2" name="Google Shape;142;p7"/>
          <p:cNvSpPr txBox="1"/>
          <p:nvPr>
            <p:ph idx="1" type="body"/>
          </p:nvPr>
        </p:nvSpPr>
        <p:spPr>
          <a:xfrm>
            <a:off x="591725" y="1929375"/>
            <a:ext cx="10931400" cy="4251900"/>
          </a:xfrm>
          <a:prstGeom prst="rect">
            <a:avLst/>
          </a:prstGeom>
          <a:noFill/>
          <a:ln>
            <a:noFill/>
          </a:ln>
        </p:spPr>
        <p:txBody>
          <a:bodyPr anchorCtr="0" anchor="t" bIns="45700" lIns="91425" spcFirstLastPara="1" rIns="91425" wrap="square" tIns="45700">
            <a:normAutofit/>
          </a:bodyPr>
          <a:lstStyle/>
          <a:p>
            <a:pPr indent="-336550" lvl="0" marL="457200" rtl="0" algn="just">
              <a:lnSpc>
                <a:spcPct val="150000"/>
              </a:lnSpc>
              <a:spcBef>
                <a:spcPts val="1200"/>
              </a:spcBef>
              <a:spcAft>
                <a:spcPts val="0"/>
              </a:spcAft>
              <a:buSzPts val="1700"/>
              <a:buChar char="●"/>
            </a:pPr>
            <a:r>
              <a:rPr b="1" lang="en-IN" sz="1700"/>
              <a:t>Accuracy:</a:t>
            </a:r>
            <a:r>
              <a:rPr lang="en-IN" sz="1700"/>
              <a:t> The Logistic Regression model achieved </a:t>
            </a:r>
            <a:r>
              <a:rPr b="1" lang="en-IN" sz="1700"/>
              <a:t>85% accuracy</a:t>
            </a:r>
            <a:r>
              <a:rPr lang="en-IN" sz="1700"/>
              <a:t>.</a:t>
            </a:r>
            <a:endParaRPr sz="1700"/>
          </a:p>
          <a:p>
            <a:pPr indent="-336550" lvl="0" marL="457200" rtl="0" algn="just">
              <a:lnSpc>
                <a:spcPct val="150000"/>
              </a:lnSpc>
              <a:spcBef>
                <a:spcPts val="0"/>
              </a:spcBef>
              <a:spcAft>
                <a:spcPts val="0"/>
              </a:spcAft>
              <a:buSzPts val="1700"/>
              <a:buChar char="●"/>
            </a:pPr>
            <a:r>
              <a:rPr b="1" lang="en-IN" sz="1700"/>
              <a:t>Performance Metrics:</a:t>
            </a:r>
            <a:r>
              <a:rPr lang="en-IN" sz="1700"/>
              <a:t> Precision, Recall, and F1-score indicate model effectiveness.</a:t>
            </a:r>
            <a:endParaRPr sz="1700"/>
          </a:p>
          <a:p>
            <a:pPr indent="-336550" lvl="0" marL="457200" rtl="0" algn="just">
              <a:lnSpc>
                <a:spcPct val="150000"/>
              </a:lnSpc>
              <a:spcBef>
                <a:spcPts val="0"/>
              </a:spcBef>
              <a:spcAft>
                <a:spcPts val="0"/>
              </a:spcAft>
              <a:buSzPts val="1700"/>
              <a:buChar char="●"/>
            </a:pPr>
            <a:r>
              <a:rPr b="1" lang="en-IN" sz="1700"/>
              <a:t>Visualizations:</a:t>
            </a:r>
            <a:r>
              <a:rPr lang="en-IN" sz="1700"/>
              <a:t> Confusion Matrix and comparison plots highlight prediction quality.</a:t>
            </a:r>
            <a:endParaRPr sz="1700"/>
          </a:p>
          <a:p>
            <a:pPr indent="0" lvl="0" marL="0" rtl="0" algn="just">
              <a:lnSpc>
                <a:spcPct val="150000"/>
              </a:lnSpc>
              <a:spcBef>
                <a:spcPts val="1200"/>
              </a:spcBef>
              <a:spcAft>
                <a:spcPts val="0"/>
              </a:spcAft>
              <a:buClr>
                <a:schemeClr val="dk1"/>
              </a:buClr>
              <a:buSzPts val="2200"/>
              <a:buNone/>
            </a:pPr>
            <a:r>
              <a:t/>
            </a:r>
            <a:endParaRPr sz="1700">
              <a:latin typeface="Libre Franklin"/>
              <a:ea typeface="Libre Franklin"/>
              <a:cs typeface="Libre Franklin"/>
              <a:sym typeface="Libre Franklin"/>
            </a:endParaRPr>
          </a:p>
        </p:txBody>
      </p:sp>
      <p:pic>
        <p:nvPicPr>
          <p:cNvPr id="143" name="Google Shape;143;p7"/>
          <p:cNvPicPr preferRelativeResize="0"/>
          <p:nvPr/>
        </p:nvPicPr>
        <p:blipFill>
          <a:blip r:embed="rId3">
            <a:alphaModFix/>
          </a:blip>
          <a:stretch>
            <a:fillRect/>
          </a:stretch>
        </p:blipFill>
        <p:spPr>
          <a:xfrm>
            <a:off x="8261050" y="3501988"/>
            <a:ext cx="3855449" cy="2698038"/>
          </a:xfrm>
          <a:prstGeom prst="rect">
            <a:avLst/>
          </a:prstGeom>
          <a:noFill/>
          <a:ln>
            <a:noFill/>
          </a:ln>
        </p:spPr>
      </p:pic>
      <p:pic>
        <p:nvPicPr>
          <p:cNvPr id="144" name="Google Shape;144;p7"/>
          <p:cNvPicPr preferRelativeResize="0"/>
          <p:nvPr/>
        </p:nvPicPr>
        <p:blipFill>
          <a:blip r:embed="rId4">
            <a:alphaModFix/>
          </a:blip>
          <a:stretch>
            <a:fillRect/>
          </a:stretch>
        </p:blipFill>
        <p:spPr>
          <a:xfrm>
            <a:off x="246475" y="3322500"/>
            <a:ext cx="4057750" cy="3057025"/>
          </a:xfrm>
          <a:prstGeom prst="rect">
            <a:avLst/>
          </a:prstGeom>
          <a:noFill/>
          <a:ln>
            <a:noFill/>
          </a:ln>
        </p:spPr>
      </p:pic>
      <p:pic>
        <p:nvPicPr>
          <p:cNvPr id="145" name="Google Shape;145;p7"/>
          <p:cNvPicPr preferRelativeResize="0"/>
          <p:nvPr/>
        </p:nvPicPr>
        <p:blipFill>
          <a:blip r:embed="rId5">
            <a:alphaModFix/>
          </a:blip>
          <a:stretch>
            <a:fillRect/>
          </a:stretch>
        </p:blipFill>
        <p:spPr>
          <a:xfrm>
            <a:off x="4502738" y="3451049"/>
            <a:ext cx="3559799" cy="27999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9" name="Shape 149"/>
        <p:cNvGrpSpPr/>
        <p:nvPr/>
      </p:nvGrpSpPr>
      <p:grpSpPr>
        <a:xfrm>
          <a:off x="0" y="0"/>
          <a:ext cx="0" cy="0"/>
          <a:chOff x="0" y="0"/>
          <a:chExt cx="0" cy="0"/>
        </a:xfrm>
      </p:grpSpPr>
      <p:sp>
        <p:nvSpPr>
          <p:cNvPr id="150" name="Google Shape;150;p8"/>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1" name="Google Shape;151;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Arial"/>
              <a:buNone/>
            </a:pPr>
            <a:r>
              <a:rPr b="1" lang="en-IN" sz="5400" cap="none">
                <a:latin typeface="Arial"/>
                <a:ea typeface="Arial"/>
                <a:cs typeface="Arial"/>
                <a:sym typeface="Arial"/>
              </a:rPr>
              <a:t>CONCLUSION</a:t>
            </a:r>
            <a:endParaRPr sz="5400"/>
          </a:p>
        </p:txBody>
      </p:sp>
      <p:sp>
        <p:nvSpPr>
          <p:cNvPr id="152" name="Google Shape;152;p8"/>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3" name="Google Shape;153;p8"/>
          <p:cNvSpPr txBox="1"/>
          <p:nvPr>
            <p:ph idx="1" type="body"/>
          </p:nvPr>
        </p:nvSpPr>
        <p:spPr>
          <a:xfrm>
            <a:off x="838200" y="1929384"/>
            <a:ext cx="10515600" cy="4251960"/>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1200"/>
              </a:spcBef>
              <a:spcAft>
                <a:spcPts val="0"/>
              </a:spcAft>
              <a:buClr>
                <a:schemeClr val="dk1"/>
              </a:buClr>
              <a:buSzPts val="1100"/>
              <a:buFont typeface="Arial"/>
              <a:buNone/>
            </a:pPr>
            <a:r>
              <a:rPr lang="en-IN" sz="1800"/>
              <a:t>The </a:t>
            </a:r>
            <a:r>
              <a:rPr b="1" lang="en-IN" sz="1800"/>
              <a:t>Logistic Regression model</a:t>
            </a:r>
            <a:r>
              <a:rPr lang="en-IN" sz="1800"/>
              <a:t> successfully predicts heart disease risk with </a:t>
            </a:r>
            <a:r>
              <a:rPr b="1" lang="en-IN" sz="1800"/>
              <a:t>85% accuracy</a:t>
            </a:r>
            <a:r>
              <a:rPr lang="en-IN" sz="1800"/>
              <a:t>, offering a reliable tool for early diagnosis and medical assessment. While effective, challenges such as handling imbalanced data and optimizing feature selection were encountered during implementation. Future improvements could include refining the dataset, exploring advanced models, and deploying the solution via </a:t>
            </a:r>
            <a:r>
              <a:rPr b="1" lang="en-IN" sz="1800"/>
              <a:t>Azure or Flask</a:t>
            </a:r>
            <a:r>
              <a:rPr lang="en-IN" sz="1800"/>
              <a:t> for broader accessibility. Ultimately, accurate predictions contribute to timely interventions, potentially reducing cardiac risks and improving patient outcomes.</a:t>
            </a:r>
            <a:endParaRPr sz="1800"/>
          </a:p>
          <a:p>
            <a:pPr indent="0" lvl="0" marL="0" rtl="0" algn="just">
              <a:lnSpc>
                <a:spcPct val="150000"/>
              </a:lnSpc>
              <a:spcBef>
                <a:spcPts val="1200"/>
              </a:spcBef>
              <a:spcAft>
                <a:spcPts val="0"/>
              </a:spcAft>
              <a:buClr>
                <a:schemeClr val="dk1"/>
              </a:buClr>
              <a:buSzPts val="2200"/>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9"/>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9" name="Google Shape;159;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Arial"/>
              <a:buNone/>
            </a:pPr>
            <a:r>
              <a:rPr b="1" lang="en-IN" sz="5400" cap="none">
                <a:latin typeface="Arial"/>
                <a:ea typeface="Arial"/>
                <a:cs typeface="Arial"/>
                <a:sym typeface="Arial"/>
              </a:rPr>
              <a:t>FUTURE SCOPE</a:t>
            </a:r>
            <a:endParaRPr sz="5400"/>
          </a:p>
        </p:txBody>
      </p:sp>
      <p:sp>
        <p:nvSpPr>
          <p:cNvPr id="160" name="Google Shape;160;p9"/>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1" name="Google Shape;161;p9"/>
          <p:cNvSpPr txBox="1"/>
          <p:nvPr>
            <p:ph idx="1" type="body"/>
          </p:nvPr>
        </p:nvSpPr>
        <p:spPr>
          <a:xfrm>
            <a:off x="838200" y="1929384"/>
            <a:ext cx="10515600" cy="425196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200"/>
              </a:spcBef>
              <a:spcAft>
                <a:spcPts val="0"/>
              </a:spcAft>
              <a:buSzPts val="1800"/>
              <a:buChar char="●"/>
            </a:pPr>
            <a:r>
              <a:rPr b="1" lang="en-IN" sz="1800"/>
              <a:t>Improving Accuracy</a:t>
            </a:r>
            <a:r>
              <a:rPr lang="en-IN" sz="1800"/>
              <a:t>: Incorporate additional medical datasets for better prediction reliability.</a:t>
            </a:r>
            <a:endParaRPr sz="1800"/>
          </a:p>
          <a:p>
            <a:pPr indent="-342900" lvl="0" marL="457200" rtl="0" algn="l">
              <a:lnSpc>
                <a:spcPct val="150000"/>
              </a:lnSpc>
              <a:spcBef>
                <a:spcPts val="0"/>
              </a:spcBef>
              <a:spcAft>
                <a:spcPts val="0"/>
              </a:spcAft>
              <a:buSzPts val="1800"/>
              <a:buChar char="●"/>
            </a:pPr>
            <a:r>
              <a:rPr b="1" lang="en-IN" sz="1800"/>
              <a:t>Advanced Models</a:t>
            </a:r>
            <a:r>
              <a:rPr lang="en-IN" sz="1800"/>
              <a:t>: Explore deep learning techniques for enhanced performance.</a:t>
            </a:r>
            <a:endParaRPr sz="1800"/>
          </a:p>
          <a:p>
            <a:pPr indent="-342900" lvl="0" marL="457200" rtl="0" algn="l">
              <a:lnSpc>
                <a:spcPct val="150000"/>
              </a:lnSpc>
              <a:spcBef>
                <a:spcPts val="0"/>
              </a:spcBef>
              <a:spcAft>
                <a:spcPts val="0"/>
              </a:spcAft>
              <a:buSzPts val="1800"/>
              <a:buChar char="●"/>
            </a:pPr>
            <a:r>
              <a:rPr b="1" lang="en-IN" sz="1800"/>
              <a:t>Expanding Coverage</a:t>
            </a:r>
            <a:r>
              <a:rPr lang="en-IN" sz="1800"/>
              <a:t>: Adapt the system to broader demographic groups and populations.</a:t>
            </a:r>
            <a:endParaRPr sz="1800"/>
          </a:p>
          <a:p>
            <a:pPr indent="-342900" lvl="0" marL="457200" rtl="0" algn="l">
              <a:lnSpc>
                <a:spcPct val="150000"/>
              </a:lnSpc>
              <a:spcBef>
                <a:spcPts val="0"/>
              </a:spcBef>
              <a:spcAft>
                <a:spcPts val="0"/>
              </a:spcAft>
              <a:buSzPts val="1800"/>
              <a:buChar char="●"/>
            </a:pPr>
            <a:r>
              <a:rPr b="1" lang="en-IN" sz="1800"/>
              <a:t>Deployment &amp; Accessibility</a:t>
            </a:r>
            <a:r>
              <a:rPr lang="en-IN" sz="1800"/>
              <a:t>: Utilize </a:t>
            </a:r>
            <a:r>
              <a:rPr b="1" lang="en-IN" sz="1800"/>
              <a:t>Azure</a:t>
            </a:r>
            <a:r>
              <a:rPr lang="en-IN" sz="1800"/>
              <a:t> for cloud-based access and API integration.</a:t>
            </a:r>
            <a:endParaRPr sz="1800"/>
          </a:p>
          <a:p>
            <a:pPr indent="-342900" lvl="0" marL="457200" rtl="0" algn="l">
              <a:lnSpc>
                <a:spcPct val="150000"/>
              </a:lnSpc>
              <a:spcBef>
                <a:spcPts val="0"/>
              </a:spcBef>
              <a:spcAft>
                <a:spcPts val="0"/>
              </a:spcAft>
              <a:buSzPts val="1800"/>
              <a:buChar char="●"/>
            </a:pPr>
            <a:r>
              <a:rPr b="1" lang="en-IN" sz="1800"/>
              <a:t>Edge Computing</a:t>
            </a:r>
            <a:r>
              <a:rPr lang="en-IN" sz="1800"/>
              <a:t>: Enable localized, faster processing for real-time medical diagnostics.</a:t>
            </a:r>
            <a:endParaRPr sz="1800"/>
          </a:p>
          <a:p>
            <a:pPr indent="0" lvl="0" marL="0" rtl="0" algn="l">
              <a:lnSpc>
                <a:spcPct val="150000"/>
              </a:lnSpc>
              <a:spcBef>
                <a:spcPts val="1600"/>
              </a:spcBef>
              <a:spcAft>
                <a:spcPts val="0"/>
              </a:spcAft>
              <a:buClr>
                <a:schemeClr val="dk1"/>
              </a:buClr>
              <a:buSzPts val="2200"/>
              <a:buNone/>
            </a:pPr>
            <a:r>
              <a:t/>
            </a:r>
            <a:endParaRPr sz="1800">
              <a:latin typeface="Libre Franklin"/>
              <a:ea typeface="Libre Franklin"/>
              <a:cs typeface="Libre Franklin"/>
              <a:sym typeface="Libre Frankli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2013-07-15T20:26:40Z</dcterms:created>
</cp:coreProperties>
</file>