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72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0" r:id="rId13"/>
    <p:sldId id="282" r:id="rId14"/>
    <p:sldId id="283" r:id="rId15"/>
    <p:sldId id="284" r:id="rId16"/>
    <p:sldId id="28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Goyal" userId="91c5f0d7c91aee05" providerId="LiveId" clId="{8D7BD5E8-6035-461A-A72D-F5A25F617508}"/>
    <pc:docChg chg="undo custSel addSld modSld sldOrd">
      <pc:chgData name="Abhishek Goyal" userId="91c5f0d7c91aee05" providerId="LiveId" clId="{8D7BD5E8-6035-461A-A72D-F5A25F617508}" dt="2023-12-16T02:52:06.252" v="34"/>
      <pc:docMkLst>
        <pc:docMk/>
      </pc:docMkLst>
      <pc:sldChg chg="addSp delSp modSp new mod ord modMedia setBg addAnim delAnim">
        <pc:chgData name="Abhishek Goyal" userId="91c5f0d7c91aee05" providerId="LiveId" clId="{8D7BD5E8-6035-461A-A72D-F5A25F617508}" dt="2023-12-16T02:52:06.252" v="34"/>
        <pc:sldMkLst>
          <pc:docMk/>
          <pc:sldMk cId="3485076068" sldId="288"/>
        </pc:sldMkLst>
        <pc:spChg chg="mod">
          <ac:chgData name="Abhishek Goyal" userId="91c5f0d7c91aee05" providerId="LiveId" clId="{8D7BD5E8-6035-461A-A72D-F5A25F617508}" dt="2023-12-16T02:52:06.237" v="32" actId="26606"/>
          <ac:spMkLst>
            <pc:docMk/>
            <pc:sldMk cId="3485076068" sldId="288"/>
            <ac:spMk id="2" creationId="{8C552609-1C8D-C4A1-95AF-7EA7B32D1934}"/>
          </ac:spMkLst>
        </pc:spChg>
        <pc:spChg chg="mod">
          <ac:chgData name="Abhishek Goyal" userId="91c5f0d7c91aee05" providerId="LiveId" clId="{8D7BD5E8-6035-461A-A72D-F5A25F617508}" dt="2023-12-16T02:52:06.237" v="32" actId="26606"/>
          <ac:spMkLst>
            <pc:docMk/>
            <pc:sldMk cId="3485076068" sldId="288"/>
            <ac:spMk id="3" creationId="{F96ADA64-4959-83C0-2A77-0BF2CA4DB5BC}"/>
          </ac:spMkLst>
        </pc:spChg>
        <pc:spChg chg="add del">
          <ac:chgData name="Abhishek Goyal" userId="91c5f0d7c91aee05" providerId="LiveId" clId="{8D7BD5E8-6035-461A-A72D-F5A25F617508}" dt="2023-12-16T02:52:06.221" v="31" actId="26606"/>
          <ac:spMkLst>
            <pc:docMk/>
            <pc:sldMk cId="3485076068" sldId="288"/>
            <ac:spMk id="8" creationId="{4522B21E-B2B9-4C72-9A71-C87EFD137480}"/>
          </ac:spMkLst>
        </pc:spChg>
        <pc:spChg chg="add del">
          <ac:chgData name="Abhishek Goyal" userId="91c5f0d7c91aee05" providerId="LiveId" clId="{8D7BD5E8-6035-461A-A72D-F5A25F617508}" dt="2023-12-16T02:52:02.925" v="29" actId="26606"/>
          <ac:spMkLst>
            <pc:docMk/>
            <pc:sldMk cId="3485076068" sldId="288"/>
            <ac:spMk id="9" creationId="{716F42E0-28DF-4093-AFC5-CA01F54C8897}"/>
          </ac:spMkLst>
        </pc:spChg>
        <pc:spChg chg="add del">
          <ac:chgData name="Abhishek Goyal" userId="91c5f0d7c91aee05" providerId="LiveId" clId="{8D7BD5E8-6035-461A-A72D-F5A25F617508}" dt="2023-12-16T02:52:06.221" v="31" actId="26606"/>
          <ac:spMkLst>
            <pc:docMk/>
            <pc:sldMk cId="3485076068" sldId="288"/>
            <ac:spMk id="10" creationId="{5EB7D2A2-F448-44D4-938C-DC84CBCB3B1E}"/>
          </ac:spMkLst>
        </pc:spChg>
        <pc:spChg chg="add del">
          <ac:chgData name="Abhishek Goyal" userId="91c5f0d7c91aee05" providerId="LiveId" clId="{8D7BD5E8-6035-461A-A72D-F5A25F617508}" dt="2023-12-16T02:52:02.925" v="29" actId="26606"/>
          <ac:spMkLst>
            <pc:docMk/>
            <pc:sldMk cId="3485076068" sldId="288"/>
            <ac:spMk id="11" creationId="{4063B759-00FC-46D1-9898-8E8625268FAF}"/>
          </ac:spMkLst>
        </pc:spChg>
        <pc:spChg chg="add del">
          <ac:chgData name="Abhishek Goyal" userId="91c5f0d7c91aee05" providerId="LiveId" clId="{8D7BD5E8-6035-461A-A72D-F5A25F617508}" dt="2023-12-16T02:52:06.221" v="31" actId="26606"/>
          <ac:spMkLst>
            <pc:docMk/>
            <pc:sldMk cId="3485076068" sldId="288"/>
            <ac:spMk id="12" creationId="{871AEA07-1E14-44B4-8E55-64EF049CD66F}"/>
          </ac:spMkLst>
        </pc:spChg>
        <pc:spChg chg="add del">
          <ac:chgData name="Abhishek Goyal" userId="91c5f0d7c91aee05" providerId="LiveId" clId="{8D7BD5E8-6035-461A-A72D-F5A25F617508}" dt="2023-12-16T02:52:02.925" v="29" actId="26606"/>
          <ac:spMkLst>
            <pc:docMk/>
            <pc:sldMk cId="3485076068" sldId="288"/>
            <ac:spMk id="13" creationId="{D5B012D8-7F27-4758-9AC6-C889B154BD73}"/>
          </ac:spMkLst>
        </pc:spChg>
        <pc:spChg chg="add">
          <ac:chgData name="Abhishek Goyal" userId="91c5f0d7c91aee05" providerId="LiveId" clId="{8D7BD5E8-6035-461A-A72D-F5A25F617508}" dt="2023-12-16T02:52:06.237" v="32" actId="26606"/>
          <ac:spMkLst>
            <pc:docMk/>
            <pc:sldMk cId="3485076068" sldId="288"/>
            <ac:spMk id="17" creationId="{8870DEF6-46A2-D4F8-8BE6-91165D93ECC4}"/>
          </ac:spMkLst>
        </pc:spChg>
        <pc:picChg chg="add del mod">
          <ac:chgData name="Abhishek Goyal" userId="91c5f0d7c91aee05" providerId="LiveId" clId="{8D7BD5E8-6035-461A-A72D-F5A25F617508}" dt="2023-12-16T02:52:02.925" v="29" actId="26606"/>
          <ac:picMkLst>
            <pc:docMk/>
            <pc:sldMk cId="3485076068" sldId="288"/>
            <ac:picMk id="5" creationId="{392FD383-B87A-A7A7-318A-5C85E1D9221E}"/>
          </ac:picMkLst>
        </pc:picChg>
        <pc:picChg chg="add">
          <ac:chgData name="Abhishek Goyal" userId="91c5f0d7c91aee05" providerId="LiveId" clId="{8D7BD5E8-6035-461A-A72D-F5A25F617508}" dt="2023-12-16T02:52:06.237" v="32" actId="26606"/>
          <ac:picMkLst>
            <pc:docMk/>
            <pc:sldMk cId="3485076068" sldId="288"/>
            <ac:picMk id="16" creationId="{BC4468BB-AE49-FA71-C561-6697A5558D98}"/>
          </ac:picMkLst>
        </pc:picChg>
        <pc:cxnChg chg="add del">
          <ac:chgData name="Abhishek Goyal" userId="91c5f0d7c91aee05" providerId="LiveId" clId="{8D7BD5E8-6035-461A-A72D-F5A25F617508}" dt="2023-12-16T02:52:06.221" v="31" actId="26606"/>
          <ac:cxnSpMkLst>
            <pc:docMk/>
            <pc:sldMk cId="3485076068" sldId="288"/>
            <ac:cxnSpMk id="14" creationId="{F7C8EA93-3210-4C62-99E9-153C275E3A87}"/>
          </ac:cxnSpMkLst>
        </pc:cxnChg>
        <pc:cxnChg chg="add">
          <ac:chgData name="Abhishek Goyal" userId="91c5f0d7c91aee05" providerId="LiveId" clId="{8D7BD5E8-6035-461A-A72D-F5A25F617508}" dt="2023-12-16T02:52:06.237" v="32" actId="26606"/>
          <ac:cxnSpMkLst>
            <pc:docMk/>
            <pc:sldMk cId="3485076068" sldId="288"/>
            <ac:cxnSpMk id="18" creationId="{522632D6-DED9-FDEC-FD9F-09FF0A4544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3D Hologram from iPad">
            <a:extLst>
              <a:ext uri="{FF2B5EF4-FFF2-40B4-BE49-F238E27FC236}">
                <a16:creationId xmlns:a16="http://schemas.microsoft.com/office/drawing/2014/main" id="{BC4468BB-AE49-FA71-C561-6697A5558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52609-1C8D-C4A1-95AF-7EA7B32D1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896" y="2299176"/>
            <a:ext cx="3098526" cy="1571164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600"/>
              <a:t>Predictive Analysis of Housing Prices Using Machine Learning</a:t>
            </a:r>
            <a:endParaRPr lang="en-CA" sz="2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ADA64-4959-83C0-2A77-0BF2CA4DB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896" y="4199213"/>
            <a:ext cx="3143954" cy="59854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CA" sz="1600" dirty="0"/>
              <a:t>Abhishek Goyal</a:t>
            </a:r>
          </a:p>
          <a:p>
            <a:pPr algn="l">
              <a:lnSpc>
                <a:spcPct val="90000"/>
              </a:lnSpc>
            </a:pPr>
            <a:r>
              <a:rPr lang="en-CA" sz="1600" dirty="0"/>
              <a:t>Sarayu </a:t>
            </a:r>
            <a:r>
              <a:rPr lang="en-CA" sz="1600" dirty="0" err="1"/>
              <a:t>Rayabharapu</a:t>
            </a:r>
            <a:r>
              <a:rPr lang="en-CA" sz="1600" dirty="0"/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7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44A32-998E-A804-4F89-9FC1E8D2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438" y="501651"/>
            <a:ext cx="33260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i="0">
                <a:effectLst/>
              </a:rPr>
              <a:t>Test Results - Linear Regression</a:t>
            </a:r>
            <a:endParaRPr lang="en-US" sz="38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256" y="252743"/>
            <a:ext cx="3554714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DFFFF8-003B-991F-9514-086DE933F29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932" y="686200"/>
            <a:ext cx="3211361" cy="217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9086" y="3548095"/>
            <a:ext cx="3554715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A161-57EC-9E49-1758-724AE0F3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437" y="2645922"/>
            <a:ext cx="332604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</a:rPr>
              <a:t>Performance Metrics:</a:t>
            </a:r>
            <a:endParaRPr lang="en-US" sz="1600" b="0" i="0">
              <a:effectLst/>
            </a:endParaRP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MSE (Mean Squared Error): 0.3322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RMSE (Root Mean Squared Error): 0.5764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R² (Coefficient of Determination): 0.6737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</a:rPr>
              <a:t>Interpretation:</a:t>
            </a:r>
            <a:endParaRPr lang="en-US" sz="1600" b="0" i="0">
              <a:effectLst/>
            </a:endParaRP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The model accounts for approximately 67.37% of the variance in housing prices.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The RMSE indicates an average estimation error of 0.5764 in the scaled data units.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5F3F97-0387-BF9E-C1E1-BF86D90405B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763" y="4025708"/>
            <a:ext cx="3211361" cy="208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5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532AE1-3E02-470C-B898-A0C62F2E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401DF7-4687-415B-A91D-DB43BEEBD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9845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C09D2-72D2-4174-A2DF-1017D0FEB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0684" y="685800"/>
            <a:ext cx="4536701" cy="54864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79160-5A4A-BE72-D2F7-16DAA7B84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459" y="1095152"/>
            <a:ext cx="3580212" cy="10653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b="1" i="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+mj-ea"/>
                <a:cs typeface="+mj-cs"/>
              </a:rPr>
              <a:t>Random Forest</a:t>
            </a:r>
            <a:endParaRPr lang="en-US" sz="2800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1EB56-7490-1165-62D8-3EF4EE2F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459" y="2447337"/>
            <a:ext cx="3580212" cy="3171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Model Selection: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Chose Random Forest for its robustness to overfitting and ability to handle non-linear relationships.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Training Process: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Model trained with a diverse set of features after preprocessing, including outlier capping and feature transformations.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Objective: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To capture complex patterns in the data for more accurate predictions of MEDV (Median Home Values).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898BFDDB-F9AD-D47E-9ED5-5B090524A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004" y="2160773"/>
            <a:ext cx="2536451" cy="25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7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8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517897"/>
            <a:ext cx="8333796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6B40E-9711-6F2A-D0D0-EB9D0479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606" y="847827"/>
            <a:ext cx="4056610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b="1" i="0">
                <a:effectLst/>
              </a:rPr>
              <a:t>Performance Evaluation of Random Forest</a:t>
            </a:r>
            <a:endParaRPr lang="en-US" sz="30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C951992-4CC7-9303-6912-09F95B7FEC7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949761"/>
            <a:ext cx="3291840" cy="22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67998" y="2188548"/>
            <a:ext cx="3780769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A922FA-75EE-D6DE-F07D-04196D2170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795812"/>
            <a:ext cx="3291840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57951-0CC3-9684-82E4-E862E468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1589" y="2508105"/>
            <a:ext cx="4056610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Performance Metrics:</a:t>
            </a:r>
            <a:endParaRPr lang="en-US" sz="1400" b="0" i="0">
              <a:effectLst/>
            </a:endParaRP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MSE (Mean Squared Error): 0.2397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RMSE (Root Mean Squared Error): 0.4896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R² (Coefficient of Determination): 0.7646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Interpretation:</a:t>
            </a:r>
            <a:endParaRPr lang="en-US" sz="1400" b="0" i="0">
              <a:effectLst/>
            </a:endParaRP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The R² value indicates that the Random Forest model explains approximately 76.46% of the variance in housing prices.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Lower MSE and RMSE values compared to the Linear Regression model suggest better prediction accuracy.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1942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2C3D4-D928-A569-9488-A386C421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Drivers in Home Value 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87F80D-6A50-1D53-1C78-314BA627753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83799" y="2031101"/>
            <a:ext cx="3212238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Top Predictors: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LSTAT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RM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are key in determining home values.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Influential Factors: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Proximity to employment 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DIS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) and crime rate 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CRIM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) significantly influence prices.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Policy Insight: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LSTAT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highlights socio-economic impacts, whereas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RM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reflects the importance of living space.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5).png">
            <a:extLst>
              <a:ext uri="{FF2B5EF4-FFF2-40B4-BE49-F238E27FC236}">
                <a16:creationId xmlns:a16="http://schemas.microsoft.com/office/drawing/2014/main" id="{BAF5B0C7-411F-24C9-C044-2367A3EEB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803" y="1924906"/>
            <a:ext cx="4221014" cy="2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1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4BE63-8F95-0E36-3602-7A6AFA86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34" y="349664"/>
            <a:ext cx="4384178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Performance: Linear Regression vs Random 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67111-7AE4-0064-793A-B069AA472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991" y="2620641"/>
            <a:ext cx="4378312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b="1" i="0" dirty="0">
                <a:effectLst/>
              </a:rPr>
              <a:t>Comparative </a:t>
            </a:r>
            <a:r>
              <a:rPr lang="en-US" b="1" i="0" dirty="0" err="1">
                <a:effectLst/>
              </a:rPr>
              <a:t>Analysis:</a:t>
            </a:r>
            <a:r>
              <a:rPr lang="en-US" b="0" i="0" dirty="0" err="1">
                <a:effectLst/>
              </a:rPr>
              <a:t>Observed</a:t>
            </a:r>
            <a:r>
              <a:rPr lang="en-US" b="0" i="0" dirty="0">
                <a:effectLst/>
              </a:rPr>
              <a:t> a lower MSE and RMSE for the Random Forest model, indicating a better fit to the data.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R-squared value is higher for the Random Forest model, suggesting a stronger explanatory power.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</a:pPr>
            <a:r>
              <a:rPr lang="en-US" b="1" i="0" dirty="0">
                <a:effectLst/>
              </a:rPr>
              <a:t>Implications:</a:t>
            </a:r>
            <a:endParaRPr lang="en-US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results suggest that the Random Forest model outperforms the Linear Regression in predicting home values with this dataset.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Lower error rates and higher R-squared values from the Random Forest model provide more accurate and reliable predictions.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186644" y="1760836"/>
            <a:ext cx="524256" cy="8897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1585" y="399675"/>
            <a:ext cx="3485526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6EC2F0-0217-3983-0736-D672B9B788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029" y="2780496"/>
            <a:ext cx="3176637" cy="104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ectangle 4110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65107" y="6150940"/>
            <a:ext cx="524256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0FB9C-C82B-4008-9AAA-DAB52CAD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34" y="349664"/>
            <a:ext cx="4384178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Residual Analysis for 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4AB1D-FD9F-8608-455E-220787AFA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991" y="2620641"/>
            <a:ext cx="4378312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Content:</a:t>
            </a:r>
            <a:endParaRPr lang="en-US" sz="16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Residuals Overview:</a:t>
            </a:r>
            <a:r>
              <a:rPr lang="en-US" sz="1600" b="0" i="0" dirty="0">
                <a:effectLst/>
              </a:rPr>
              <a:t> Distribution centered around zero; suggests accurate predictions on average.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Normality Indicator:</a:t>
            </a:r>
            <a:r>
              <a:rPr lang="en-US" sz="1600" b="0" i="0" dirty="0">
                <a:effectLst/>
              </a:rPr>
              <a:t> The near-normal distribution aligns with model assumptions.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Skewness &amp; Outliers:</a:t>
            </a:r>
            <a:r>
              <a:rPr lang="en-US" sz="1600" b="0" i="0" dirty="0">
                <a:effectLst/>
              </a:rPr>
              <a:t> Minor skewness and outliers indicate potential for model refinement.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Insights:</a:t>
            </a:r>
            <a:endParaRPr lang="en-US" sz="16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Critical for model validation and highlights improvement opportunities.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186644" y="1760836"/>
            <a:ext cx="524256" cy="8897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1585" y="399675"/>
            <a:ext cx="3485526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6).png">
            <a:extLst>
              <a:ext uri="{FF2B5EF4-FFF2-40B4-BE49-F238E27FC236}">
                <a16:creationId xmlns:a16="http://schemas.microsoft.com/office/drawing/2014/main" id="{8DDAD401-7AFD-5718-6BC4-04C6801EB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029" y="2026044"/>
            <a:ext cx="3176637" cy="25571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65107" y="6150940"/>
            <a:ext cx="524256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3E8A4-7C48-F3FC-0A8F-6F09ECF1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34" y="349664"/>
            <a:ext cx="4384178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Evaluating Random Forest Residuals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895D6-48F4-C5A1-60E7-A9B41B0C6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991" y="2620641"/>
            <a:ext cx="4378312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Residuals Pattern:</a:t>
            </a:r>
            <a:r>
              <a:rPr lang="en-US" sz="1700" b="0" i="0" dirty="0">
                <a:effectLst/>
              </a:rPr>
              <a:t> Centered near zero, suggesting good model accuracy.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Distribution:</a:t>
            </a:r>
            <a:r>
              <a:rPr lang="en-US" sz="1700" b="0" i="0" dirty="0">
                <a:effectLst/>
              </a:rPr>
              <a:t> Approximately normal, indicative of well-fit model assumptions.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Diagnostics:</a:t>
            </a:r>
            <a:r>
              <a:rPr lang="en-US" sz="1700" b="0" i="0" dirty="0">
                <a:effectLst/>
              </a:rPr>
              <a:t> Minimal skewness; some residual clustering signals prediction consistency.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Takeaway:</a:t>
            </a:r>
            <a:endParaRPr lang="en-US" sz="17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Validates Random Forest's predictive reliability, with room for minor enhancements.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186644" y="1760836"/>
            <a:ext cx="524256" cy="8897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1585" y="399675"/>
            <a:ext cx="3485526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7).png">
            <a:extLst>
              <a:ext uri="{FF2B5EF4-FFF2-40B4-BE49-F238E27FC236}">
                <a16:creationId xmlns:a16="http://schemas.microsoft.com/office/drawing/2014/main" id="{4826FB11-B982-E27B-8F8A-92625A816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029" y="2026044"/>
            <a:ext cx="3176637" cy="25571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65107" y="6150940"/>
            <a:ext cx="524256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9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F4FD4-EFB5-3254-64F7-F8AFEDE1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SHAP Value Insights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7BA181-7496-8976-FF13-2B97D264C6F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83799" y="2031101"/>
            <a:ext cx="3212238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  <a:latin typeface="+mn-lt"/>
            </a:endParaRP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Feature Impact Analysis: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SHAP values reveal how much each feature contributes to the model's predictions.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Key Influencers: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LSTAT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RM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, and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NOX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are the top features affecting home value predictions.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Interpretation: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High SHAP values for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LSTAT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and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RM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suggest strong impacts on predictions, with higher values of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LSTAT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likely decreasing home values, while higher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RM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increases them.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Visualization: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  <a:latin typeface="+mn-lt"/>
            </a:endParaRP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Include the SHAP value plot image, showing the spread of impacts for each feature.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8).png">
            <a:extLst>
              <a:ext uri="{FF2B5EF4-FFF2-40B4-BE49-F238E27FC236}">
                <a16:creationId xmlns:a16="http://schemas.microsoft.com/office/drawing/2014/main" id="{B9794CF3-9327-A204-AAFB-4AB41A45A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803" y="1175343"/>
            <a:ext cx="4221014" cy="42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6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FFC04-8702-4F8F-71C3-587BDBF88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478" y="386930"/>
            <a:ext cx="6927525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55A9-4048-52F9-4EA7-67E05BD37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245" y="2599509"/>
            <a:ext cx="7607751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</a:rPr>
              <a:t>Model Efficacy: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 The Random Forest model demonstrates a strong predictive capability, with significant features driving home value estimations.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</a:rPr>
              <a:t>Interpretability: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 SHAP analysis offers clarity on feature influence, ensuring model transparency.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</a:rPr>
              <a:t>Future Direction: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 Insights from model diagnostics and feature importance pave the way for targeted data collection and further refinement of predictive algorithms.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</a:rPr>
              <a:t>Strategic Value: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 The ability to interpret model predictions enriches strategic decision-making in real estate investments and policy formulation.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</a:rPr>
              <a:t>Final Remark:</a:t>
            </a:r>
            <a:endParaRPr lang="en-US" sz="1600" b="0" i="0" dirty="0">
              <a:solidFill>
                <a:schemeClr val="tx1"/>
              </a:solidFill>
              <a:effectLst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We've leveraged advanced machine learning techniques to not only predict but also understand the key factors influencing real estate prices, marking a step forward in data-driven decision-making.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1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61E50-DC9F-39FE-551F-5A771B05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92" y="1444741"/>
            <a:ext cx="7018398" cy="10419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>
                <a:effectLst/>
                <a:latin typeface="Söhne"/>
              </a:rPr>
              <a:t>Introduction to Machine Learning in Real Estate Analysis</a:t>
            </a:r>
            <a:endParaRPr lang="en-C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CD06-55D4-DE90-E362-27D93E56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492" y="2701427"/>
            <a:ext cx="3362493" cy="26999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i="0">
                <a:effectLst/>
                <a:latin typeface="Söhne"/>
              </a:rPr>
              <a:t>Overview &amp; Scope</a:t>
            </a:r>
            <a:endParaRPr lang="en-US" sz="1200" b="0" i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effectLst/>
                <a:latin typeface="Söhne"/>
              </a:rPr>
              <a:t>Exploration:</a:t>
            </a:r>
            <a:r>
              <a:rPr lang="en-US" sz="1200" b="0" i="0">
                <a:effectLst/>
                <a:latin typeface="Söhne"/>
              </a:rPr>
              <a:t> Unveiling machine learning's transformative role at the juncture of data science and property markets.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0" i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effectLst/>
                <a:latin typeface="Söhne"/>
              </a:rPr>
              <a:t>Application:</a:t>
            </a:r>
            <a:r>
              <a:rPr lang="en-US" sz="1200" b="0" i="0">
                <a:effectLst/>
                <a:latin typeface="Söhne"/>
              </a:rPr>
              <a:t> Utilizing Boston's diverse housing data, predicting prices through variables like crime rates, zoning, and property features.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0" i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effectLst/>
                <a:latin typeface="Söhne"/>
              </a:rPr>
              <a:t>Insight Generation:</a:t>
            </a:r>
            <a:r>
              <a:rPr lang="en-US" sz="1200" b="0" i="0">
                <a:effectLst/>
                <a:latin typeface="Söhne"/>
              </a:rPr>
              <a:t> Beyond forecasting, we aim to decode urban trends and provide actionable insights to stakeholders.</a:t>
            </a:r>
          </a:p>
          <a:p>
            <a:pPr marL="0" indent="0">
              <a:lnSpc>
                <a:spcPct val="90000"/>
              </a:lnSpc>
              <a:buNone/>
            </a:pPr>
            <a:endParaRPr lang="en-CA" sz="1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D250F-0E68-78AF-6675-5E0578641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2015" y="2701427"/>
            <a:ext cx="3415875" cy="26999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i="0">
                <a:effectLst/>
                <a:latin typeface="Söhne"/>
              </a:rPr>
              <a:t>Background &amp; Objectives</a:t>
            </a:r>
            <a:endParaRPr lang="en-US" sz="1200" b="0" i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effectLst/>
                <a:latin typeface="Söhne"/>
              </a:rPr>
              <a:t>Transitioning Methods:</a:t>
            </a:r>
            <a:r>
              <a:rPr lang="en-US" sz="1200" b="0" i="0">
                <a:effectLst/>
                <a:latin typeface="Söhne"/>
              </a:rPr>
              <a:t> Moving from traditional market analyses to machine learning's advanced, multifaceted data analysis.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0" i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effectLst/>
                <a:latin typeface="Söhne"/>
              </a:rPr>
              <a:t>Mission:</a:t>
            </a:r>
            <a:r>
              <a:rPr lang="en-US" sz="1200" b="0" i="0">
                <a:effectLst/>
                <a:latin typeface="Söhne"/>
              </a:rPr>
              <a:t> Crafting an ML application for precise valuations and market insights, fostering informed decision-making in real estate.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0" i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effectLst/>
                <a:latin typeface="Söhne"/>
              </a:rPr>
              <a:t>End Goal:</a:t>
            </a:r>
            <a:r>
              <a:rPr lang="en-US" sz="1200" b="0" i="0">
                <a:effectLst/>
                <a:latin typeface="Söhne"/>
              </a:rPr>
              <a:t> Support informed decisions by investors, planners, and policymakers through a comprehensive, data-centric analytical tool.</a:t>
            </a:r>
          </a:p>
          <a:p>
            <a:pPr>
              <a:lnSpc>
                <a:spcPct val="90000"/>
              </a:lnSpc>
            </a:pPr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149023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CA" sz="28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D7EA3-79F7-2DF0-2167-2A70A5646AF3}"/>
              </a:ext>
            </a:extLst>
          </p:cNvPr>
          <p:cNvSpPr txBox="1"/>
          <p:nvPr/>
        </p:nvSpPr>
        <p:spPr>
          <a:xfrm>
            <a:off x="657518" y="2666930"/>
            <a:ext cx="2134024" cy="32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3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Real estate analysis grapples with dynamic factors: neighborhood shifts, economic changes, and environmental impacts.</a:t>
            </a:r>
          </a:p>
          <a:p>
            <a:pPr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3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Existing methods lack precision in capturing these complex market influencers.</a:t>
            </a:r>
          </a:p>
          <a:p>
            <a:pPr>
              <a:spcAft>
                <a:spcPts val="600"/>
              </a:spcAft>
            </a:pPr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C9D2C-7546-72A8-91D7-11AF9307F75F}"/>
              </a:ext>
            </a:extLst>
          </p:cNvPr>
          <p:cNvSpPr txBox="1"/>
          <p:nvPr/>
        </p:nvSpPr>
        <p:spPr>
          <a:xfrm>
            <a:off x="3196736" y="2666930"/>
            <a:ext cx="2449175" cy="304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3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Machine learning excels in decoding these complexities, offering a comprehensive market view.</a:t>
            </a:r>
          </a:p>
          <a:p>
            <a:pPr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3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Our approach leverages this strength to predict prices and understand urban market dynamics accurately.</a:t>
            </a:r>
          </a:p>
          <a:p>
            <a:pPr>
              <a:spcAft>
                <a:spcPts val="600"/>
              </a:spcAft>
            </a:pPr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9E640-598A-00CB-4376-9228652B9286}"/>
              </a:ext>
            </a:extLst>
          </p:cNvPr>
          <p:cNvSpPr txBox="1"/>
          <p:nvPr/>
        </p:nvSpPr>
        <p:spPr>
          <a:xfrm>
            <a:off x="5961063" y="2434007"/>
            <a:ext cx="2444673" cy="2868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</a:pPr>
            <a:endParaRPr lang="en-US" sz="1638" kern="12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pPr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3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Using the Boston housing dataset to model the effects of various urban factors on property values.</a:t>
            </a:r>
          </a:p>
          <a:p>
            <a:pPr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3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Aimed at enhancing investment strategies, urban planning, and market risk assessments.</a:t>
            </a:r>
          </a:p>
          <a:p>
            <a:pPr>
              <a:spcAft>
                <a:spcPts val="600"/>
              </a:spcAft>
            </a:pP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5D08D-8942-C2EB-A527-77D646EB4342}"/>
              </a:ext>
            </a:extLst>
          </p:cNvPr>
          <p:cNvSpPr txBox="1"/>
          <p:nvPr/>
        </p:nvSpPr>
        <p:spPr>
          <a:xfrm>
            <a:off x="621500" y="2370977"/>
            <a:ext cx="2260084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</a:pPr>
            <a:r>
              <a:rPr lang="en-US" sz="1638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Traditional Challenges:</a:t>
            </a:r>
            <a:endParaRPr lang="en-US" sz="1638" kern="12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88EA1-0812-6298-62D6-27A488D4AC2C}"/>
              </a:ext>
            </a:extLst>
          </p:cNvPr>
          <p:cNvSpPr txBox="1"/>
          <p:nvPr/>
        </p:nvSpPr>
        <p:spPr>
          <a:xfrm>
            <a:off x="3196736" y="2370976"/>
            <a:ext cx="2566231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</a:pPr>
            <a:r>
              <a:rPr lang="en-US" sz="1638" b="1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Machine Learning Edge:</a:t>
            </a:r>
            <a:endParaRPr lang="en-US" sz="1638" kern="120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E54A3-D11A-5650-0540-C9F3D4353528}"/>
              </a:ext>
            </a:extLst>
          </p:cNvPr>
          <p:cNvSpPr txBox="1"/>
          <p:nvPr/>
        </p:nvSpPr>
        <p:spPr>
          <a:xfrm>
            <a:off x="6042101" y="2370977"/>
            <a:ext cx="2444673" cy="34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</a:pPr>
            <a:r>
              <a:rPr lang="en-US" sz="1638" b="1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Project Focus:</a:t>
            </a:r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A890-7062-23C4-0505-D72C2E97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b="1" i="0" dirty="0">
                <a:effectLst/>
              </a:rPr>
              <a:t>Exploratory Data Analysis Insights</a:t>
            </a:r>
            <a:endParaRPr lang="en-US" sz="35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29223-5C7B-99FC-C361-3764DB0F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039" y="2330505"/>
            <a:ext cx="3419569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RM (Average Number of Rooms):</a:t>
            </a:r>
            <a:r>
              <a:rPr lang="en-US" sz="1200" b="0" i="0" dirty="0">
                <a:effectLst/>
              </a:rPr>
              <a:t> The histogram shows a normal distribution, indicating most homes have around 6 rooms. The scatter plot suggests a positive correlation between RM and MEDV, indicating that larger homes tend to be more expensive.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LSTAT (% Lower Status of the Population):</a:t>
            </a:r>
            <a:r>
              <a:rPr lang="en-US" sz="1200" b="0" i="0" dirty="0">
                <a:effectLst/>
              </a:rPr>
              <a:t> The distribution is skewed to the right, meaning a higher number of areas have a lower percentage of "lower status" population. The scatter plot shows a negative correlation with MEDV, meaning that property values tend to be lower in areas with a higher LSTAT percentage.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MEDV (Median Value of Owner-Occupied Homes):</a:t>
            </a:r>
            <a:r>
              <a:rPr lang="en-US" sz="1200" b="0" i="0" dirty="0">
                <a:effectLst/>
              </a:rPr>
              <a:t> This histogram also appears right-skewed, indicating that a majority of homes fall into the lower price bracket, with fewer homes valued at the higher end. The scatter plots show that MEDV has a potential non-linear relationship with both RM and LSTAT.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1).png">
            <a:extLst>
              <a:ext uri="{FF2B5EF4-FFF2-40B4-BE49-F238E27FC236}">
                <a16:creationId xmlns:a16="http://schemas.microsoft.com/office/drawing/2014/main" id="{8CCB09EA-5071-9669-0763-DC6869EFC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76" r="13854" b="-2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7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6B03-F25E-E7AB-9594-D4CD912C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Between Room Count and Home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1267C-D0D0-F8B9-7BC0-A4F16C949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3799" y="2031101"/>
            <a:ext cx="3212238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Key Observation:</a:t>
            </a:r>
            <a:endParaRPr lang="en-US" sz="11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The scatter plot illustrates a clear positive correlation between the number of rooms in a home (RM) and the home's median value (MEDV).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As the average number of rooms increases, there is a general trend of rising home values, suggesting that more spacious homes command higher prices in the market.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b="1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Implications for Real Estate Market:</a:t>
            </a:r>
            <a:endParaRPr lang="en-US" sz="11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Room Count as a Value Indicator:</a:t>
            </a:r>
            <a:r>
              <a:rPr lang="en-US" sz="1100" b="0" i="0" dirty="0">
                <a:effectLst/>
              </a:rPr>
              <a:t> The number of rooms can be a significant indicator of property value, useful for buyers, sellers, and real estate professionals in the valuation process.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Strategic Insight:</a:t>
            </a:r>
            <a:r>
              <a:rPr lang="en-US" sz="1100" b="0" i="0" dirty="0">
                <a:effectLst/>
              </a:rPr>
              <a:t> Developers and investors might consider the room count as a critical factor in project development and investment decisions to align with market expectations.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.png">
            <a:extLst>
              <a:ext uri="{FF2B5EF4-FFF2-40B4-BE49-F238E27FC236}">
                <a16:creationId xmlns:a16="http://schemas.microsoft.com/office/drawing/2014/main" id="{F41B5C7E-DE20-D841-0340-8A3D748C3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803" y="1935459"/>
            <a:ext cx="4221014" cy="27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9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5F75D-4C9E-08C0-95B7-08944A28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Distributions in Housing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5655F-D81B-9041-C2CF-FDED63115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6164" y="2218062"/>
            <a:ext cx="3992881" cy="35119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 i="0">
                <a:effectLst/>
              </a:rPr>
              <a:t>RIM &amp; ZN:</a:t>
            </a:r>
            <a:r>
              <a:rPr lang="en-US" sz="1300" b="0" i="0">
                <a:effectLst/>
              </a:rPr>
              <a:t> Most areas have low crime rates and residential zoning, with a few significant outliers indicating specific high-crime or highly zoned areas.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 i="0">
                <a:effectLst/>
              </a:rPr>
              <a:t>RM &amp; MEDV:</a:t>
            </a:r>
            <a:r>
              <a:rPr lang="en-US" sz="1300" b="0" i="0">
                <a:effectLst/>
              </a:rPr>
              <a:t> Normal room distribution suggests consistency in housing size, while median values indicate a market spanning from affordable to luxury homes.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 i="0">
                <a:effectLst/>
              </a:rPr>
              <a:t>LSTAT &amp; B:</a:t>
            </a:r>
            <a:r>
              <a:rPr lang="en-US" sz="1300" b="0" i="0">
                <a:effectLst/>
              </a:rPr>
              <a:t> Lower status population percentages are generally low, but with outliers; a similar pattern is observed in the proportion of Black residents.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 i="0">
                <a:effectLst/>
              </a:rPr>
              <a:t>TAX:</a:t>
            </a:r>
            <a:r>
              <a:rPr lang="en-US" sz="1300" b="0" i="0">
                <a:effectLst/>
              </a:rPr>
              <a:t> Two prevalent tax rates suggest a possible categorization of areas within the dataset.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b="1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b="1" i="0">
              <a:effectLst/>
            </a:endParaRPr>
          </a:p>
          <a:p>
            <a:pPr defTabSz="914400">
              <a:lnSpc>
                <a:spcPct val="90000"/>
              </a:lnSpc>
            </a:pPr>
            <a:r>
              <a:rPr lang="en-US" sz="1300" b="1" i="0">
                <a:effectLst/>
              </a:rPr>
              <a:t>Concise Insight:</a:t>
            </a:r>
            <a:r>
              <a:rPr lang="en-US" sz="1300" b="0" i="0">
                <a:effectLst/>
              </a:rPr>
              <a:t> Outliers highlight specific zones for detailed analysis, crucial for targeted real estate strategies and policymaking.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2).png">
            <a:extLst>
              <a:ext uri="{FF2B5EF4-FFF2-40B4-BE49-F238E27FC236}">
                <a16:creationId xmlns:a16="http://schemas.microsoft.com/office/drawing/2014/main" id="{45D68DA9-0178-C3ED-A0CF-4D86F3091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2594" y="865239"/>
            <a:ext cx="4638729" cy="45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1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DD1ED-947F-BAD8-189A-FF1CA10B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Post-Outlier Treatment 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1BCE6-F3C2-E4E6-1264-C5A7D67D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6164" y="2031101"/>
            <a:ext cx="4002713" cy="37289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Refined Dataset:</a:t>
            </a:r>
            <a:r>
              <a:rPr lang="en-US" sz="1500" b="0" i="0" dirty="0">
                <a:effectLst/>
              </a:rPr>
              <a:t> Outliers managed using the IQR method for cleaner, more accurate modeling.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Key Features Normalized:</a:t>
            </a:r>
            <a:r>
              <a:rPr lang="en-US" sz="1500" b="0" i="0" dirty="0">
                <a:effectLst/>
              </a:rPr>
              <a:t> CRIM, ZN, RM, and MEDV now show more typical distributions, enhancing model reliability.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Socio-Economic and Tax Data:</a:t>
            </a:r>
            <a:r>
              <a:rPr lang="en-US" sz="1500" b="0" i="0" dirty="0">
                <a:effectLst/>
              </a:rPr>
              <a:t> LSTAT and B distributions are more homogeneous; TAX rates exhibit clearer common brackets.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b="1" i="0" dirty="0">
              <a:effectLst/>
            </a:endParaRPr>
          </a:p>
          <a:p>
            <a:pPr defTabSz="914400">
              <a:lnSpc>
                <a:spcPct val="90000"/>
              </a:lnSpc>
            </a:pPr>
            <a:r>
              <a:rPr lang="en-US" sz="1500" b="1" i="0" dirty="0">
                <a:effectLst/>
              </a:rPr>
              <a:t>Modeling Implication:</a:t>
            </a:r>
            <a:endParaRPr lang="en-US" sz="15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Improved data quality ensures robust model performance, focusing on representative market trends.</a:t>
            </a:r>
          </a:p>
          <a:p>
            <a:pPr defTabSz="914400">
              <a:lnSpc>
                <a:spcPct val="90000"/>
              </a:lnSpc>
            </a:pPr>
            <a:br>
              <a:rPr lang="en-US" sz="1500" dirty="0"/>
            </a:br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3).png">
            <a:extLst>
              <a:ext uri="{FF2B5EF4-FFF2-40B4-BE49-F238E27FC236}">
                <a16:creationId xmlns:a16="http://schemas.microsoft.com/office/drawing/2014/main" id="{394D709E-04AE-568E-3FE3-E4FE99C2C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803" y="934065"/>
            <a:ext cx="4221014" cy="47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4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D524D-CB6C-D35D-2527-0919B743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Inter-feature Correlations in Housing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C58B-0EE6-0D14-44D0-699625A1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70" y="2109484"/>
            <a:ext cx="4128140" cy="35119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High Positive Correlation:</a:t>
            </a:r>
            <a:r>
              <a:rPr lang="en-US" b="0" i="0" dirty="0">
                <a:effectLst/>
              </a:rPr>
              <a:t> Notable positive correlations include the number of rooms (RM) with median value (MEDV), suggesting larger homes generally have higher prices.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Negative Correlation:</a:t>
            </a:r>
            <a:r>
              <a:rPr lang="en-US" b="0" i="0" dirty="0">
                <a:effectLst/>
              </a:rPr>
              <a:t> Higher crime rates (CRIM) and percentage of lower status population (LSTAT) are negatively correlated with home values (MEDV), indicating these factors might lower property prices.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Taxation Insights:</a:t>
            </a:r>
            <a:r>
              <a:rPr lang="en-US" b="0" i="0" dirty="0">
                <a:effectLst/>
              </a:rPr>
              <a:t> Property tax rates (TAX) show a strong positive correlation with the accessibility to highways (RAD), possibly reflecting infrastructure funding.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1" i="0" dirty="0">
              <a:effectLst/>
            </a:endParaRPr>
          </a:p>
          <a:p>
            <a:pPr defTabSz="914400">
              <a:lnSpc>
                <a:spcPct val="90000"/>
              </a:lnSpc>
            </a:pPr>
            <a:r>
              <a:rPr lang="en-US" b="1" i="0" dirty="0">
                <a:effectLst/>
              </a:rPr>
              <a:t>Insightful Takeaways:</a:t>
            </a:r>
            <a:endParaRPr lang="en-US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Correlations guide feature importance for predictive modeling and highlight potential intervention points for policy and investment.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4).png">
            <a:extLst>
              <a:ext uri="{FF2B5EF4-FFF2-40B4-BE49-F238E27FC236}">
                <a16:creationId xmlns:a16="http://schemas.microsoft.com/office/drawing/2014/main" id="{1900F24D-F7A8-0849-A5C4-58E01F46B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803" y="1729685"/>
            <a:ext cx="4221014" cy="31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CD54C-78CF-817A-36E7-C58FD771C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040" y="1261137"/>
            <a:ext cx="6719920" cy="888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b="1" i="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+mj-ea"/>
                <a:cs typeface="+mj-cs"/>
              </a:rPr>
              <a:t>Linear Regression Model Implementation</a:t>
            </a:r>
            <a:endParaRPr lang="en-US" sz="2800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16EE8-71E8-01F0-1D70-30C809A3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040" y="2427383"/>
            <a:ext cx="6719919" cy="3169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Model Foundation: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Utilized Linear Regression to predict MEDV (Median Home Values) based on housing data features.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 Preparation: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Applied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PowerTransformer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feature engineering to optimize data for model input.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Training Details: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Model trained on an 80/20 train-test split to ensure validation of predictions.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Objective: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Aimed at establishing a baseline for predictive performance with a focus on interpretability.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2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1569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Söhne</vt:lpstr>
      <vt:lpstr>Office Theme</vt:lpstr>
      <vt:lpstr>Predictive Analysis of Housing Prices Using Machine Learning</vt:lpstr>
      <vt:lpstr>Introduction to Machine Learning in Real Estate Analysis</vt:lpstr>
      <vt:lpstr>Problem Statement</vt:lpstr>
      <vt:lpstr>Exploratory Data Analysis Insights</vt:lpstr>
      <vt:lpstr>Correlation Between Room Count and Home Value</vt:lpstr>
      <vt:lpstr>Key Distributions in Housing Data</vt:lpstr>
      <vt:lpstr>Post-Outlier Treatment Insights</vt:lpstr>
      <vt:lpstr>Inter-feature Correlations in Housing Data</vt:lpstr>
      <vt:lpstr>Linear Regression Model Implementation</vt:lpstr>
      <vt:lpstr>Test Results - Linear Regression</vt:lpstr>
      <vt:lpstr>Random Forest</vt:lpstr>
      <vt:lpstr>Performance Evaluation of Random Forest</vt:lpstr>
      <vt:lpstr>Key Drivers in Home Value Prediction</vt:lpstr>
      <vt:lpstr>Model Performance: Linear Regression vs Random Forest</vt:lpstr>
      <vt:lpstr>Residual Analysis for Linear Regression</vt:lpstr>
      <vt:lpstr>Evaluating Random Forest Residuals</vt:lpstr>
      <vt:lpstr>SHAP Value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in Real Estate Analysis</dc:title>
  <dc:subject/>
  <dc:creator>Abhishek Goyal</dc:creator>
  <cp:keywords/>
  <dc:description>generated using python-pptx</dc:description>
  <cp:lastModifiedBy>Abhishek Goyal</cp:lastModifiedBy>
  <cp:revision>2</cp:revision>
  <dcterms:created xsi:type="dcterms:W3CDTF">2013-01-27T09:14:16Z</dcterms:created>
  <dcterms:modified xsi:type="dcterms:W3CDTF">2023-12-16T02:52:23Z</dcterms:modified>
  <cp:category/>
</cp:coreProperties>
</file>