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686" r:id="rId2"/>
    <p:sldMasterId id="2147483976" r:id="rId3"/>
  </p:sldMasterIdLst>
  <p:notesMasterIdLst>
    <p:notesMasterId r:id="rId18"/>
  </p:notesMasterIdLst>
  <p:handoutMasterIdLst>
    <p:handoutMasterId r:id="rId19"/>
  </p:handoutMasterIdLst>
  <p:sldIdLst>
    <p:sldId id="277" r:id="rId4"/>
    <p:sldId id="399" r:id="rId5"/>
    <p:sldId id="400" r:id="rId6"/>
    <p:sldId id="401" r:id="rId7"/>
    <p:sldId id="402" r:id="rId8"/>
    <p:sldId id="403" r:id="rId9"/>
    <p:sldId id="411" r:id="rId10"/>
    <p:sldId id="404" r:id="rId11"/>
    <p:sldId id="412" r:id="rId12"/>
    <p:sldId id="413" r:id="rId13"/>
    <p:sldId id="414" r:id="rId14"/>
    <p:sldId id="415" r:id="rId15"/>
    <p:sldId id="405" r:id="rId16"/>
    <p:sldId id="40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5" d="100"/>
          <a:sy n="85" d="100"/>
        </p:scale>
        <p:origin x="81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5/15/2023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2002167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372167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115404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137338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69556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227174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067325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8219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251021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58135190"/>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75565109"/>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1581616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581650527"/>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411093682"/>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513897398"/>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3130025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2675616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theme" Target="../theme/theme3.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278570000"/>
      </p:ext>
    </p:extLst>
  </p:cSld>
  <p:clrMap bg1="dk1" tx1="lt1" bg2="dk2" tx2="lt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660" r:id="rId18"/>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55995"/>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79076" y="1945952"/>
            <a:ext cx="6320144" cy="266702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chemeClr val="tx1"/>
                </a:solidFill>
              </a:rPr>
              <a:t>Submitted</a:t>
            </a:r>
          </a:p>
          <a:p>
            <a:pPr algn="ctr">
              <a:lnSpc>
                <a:spcPct val="150000"/>
              </a:lnSpc>
            </a:pPr>
            <a:r>
              <a:rPr lang="en-US" sz="2400" i="1" dirty="0">
                <a:solidFill>
                  <a:schemeClr val="tx1"/>
                </a:solidFill>
              </a:rPr>
              <a:t> in the partial fulfillment for the award of the degree of</a:t>
            </a:r>
          </a:p>
          <a:p>
            <a:pPr algn="ctr">
              <a:lnSpc>
                <a:spcPct val="150000"/>
              </a:lnSpc>
            </a:pPr>
            <a:r>
              <a:rPr lang="en-US" sz="2400" b="1" dirty="0">
                <a:solidFill>
                  <a:schemeClr val="tx1"/>
                </a:solidFill>
              </a:rPr>
              <a:t>BATCHELOR OF ENGINEERING </a:t>
            </a:r>
            <a:endParaRPr lang="en-US" sz="2400" dirty="0">
              <a:solidFill>
                <a:schemeClr val="tx1"/>
              </a:solidFill>
            </a:endParaRPr>
          </a:p>
          <a:p>
            <a:pPr algn="ctr">
              <a:lnSpc>
                <a:spcPct val="150000"/>
              </a:lnSpc>
            </a:pPr>
            <a:r>
              <a:rPr lang="en-US" sz="2400" i="1" dirty="0">
                <a:solidFill>
                  <a:srgbClr val="000000"/>
                </a:solidFill>
              </a:rPr>
              <a:t> </a:t>
            </a:r>
            <a:r>
              <a:rPr lang="en-US" sz="2400" i="1" dirty="0">
                <a:solidFill>
                  <a:schemeClr val="tx1"/>
                </a:solidFill>
              </a:rPr>
              <a:t>IN  </a:t>
            </a:r>
            <a:r>
              <a:rPr lang="en-US" sz="2400" b="1" dirty="0">
                <a:solidFill>
                  <a:schemeClr val="tx1"/>
                </a:solidFill>
              </a:rPr>
              <a:t>CSE</a:t>
            </a:r>
            <a:endParaRPr lang="en-US" sz="2400" dirty="0">
              <a:solidFill>
                <a:schemeClr val="tx1"/>
              </a:solidFill>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790237" y="5889468"/>
            <a:ext cx="2766571" cy="424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 Healthcare Chat Bot using Python</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820062" y="4545689"/>
            <a:ext cx="3902298" cy="1231106"/>
          </a:xfrm>
          <a:prstGeom prst="rect">
            <a:avLst/>
          </a:prstGeom>
          <a:noFill/>
        </p:spPr>
        <p:txBody>
          <a:bodyPr wrap="square" rtlCol="0">
            <a:spAutoFit/>
          </a:bodyPr>
          <a:lstStyle/>
          <a:p>
            <a:r>
              <a:rPr lang="en-US" sz="2000" b="1" dirty="0"/>
              <a:t>Submitted by: </a:t>
            </a:r>
          </a:p>
          <a:p>
            <a:r>
              <a:rPr lang="en-US" sz="1800" dirty="0" err="1">
                <a:effectLst/>
                <a:latin typeface="Times New Roman" panose="02020603050405020304" pitchFamily="18" charset="0"/>
                <a:ea typeface="SimSun" panose="02010600030101010101" pitchFamily="2" charset="-122"/>
              </a:rPr>
              <a:t>Pippala</a:t>
            </a:r>
            <a:r>
              <a:rPr lang="en-US" sz="1800" dirty="0">
                <a:effectLst/>
                <a:latin typeface="Times New Roman" panose="02020603050405020304" pitchFamily="18" charset="0"/>
                <a:ea typeface="SimSun" panose="02010600030101010101" pitchFamily="2" charset="-122"/>
              </a:rPr>
              <a:t> Sarayu 20B81A0539</a:t>
            </a:r>
          </a:p>
          <a:p>
            <a:r>
              <a:rPr lang="en-US" dirty="0" err="1">
                <a:latin typeface="Times New Roman" panose="02020603050405020304" pitchFamily="18" charset="0"/>
                <a:ea typeface="SimSun" panose="02010600030101010101" pitchFamily="2" charset="-122"/>
              </a:rPr>
              <a:t>Maragani</a:t>
            </a:r>
            <a:r>
              <a:rPr lang="en-US" dirty="0">
                <a:latin typeface="Times New Roman" panose="02020603050405020304" pitchFamily="18" charset="0"/>
                <a:ea typeface="SimSun" panose="02010600030101010101" pitchFamily="2" charset="-122"/>
              </a:rPr>
              <a:t> Sreeja 20B81A0545</a:t>
            </a:r>
          </a:p>
          <a:p>
            <a:r>
              <a:rPr lang="en-US" dirty="0">
                <a:latin typeface="Times New Roman" panose="02020603050405020304" pitchFamily="18" charset="0"/>
                <a:ea typeface="SimSun" panose="02010600030101010101" pitchFamily="2" charset="-122"/>
              </a:rPr>
              <a:t>Kankanala Tejaswi 20B81A0552</a:t>
            </a:r>
            <a:endParaRPr lang="en-US" sz="1800" dirty="0">
              <a:effectLst/>
              <a:latin typeface="Times New Roman" panose="02020603050405020304" pitchFamily="18" charset="0"/>
              <a:ea typeface="SimSun" panose="02010600030101010101" pitchFamily="2" charset="-122"/>
            </a:endParaRPr>
          </a:p>
        </p:txBody>
      </p:sp>
      <p:sp>
        <p:nvSpPr>
          <p:cNvPr id="6" name="TextBox 5"/>
          <p:cNvSpPr txBox="1"/>
          <p:nvPr/>
        </p:nvSpPr>
        <p:spPr>
          <a:xfrm>
            <a:off x="7681250" y="4725655"/>
            <a:ext cx="3350597" cy="1323439"/>
          </a:xfrm>
          <a:prstGeom prst="rect">
            <a:avLst/>
          </a:prstGeom>
          <a:noFill/>
        </p:spPr>
        <p:txBody>
          <a:bodyPr wrap="none" rtlCol="0">
            <a:spAutoFit/>
          </a:bodyPr>
          <a:lstStyle/>
          <a:p>
            <a:r>
              <a:rPr lang="en-US" sz="2000" b="1" dirty="0"/>
              <a:t>Under the Supervision of: </a:t>
            </a:r>
            <a:endParaRPr lang="en-US" sz="2000" dirty="0"/>
          </a:p>
          <a:p>
            <a:r>
              <a:rPr lang="en-US" sz="2000" dirty="0"/>
              <a:t>MS. </a:t>
            </a:r>
            <a:r>
              <a:rPr lang="en-US" sz="2000" dirty="0" err="1"/>
              <a:t>G.Deepika</a:t>
            </a:r>
            <a:r>
              <a:rPr lang="en-US" sz="2000" dirty="0"/>
              <a:t> </a:t>
            </a:r>
          </a:p>
          <a:p>
            <a:r>
              <a:rPr lang="en-US" sz="2000" dirty="0"/>
              <a:t>Assistant Professor</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a:t>
            </a:r>
          </a:p>
        </p:txBody>
      </p:sp>
      <p:pic>
        <p:nvPicPr>
          <p:cNvPr id="8" name="Content Placeholder 7">
            <a:extLst>
              <a:ext uri="{FF2B5EF4-FFF2-40B4-BE49-F238E27FC236}">
                <a16:creationId xmlns:a16="http://schemas.microsoft.com/office/drawing/2014/main" id="{1A2DFFED-79CB-06E9-154C-10244825E74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923" r="35431" b="80618"/>
          <a:stretch/>
        </p:blipFill>
        <p:spPr>
          <a:xfrm>
            <a:off x="1888403" y="1991813"/>
            <a:ext cx="9002380" cy="3426007"/>
          </a:xfrm>
        </p:spPr>
      </p:pic>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a:t>
            </a:r>
          </a:p>
        </p:txBody>
      </p:sp>
      <p:pic>
        <p:nvPicPr>
          <p:cNvPr id="8" name="Content Placeholder 7">
            <a:extLst>
              <a:ext uri="{FF2B5EF4-FFF2-40B4-BE49-F238E27FC236}">
                <a16:creationId xmlns:a16="http://schemas.microsoft.com/office/drawing/2014/main" id="{C6736A2C-A214-1DCE-512B-5F77F5BC6C2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258" t="-323" r="19069" b="53314"/>
          <a:stretch/>
        </p:blipFill>
        <p:spPr>
          <a:xfrm>
            <a:off x="1485901" y="1930203"/>
            <a:ext cx="9518582" cy="3953072"/>
          </a:xfrm>
        </p:spPr>
      </p:pic>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pic>
        <p:nvPicPr>
          <p:cNvPr id="8" name="Content Placeholder 7">
            <a:extLst>
              <a:ext uri="{FF2B5EF4-FFF2-40B4-BE49-F238E27FC236}">
                <a16:creationId xmlns:a16="http://schemas.microsoft.com/office/drawing/2014/main" id="{46F73B39-9251-C838-14F2-720319FB15B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917" t="-825" r="20121" b="53608"/>
          <a:stretch/>
        </p:blipFill>
        <p:spPr>
          <a:xfrm>
            <a:off x="1219200" y="1708104"/>
            <a:ext cx="10183906" cy="4510859"/>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666" y="1013059"/>
            <a:ext cx="8596668" cy="744071"/>
          </a:xfrm>
        </p:spPr>
        <p:txBody>
          <a:bodyPr/>
          <a:lstStyle/>
          <a:p>
            <a:r>
              <a:rPr lang="en-US" b="1" dirty="0"/>
              <a:t>Conclusion</a:t>
            </a:r>
          </a:p>
        </p:txBody>
      </p:sp>
      <p:sp>
        <p:nvSpPr>
          <p:cNvPr id="3" name="Content Placeholder 2"/>
          <p:cNvSpPr>
            <a:spLocks noGrp="1"/>
          </p:cNvSpPr>
          <p:nvPr>
            <p:ph idx="1"/>
          </p:nvPr>
        </p:nvSpPr>
        <p:spPr>
          <a:xfrm>
            <a:off x="569757" y="1757130"/>
            <a:ext cx="8596668" cy="3880773"/>
          </a:xfrm>
        </p:spPr>
        <p:txBody>
          <a:bodyPr>
            <a:normAutofit fontScale="85000" lnSpcReduction="20000"/>
          </a:bodyPr>
          <a:lstStyle/>
          <a:p>
            <a:r>
              <a:rPr lang="en-US" sz="2400" dirty="0">
                <a:latin typeface="Times New Roman" panose="02020603050405020304" pitchFamily="18" charset="0"/>
                <a:cs typeface="Times New Roman" panose="02020603050405020304" pitchFamily="18" charset="0"/>
              </a:rPr>
              <a:t>Chatbot is a great tool for conversation language between humans and machines. The application is developed for obtaining a fast response from the bot which implies with no delay it provides the correct result to the user. It’s ended that, the usage of chatbot is user friendly and might be utilized by someone who is aware of the way to sort in their own language.</a:t>
            </a:r>
          </a:p>
          <a:p>
            <a:r>
              <a:rPr lang="en-GB" sz="2400" b="0" i="0" u="none" strike="noStrike" baseline="0" dirty="0">
                <a:latin typeface="Times New Roman" panose="02020603050405020304" pitchFamily="18" charset="0"/>
                <a:cs typeface="Times New Roman" panose="02020603050405020304" pitchFamily="18" charset="0"/>
              </a:rPr>
              <a:t>Currently, chatbots are not supported by everyone's language and cannot understand informal language. Hence, there is good scope to remove such language barriers from chatbots. Embedded AI helps the computer system function like a human.AI chatbot making our chatbot capable and intelligent to answer complex queries. With the help of AI Chatbot, you can improve the current answer using the previous interaction. Such a chatbot system conducts intelligent interactions and saves the customer time. </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88046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3214" y="754380"/>
            <a:ext cx="8596668" cy="770965"/>
          </a:xfrm>
        </p:spPr>
        <p:txBody>
          <a:bodyPr/>
          <a:lstStyle/>
          <a:p>
            <a:r>
              <a:rPr lang="en-US" b="1" dirty="0"/>
              <a:t>Future Scope</a:t>
            </a:r>
          </a:p>
        </p:txBody>
      </p:sp>
      <p:sp>
        <p:nvSpPr>
          <p:cNvPr id="3" name="Content Placeholder 2"/>
          <p:cNvSpPr>
            <a:spLocks noGrp="1"/>
          </p:cNvSpPr>
          <p:nvPr>
            <p:ph idx="1"/>
          </p:nvPr>
        </p:nvSpPr>
        <p:spPr>
          <a:xfrm>
            <a:off x="569758" y="1631672"/>
            <a:ext cx="8596668" cy="3880773"/>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Future scope of the project could be an AI-Based Healthcare chatbot system that can also include a mobile assistant in it which will be more functions will be added and can be accessed by many users. </a:t>
            </a:r>
          </a:p>
          <a:p>
            <a:r>
              <a:rPr lang="en-US" dirty="0">
                <a:latin typeface="Times New Roman" panose="02020603050405020304" pitchFamily="18" charset="0"/>
                <a:cs typeface="Times New Roman" panose="02020603050405020304" pitchFamily="18" charset="0"/>
              </a:rPr>
              <a:t>Which will also reduce the time and will also be accurate in the health details of patients given to the doctors. </a:t>
            </a:r>
          </a:p>
          <a:p>
            <a:r>
              <a:rPr lang="en-GB" b="0" i="0" dirty="0">
                <a:effectLst/>
                <a:latin typeface="Times New Roman" panose="02020603050405020304" pitchFamily="18" charset="0"/>
                <a:cs typeface="Times New Roman" panose="02020603050405020304" pitchFamily="18" charset="0"/>
              </a:rPr>
              <a:t> Future scope of this healthcare chatbot system will help hospitals to provide healthcare support online 24 x 7, it answers deep as well as general questions. </a:t>
            </a:r>
          </a:p>
          <a:p>
            <a:r>
              <a:rPr lang="en-GB" b="0" i="0" dirty="0">
                <a:effectLst/>
                <a:latin typeface="Times New Roman" panose="02020603050405020304" pitchFamily="18" charset="0"/>
                <a:cs typeface="Times New Roman" panose="02020603050405020304" pitchFamily="18" charset="0"/>
              </a:rPr>
              <a:t>It also helps to generate leads and automatically delivers the information of leads to sales. By asking the questions in series it helps patients by guiding what exactly he/she is looking for.</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52428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56" y="69278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a:t>
            </a:r>
          </a:p>
          <a:p>
            <a:r>
              <a:rPr lang="en-US" spc="-10" dirty="0">
                <a:latin typeface="Times New Roman"/>
                <a:cs typeface="Times New Roman"/>
              </a:rPr>
              <a:t>Conclusion</a:t>
            </a:r>
          </a:p>
          <a:p>
            <a:r>
              <a:rPr lang="en-US" dirty="0">
                <a:latin typeface="Times New Roman"/>
                <a:cs typeface="Times New Roman"/>
              </a:rPr>
              <a:t>Future Scope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2682" y="745463"/>
            <a:ext cx="8027395" cy="806824"/>
          </a:xfrm>
        </p:spPr>
        <p:txBody>
          <a:bodyPr>
            <a:normAutofit fontScale="90000"/>
          </a:bodyPr>
          <a:lstStyle/>
          <a:p>
            <a:r>
              <a:rPr lang="en-US" b="1" dirty="0"/>
              <a:t>          Introduction to Project.</a:t>
            </a:r>
          </a:p>
        </p:txBody>
      </p:sp>
      <p:sp>
        <p:nvSpPr>
          <p:cNvPr id="3" name="Content Placeholder 2"/>
          <p:cNvSpPr>
            <a:spLocks noGrp="1"/>
          </p:cNvSpPr>
          <p:nvPr>
            <p:ph idx="1"/>
          </p:nvPr>
        </p:nvSpPr>
        <p:spPr>
          <a:xfrm>
            <a:off x="524934" y="1424539"/>
            <a:ext cx="8596668" cy="3880773"/>
          </a:xfrm>
        </p:spPr>
        <p:txBody>
          <a:bodyPr>
            <a:noAutofit/>
          </a:bodyPr>
          <a:lstStyle/>
          <a:p>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Today’s people are busy with their works reception, workplace work and additional addicted to the web. They are not involved in their health. So they avoid traveling to hospitals for little issues.it may become a significant drawback. </a:t>
            </a:r>
          </a:p>
          <a:p>
            <a:r>
              <a:rPr lang="en-US" dirty="0">
                <a:latin typeface="Times New Roman" panose="02020603050405020304" pitchFamily="18" charset="0"/>
                <a:cs typeface="Times New Roman" panose="02020603050405020304" pitchFamily="18" charset="0"/>
              </a:rPr>
              <a:t>So, we will offer a thought to make a health care chatbot system using AI that may identify the illness and suggest doctor .</a:t>
            </a:r>
          </a:p>
          <a:p>
            <a:r>
              <a:rPr lang="en-US" dirty="0">
                <a:latin typeface="Times New Roman" panose="02020603050405020304" pitchFamily="18" charset="0"/>
                <a:cs typeface="Times New Roman" panose="02020603050405020304" pitchFamily="18" charset="0"/>
              </a:rPr>
              <a:t>The system application uses question and answer protocol within the style of a chatbot to answer user queries. The response to the question is replied supported by the user question.</a:t>
            </a:r>
          </a:p>
          <a:p>
            <a:r>
              <a:rPr lang="en-US" dirty="0">
                <a:latin typeface="Times New Roman" panose="02020603050405020304" pitchFamily="18" charset="0"/>
                <a:cs typeface="Times New Roman" panose="02020603050405020304" pitchFamily="18" charset="0"/>
              </a:rPr>
              <a:t>The system is developed to scale back the tending price and time of the users because it isn't potential for the users to go to the doctors or consultants once in real-time required.</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9414" y="681412"/>
            <a:ext cx="8359090" cy="977153"/>
          </a:xfrm>
        </p:spPr>
        <p:txBody>
          <a:bodyPr/>
          <a:lstStyle/>
          <a:p>
            <a:r>
              <a:rPr lang="en-US" b="1" dirty="0"/>
              <a:t>Problem Formulation</a:t>
            </a:r>
          </a:p>
        </p:txBody>
      </p:sp>
      <p:sp>
        <p:nvSpPr>
          <p:cNvPr id="3" name="Content Placeholder 2"/>
          <p:cNvSpPr>
            <a:spLocks noGrp="1"/>
          </p:cNvSpPr>
          <p:nvPr>
            <p:ph idx="1"/>
          </p:nvPr>
        </p:nvSpPr>
        <p:spPr>
          <a:xfrm>
            <a:off x="558545" y="1658565"/>
            <a:ext cx="8596668" cy="3880773"/>
          </a:xfrm>
        </p:spPr>
        <p:txBody>
          <a:bodyPr>
            <a:noAutofit/>
          </a:bodyPr>
          <a:lstStyle/>
          <a:p>
            <a:r>
              <a:rPr lang="en-US" dirty="0">
                <a:latin typeface="Times New Roman" panose="02020603050405020304" pitchFamily="18" charset="0"/>
                <a:cs typeface="Times New Roman" panose="02020603050405020304" pitchFamily="18" charset="0"/>
              </a:rPr>
              <a:t>Chatbot is an Entity that imitates human discussion in its particular accepted set-up together with a text or vocal language. The aim of this system is to replicate a person’s discussion. </a:t>
            </a:r>
          </a:p>
          <a:p>
            <a:r>
              <a:rPr lang="en-US" dirty="0">
                <a:latin typeface="Times New Roman" panose="02020603050405020304" pitchFamily="18" charset="0"/>
                <a:cs typeface="Times New Roman" panose="02020603050405020304" pitchFamily="18" charset="0"/>
              </a:rPr>
              <a:t>The system gives a response by use of an efficient Graphical User Interface such that if an actual person is chatting with the user.</a:t>
            </a:r>
          </a:p>
          <a:p>
            <a:r>
              <a:rPr lang="en-US" dirty="0">
                <a:latin typeface="Times New Roman" panose="02020603050405020304" pitchFamily="18" charset="0"/>
                <a:cs typeface="Times New Roman" panose="02020603050405020304" pitchFamily="18" charset="0"/>
              </a:rPr>
              <a:t>Chatterbot that can be used in various fields like education, healthcare, and route assistance. The system takes user action as input and identifies disease ,suggests doctor ,and other symptoms related to disease</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 of the Work</a:t>
            </a:r>
          </a:p>
        </p:txBody>
      </p:sp>
      <p:sp>
        <p:nvSpPr>
          <p:cNvPr id="3" name="Content Placeholder 2"/>
          <p:cNvSpPr>
            <a:spLocks noGrp="1"/>
          </p:cNvSpPr>
          <p:nvPr>
            <p:ph idx="1"/>
          </p:nvPr>
        </p:nvSpPr>
        <p:spPr>
          <a:xfrm>
            <a:off x="426076" y="1690687"/>
            <a:ext cx="10515600" cy="4802187"/>
          </a:xfrm>
        </p:spPr>
        <p:txBody>
          <a:bodyPr>
            <a:noAutofit/>
          </a:bodyPr>
          <a:lstStyle/>
          <a:p>
            <a:r>
              <a:rPr lang="en-US" dirty="0"/>
              <a:t>  Our main objective is to spread awareness and make the application easily reachable to every person in the village. </a:t>
            </a:r>
          </a:p>
          <a:p>
            <a:r>
              <a:rPr lang="en-US" dirty="0"/>
              <a:t>In rural areas of India, people don’t have access to health services, we’re filling this gap by connecting them with nearby doctors as well as doctors in urban areas via our application.</a:t>
            </a:r>
          </a:p>
          <a:p>
            <a:r>
              <a:rPr lang="en-US" dirty="0"/>
              <a:t> To extract symptoms from user action. </a:t>
            </a:r>
          </a:p>
          <a:p>
            <a:r>
              <a:rPr lang="en-US" dirty="0"/>
              <a:t>To classify and predict the diseases using a decision tree. </a:t>
            </a:r>
          </a:p>
          <a:p>
            <a:r>
              <a:rPr lang="en-US" dirty="0"/>
              <a:t> To develop a healthcare chatbot to predict diseases by symptoms taken as input and suggest a doctor</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4424"/>
          </a:xfrm>
        </p:spPr>
        <p:txBody>
          <a:bodyPr>
            <a:normAutofit/>
          </a:bodyPr>
          <a:lstStyle/>
          <a:p>
            <a:r>
              <a:rPr lang="en-US" b="1" dirty="0"/>
              <a:t>           Methodology used</a:t>
            </a:r>
          </a:p>
        </p:txBody>
      </p:sp>
      <p:sp>
        <p:nvSpPr>
          <p:cNvPr id="3" name="Content Placeholder 2"/>
          <p:cNvSpPr>
            <a:spLocks noGrp="1"/>
          </p:cNvSpPr>
          <p:nvPr>
            <p:ph idx="1"/>
          </p:nvPr>
        </p:nvSpPr>
        <p:spPr>
          <a:xfrm>
            <a:off x="775946" y="1335788"/>
            <a:ext cx="8596668" cy="3880773"/>
          </a:xfrm>
        </p:spPr>
        <p:txBody>
          <a:bodyPr>
            <a:noAutofit/>
          </a:bodyPr>
          <a:lstStyle/>
          <a:p>
            <a:r>
              <a:rPr lang="en-US" sz="2800" dirty="0">
                <a:latin typeface="Times New Roman" panose="02020603050405020304" pitchFamily="18" charset="0"/>
                <a:cs typeface="Times New Roman" panose="02020603050405020304" pitchFamily="18" charset="0"/>
              </a:rPr>
              <a:t>The following methodology are followed to achieve the objectives defined for the proposed project work: </a:t>
            </a:r>
          </a:p>
          <a:p>
            <a:r>
              <a:rPr lang="en-US" sz="2800" dirty="0">
                <a:latin typeface="Times New Roman" panose="02020603050405020304" pitchFamily="18" charset="0"/>
                <a:cs typeface="Times New Roman" panose="02020603050405020304" pitchFamily="18" charset="0"/>
              </a:rPr>
              <a:t> A detailed study of health care chatbots is done. </a:t>
            </a:r>
          </a:p>
          <a:p>
            <a:r>
              <a:rPr lang="en-US" sz="2800" dirty="0">
                <a:latin typeface="Times New Roman" panose="02020603050405020304" pitchFamily="18" charset="0"/>
                <a:cs typeface="Times New Roman" panose="02020603050405020304" pitchFamily="18" charset="0"/>
              </a:rPr>
              <a:t>Installation and hands-on experience on existing approaches of health care chatbot is done. Relative pros and cons are identified. </a:t>
            </a:r>
          </a:p>
          <a:p>
            <a:r>
              <a:rPr lang="en-US" sz="2800" dirty="0">
                <a:latin typeface="Times New Roman" panose="02020603050405020304" pitchFamily="18" charset="0"/>
                <a:cs typeface="Times New Roman" panose="02020603050405020304" pitchFamily="18" charset="0"/>
              </a:rPr>
              <a:t> A comparison of the newly implemented approach with existing approaches is done.</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666" y="1127760"/>
            <a:ext cx="8596668" cy="779929"/>
          </a:xfrm>
        </p:spPr>
        <p:txBody>
          <a:bodyPr/>
          <a:lstStyle/>
          <a:p>
            <a:r>
              <a:rPr lang="en-US" b="1" dirty="0"/>
              <a:t>Methodology used</a:t>
            </a:r>
          </a:p>
        </p:txBody>
      </p:sp>
      <p:sp>
        <p:nvSpPr>
          <p:cNvPr id="3" name="Content Placeholder 2"/>
          <p:cNvSpPr>
            <a:spLocks noGrp="1"/>
          </p:cNvSpPr>
          <p:nvPr>
            <p:ph idx="1"/>
          </p:nvPr>
        </p:nvSpPr>
        <p:spPr>
          <a:xfrm>
            <a:off x="761154" y="1979007"/>
            <a:ext cx="8596668" cy="3880773"/>
          </a:xfrm>
        </p:spPr>
        <p:txBody>
          <a:bodyPr>
            <a:noAutofit/>
          </a:bodyPr>
          <a:lstStyle/>
          <a:p>
            <a:r>
              <a:rPr lang="en-US" sz="2400" dirty="0">
                <a:latin typeface="Times New Roman" panose="02020603050405020304" pitchFamily="18" charset="0"/>
                <a:cs typeface="Times New Roman" panose="02020603050405020304" pitchFamily="18" charset="0"/>
              </a:rPr>
              <a:t>For a conversation between user and system and software used are Python , </a:t>
            </a:r>
            <a:r>
              <a:rPr lang="en-US" sz="2400" dirty="0" err="1">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Pandas. </a:t>
            </a:r>
          </a:p>
          <a:p>
            <a:r>
              <a:rPr lang="en-US" sz="2400" dirty="0">
                <a:latin typeface="Times New Roman" panose="02020603050405020304" pitchFamily="18" charset="0"/>
                <a:cs typeface="Times New Roman" panose="02020603050405020304" pitchFamily="18" charset="0"/>
              </a:rPr>
              <a:t>The healthcare chatbot is designed by using </a:t>
            </a:r>
            <a:r>
              <a:rPr lang="en-US" sz="2400" b="1" dirty="0">
                <a:latin typeface="Times New Roman" panose="02020603050405020304" pitchFamily="18" charset="0"/>
                <a:cs typeface="Times New Roman" panose="02020603050405020304" pitchFamily="18" charset="0"/>
              </a:rPr>
              <a:t>python </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For a conversation between user and system we used Python(</a:t>
            </a:r>
            <a:r>
              <a:rPr lang="en-US" sz="2400" dirty="0" err="1">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model)</a:t>
            </a:r>
          </a:p>
          <a:p>
            <a:r>
              <a:rPr lang="en-US" sz="2400" dirty="0">
                <a:latin typeface="Times New Roman" panose="02020603050405020304" pitchFamily="18" charset="0"/>
                <a:cs typeface="Times New Roman" panose="02020603050405020304" pitchFamily="18" charset="0"/>
              </a:rPr>
              <a:t>The dataset files are CSV file format which is trained in the initial stage of the application mode and also used as testing mode.</a:t>
            </a:r>
          </a:p>
          <a:p>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sklearn</a:t>
            </a:r>
            <a:r>
              <a:rPr lang="en-US" sz="2400" dirty="0">
                <a:latin typeface="Times New Roman" panose="02020603050405020304" pitchFamily="18" charset="0"/>
                <a:cs typeface="Times New Roman" panose="02020603050405020304" pitchFamily="18" charset="0"/>
              </a:rPr>
              <a:t> library is used to implement machine learning algorithms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a:t>
            </a:r>
          </a:p>
        </p:txBody>
      </p:sp>
      <p:pic>
        <p:nvPicPr>
          <p:cNvPr id="12" name="Content Placeholder 11">
            <a:extLst>
              <a:ext uri="{FF2B5EF4-FFF2-40B4-BE49-F238E27FC236}">
                <a16:creationId xmlns:a16="http://schemas.microsoft.com/office/drawing/2014/main" id="{4F25CA85-6414-FCB5-A476-08C3E7BD8DD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748" b="53098"/>
          <a:stretch/>
        </p:blipFill>
        <p:spPr>
          <a:xfrm>
            <a:off x="1031839" y="1843245"/>
            <a:ext cx="10609868" cy="3833655"/>
          </a:xfrm>
        </p:spPr>
      </p:pic>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400366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t>
            </a:r>
          </a:p>
        </p:txBody>
      </p:sp>
      <p:pic>
        <p:nvPicPr>
          <p:cNvPr id="8" name="Content Placeholder 7">
            <a:extLst>
              <a:ext uri="{FF2B5EF4-FFF2-40B4-BE49-F238E27FC236}">
                <a16:creationId xmlns:a16="http://schemas.microsoft.com/office/drawing/2014/main" id="{B09FEC9F-D381-5D83-1C3D-B7F7F7D698D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6529" t="18144" r="38097" b="23518"/>
          <a:stretch/>
        </p:blipFill>
        <p:spPr>
          <a:xfrm>
            <a:off x="3553215" y="1808431"/>
            <a:ext cx="4876800" cy="4524106"/>
          </a:xfrm>
        </p:spPr>
      </p:pic>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6400</TotalTime>
  <Words>844</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14</vt:i4>
      </vt:variant>
    </vt:vector>
  </HeadingPairs>
  <TitlesOfParts>
    <vt:vector size="24" baseType="lpstr">
      <vt:lpstr>Arial</vt:lpstr>
      <vt:lpstr>Arial Black</vt:lpstr>
      <vt:lpstr>Bookman Old Style</vt:lpstr>
      <vt:lpstr>Calibri</vt:lpstr>
      <vt:lpstr>Calibri Light</vt:lpstr>
      <vt:lpstr>Rockwell</vt:lpstr>
      <vt:lpstr>Times New Roman</vt:lpstr>
      <vt:lpstr>2_Office Theme</vt:lpstr>
      <vt:lpstr>Contents Slide Master</vt:lpstr>
      <vt:lpstr>Damask</vt:lpstr>
      <vt:lpstr>PowerPoint Presentation</vt:lpstr>
      <vt:lpstr>Outline</vt:lpstr>
      <vt:lpstr>          Introduction to Project.</vt:lpstr>
      <vt:lpstr>Problem Formulation</vt:lpstr>
      <vt:lpstr>Objectives of the Work</vt:lpstr>
      <vt:lpstr>           Methodology used</vt:lpstr>
      <vt:lpstr>Methodology used</vt:lpstr>
      <vt:lpstr>Results</vt:lpstr>
      <vt:lpstr>Results </vt:lpstr>
      <vt:lpstr>Results</vt:lpstr>
      <vt:lpstr>Results</vt:lpstr>
      <vt:lpstr>Results </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tejaswi kankanala</cp:lastModifiedBy>
  <cp:revision>522</cp:revision>
  <dcterms:created xsi:type="dcterms:W3CDTF">2019-01-09T10:33:58Z</dcterms:created>
  <dcterms:modified xsi:type="dcterms:W3CDTF">2023-05-15T02:30:12Z</dcterms:modified>
</cp:coreProperties>
</file>