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316" r:id="rId3"/>
    <p:sldId id="313" r:id="rId4"/>
    <p:sldId id="329" r:id="rId5"/>
    <p:sldId id="341" r:id="rId6"/>
    <p:sldId id="331" r:id="rId7"/>
    <p:sldId id="344" r:id="rId8"/>
    <p:sldId id="337" r:id="rId9"/>
    <p:sldId id="345" r:id="rId10"/>
    <p:sldId id="346" r:id="rId11"/>
    <p:sldId id="347" r:id="rId12"/>
    <p:sldId id="348" r:id="rId13"/>
    <p:sldId id="349" r:id="rId14"/>
    <p:sldId id="338" r:id="rId15"/>
    <p:sldId id="343" r:id="rId16"/>
    <p:sldId id="334" r:id="rId17"/>
    <p:sldId id="350" r:id="rId18"/>
    <p:sldId id="351" r:id="rId19"/>
    <p:sldId id="333" r:id="rId20"/>
    <p:sldId id="336" r:id="rId21"/>
    <p:sldId id="339" r:id="rId22"/>
    <p:sldId id="35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5673"/>
  </p:normalViewPr>
  <p:slideViewPr>
    <p:cSldViewPr snapToGrid="0">
      <p:cViewPr>
        <p:scale>
          <a:sx n="93" d="100"/>
          <a:sy n="93" d="100"/>
        </p:scale>
        <p:origin x="77" y="197"/>
      </p:cViewPr>
      <p:guideLst/>
    </p:cSldViewPr>
  </p:slideViewPr>
  <p:outlineViewPr>
    <p:cViewPr>
      <p:scale>
        <a:sx n="33" d="100"/>
        <a:sy n="33" d="100"/>
      </p:scale>
      <p:origin x="0" y="-139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CCFA5-A7FC-458F-B03C-73149AB84BC1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9724D-8130-4979-A201-95D60FC2DE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684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B5AC0-B321-4A86-97B8-6DA69A76B311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5CFA0-AB82-4594-9186-FAF68A1919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172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26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917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2068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3449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098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6359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0057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796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0800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0430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320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788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233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5404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447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388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505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5CFA0-AB82-4594-9186-FAF68A1919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47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Helvetica Neue" panose="02000A06000000020004" pitchFamily="5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E24485-7D48-4B1E-A1C6-9D902E8B7592}" type="datetime1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AA2F-6D7A-49A7-A50B-DAF0D8AFEAC7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4883-3F42-4B10-946A-41383A266422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1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93BA-1466-487C-AFB7-A65D9F9F6166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2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02E8-8713-4437-BD43-F8660904658D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3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902-2DC3-4172-A1A6-3EFE732B88C1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0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5F7-BE85-4441-BC47-13C60347E153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8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92C8-9440-4DB5-A244-55302416B093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9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BFE8-AC4E-4974-B1F5-035436A2A2A1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FB47-3EAE-4919-8ED0-B370A759916F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1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8625-AB2D-4DBF-9C96-2D76DC17DBAA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349B0F1-5963-4B9B-B9FA-6DED7DDAF72B}" type="datetime1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60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GkNr-imwPL9ZzSrreS8boJPr1JncUhB1/view?usp=shar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783" y="1122363"/>
            <a:ext cx="11756712" cy="2387600"/>
          </a:xfrm>
        </p:spPr>
        <p:txBody>
          <a:bodyPr>
            <a:normAutofit/>
          </a:bodyPr>
          <a:lstStyle/>
          <a:p>
            <a:r>
              <a:rPr lang="en-US" sz="9600" dirty="0">
                <a:latin typeface="Impact" panose="020B0806030902050204" pitchFamily="34" charset="0"/>
              </a:rPr>
              <a:t>ECEN 5833</a:t>
            </a:r>
            <a:endParaRPr lang="en-US" sz="9600" dirty="0">
              <a:latin typeface="HelveticaNeueLT Std ExtBlk Cn" panose="020B080604050205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439835" cy="16557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Low </a:t>
            </a:r>
            <a:r>
              <a:rPr lang="en-US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Power Embedded Design Techniques</a:t>
            </a:r>
            <a:endParaRPr lang="en-US" sz="3600" dirty="0">
              <a:solidFill>
                <a:srgbClr val="CFB87C"/>
              </a:solidFill>
              <a:latin typeface="HelveticaNeueLT Std ExtBlk Cn" panose="020B080604050205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91" y="5979928"/>
            <a:ext cx="2057404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3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Low Power Mode Timeline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 References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A1062-647E-407B-B10D-A265B55750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60834"/>
            <a:ext cx="10515600" cy="4687500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Here, connection 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nterval is set as 75ms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f the connection does not happen within that period, then Bluetooth notifies a failure in establishing connection</a:t>
            </a:r>
            <a:endParaRPr lang="en-US" dirty="0"/>
          </a:p>
        </p:txBody>
      </p:sp>
      <p:pic>
        <p:nvPicPr>
          <p:cNvPr id="15" name="Picture 14" descr="A screen shot of a computer&#10;&#10;Description automatically generated">
            <a:extLst>
              <a:ext uri="{FF2B5EF4-FFF2-40B4-BE49-F238E27FC236}">
                <a16:creationId xmlns:a16="http://schemas.microsoft.com/office/drawing/2014/main" id="{95AFF582-F4F6-4272-A506-B79C55C7C2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654" y="2919174"/>
            <a:ext cx="8316692" cy="321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4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Low Power Mode Timeline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 References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A1062-647E-407B-B10D-A265B55750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32326"/>
            <a:ext cx="10515600" cy="4687500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I2C operation 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in EM2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(IR sensor operation)</a:t>
            </a:r>
            <a:endParaRPr lang="en-US" dirty="0"/>
          </a:p>
        </p:txBody>
      </p:sp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B94AE400-1432-4136-8C48-6580EF5BDD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354" y="2610808"/>
            <a:ext cx="7835292" cy="308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2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Low Power Mode Timeline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 References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A1062-647E-407B-B10D-A265B55750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32326"/>
            <a:ext cx="10515600" cy="4687500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When a human presence is detected</a:t>
            </a:r>
            <a:endParaRPr lang="en-US" dirty="0"/>
          </a:p>
        </p:txBody>
      </p:sp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5AA7F6EF-22DB-42FD-9DFC-981E1A54DF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831" y="2306595"/>
            <a:ext cx="8316338" cy="324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Low Power Mode Timeline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 References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A1062-647E-407B-B10D-A265B55750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32326"/>
            <a:ext cx="10515600" cy="4687500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The low current consumption here indicates that the fingerprint operation is complete, and the control is switched back to the main function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</p:txBody>
      </p:sp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526C4DF2-45B0-43BB-9E04-680AE41CC5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43" y="2857889"/>
            <a:ext cx="8954530" cy="318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2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Hardware Design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 References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A1062-647E-407B-B10D-A265B55750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 descr="A circuit board&#10;&#10;Description automatically generated">
            <a:extLst>
              <a:ext uri="{FF2B5EF4-FFF2-40B4-BE49-F238E27FC236}">
                <a16:creationId xmlns:a16="http://schemas.microsoft.com/office/drawing/2014/main" id="{71CAC758-3FC3-4A34-A723-C53F8F2CF8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443" y="1772825"/>
            <a:ext cx="7797114" cy="389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7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On-board Hardware Design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 References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A1062-647E-407B-B10D-A265B55750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32326"/>
            <a:ext cx="10515600" cy="4687500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MCU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/>
              <a:t>EFR32BG13 Blue Gecko by Silicon Labs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Boost Regulator and LDO output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/>
              <a:t>Linear Tech LTC3566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/>
              <a:t>Boost regulator, upon enable, provides power to fingerprint sensor which works on 5V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/>
              <a:t>LDO provides a constant 3.3V to the processor and the IR sensor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en-US" sz="200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IR sensor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Low power, compact IR sensor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</a:rPr>
              <a:t>Consists 4 integrated IR sensors and one temperature sensor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Our</a:t>
            </a:r>
            <a:r>
              <a:rPr lang="en-US" sz="2000" dirty="0">
                <a:solidFill>
                  <a:prstClr val="black"/>
                </a:solidFill>
              </a:rPr>
              <a:t> application is limited to IR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en-US" sz="20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593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Software Design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 References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A1062-647E-407B-B10D-A265B55750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32326"/>
            <a:ext cx="10515600" cy="4687500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IDE: Simplicity studio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Communication protocols: UART, I2C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On board debugger to program SOC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Minimum Energy Mode: EM2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6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B82C-249C-4EF4-9A93-063C0093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319A0-49CB-4DAF-B1CC-55938691C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Video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F377C-836F-42C6-B14C-4F77D51B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E2F3D-B741-4E7A-AA49-FDF33ACD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4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B82C-249C-4EF4-9A93-063C0093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319A0-49CB-4DAF-B1CC-55938691C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UART baud rate mismatch; incomplete responses reception</a:t>
            </a:r>
          </a:p>
          <a:p>
            <a:r>
              <a:rPr lang="en-US" dirty="0"/>
              <a:t>PMIC successfully gives 5V rail. However, when connected to the fingerprint module, the voltage is pulled down to 3V</a:t>
            </a:r>
          </a:p>
          <a:p>
            <a:r>
              <a:rPr lang="en-US" dirty="0"/>
              <a:t>Bluetooth app used could not connect with the Android versions 10 and 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F377C-836F-42C6-B14C-4F77D51B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E2F3D-B741-4E7A-AA49-FDF33ACD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92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Proof-of-concept Realization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 References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A1062-647E-407B-B10D-A265B55750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32326"/>
            <a:ext cx="10515600" cy="4687500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Successfully able to derive two power rails from the PMIC as intended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We were also able to integrate the IR module on the board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F-antenna design successfully enables the Bluetooth operations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The Bluetooth pairs the processor and the phone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450" y="1528773"/>
            <a:ext cx="10515600" cy="2699957"/>
          </a:xfrm>
        </p:spPr>
        <p:txBody>
          <a:bodyPr>
            <a:normAutofit/>
          </a:bodyPr>
          <a:lstStyle/>
          <a:p>
            <a:r>
              <a:rPr lang="en-US" sz="3600" dirty="0"/>
              <a:t>Team EM-Power</a:t>
            </a:r>
            <a:br>
              <a:rPr lang="en-US" sz="3600" dirty="0"/>
            </a:br>
            <a:r>
              <a:rPr lang="en-US" sz="3600" dirty="0"/>
              <a:t>Gitanjali Suresh, Sarayu Managoli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0357" y="6248334"/>
            <a:ext cx="7351643" cy="609666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>
                <a:solidFill>
                  <a:srgbClr val="E7E6E6"/>
                </a:solidFill>
              </a:rPr>
              <a:t> </a:t>
            </a:r>
          </a:p>
          <a:p>
            <a:endParaRPr lang="en-US" sz="1400" dirty="0">
              <a:solidFill>
                <a:srgbClr val="E7E6E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335"/>
            <a:ext cx="4934308" cy="60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2518912"/>
            <a:ext cx="10738850" cy="37294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141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 References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A1062-647E-407B-B10D-A265B55750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32326"/>
            <a:ext cx="10515600" cy="4687500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We were able to achieve the following: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Designing power management and processor circuit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Battery can independently power the system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Integrating inverted-F antenna and designing the circuit for Bluetooth communication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Integrating interfacing IR module on the board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Successfully achieved BLE pairing with the phone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Achieving Low power mode by designing state machine for BLE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Designed an Android app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Communication between Android app and processor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5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Lessons Learned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 References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A1062-647E-407B-B10D-A265B55750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32326"/>
            <a:ext cx="10515600" cy="4687500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Always verify your PCB footprints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Verify the parts before placing an order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Verify calculations before selecting the components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Check solder and connections even if they seem connected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Have through-hole connectors for better and firm grip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Always follow and update Gantt chart</a:t>
            </a:r>
          </a:p>
        </p:txBody>
      </p:sp>
    </p:spTree>
    <p:extLst>
      <p:ext uri="{BB962C8B-B14F-4D97-AF65-F5344CB8AC3E}">
        <p14:creationId xmlns:p14="http://schemas.microsoft.com/office/powerpoint/2010/main" val="381136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42DB7-E3FE-4BA0-A688-990276CE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214D3-EF26-433C-9677-6BA09CA5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16A028-065B-4C09-9944-A65C094F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927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29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Presentation Roadmap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 References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A1062-647E-407B-B10D-A265B55750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32326"/>
            <a:ext cx="10515600" cy="4687500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Project Description &amp; Use Cases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System Block Diagram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Low Power Mode Timeline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Hardware Design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Software Design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Proof of Concept Implementation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Summary and 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81562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Project Description &amp; Use Cases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 References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A1062-647E-407B-B10D-A265B55750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32326"/>
            <a:ext cx="10515600" cy="4687500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This project deals with a security system that is designed to sense and authenticate the users in order to permit them into a common space such as a lab, room, etc.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/>
              <a:t>The device communicates with the phone over the Bluetooth indicating whether the us</a:t>
            </a:r>
            <a:r>
              <a:rPr lang="en-US" dirty="0"/>
              <a:t>er is authenticated, if not, it displays an alert.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The application can be used to track the users who accessed the room</a:t>
            </a:r>
          </a:p>
        </p:txBody>
      </p:sp>
    </p:spTree>
    <p:extLst>
      <p:ext uri="{BB962C8B-B14F-4D97-AF65-F5344CB8AC3E}">
        <p14:creationId xmlns:p14="http://schemas.microsoft.com/office/powerpoint/2010/main" val="19349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Project Description &amp; Use Cases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 References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A1062-647E-407B-B10D-A265B55750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32326"/>
            <a:ext cx="10515600" cy="4687500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/>
              <a:t>With the advent of energy efficient devices and low power nodes, we are designing nodes in order to consume minimal energy.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If an unauthenticated user tried to gain access through the module, an alert LED is turned 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465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System Block Diagram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 References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A1062-647E-407B-B10D-A265B55750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13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E9B6EFA-F4F4-4438-8217-FA59DE311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113" y="1772825"/>
            <a:ext cx="5741773" cy="389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46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D18E-A45E-40B7-8773-047DEAE78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Block Diagram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9582B-3457-436A-835D-43914366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7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F6361F-F7D1-41CC-99FF-16EDCFD0D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09006"/>
            <a:ext cx="59436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2EB7B86-A240-47EA-B16C-0E283F58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 References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D3B383-E0CD-493D-8343-DB59D74B0F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13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E03CAA-CF69-40D3-8656-46281BE5E9D6}"/>
              </a:ext>
            </a:extLst>
          </p:cNvPr>
          <p:cNvSpPr txBox="1">
            <a:spLocks/>
          </p:cNvSpPr>
          <p:nvPr/>
        </p:nvSpPr>
        <p:spPr>
          <a:xfrm>
            <a:off x="8779475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01A1062-647E-407B-B10D-A265B55750D5}" type="slidenum">
              <a:rPr lang="en-US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7</a:t>
            </a:fld>
            <a:endParaRPr lang="en-US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97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Low Power Mode Timeline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 References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A1062-647E-407B-B10D-A265B55750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32326"/>
            <a:ext cx="10515600" cy="4687500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Timeline during Bluetooth advertisement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</p:txBody>
      </p:sp>
      <p:pic>
        <p:nvPicPr>
          <p:cNvPr id="9" name="Picture 8" descr="A close up of a computer&#10;&#10;Description automatically generated">
            <a:extLst>
              <a:ext uri="{FF2B5EF4-FFF2-40B4-BE49-F238E27FC236}">
                <a16:creationId xmlns:a16="http://schemas.microsoft.com/office/drawing/2014/main" id="{EB3D2172-390A-4600-AA4F-E83D0C942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389" y="2290119"/>
            <a:ext cx="8414952" cy="289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4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Low Power Mode Timeline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 References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A1062-647E-407B-B10D-A265B55750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32326"/>
            <a:ext cx="10515600" cy="4687500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Timeline during Bluetooth connection initiation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</p:txBody>
      </p:sp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3B218082-8430-4C5C-A790-CFC566144C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654" y="2431969"/>
            <a:ext cx="8316692" cy="321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1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20738</TotalTime>
  <Words>668</Words>
  <Application>Microsoft Office PowerPoint</Application>
  <PresentationFormat>Widescreen</PresentationFormat>
  <Paragraphs>158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Helvetica Neue</vt:lpstr>
      <vt:lpstr>HelveticaNeueLT Std ExtBlk Cn</vt:lpstr>
      <vt:lpstr>Impact</vt:lpstr>
      <vt:lpstr>Slack-Lato</vt:lpstr>
      <vt:lpstr>Verdana</vt:lpstr>
      <vt:lpstr>Office Theme</vt:lpstr>
      <vt:lpstr>ECEN 5833</vt:lpstr>
      <vt:lpstr>Team EM-Power Gitanjali Suresh, Sarayu Managoli</vt:lpstr>
      <vt:lpstr>Presentation Roadmap</vt:lpstr>
      <vt:lpstr>Project Description &amp; Use Cases</vt:lpstr>
      <vt:lpstr>Project Description &amp; Use Cases</vt:lpstr>
      <vt:lpstr>System Block Diagram</vt:lpstr>
      <vt:lpstr>Hardware Block Diagram</vt:lpstr>
      <vt:lpstr>Low Power Mode Timeline</vt:lpstr>
      <vt:lpstr>Low Power Mode Timeline</vt:lpstr>
      <vt:lpstr>Low Power Mode Timeline</vt:lpstr>
      <vt:lpstr>Low Power Mode Timeline</vt:lpstr>
      <vt:lpstr>Low Power Mode Timeline</vt:lpstr>
      <vt:lpstr>Low Power Mode Timeline</vt:lpstr>
      <vt:lpstr>Hardware Design</vt:lpstr>
      <vt:lpstr>On-board Hardware Design</vt:lpstr>
      <vt:lpstr>Software Design</vt:lpstr>
      <vt:lpstr>Demonstration</vt:lpstr>
      <vt:lpstr>Issues faced</vt:lpstr>
      <vt:lpstr>Proof-of-concept Realization</vt:lpstr>
      <vt:lpstr>Summary</vt:lpstr>
      <vt:lpstr>Lessons Learned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Scherr</dc:creator>
  <cp:lastModifiedBy>Sarayu Managoli</cp:lastModifiedBy>
  <cp:revision>385</cp:revision>
  <dcterms:created xsi:type="dcterms:W3CDTF">2015-08-04T22:38:58Z</dcterms:created>
  <dcterms:modified xsi:type="dcterms:W3CDTF">2020-12-13T01:01:10Z</dcterms:modified>
</cp:coreProperties>
</file>