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60" r:id="rId5"/>
    <p:sldId id="261" r:id="rId6"/>
    <p:sldId id="262" r:id="rId7"/>
    <p:sldId id="263" r:id="rId8"/>
    <p:sldId id="264"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9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FAEA1EF-7F0A-4C8F-892C-36AF0A2E2EDB}" type="datetimeFigureOut">
              <a:rPr lang="en-US" smtClean="0"/>
              <a:t>7/19/2015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8C690C8-5EFA-4358-917D-B12B7EA5EF27}"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EA1EF-7F0A-4C8F-892C-36AF0A2E2EDB}"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90C8-5EFA-4358-917D-B12B7EA5EF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EA1EF-7F0A-4C8F-892C-36AF0A2E2EDB}"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90C8-5EFA-4358-917D-B12B7EA5EF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AEA1EF-7F0A-4C8F-892C-36AF0A2E2EDB}"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90C8-5EFA-4358-917D-B12B7EA5EF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AEA1EF-7F0A-4C8F-892C-36AF0A2E2EDB}"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90C8-5EFA-4358-917D-B12B7EA5EF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FAEA1EF-7F0A-4C8F-892C-36AF0A2E2EDB}" type="datetimeFigureOut">
              <a:rPr lang="en-US" smtClean="0"/>
              <a:t>7/19/2015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690C8-5EFA-4358-917D-B12B7EA5EF27}"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AEA1EF-7F0A-4C8F-892C-36AF0A2E2EDB}" type="datetimeFigureOut">
              <a:rPr lang="en-US" smtClean="0"/>
              <a:t>7/19/2015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690C8-5EFA-4358-917D-B12B7EA5EF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AEA1EF-7F0A-4C8F-892C-36AF0A2E2EDB}" type="datetimeFigureOut">
              <a:rPr lang="en-US" smtClean="0"/>
              <a:t>7/19/2015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690C8-5EFA-4358-917D-B12B7EA5EF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EA1EF-7F0A-4C8F-892C-36AF0A2E2EDB}" type="datetimeFigureOut">
              <a:rPr lang="en-US" smtClean="0"/>
              <a:t>7/19/2015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690C8-5EFA-4358-917D-B12B7EA5EF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FAEA1EF-7F0A-4C8F-892C-36AF0A2E2EDB}" type="datetimeFigureOut">
              <a:rPr lang="en-US" smtClean="0"/>
              <a:t>7/19/2015</a:t>
            </a:fld>
            <a:endParaRPr lang="en-US"/>
          </a:p>
        </p:txBody>
      </p:sp>
      <p:sp>
        <p:nvSpPr>
          <p:cNvPr id="7" name="Slide Number Placeholder 6"/>
          <p:cNvSpPr>
            <a:spLocks noGrp="1"/>
          </p:cNvSpPr>
          <p:nvPr>
            <p:ph type="sldNum" sz="quarter" idx="12"/>
          </p:nvPr>
        </p:nvSpPr>
        <p:spPr/>
        <p:txBody>
          <a:bodyPr/>
          <a:lstStyle/>
          <a:p>
            <a:fld id="{C8C690C8-5EFA-4358-917D-B12B7EA5EF27}"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AEA1EF-7F0A-4C8F-892C-36AF0A2E2EDB}" type="datetimeFigureOut">
              <a:rPr lang="en-US" smtClean="0"/>
              <a:t>7/19/2015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C8C690C8-5EFA-4358-917D-B12B7EA5EF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FAEA1EF-7F0A-4C8F-892C-36AF0A2E2EDB}" type="datetimeFigureOut">
              <a:rPr lang="en-US" smtClean="0"/>
              <a:t>7/19/2015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8C690C8-5EFA-4358-917D-B12B7EA5EF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smtClean="0"/>
              <a:t>Not-so Famous Last Words</a:t>
            </a:r>
            <a:endParaRPr lang="en-US" sz="4400" dirty="0"/>
          </a:p>
        </p:txBody>
      </p:sp>
      <p:sp>
        <p:nvSpPr>
          <p:cNvPr id="3" name="Subtitle 2"/>
          <p:cNvSpPr>
            <a:spLocks noGrp="1"/>
          </p:cNvSpPr>
          <p:nvPr>
            <p:ph type="subTitle" idx="1"/>
          </p:nvPr>
        </p:nvSpPr>
        <p:spPr/>
        <p:txBody>
          <a:bodyPr>
            <a:normAutofit lnSpcReduction="10000"/>
          </a:bodyPr>
          <a:lstStyle/>
          <a:p>
            <a:r>
              <a:rPr lang="en-US" dirty="0"/>
              <a:t>(Title Credit: King </a:t>
            </a:r>
            <a:r>
              <a:rPr lang="en-US" dirty="0" err="1"/>
              <a:t>Kwong</a:t>
            </a:r>
            <a:r>
              <a:rPr lang="en-US" dirty="0" smtClean="0"/>
              <a:t>)</a:t>
            </a:r>
          </a:p>
          <a:p>
            <a:endParaRPr lang="en-US" dirty="0"/>
          </a:p>
          <a:p>
            <a:endParaRPr lang="en-US" dirty="0" smtClean="0"/>
          </a:p>
          <a:p>
            <a:r>
              <a:rPr lang="en-US" dirty="0" smtClean="0"/>
              <a:t>By: Sara </a:t>
            </a:r>
            <a:r>
              <a:rPr lang="en-US" dirty="0" err="1" smtClean="0"/>
              <a:t>Zeid</a:t>
            </a:r>
            <a:endParaRPr lang="en-US" dirty="0"/>
          </a:p>
        </p:txBody>
      </p:sp>
    </p:spTree>
    <p:extLst>
      <p:ext uri="{BB962C8B-B14F-4D97-AF65-F5344CB8AC3E}">
        <p14:creationId xmlns:p14="http://schemas.microsoft.com/office/powerpoint/2010/main" val="3585644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1066800"/>
          </a:xfrm>
        </p:spPr>
        <p:txBody>
          <a:bodyPr/>
          <a:lstStyle/>
          <a:p>
            <a:r>
              <a:rPr lang="en-US" dirty="0" smtClean="0"/>
              <a:t>Biggest Lesson Learned</a:t>
            </a:r>
            <a:endParaRPr lang="en-US" dirty="0"/>
          </a:p>
        </p:txBody>
      </p:sp>
      <p:sp>
        <p:nvSpPr>
          <p:cNvPr id="3" name="Content Placeholder 2"/>
          <p:cNvSpPr>
            <a:spLocks noGrp="1"/>
          </p:cNvSpPr>
          <p:nvPr>
            <p:ph idx="1"/>
          </p:nvPr>
        </p:nvSpPr>
        <p:spPr>
          <a:xfrm>
            <a:off x="1043492" y="1905000"/>
            <a:ext cx="6777317" cy="4495800"/>
          </a:xfrm>
        </p:spPr>
        <p:txBody>
          <a:bodyPr>
            <a:normAutofit fontScale="92500" lnSpcReduction="20000"/>
          </a:bodyPr>
          <a:lstStyle/>
          <a:p>
            <a:r>
              <a:rPr lang="en-US" dirty="0" smtClean="0"/>
              <a:t>Stack Overflow can set you on your very own Alice in Wonderland Rabbit Hole Adventure</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Useful function: enumerate()—Changed my life and project. </a:t>
            </a:r>
          </a:p>
          <a:p>
            <a:pPr lvl="1"/>
            <a:r>
              <a:rPr lang="en-US" dirty="0" err="1"/>
              <a:t>plt.tight_layout</a:t>
            </a:r>
            <a:r>
              <a:rPr lang="en-US" dirty="0" smtClean="0"/>
              <a:t>()</a:t>
            </a:r>
          </a:p>
          <a:p>
            <a:pPr lvl="1"/>
            <a:r>
              <a:rPr lang="en-US" dirty="0" smtClean="0"/>
              <a:t>Import </a:t>
            </a:r>
            <a:r>
              <a:rPr lang="en-US" dirty="0" err="1" smtClean="0"/>
              <a:t>datetime</a:t>
            </a:r>
            <a:endParaRPr lang="en-US" dirty="0" smtClean="0"/>
          </a:p>
          <a:p>
            <a:pPr lvl="1"/>
            <a:r>
              <a:rPr lang="en-US" dirty="0" err="1"/>
              <a:t>Index.get_duplicates</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263" y="2562225"/>
            <a:ext cx="3419475" cy="1914906"/>
          </a:xfrm>
          <a:prstGeom prst="rect">
            <a:avLst/>
          </a:prstGeom>
        </p:spPr>
      </p:pic>
    </p:spTree>
    <p:extLst>
      <p:ext uri="{BB962C8B-B14F-4D97-AF65-F5344CB8AC3E}">
        <p14:creationId xmlns:p14="http://schemas.microsoft.com/office/powerpoint/2010/main" val="2460432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Facts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527 executed </a:t>
            </a:r>
            <a:r>
              <a:rPr lang="en-US" dirty="0" smtClean="0"/>
              <a:t>in Texas since </a:t>
            </a:r>
            <a:r>
              <a:rPr lang="en-US" dirty="0"/>
              <a:t>1982</a:t>
            </a:r>
          </a:p>
          <a:p>
            <a:r>
              <a:rPr lang="en-US" dirty="0"/>
              <a:t>419 statements </a:t>
            </a:r>
          </a:p>
          <a:p>
            <a:pPr lvl="1"/>
            <a:r>
              <a:rPr lang="en-US" dirty="0" smtClean="0"/>
              <a:t>108 declined—About 20.5%</a:t>
            </a:r>
            <a:endParaRPr lang="en-US" dirty="0"/>
          </a:p>
          <a:p>
            <a:r>
              <a:rPr lang="en-US" dirty="0" smtClean="0"/>
              <a:t>Texas has performed most </a:t>
            </a:r>
            <a:r>
              <a:rPr lang="en-US" dirty="0" smtClean="0"/>
              <a:t>executions and accounts </a:t>
            </a:r>
            <a:r>
              <a:rPr lang="en-US" dirty="0" smtClean="0"/>
              <a:t>for over 1/3</a:t>
            </a:r>
            <a:r>
              <a:rPr lang="en-US" baseline="30000" dirty="0" smtClean="0"/>
              <a:t>rd</a:t>
            </a:r>
            <a:r>
              <a:rPr lang="en-US" dirty="0" smtClean="0"/>
              <a:t> </a:t>
            </a:r>
            <a:r>
              <a:rPr lang="en-US" dirty="0" smtClean="0"/>
              <a:t>executions in US(since </a:t>
            </a:r>
            <a:r>
              <a:rPr lang="en-US" dirty="0" smtClean="0"/>
              <a:t>reauthorization in 1976)</a:t>
            </a:r>
          </a:p>
          <a:p>
            <a:pPr lvl="1"/>
            <a:r>
              <a:rPr lang="en-US" dirty="0" smtClean="0"/>
              <a:t>Supreme Court suspended capital punishment 1972 to 1976</a:t>
            </a:r>
          </a:p>
          <a:p>
            <a:pPr lvl="2"/>
            <a:r>
              <a:rPr lang="en-US" dirty="0" smtClean="0"/>
              <a:t>Imposed unconstitutionally on grounds of “cruel and unusual punishment”</a:t>
            </a:r>
          </a:p>
          <a:p>
            <a:pPr lvl="2"/>
            <a:r>
              <a:rPr lang="en-US" dirty="0" smtClean="0"/>
              <a:t>What is </a:t>
            </a:r>
            <a:r>
              <a:rPr lang="en-US" smtClean="0"/>
              <a:t>currently considered constitutional </a:t>
            </a:r>
            <a:r>
              <a:rPr lang="en-US" dirty="0" smtClean="0"/>
              <a:t>application? Defendant committed </a:t>
            </a:r>
            <a:r>
              <a:rPr lang="en-US" dirty="0" smtClean="0"/>
              <a:t>murder</a:t>
            </a:r>
            <a:endParaRPr lang="en-US" dirty="0" smtClean="0"/>
          </a:p>
          <a:p>
            <a:pPr lvl="1"/>
            <a:endParaRPr lang="en-US" dirty="0" smtClean="0"/>
          </a:p>
        </p:txBody>
      </p:sp>
    </p:spTree>
    <p:extLst>
      <p:ext uri="{BB962C8B-B14F-4D97-AF65-F5344CB8AC3E}">
        <p14:creationId xmlns:p14="http://schemas.microsoft.com/office/powerpoint/2010/main" val="1871147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33400" y="457200"/>
            <a:ext cx="3810000" cy="990600"/>
          </a:xfrm>
        </p:spPr>
        <p:txBody>
          <a:bodyPr>
            <a:normAutofit fontScale="62500" lnSpcReduction="20000"/>
          </a:bodyPr>
          <a:lstStyle/>
          <a:p>
            <a:r>
              <a:rPr lang="en-US" dirty="0"/>
              <a:t>Average Age of Executed: </a:t>
            </a:r>
            <a:r>
              <a:rPr lang="en-US" dirty="0" smtClean="0"/>
              <a:t>39</a:t>
            </a:r>
          </a:p>
          <a:p>
            <a:r>
              <a:rPr lang="en-US" dirty="0" smtClean="0"/>
              <a:t>Youngest</a:t>
            </a:r>
            <a:r>
              <a:rPr lang="en-US" dirty="0"/>
              <a:t>: </a:t>
            </a:r>
            <a:r>
              <a:rPr lang="en-US" dirty="0" smtClean="0"/>
              <a:t>24</a:t>
            </a:r>
          </a:p>
          <a:p>
            <a:r>
              <a:rPr lang="en-US" dirty="0" smtClean="0"/>
              <a:t>Oldest</a:t>
            </a:r>
            <a:r>
              <a:rPr lang="en-US" dirty="0"/>
              <a:t>: </a:t>
            </a:r>
            <a:r>
              <a:rPr lang="en-US" dirty="0" smtClean="0"/>
              <a:t>67</a:t>
            </a:r>
          </a:p>
          <a:p>
            <a:r>
              <a:rPr lang="en-US" dirty="0" smtClean="0"/>
              <a:t>33 at age of 38</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66851"/>
            <a:ext cx="5638800" cy="4933950"/>
          </a:xfrm>
          <a:prstGeom prst="rect">
            <a:avLst/>
          </a:prstGeom>
        </p:spPr>
      </p:pic>
    </p:spTree>
    <p:extLst>
      <p:ext uri="{BB962C8B-B14F-4D97-AF65-F5344CB8AC3E}">
        <p14:creationId xmlns:p14="http://schemas.microsoft.com/office/powerpoint/2010/main" val="256843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3401" y="457200"/>
            <a:ext cx="3898106" cy="571948"/>
          </a:xfrm>
        </p:spPr>
        <p:txBody>
          <a:bodyPr>
            <a:normAutofit fontScale="77500" lnSpcReduction="20000"/>
          </a:bodyPr>
          <a:lstStyle/>
          <a:p>
            <a:r>
              <a:rPr lang="en-US" dirty="0" smtClean="0"/>
              <a:t>Harris County: Most populous in Texas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43000"/>
            <a:ext cx="6381750" cy="5105400"/>
          </a:xfrm>
          <a:prstGeom prst="rect">
            <a:avLst/>
          </a:prstGeom>
        </p:spPr>
      </p:pic>
    </p:spTree>
    <p:extLst>
      <p:ext uri="{BB962C8B-B14F-4D97-AF65-F5344CB8AC3E}">
        <p14:creationId xmlns:p14="http://schemas.microsoft.com/office/powerpoint/2010/main" val="2464359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838200"/>
            <a:ext cx="7010400" cy="5608321"/>
          </a:xfrm>
        </p:spPr>
      </p:pic>
    </p:spTree>
    <p:extLst>
      <p:ext uri="{BB962C8B-B14F-4D97-AF65-F5344CB8AC3E}">
        <p14:creationId xmlns:p14="http://schemas.microsoft.com/office/powerpoint/2010/main" val="288543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457200"/>
            <a:ext cx="3810000" cy="609600"/>
          </a:xfrm>
        </p:spPr>
        <p:txBody>
          <a:bodyPr>
            <a:normAutofit/>
          </a:bodyPr>
          <a:lstStyle/>
          <a:p>
            <a:r>
              <a:rPr lang="en-US" dirty="0" smtClean="0"/>
              <a:t>40 Executed in 2000</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44880"/>
            <a:ext cx="6858000" cy="5486401"/>
          </a:xfrm>
          <a:prstGeom prst="rect">
            <a:avLst/>
          </a:prstGeom>
        </p:spPr>
      </p:pic>
    </p:spTree>
    <p:extLst>
      <p:ext uri="{BB962C8B-B14F-4D97-AF65-F5344CB8AC3E}">
        <p14:creationId xmlns:p14="http://schemas.microsoft.com/office/powerpoint/2010/main" val="2534330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838200"/>
            <a:ext cx="6553200" cy="5617029"/>
          </a:xfrm>
        </p:spPr>
      </p:pic>
    </p:spTree>
    <p:extLst>
      <p:ext uri="{BB962C8B-B14F-4D97-AF65-F5344CB8AC3E}">
        <p14:creationId xmlns:p14="http://schemas.microsoft.com/office/powerpoint/2010/main" val="2174107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828800"/>
            <a:ext cx="8077200" cy="3508977"/>
          </a:xfrm>
        </p:spPr>
        <p:txBody>
          <a:bodyPr>
            <a:noAutofit/>
          </a:bodyPr>
          <a:lstStyle/>
          <a:p>
            <a:pPr marL="0" indent="0">
              <a:buNone/>
            </a:pPr>
            <a:r>
              <a:rPr lang="en-US" sz="600" dirty="0" smtClean="0"/>
              <a:t>"I would like to say that I did not kill Bobby Lambert. That </a:t>
            </a:r>
            <a:r>
              <a:rPr lang="en-US" sz="1400" b="1" dirty="0" smtClean="0"/>
              <a:t>I'm an innocent black man that is being murdered. This is a lynching that is happening in America tonight.</a:t>
            </a:r>
            <a:r>
              <a:rPr lang="en-US" sz="1400" dirty="0" smtClean="0"/>
              <a:t> </a:t>
            </a:r>
            <a:r>
              <a:rPr lang="en-US" sz="1400" b="1" dirty="0" smtClean="0"/>
              <a:t>There's overwhelming and compelling evidence of my defense that has never been heard in any court of America. </a:t>
            </a:r>
            <a:r>
              <a:rPr lang="en-US" sz="600" dirty="0" smtClean="0"/>
              <a:t>What is happening here is an outrage for any civilized country to anybody anywhere to look at what's happening here is wrong.  I thank all of the people that have rallied to my cause. They've been standing in support of me. Who have finished with me.  I say to Mr. Lambert's family, I did not kill Bobby Lambert. You are pursuing the execution of an innocent man.  I want to express my sincere thanks to all of </a:t>
            </a:r>
            <a:r>
              <a:rPr lang="en-US" sz="600" dirty="0" err="1" smtClean="0"/>
              <a:t>ya'll</a:t>
            </a:r>
            <a:r>
              <a:rPr lang="en-US" sz="600" dirty="0" smtClean="0"/>
              <a:t>. We must continue to </a:t>
            </a:r>
            <a:r>
              <a:rPr lang="en-US" sz="1400" b="1" dirty="0" smtClean="0"/>
              <a:t>move forward and do everything we can to outlaw legal lynching in America. </a:t>
            </a:r>
            <a:r>
              <a:rPr lang="en-US" sz="600" dirty="0" smtClean="0"/>
              <a:t>We must continue to stay strong all around the world, and </a:t>
            </a:r>
            <a:r>
              <a:rPr lang="en-US" sz="1400" b="1" dirty="0" smtClean="0"/>
              <a:t>people must come together to stop the systematic killing of poor and innocent black people. </a:t>
            </a:r>
            <a:r>
              <a:rPr lang="en-US" sz="600" dirty="0" smtClean="0"/>
              <a:t>We</a:t>
            </a:r>
            <a:r>
              <a:rPr lang="en-US" sz="600" b="1" dirty="0" smtClean="0"/>
              <a:t> </a:t>
            </a:r>
            <a:r>
              <a:rPr lang="en-US" sz="600" dirty="0" smtClean="0"/>
              <a:t>must continue to stand together in unity and to demand a moratorium on all executions. We must not let this murder/lynching be forgotten tonight, my brothers. We must take it to the nation. We must keep our faith. We must go forward. We recognize that many leaders have died. Malcom X, Martin Luther King, and others who stood up for what was right. They stood up for what was just. We must, you must brothers, that's why I have called you today. You must carry on that condition. What is here is just a lynching that is taking place. But they're going to keep on lynching us for the next 100 years, if you do not carry on that tradition, and that period of resistance. We will prevail. We may loose this battle, but we will win the war. This death, this lynching will be avenged. It will be avenged, it must be avenged. The people must avenge this murder. So my brothers, all of </a:t>
            </a:r>
            <a:r>
              <a:rPr lang="en-US" sz="600" dirty="0" err="1" smtClean="0"/>
              <a:t>ya'll</a:t>
            </a:r>
            <a:r>
              <a:rPr lang="en-US" sz="600" dirty="0" smtClean="0"/>
              <a:t> stay strong, continue to move forward.  Know that I love all of you. I love the people, I love all of you for your blessing, strength, for your courage, for your dignity, the way you have come here tonight, and the way you have protested and kept this nation together. Keep moving forward, my brothers. Slavery couldn't stop us. The lynching couldn't stop us in the south. This lynching will not stop us tonight. We will go forward. Our destiny in this country is freedom and liberation. We will gain our freedom and liberation by any means necessary. By any means necessary, we keep marching forward.  I love you, Mr. Jackson. Bianca, make sure that the state does not get my body. Make sure that we get my name as </a:t>
            </a:r>
            <a:r>
              <a:rPr lang="en-US" sz="600" dirty="0" err="1" smtClean="0"/>
              <a:t>Shaka</a:t>
            </a:r>
            <a:r>
              <a:rPr lang="en-US" sz="600" dirty="0" smtClean="0"/>
              <a:t> </a:t>
            </a:r>
            <a:r>
              <a:rPr lang="en-US" sz="600" dirty="0" err="1" smtClean="0"/>
              <a:t>Sankofa</a:t>
            </a:r>
            <a:r>
              <a:rPr lang="en-US" sz="600" dirty="0" smtClean="0"/>
              <a:t>. My name is not Gary Graham. Make sure that it is properly presented on my grave. </a:t>
            </a:r>
            <a:r>
              <a:rPr lang="en-US" sz="600" dirty="0" err="1" smtClean="0"/>
              <a:t>Shaka</a:t>
            </a:r>
            <a:r>
              <a:rPr lang="en-US" sz="600" dirty="0" smtClean="0"/>
              <a:t> </a:t>
            </a:r>
            <a:r>
              <a:rPr lang="en-US" sz="600" dirty="0" err="1" smtClean="0"/>
              <a:t>Sankofa</a:t>
            </a:r>
            <a:r>
              <a:rPr lang="en-US" sz="600" dirty="0" smtClean="0"/>
              <a:t>.  I died fighting for what I believe in. I died fighting for what was just and what was right. I did not kill Bobby Lambert, and the truth is going to come out. It will be brought out.  I want you to take this thing off into international court, Mr. Robert Mohammed and all </a:t>
            </a:r>
            <a:r>
              <a:rPr lang="en-US" sz="600" dirty="0" err="1" smtClean="0"/>
              <a:t>ya'll</a:t>
            </a:r>
            <a:r>
              <a:rPr lang="en-US" sz="600" dirty="0" smtClean="0"/>
              <a:t>. I want you, I want to get my family and take this down to international court and file a law suit. Get all the video tapes of all the beatings. They have beat me up in the back. They have beat me up at the unit over there. Get all the video tapes supporting that law suit. And make the public exposed to the genocide and this brutality world, and let the world see what is really happening here behind closed doors. Let the world see the barbarity and injustice of what is really happening here. You must get those video tapes. You must make it exposed, this injustice, to the world. You must continue to demand a moratorium on all executions. We must move forward Minister Robert Mohammed.  Ashanti </a:t>
            </a:r>
            <a:r>
              <a:rPr lang="en-US" sz="600" dirty="0" err="1" smtClean="0"/>
              <a:t>Chimurenga</a:t>
            </a:r>
            <a:r>
              <a:rPr lang="en-US" sz="600" dirty="0" smtClean="0"/>
              <a:t>, I love you for standing with me, my sister. You are a strong warrior queen. You will continue to be string in everything that you do. Believe in yourself, you must hold your head up, in the spirit of Winnie Mandela, in the spirit of Nelson Mandela. </a:t>
            </a:r>
            <a:r>
              <a:rPr lang="en-US" sz="600" dirty="0" err="1" smtClean="0"/>
              <a:t>Ya'll</a:t>
            </a:r>
            <a:r>
              <a:rPr lang="en-US" sz="600" dirty="0" smtClean="0"/>
              <a:t> must move forward. We will stop this lynching.  Reverend Al Sharpton, I love you, my brother.  Bianca Jagger, I love all of you. </a:t>
            </a:r>
            <a:r>
              <a:rPr lang="en-US" sz="600" dirty="0" err="1" smtClean="0"/>
              <a:t>Ya'll</a:t>
            </a:r>
            <a:r>
              <a:rPr lang="en-US" sz="600" dirty="0" smtClean="0"/>
              <a:t> make sure that we continue to stand together. Reverend Jesse Jackson and know that this murder, this lynching will not be forgotten. I love you, too, my brother. This is genocide in America. This is what happens to black men when they stand up and protest for what is right and just. We refuse to compromise, we refuse to surrender the dignity for what we know is right. But we will move on, we have been strong in the past. We will continue to be strong as a people. You can kill a revolutionary, but you cannot stop the revolution. The revolution will go on. The people will carry the revolution on. You are the people that must carry that revolutionary on, in order to liberate our children from this genocide and for what is happening here in America tonight. What has happened for the last 100 or so years in America. This is the part of the genocide, this is part of the African (unintelligible), that we as black people have endured in America. But we shall overcome, we will continue with this. We will continue, we will gain our freedom and liberation, by any means necessary. Stay strong. They cannot kill us. We will move forward.  To my sons, to my daughters, all of you. I love all of you. You have been wonderful. Keep your heads up. Keep moving forward. Keep united. Maintain the love and unity in the community.  And know that victory is assured. Victory for the people will be assured. We will gain our freedom and liberation in this country. We will gain it and we will do it by any means necessary. We will keep marching. March on black people. Keep your heads high. March on. All </a:t>
            </a:r>
            <a:r>
              <a:rPr lang="en-US" sz="600" dirty="0" err="1" smtClean="0"/>
              <a:t>ya'll</a:t>
            </a:r>
            <a:r>
              <a:rPr lang="en-US" sz="600" dirty="0" smtClean="0"/>
              <a:t> leaders. March on. Take your message to the people. Preach the moratorium for all executions. We're </a:t>
            </a:r>
            <a:r>
              <a:rPr lang="en-US" sz="600" dirty="0" err="1" smtClean="0"/>
              <a:t>gonna</a:t>
            </a:r>
            <a:r>
              <a:rPr lang="en-US" sz="600" dirty="0" smtClean="0"/>
              <a:t> stop, we are going to end the death penalty in this country. We are going to end it all across this world. Push forward people. And know that what </a:t>
            </a:r>
            <a:r>
              <a:rPr lang="en-US" sz="600" dirty="0" err="1" smtClean="0"/>
              <a:t>ya'll</a:t>
            </a:r>
            <a:r>
              <a:rPr lang="en-US" sz="600" dirty="0" smtClean="0"/>
              <a:t> are doing is right. What </a:t>
            </a:r>
            <a:r>
              <a:rPr lang="en-US" sz="600" dirty="0" err="1" smtClean="0"/>
              <a:t>ya'll</a:t>
            </a:r>
            <a:r>
              <a:rPr lang="en-US" sz="600" dirty="0" smtClean="0"/>
              <a:t> are doing is just. This is nothing more that pure and simple murder. This is what is happening tonight in America. Nothing more than state sanctioned murders, state sanctioned lynching, right here in America, and right here tonight. This is what is happening my brothers. Nothing less. They know I'm innocent. They've got the facts to prove it. They know I'm innocent. But they cannot acknowledge my innocence, because to do so would be to publicly admit their guilt. This is something these racist people will never do. We must remember brothers, this is what we're faced with. You must take this endeavor forward. You must stay strong. You must continue to hold your heads up, and to be there. And I love you, too, my brother. All of you who are standing with me in solidarity. We will prevail. We will keep marching. Keep marching black people, black power. Keep marching black people, black power. </a:t>
            </a:r>
            <a:r>
              <a:rPr lang="en-US" sz="1400" b="1" dirty="0" smtClean="0"/>
              <a:t>Keep marching black people. Keep marching black people. </a:t>
            </a:r>
            <a:r>
              <a:rPr lang="en-US" sz="600" dirty="0" smtClean="0"/>
              <a:t>They are killing me tonight. They are murdering me tonight.  "</a:t>
            </a:r>
            <a:endParaRPr lang="en-US" sz="600" dirty="0"/>
          </a:p>
        </p:txBody>
      </p:sp>
      <p:sp>
        <p:nvSpPr>
          <p:cNvPr id="4" name="TextBox 3"/>
          <p:cNvSpPr txBox="1"/>
          <p:nvPr/>
        </p:nvSpPr>
        <p:spPr>
          <a:xfrm>
            <a:off x="838200" y="838200"/>
            <a:ext cx="184731" cy="369332"/>
          </a:xfrm>
          <a:prstGeom prst="rect">
            <a:avLst/>
          </a:prstGeom>
          <a:noFill/>
        </p:spPr>
        <p:txBody>
          <a:bodyPr wrap="none" rtlCol="0">
            <a:spAutoFit/>
          </a:bodyPr>
          <a:lstStyle/>
          <a:p>
            <a:endParaRPr lang="en-US" dirty="0"/>
          </a:p>
        </p:txBody>
      </p:sp>
      <p:sp>
        <p:nvSpPr>
          <p:cNvPr id="5" name="Content Placeholder 2"/>
          <p:cNvSpPr txBox="1">
            <a:spLocks/>
          </p:cNvSpPr>
          <p:nvPr/>
        </p:nvSpPr>
        <p:spPr>
          <a:xfrm>
            <a:off x="533400" y="762000"/>
            <a:ext cx="7848600" cy="960106"/>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1600" b="1" dirty="0" smtClean="0">
                <a:solidFill>
                  <a:schemeClr val="accent1"/>
                </a:solidFill>
              </a:rPr>
              <a:t>Longest Statement: Gary Graham, 39 (convicted at age of 18), 06/22/2000, Black, Wikipedia: </a:t>
            </a:r>
            <a:r>
              <a:rPr lang="en-US" sz="1600" b="1" dirty="0" err="1" smtClean="0">
                <a:solidFill>
                  <a:schemeClr val="accent1"/>
                </a:solidFill>
              </a:rPr>
              <a:t>Shaka</a:t>
            </a:r>
            <a:r>
              <a:rPr lang="en-US" sz="1600" b="1" dirty="0" smtClean="0">
                <a:solidFill>
                  <a:schemeClr val="accent1"/>
                </a:solidFill>
              </a:rPr>
              <a:t> </a:t>
            </a:r>
            <a:r>
              <a:rPr lang="en-US" sz="1600" b="1" dirty="0" err="1" smtClean="0">
                <a:solidFill>
                  <a:schemeClr val="accent1"/>
                </a:solidFill>
              </a:rPr>
              <a:t>Sankofa</a:t>
            </a:r>
            <a:endParaRPr lang="en-US" sz="1600" b="1" dirty="0" smtClean="0">
              <a:solidFill>
                <a:schemeClr val="accent1"/>
              </a:solidFill>
            </a:endParaRPr>
          </a:p>
          <a:p>
            <a:r>
              <a:rPr lang="en-US" sz="1600" b="1" dirty="0" smtClean="0">
                <a:solidFill>
                  <a:schemeClr val="accent1"/>
                </a:solidFill>
              </a:rPr>
              <a:t>In 2005, Supreme Court abolished executions for persons under the age of 18 at the time of the crime.</a:t>
            </a:r>
            <a:endParaRPr lang="en-US" sz="1600" b="1" dirty="0">
              <a:solidFill>
                <a:schemeClr val="accent1"/>
              </a:solidFill>
            </a:endParaRPr>
          </a:p>
        </p:txBody>
      </p:sp>
    </p:spTree>
    <p:extLst>
      <p:ext uri="{BB962C8B-B14F-4D97-AF65-F5344CB8AC3E}">
        <p14:creationId xmlns:p14="http://schemas.microsoft.com/office/powerpoint/2010/main" val="3436717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484</TotalTime>
  <Words>1656</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Austin</vt:lpstr>
      <vt:lpstr>Not-so Famous Last Words</vt:lpstr>
      <vt:lpstr>Biggest Lesson Learned</vt:lpstr>
      <vt:lpstr>Quick Facts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c:creator>
  <cp:lastModifiedBy>Sara</cp:lastModifiedBy>
  <cp:revision>21</cp:revision>
  <dcterms:created xsi:type="dcterms:W3CDTF">2015-06-25T21:55:30Z</dcterms:created>
  <dcterms:modified xsi:type="dcterms:W3CDTF">2015-07-19T22:53:31Z</dcterms:modified>
</cp:coreProperties>
</file>