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15"/>
  </p:notesMasterIdLst>
  <p:sldIdLst>
    <p:sldId id="256" r:id="rId2"/>
    <p:sldId id="261" r:id="rId3"/>
    <p:sldId id="284" r:id="rId4"/>
    <p:sldId id="265" r:id="rId5"/>
    <p:sldId id="281" r:id="rId6"/>
    <p:sldId id="283" r:id="rId7"/>
    <p:sldId id="269" r:id="rId8"/>
    <p:sldId id="282" r:id="rId9"/>
    <p:sldId id="285" r:id="rId10"/>
    <p:sldId id="279" r:id="rId11"/>
    <p:sldId id="280" r:id="rId12"/>
    <p:sldId id="286" r:id="rId13"/>
    <p:sldId id="278" r:id="rId14"/>
  </p:sldIdLst>
  <p:sldSz cx="9144000" cy="5143500" type="screen16x9"/>
  <p:notesSz cx="6858000" cy="9144000"/>
  <p:embeddedFontLst>
    <p:embeddedFont>
      <p:font typeface="Permanent Marker" panose="02000000000000000000" pitchFamily="2" charset="0"/>
      <p:regular r:id="rId16"/>
    </p:embeddedFon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B70536-D3EE-448C-9629-2038D408D480}">
  <a:tblStyle styleId="{FCB70536-D3EE-448C-9629-2038D408D48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19"/>
    <p:restoredTop sz="92111"/>
  </p:normalViewPr>
  <p:slideViewPr>
    <p:cSldViewPr snapToGrid="0" snapToObjects="1">
      <p:cViewPr varScale="1">
        <p:scale>
          <a:sx n="186" d="100"/>
          <a:sy n="186" d="100"/>
        </p:scale>
        <p:origin x="272" y="12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7174cd33_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7174cd33_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236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Being stuck at the airport for hours due to flight delay is one of those experiences that you would never want to have. Plus, if we are traveling on a tight business schedule, we would want to have more control of our schedules. The goal of my project is to predict flight delay and help travelers plan </a:t>
            </a:r>
            <a:r>
              <a:rPr lang="en" sz="1200" dirty="0" err="1"/>
              <a:t>th</a:t>
            </a:r>
            <a:r>
              <a:rPr lang="en-US" sz="1200" dirty="0" err="1"/>
              <a:t>ei</a:t>
            </a:r>
            <a:r>
              <a:rPr lang="en" sz="1200" dirty="0"/>
              <a:t>r trips. </a:t>
            </a:r>
            <a:endParaRPr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obtained the flight performance data from the bureau of transportation and analyzed the data with python. Specifically, I used the </a:t>
            </a:r>
            <a:r>
              <a:rPr lang="en-US" dirty="0" err="1"/>
              <a:t>scikitlearn</a:t>
            </a:r>
            <a:r>
              <a:rPr lang="en-US" dirty="0"/>
              <a:t> module for model building.</a:t>
            </a:r>
            <a:endParaRPr dirty="0"/>
          </a:p>
        </p:txBody>
      </p:sp>
    </p:spTree>
    <p:extLst>
      <p:ext uri="{BB962C8B-B14F-4D97-AF65-F5344CB8AC3E}">
        <p14:creationId xmlns:p14="http://schemas.microsoft.com/office/powerpoint/2010/main" val="414569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Since the dataset is huge for 2019 and there's time variation </a:t>
            </a:r>
            <a:r>
              <a:rPr lang="en-US"/>
              <a:t>in percent </a:t>
            </a:r>
            <a:r>
              <a:rPr lang="en-US" dirty="0"/>
              <a:t>of flight delay around the year, I chose to focus on on records from January 2019. The features in the dataset include date of the flight, airlines, origin airport, destination airport, scheduled departure, scheduled arrival, airtime, distance, and I count all the incoming flights per day of an airport as an indicator of how busy the airport is. Also, I added in the interaction term of schedule arrival and the incoming flights in my model. My target is arrival delay for more than 15 mins.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airlines have flight delay, but compare to the average percent of delay, Hawaiian, Delta, and Southwest are doing the best job. If there are different airlines providing services for our travel, maybe consider booking with the airlines that tend to have less delay.</a:t>
            </a:r>
            <a:endParaRPr dirty="0"/>
          </a:p>
        </p:txBody>
      </p:sp>
    </p:spTree>
    <p:extLst>
      <p:ext uri="{BB962C8B-B14F-4D97-AF65-F5344CB8AC3E}">
        <p14:creationId xmlns:p14="http://schemas.microsoft.com/office/powerpoint/2010/main" val="378791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airports do better jobs than the others. LaGuardia, San Francisco, and Chicago O’Hare airports have more delay than the others. However, one thing I found from EDA is that even the same airport, the percent of delay in a particular month could be very different from the year-round average percent of delay. When we plan our traveling, the month in the year and the destination both affect the probability of experiencing flight delay.</a:t>
            </a:r>
            <a:endParaRPr dirty="0"/>
          </a:p>
        </p:txBody>
      </p:sp>
    </p:spTree>
    <p:extLst>
      <p:ext uri="{BB962C8B-B14F-4D97-AF65-F5344CB8AC3E}">
        <p14:creationId xmlns:p14="http://schemas.microsoft.com/office/powerpoint/2010/main" val="2432492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Since the goal is to avoid flight delay, the metrics we are focusing on is the recall for delay so we can identify as many flight delay as possible. Random Forests produced the best recall rate with the dataset. Unfortunately, the recall for delay is quite low at classification threshold of 0.5. We can decrease the threshold to increase the recall rate, BUT at the expense of having a lot more false positive, meaning have on-time flights classified as delay.</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570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938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blu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red">
  <p:cSld name="TITLE_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3" name="Google Shape;13;p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yellow">
  <p:cSld name="TITLE_2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6" name="Google Shape;16;p4"/>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blue">
  <p:cSld name="TITLE_1_2">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6"/>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4" name="Google Shape;24;p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yellow">
  <p:cSld name="TITLE_1_2_1">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 name="Google Shape;27;p7"/>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8" name="Google Shape;28;p7"/>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red">
  <p:cSld name="TITLE_1_1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9"/>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5" name="Google Shape;35;p9"/>
          <p:cNvSpPr txBox="1"/>
          <p:nvPr/>
        </p:nvSpPr>
        <p:spPr>
          <a:xfrm>
            <a:off x="3593400" y="992123"/>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Permanent Marker"/>
                <a:ea typeface="Permanent Marker"/>
                <a:cs typeface="Permanent Marker"/>
                <a:sym typeface="Permanent Marker"/>
              </a:rPr>
              <a:t>“</a:t>
            </a:r>
            <a:endParaRPr sz="9600">
              <a:solidFill>
                <a:schemeClr val="accent1"/>
              </a:solidFill>
              <a:latin typeface="Permanent Marker"/>
              <a:ea typeface="Permanent Marker"/>
              <a:cs typeface="Permanent Marker"/>
              <a:sym typeface="Permanent Marker"/>
            </a:endParaRPr>
          </a:p>
        </p:txBody>
      </p:sp>
      <p:sp>
        <p:nvSpPr>
          <p:cNvPr id="36" name="Google Shape;36;p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blue">
  <p:cSld name="TITLE_1_1_1_1">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9" name="Google Shape;39;p10"/>
          <p:cNvSpPr txBox="1"/>
          <p:nvPr/>
        </p:nvSpPr>
        <p:spPr>
          <a:xfrm>
            <a:off x="3593400" y="1283826"/>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5"/>
                </a:solidFill>
                <a:latin typeface="Permanent Marker"/>
                <a:ea typeface="Permanent Marker"/>
                <a:cs typeface="Permanent Marker"/>
                <a:sym typeface="Permanent Marker"/>
              </a:rPr>
              <a:t>“</a:t>
            </a:r>
            <a:endParaRPr sz="9600">
              <a:solidFill>
                <a:schemeClr val="accent5"/>
              </a:solidFill>
              <a:latin typeface="Permanent Marker"/>
              <a:ea typeface="Permanent Marker"/>
              <a:cs typeface="Permanent Marker"/>
              <a:sym typeface="Permanent Marker"/>
            </a:endParaRPr>
          </a:p>
        </p:txBody>
      </p:sp>
      <p:sp>
        <p:nvSpPr>
          <p:cNvPr id="40" name="Google Shape;40;p1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a:solidFill>
                  <a:schemeClr val="lt1"/>
                </a:solidFill>
              </a:defRPr>
            </a:lvl2pPr>
            <a:lvl3pPr lvl="2">
              <a:spcBef>
                <a:spcPts val="0"/>
              </a:spcBef>
              <a:spcAft>
                <a:spcPts val="0"/>
              </a:spcAft>
              <a:buClr>
                <a:schemeClr val="lt1"/>
              </a:buClr>
              <a:buSzPts val="2400"/>
              <a:buNone/>
              <a:defRPr>
                <a:solidFill>
                  <a:schemeClr val="lt1"/>
                </a:solidFill>
              </a:defRPr>
            </a:lvl3pPr>
            <a:lvl4pPr lvl="3">
              <a:spcBef>
                <a:spcPts val="0"/>
              </a:spcBef>
              <a:spcAft>
                <a:spcPts val="0"/>
              </a:spcAft>
              <a:buClr>
                <a:schemeClr val="lt1"/>
              </a:buClr>
              <a:buSzPts val="2400"/>
              <a:buNone/>
              <a:defRPr>
                <a:solidFill>
                  <a:schemeClr val="lt1"/>
                </a:solidFill>
              </a:defRPr>
            </a:lvl4pPr>
            <a:lvl5pPr lvl="4">
              <a:spcBef>
                <a:spcPts val="0"/>
              </a:spcBef>
              <a:spcAft>
                <a:spcPts val="0"/>
              </a:spcAft>
              <a:buClr>
                <a:schemeClr val="lt1"/>
              </a:buClr>
              <a:buSzPts val="2400"/>
              <a:buNone/>
              <a:defRPr>
                <a:solidFill>
                  <a:schemeClr val="lt1"/>
                </a:solidFill>
              </a:defRPr>
            </a:lvl5pPr>
            <a:lvl6pPr lvl="5">
              <a:spcBef>
                <a:spcPts val="0"/>
              </a:spcBef>
              <a:spcAft>
                <a:spcPts val="0"/>
              </a:spcAft>
              <a:buClr>
                <a:schemeClr val="lt1"/>
              </a:buClr>
              <a:buSzPts val="2400"/>
              <a:buNone/>
              <a:defRPr>
                <a:solidFill>
                  <a:schemeClr val="lt1"/>
                </a:solidFill>
              </a:defRPr>
            </a:lvl6pPr>
            <a:lvl7pPr lvl="6">
              <a:spcBef>
                <a:spcPts val="0"/>
              </a:spcBef>
              <a:spcAft>
                <a:spcPts val="0"/>
              </a:spcAft>
              <a:buClr>
                <a:schemeClr val="lt1"/>
              </a:buClr>
              <a:buSzPts val="2400"/>
              <a:buNone/>
              <a:defRPr>
                <a:solidFill>
                  <a:schemeClr val="lt1"/>
                </a:solidFill>
              </a:defRPr>
            </a:lvl7pPr>
            <a:lvl8pPr lvl="7">
              <a:spcBef>
                <a:spcPts val="0"/>
              </a:spcBef>
              <a:spcAft>
                <a:spcPts val="0"/>
              </a:spcAft>
              <a:buClr>
                <a:schemeClr val="lt1"/>
              </a:buClr>
              <a:buSzPts val="2400"/>
              <a:buNone/>
              <a:defRPr>
                <a:solidFill>
                  <a:schemeClr val="lt1"/>
                </a:solidFill>
              </a:defRPr>
            </a:lvl8pPr>
            <a:lvl9pPr lvl="8">
              <a:spcBef>
                <a:spcPts val="0"/>
              </a:spcBef>
              <a:spcAft>
                <a:spcPts val="0"/>
              </a:spcAft>
              <a:buClr>
                <a:schemeClr val="lt1"/>
              </a:buClr>
              <a:buSzPts val="2400"/>
              <a:buNone/>
              <a:defRPr>
                <a:solidFill>
                  <a:schemeClr val="lt1"/>
                </a:solidFill>
              </a:defRPr>
            </a:lvl9pPr>
          </a:lstStyle>
          <a:p>
            <a:endParaRPr/>
          </a:p>
        </p:txBody>
      </p:sp>
      <p:sp>
        <p:nvSpPr>
          <p:cNvPr id="43" name="Google Shape;43;p11"/>
          <p:cNvSpPr txBox="1">
            <a:spLocks noGrp="1"/>
          </p:cNvSpPr>
          <p:nvPr>
            <p:ph type="body" idx="1"/>
          </p:nvPr>
        </p:nvSpPr>
        <p:spPr>
          <a:xfrm>
            <a:off x="911700" y="1200150"/>
            <a:ext cx="73206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4" name="Google Shape;44;p1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8" name="Google Shape;58;p14"/>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2622"/>
            <a:ext cx="82296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1pPr>
            <a:lvl2pPr lvl="1"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2pPr>
            <a:lvl3pPr lvl="2"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3pPr>
            <a:lvl4pPr lvl="3"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4pPr>
            <a:lvl5pPr lvl="4"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5pPr>
            <a:lvl6pPr lvl="5"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6pPr>
            <a:lvl7pPr lvl="6"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7pPr>
            <a:lvl8pPr lvl="7"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8pPr>
            <a:lvl9pPr lvl="8"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9pPr>
          </a:lstStyle>
          <a:p>
            <a:endParaRPr/>
          </a:p>
        </p:txBody>
      </p:sp>
      <p:sp>
        <p:nvSpPr>
          <p:cNvPr id="7" name="Google Shape;7;p1"/>
          <p:cNvSpPr txBox="1">
            <a:spLocks noGrp="1"/>
          </p:cNvSpPr>
          <p:nvPr>
            <p:ph type="body" idx="1"/>
          </p:nvPr>
        </p:nvSpPr>
        <p:spPr>
          <a:xfrm>
            <a:off x="911700" y="1200150"/>
            <a:ext cx="73206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4859852"/>
            <a:ext cx="548700" cy="283800"/>
          </a:xfrm>
          <a:prstGeom prst="rect">
            <a:avLst/>
          </a:prstGeom>
          <a:noFill/>
          <a:ln>
            <a:noFill/>
          </a:ln>
        </p:spPr>
        <p:txBody>
          <a:bodyPr spcFirstLastPara="1" wrap="square" lIns="91425" tIns="91425" rIns="91425" bIns="91425" anchor="t" anchorCtr="0">
            <a:noAutofit/>
          </a:bodyPr>
          <a:lstStyle>
            <a:lvl1pPr lvl="0" algn="ctr">
              <a:buNone/>
              <a:defRPr sz="1200">
                <a:solidFill>
                  <a:schemeClr val="dk2"/>
                </a:solidFill>
                <a:latin typeface="Permanent Marker"/>
                <a:ea typeface="Permanent Marker"/>
                <a:cs typeface="Permanent Marker"/>
                <a:sym typeface="Permanent Marker"/>
              </a:defRPr>
            </a:lvl1pPr>
            <a:lvl2pPr lvl="1" algn="ctr">
              <a:buNone/>
              <a:defRPr sz="1200">
                <a:solidFill>
                  <a:schemeClr val="dk2"/>
                </a:solidFill>
                <a:latin typeface="Permanent Marker"/>
                <a:ea typeface="Permanent Marker"/>
                <a:cs typeface="Permanent Marker"/>
                <a:sym typeface="Permanent Marker"/>
              </a:defRPr>
            </a:lvl2pPr>
            <a:lvl3pPr lvl="2" algn="ctr">
              <a:buNone/>
              <a:defRPr sz="1200">
                <a:solidFill>
                  <a:schemeClr val="dk2"/>
                </a:solidFill>
                <a:latin typeface="Permanent Marker"/>
                <a:ea typeface="Permanent Marker"/>
                <a:cs typeface="Permanent Marker"/>
                <a:sym typeface="Permanent Marker"/>
              </a:defRPr>
            </a:lvl3pPr>
            <a:lvl4pPr lvl="3" algn="ctr">
              <a:buNone/>
              <a:defRPr sz="1200">
                <a:solidFill>
                  <a:schemeClr val="dk2"/>
                </a:solidFill>
                <a:latin typeface="Permanent Marker"/>
                <a:ea typeface="Permanent Marker"/>
                <a:cs typeface="Permanent Marker"/>
                <a:sym typeface="Permanent Marker"/>
              </a:defRPr>
            </a:lvl4pPr>
            <a:lvl5pPr lvl="4" algn="ctr">
              <a:buNone/>
              <a:defRPr sz="1200">
                <a:solidFill>
                  <a:schemeClr val="dk2"/>
                </a:solidFill>
                <a:latin typeface="Permanent Marker"/>
                <a:ea typeface="Permanent Marker"/>
                <a:cs typeface="Permanent Marker"/>
                <a:sym typeface="Permanent Marker"/>
              </a:defRPr>
            </a:lvl5pPr>
            <a:lvl6pPr lvl="5" algn="ctr">
              <a:buNone/>
              <a:defRPr sz="1200">
                <a:solidFill>
                  <a:schemeClr val="dk2"/>
                </a:solidFill>
                <a:latin typeface="Permanent Marker"/>
                <a:ea typeface="Permanent Marker"/>
                <a:cs typeface="Permanent Marker"/>
                <a:sym typeface="Permanent Marker"/>
              </a:defRPr>
            </a:lvl6pPr>
            <a:lvl7pPr lvl="6" algn="ctr">
              <a:buNone/>
              <a:defRPr sz="1200">
                <a:solidFill>
                  <a:schemeClr val="dk2"/>
                </a:solidFill>
                <a:latin typeface="Permanent Marker"/>
                <a:ea typeface="Permanent Marker"/>
                <a:cs typeface="Permanent Marker"/>
                <a:sym typeface="Permanent Marker"/>
              </a:defRPr>
            </a:lvl7pPr>
            <a:lvl8pPr lvl="7" algn="ctr">
              <a:buNone/>
              <a:defRPr sz="1200">
                <a:solidFill>
                  <a:schemeClr val="dk2"/>
                </a:solidFill>
                <a:latin typeface="Permanent Marker"/>
                <a:ea typeface="Permanent Marker"/>
                <a:cs typeface="Permanent Marker"/>
                <a:sym typeface="Permanent Marker"/>
              </a:defRPr>
            </a:lvl8pPr>
            <a:lvl9pPr lvl="8" algn="ctr">
              <a:buNone/>
              <a:defRPr sz="1200">
                <a:solidFill>
                  <a:schemeClr val="dk2"/>
                </a:solidFill>
                <a:latin typeface="Permanent Marker"/>
                <a:ea typeface="Permanent Marker"/>
                <a:cs typeface="Permanent Marker"/>
                <a:sym typeface="Permanent Marke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60" r:id="rId9"/>
    <p:sldLayoutId id="2147483662"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22.sv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7"/>
          <p:cNvSpPr txBox="1">
            <a:spLocks noGrp="1"/>
          </p:cNvSpPr>
          <p:nvPr>
            <p:ph type="ctrTitle"/>
          </p:nvPr>
        </p:nvSpPr>
        <p:spPr>
          <a:xfrm>
            <a:off x="803083" y="1538589"/>
            <a:ext cx="7601447"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bg1"/>
                </a:solidFill>
              </a:rPr>
              <a:t>Predicting Flight Delay</a:t>
            </a:r>
            <a:endParaRPr sz="5000" dirty="0">
              <a:solidFill>
                <a:schemeClr val="bg1"/>
              </a:solidFill>
            </a:endParaRPr>
          </a:p>
        </p:txBody>
      </p:sp>
      <p:sp>
        <p:nvSpPr>
          <p:cNvPr id="3" name="Google Shape;68;p17">
            <a:extLst>
              <a:ext uri="{FF2B5EF4-FFF2-40B4-BE49-F238E27FC236}">
                <a16:creationId xmlns:a16="http://schemas.microsoft.com/office/drawing/2014/main" id="{79E11276-AC61-7B43-A589-2E1D70CBEC54}"/>
              </a:ext>
            </a:extLst>
          </p:cNvPr>
          <p:cNvSpPr txBox="1">
            <a:spLocks/>
          </p:cNvSpPr>
          <p:nvPr/>
        </p:nvSpPr>
        <p:spPr>
          <a:xfrm>
            <a:off x="1933492" y="2812117"/>
            <a:ext cx="515112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1pPr>
            <a:lvl2pPr marR="0" lvl="1"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9pPr>
          </a:lstStyle>
          <a:p>
            <a:r>
              <a:rPr lang="en-US" sz="2400" dirty="0">
                <a:solidFill>
                  <a:schemeClr val="bg1"/>
                </a:solidFill>
              </a:rPr>
              <a:t>Sara Zong</a:t>
            </a:r>
          </a:p>
          <a:p>
            <a:r>
              <a:rPr lang="en-US" sz="2400" dirty="0">
                <a:solidFill>
                  <a:schemeClr val="bg1"/>
                </a:solidFill>
              </a:rPr>
              <a:t>Feb 10</a:t>
            </a:r>
            <a:r>
              <a:rPr lang="en-US" sz="2400" baseline="30000" dirty="0">
                <a:solidFill>
                  <a:schemeClr val="bg1"/>
                </a:solidFill>
              </a:rPr>
              <a:t>th</a:t>
            </a:r>
            <a:r>
              <a:rPr lang="en-US" sz="2400" dirty="0">
                <a:solidFill>
                  <a:schemeClr val="bg1"/>
                </a:solidFill>
              </a:rPr>
              <a:t>,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4"/>
        <p:cNvGrpSpPr/>
        <p:nvPr/>
      </p:nvGrpSpPr>
      <p:grpSpPr>
        <a:xfrm>
          <a:off x="0" y="0"/>
          <a:ext cx="0" cy="0"/>
          <a:chOff x="0" y="0"/>
          <a:chExt cx="0" cy="0"/>
        </a:xfrm>
      </p:grpSpPr>
      <p:sp>
        <p:nvSpPr>
          <p:cNvPr id="285" name="Google Shape;285;p40"/>
          <p:cNvSpPr txBox="1">
            <a:spLocks noGrp="1"/>
          </p:cNvSpPr>
          <p:nvPr>
            <p:ph type="ctrTitle" idx="4294967295"/>
          </p:nvPr>
        </p:nvSpPr>
        <p:spPr>
          <a:xfrm>
            <a:off x="1275150" y="0"/>
            <a:ext cx="6593700" cy="125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Thanks!</a:t>
            </a:r>
            <a:endParaRPr sz="3600" dirty="0"/>
          </a:p>
        </p:txBody>
      </p:sp>
      <p:sp>
        <p:nvSpPr>
          <p:cNvPr id="286" name="Google Shape;286;p40"/>
          <p:cNvSpPr txBox="1">
            <a:spLocks noGrp="1"/>
          </p:cNvSpPr>
          <p:nvPr>
            <p:ph type="subTitle" idx="4294967295"/>
          </p:nvPr>
        </p:nvSpPr>
        <p:spPr>
          <a:xfrm>
            <a:off x="1275150" y="1252350"/>
            <a:ext cx="6593700" cy="27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b="1" dirty="0">
                <a:solidFill>
                  <a:srgbClr val="FFFFFF"/>
                </a:solidFill>
              </a:rPr>
              <a:t>any</a:t>
            </a:r>
            <a:endParaRPr sz="5000" b="1" dirty="0">
              <a:solidFill>
                <a:srgbClr val="FFFFFF"/>
              </a:solidFill>
            </a:endParaRPr>
          </a:p>
          <a:p>
            <a:pPr marL="0" lvl="0" indent="0" algn="ctr" rtl="0">
              <a:spcBef>
                <a:spcPts val="0"/>
              </a:spcBef>
              <a:spcAft>
                <a:spcPts val="0"/>
              </a:spcAft>
              <a:buNone/>
            </a:pPr>
            <a:r>
              <a:rPr lang="en" sz="5000" b="1" dirty="0">
                <a:solidFill>
                  <a:srgbClr val="FFFFFF"/>
                </a:solidFill>
              </a:rPr>
              <a:t>questions</a:t>
            </a:r>
            <a:endParaRPr sz="5000" b="1" dirty="0">
              <a:solidFill>
                <a:srgbClr val="FFFFFF"/>
              </a:solidFill>
            </a:endParaRPr>
          </a:p>
          <a:p>
            <a:pPr marL="0" lvl="0" indent="0" algn="ctr" rtl="0">
              <a:spcBef>
                <a:spcPts val="0"/>
              </a:spcBef>
              <a:spcAft>
                <a:spcPts val="0"/>
              </a:spcAft>
              <a:buNone/>
            </a:pPr>
            <a:r>
              <a:rPr lang="en" sz="3600" dirty="0">
                <a:solidFill>
                  <a:srgbClr val="FFFFFF"/>
                </a:solidFill>
                <a:latin typeface="Permanent Marker"/>
                <a:ea typeface="Permanent Marker"/>
                <a:cs typeface="Permanent Marker"/>
                <a:sym typeface="Permanent Marker"/>
              </a:rPr>
              <a:t>?</a:t>
            </a:r>
            <a:endParaRPr sz="3600" dirty="0">
              <a:solidFill>
                <a:srgbClr val="FFFFFF"/>
              </a:solidFill>
            </a:endParaRPr>
          </a:p>
        </p:txBody>
      </p:sp>
      <p:sp>
        <p:nvSpPr>
          <p:cNvPr id="288" name="Google Shape;288;p4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2"/>
        <p:cNvGrpSpPr/>
        <p:nvPr/>
      </p:nvGrpSpPr>
      <p:grpSpPr>
        <a:xfrm>
          <a:off x="0" y="0"/>
          <a:ext cx="0" cy="0"/>
          <a:chOff x="0" y="0"/>
          <a:chExt cx="0" cy="0"/>
        </a:xfrm>
      </p:grpSpPr>
      <p:sp>
        <p:nvSpPr>
          <p:cNvPr id="293" name="Google Shape;293;p41"/>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Credits</a:t>
            </a:r>
            <a:endParaRPr sz="2800" dirty="0"/>
          </a:p>
        </p:txBody>
      </p:sp>
      <p:sp>
        <p:nvSpPr>
          <p:cNvPr id="294" name="Google Shape;294;p41"/>
          <p:cNvSpPr txBox="1">
            <a:spLocks noGrp="1"/>
          </p:cNvSpPr>
          <p:nvPr>
            <p:ph type="body" idx="1"/>
          </p:nvPr>
        </p:nvSpPr>
        <p:spPr>
          <a:xfrm>
            <a:off x="457201" y="760576"/>
            <a:ext cx="8319330" cy="3990886"/>
          </a:xfrm>
          <a:prstGeom prst="rect">
            <a:avLst/>
          </a:prstGeom>
        </p:spPr>
        <p:txBody>
          <a:bodyPr spcFirstLastPara="1" wrap="square" lIns="91425" tIns="91425" rIns="91425" bIns="91425" anchor="t" anchorCtr="0">
            <a:noAutofit/>
          </a:bodyPr>
          <a:lstStyle/>
          <a:p>
            <a:pPr lvl="0">
              <a:lnSpc>
                <a:spcPct val="115000"/>
              </a:lnSpc>
            </a:pPr>
            <a:r>
              <a:rPr lang="en-US" sz="1800" dirty="0"/>
              <a:t>https://www.transtats.bts.gov/DL_SelectFields.asp?Table_ID=236&amp;DB_Short_Name=On-Time</a:t>
            </a:r>
          </a:p>
          <a:p>
            <a:pPr lvl="0">
              <a:lnSpc>
                <a:spcPct val="115000"/>
              </a:lnSpc>
            </a:pPr>
            <a:r>
              <a:rPr lang="en" sz="1800" dirty="0"/>
              <a:t>Presentation template by </a:t>
            </a:r>
            <a:r>
              <a:rPr lang="en" sz="1800" dirty="0">
                <a:solidFill>
                  <a:srgbClr val="0198AD"/>
                </a:solidFill>
              </a:rPr>
              <a:t>SlidesCarnival</a:t>
            </a:r>
            <a:endParaRPr sz="1800" dirty="0">
              <a:solidFill>
                <a:srgbClr val="0198AD"/>
              </a:solidFill>
            </a:endParaRPr>
          </a:p>
          <a:p>
            <a:pPr lvl="0">
              <a:lnSpc>
                <a:spcPct val="115000"/>
              </a:lnSpc>
              <a:spcBef>
                <a:spcPts val="0"/>
              </a:spcBef>
            </a:pPr>
            <a:r>
              <a:rPr lang="en-US" sz="1800" dirty="0"/>
              <a:t>https://timesofmalta.com/articles/view/air-passenger-rights-when-flights-are-delayed-or-cancelled.709080</a:t>
            </a:r>
          </a:p>
          <a:p>
            <a:pPr lvl="0">
              <a:lnSpc>
                <a:spcPct val="115000"/>
              </a:lnSpc>
              <a:spcBef>
                <a:spcPts val="0"/>
              </a:spcBef>
            </a:pPr>
            <a:endParaRPr lang="en" sz="1800" dirty="0"/>
          </a:p>
          <a:p>
            <a:pPr lvl="0">
              <a:lnSpc>
                <a:spcPct val="115000"/>
              </a:lnSpc>
              <a:spcBef>
                <a:spcPts val="0"/>
              </a:spcBef>
            </a:pPr>
            <a:endParaRPr lang="en" sz="1800" dirty="0"/>
          </a:p>
        </p:txBody>
      </p:sp>
      <p:sp>
        <p:nvSpPr>
          <p:cNvPr id="295" name="Google Shape;295;p4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9" name="Google Shape;279;p39"/>
          <p:cNvSpPr txBox="1">
            <a:spLocks noGrp="1"/>
          </p:cNvSpPr>
          <p:nvPr>
            <p:ph type="body" idx="4294967295"/>
          </p:nvPr>
        </p:nvSpPr>
        <p:spPr>
          <a:xfrm>
            <a:off x="779592" y="768096"/>
            <a:ext cx="7581682" cy="38258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800" dirty="0">
                <a:solidFill>
                  <a:srgbClr val="FFFFFF"/>
                </a:solidFill>
                <a:latin typeface="Permanent Marker"/>
                <a:ea typeface="Permanent Marker"/>
                <a:cs typeface="Permanent Marker"/>
                <a:sym typeface="Permanent Marker"/>
              </a:rPr>
              <a:t>Appendix:</a:t>
            </a:r>
            <a:endParaRPr sz="2800" dirty="0">
              <a:solidFill>
                <a:srgbClr val="FFFFFF"/>
              </a:solidFill>
              <a:latin typeface="Permanent Marker"/>
              <a:ea typeface="Permanent Marker"/>
              <a:cs typeface="Permanent Marker"/>
              <a:sym typeface="Permanent Marker"/>
            </a:endParaRPr>
          </a:p>
        </p:txBody>
      </p:sp>
      <p:sp>
        <p:nvSpPr>
          <p:cNvPr id="280" name="Google Shape;280;p3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pic>
        <p:nvPicPr>
          <p:cNvPr id="10" name="Graphic 9">
            <a:extLst>
              <a:ext uri="{FF2B5EF4-FFF2-40B4-BE49-F238E27FC236}">
                <a16:creationId xmlns:a16="http://schemas.microsoft.com/office/drawing/2014/main" id="{793E4559-B358-3E4A-BDEB-9D7484CA126F}"/>
              </a:ext>
            </a:extLst>
          </p:cNvPr>
          <p:cNvPicPr preferRelativeResize="0">
            <a:picLocks/>
          </p:cNvPicPr>
          <p:nvPr/>
        </p:nvPicPr>
        <p:blipFill rotWithShape="1">
          <a:blip r:embed="rId4">
            <a:extLst>
              <a:ext uri="{96DAC541-7B7A-43D3-8B79-37D633B846F1}">
                <asvg:svgBlip xmlns:asvg="http://schemas.microsoft.com/office/drawing/2016/SVG/main" r:embed="rId5"/>
              </a:ext>
            </a:extLst>
          </a:blip>
          <a:srcRect l="12440"/>
          <a:stretch/>
        </p:blipFill>
        <p:spPr>
          <a:xfrm>
            <a:off x="862144" y="1657353"/>
            <a:ext cx="3400727" cy="2621280"/>
          </a:xfrm>
          <a:prstGeom prst="rect">
            <a:avLst/>
          </a:prstGeom>
        </p:spPr>
      </p:pic>
      <p:pic>
        <p:nvPicPr>
          <p:cNvPr id="14" name="Graphic 13">
            <a:extLst>
              <a:ext uri="{FF2B5EF4-FFF2-40B4-BE49-F238E27FC236}">
                <a16:creationId xmlns:a16="http://schemas.microsoft.com/office/drawing/2014/main" id="{45A693DB-1499-4343-A2D2-9A33A5DFB8AA}"/>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12124"/>
          <a:stretch/>
        </p:blipFill>
        <p:spPr>
          <a:xfrm>
            <a:off x="4881131" y="1651257"/>
            <a:ext cx="3471236" cy="2633472"/>
          </a:xfrm>
          <a:prstGeom prst="rect">
            <a:avLst/>
          </a:prstGeom>
        </p:spPr>
      </p:pic>
    </p:spTree>
    <p:extLst>
      <p:ext uri="{BB962C8B-B14F-4D97-AF65-F5344CB8AC3E}">
        <p14:creationId xmlns:p14="http://schemas.microsoft.com/office/powerpoint/2010/main" val="369214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9" name="Google Shape;279;p39"/>
          <p:cNvSpPr txBox="1">
            <a:spLocks noGrp="1"/>
          </p:cNvSpPr>
          <p:nvPr>
            <p:ph type="body" idx="4294967295"/>
          </p:nvPr>
        </p:nvSpPr>
        <p:spPr>
          <a:xfrm>
            <a:off x="779592" y="768096"/>
            <a:ext cx="7581682" cy="38258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800" dirty="0">
                <a:solidFill>
                  <a:srgbClr val="FFFFFF"/>
                </a:solidFill>
                <a:latin typeface="Permanent Marker"/>
                <a:ea typeface="Permanent Marker"/>
                <a:cs typeface="Permanent Marker"/>
                <a:sym typeface="Permanent Marker"/>
              </a:rPr>
              <a:t>Appendix:</a:t>
            </a:r>
            <a:endParaRPr sz="2800" dirty="0">
              <a:solidFill>
                <a:srgbClr val="FFFFFF"/>
              </a:solidFill>
              <a:latin typeface="Permanent Marker"/>
              <a:ea typeface="Permanent Marker"/>
              <a:cs typeface="Permanent Marker"/>
              <a:sym typeface="Permanent Marker"/>
            </a:endParaRPr>
          </a:p>
        </p:txBody>
      </p:sp>
      <p:sp>
        <p:nvSpPr>
          <p:cNvPr id="280" name="Google Shape;280;p3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graphicFrame>
        <p:nvGraphicFramePr>
          <p:cNvPr id="2" name="Table 2">
            <a:extLst>
              <a:ext uri="{FF2B5EF4-FFF2-40B4-BE49-F238E27FC236}">
                <a16:creationId xmlns:a16="http://schemas.microsoft.com/office/drawing/2014/main" id="{8373E682-20E1-4845-96C9-925B3C76C560}"/>
              </a:ext>
            </a:extLst>
          </p:cNvPr>
          <p:cNvGraphicFramePr>
            <a:graphicFrameLocks noGrp="1"/>
          </p:cNvGraphicFramePr>
          <p:nvPr>
            <p:extLst>
              <p:ext uri="{D42A27DB-BD31-4B8C-83A1-F6EECF244321}">
                <p14:modId xmlns:p14="http://schemas.microsoft.com/office/powerpoint/2010/main" val="2658576633"/>
              </p:ext>
            </p:extLst>
          </p:nvPr>
        </p:nvGraphicFramePr>
        <p:xfrm>
          <a:off x="903070" y="1523866"/>
          <a:ext cx="6096000" cy="1188720"/>
        </p:xfrm>
        <a:graphic>
          <a:graphicData uri="http://schemas.openxmlformats.org/drawingml/2006/table">
            <a:tbl>
              <a:tblPr firstRow="1" bandRow="1">
                <a:tableStyleId>{FCB70536-D3EE-448C-9629-2038D408D480}</a:tableStyleId>
              </a:tblPr>
              <a:tblGrid>
                <a:gridCol w="1524000">
                  <a:extLst>
                    <a:ext uri="{9D8B030D-6E8A-4147-A177-3AD203B41FA5}">
                      <a16:colId xmlns:a16="http://schemas.microsoft.com/office/drawing/2014/main" val="2351040871"/>
                    </a:ext>
                  </a:extLst>
                </a:gridCol>
                <a:gridCol w="1524000">
                  <a:extLst>
                    <a:ext uri="{9D8B030D-6E8A-4147-A177-3AD203B41FA5}">
                      <a16:colId xmlns:a16="http://schemas.microsoft.com/office/drawing/2014/main" val="4183084148"/>
                    </a:ext>
                  </a:extLst>
                </a:gridCol>
                <a:gridCol w="1524000">
                  <a:extLst>
                    <a:ext uri="{9D8B030D-6E8A-4147-A177-3AD203B41FA5}">
                      <a16:colId xmlns:a16="http://schemas.microsoft.com/office/drawing/2014/main" val="4170462247"/>
                    </a:ext>
                  </a:extLst>
                </a:gridCol>
                <a:gridCol w="1524000">
                  <a:extLst>
                    <a:ext uri="{9D8B030D-6E8A-4147-A177-3AD203B41FA5}">
                      <a16:colId xmlns:a16="http://schemas.microsoft.com/office/drawing/2014/main" val="3692127703"/>
                    </a:ext>
                  </a:extLst>
                </a:gridCol>
              </a:tblGrid>
              <a:tr h="370840">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LR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Precision</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recall</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f1-score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23689560"/>
                  </a:ext>
                </a:extLst>
              </a:tr>
              <a:tr h="370840">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On Time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0.82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1.00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0.90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09835303"/>
                  </a:ext>
                </a:extLst>
              </a:tr>
              <a:tr h="370840">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Delay</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0.76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0.02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0.04</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7134752"/>
                  </a:ext>
                </a:extLst>
              </a:tr>
            </a:tbl>
          </a:graphicData>
        </a:graphic>
      </p:graphicFrame>
      <p:graphicFrame>
        <p:nvGraphicFramePr>
          <p:cNvPr id="5" name="Table 2">
            <a:extLst>
              <a:ext uri="{FF2B5EF4-FFF2-40B4-BE49-F238E27FC236}">
                <a16:creationId xmlns:a16="http://schemas.microsoft.com/office/drawing/2014/main" id="{2D90EEB1-1853-BF4F-80F1-098628177F97}"/>
              </a:ext>
            </a:extLst>
          </p:cNvPr>
          <p:cNvGraphicFramePr>
            <a:graphicFrameLocks noGrp="1"/>
          </p:cNvGraphicFramePr>
          <p:nvPr>
            <p:extLst>
              <p:ext uri="{D42A27DB-BD31-4B8C-83A1-F6EECF244321}">
                <p14:modId xmlns:p14="http://schemas.microsoft.com/office/powerpoint/2010/main" val="2164262544"/>
              </p:ext>
            </p:extLst>
          </p:nvPr>
        </p:nvGraphicFramePr>
        <p:xfrm>
          <a:off x="911093" y="2955051"/>
          <a:ext cx="6096000" cy="1188720"/>
        </p:xfrm>
        <a:graphic>
          <a:graphicData uri="http://schemas.openxmlformats.org/drawingml/2006/table">
            <a:tbl>
              <a:tblPr firstRow="1" bandRow="1">
                <a:tableStyleId>{FCB70536-D3EE-448C-9629-2038D408D480}</a:tableStyleId>
              </a:tblPr>
              <a:tblGrid>
                <a:gridCol w="1524000">
                  <a:extLst>
                    <a:ext uri="{9D8B030D-6E8A-4147-A177-3AD203B41FA5}">
                      <a16:colId xmlns:a16="http://schemas.microsoft.com/office/drawing/2014/main" val="2351040871"/>
                    </a:ext>
                  </a:extLst>
                </a:gridCol>
                <a:gridCol w="1524000">
                  <a:extLst>
                    <a:ext uri="{9D8B030D-6E8A-4147-A177-3AD203B41FA5}">
                      <a16:colId xmlns:a16="http://schemas.microsoft.com/office/drawing/2014/main" val="4183084148"/>
                    </a:ext>
                  </a:extLst>
                </a:gridCol>
                <a:gridCol w="1524000">
                  <a:extLst>
                    <a:ext uri="{9D8B030D-6E8A-4147-A177-3AD203B41FA5}">
                      <a16:colId xmlns:a16="http://schemas.microsoft.com/office/drawing/2014/main" val="4170462247"/>
                    </a:ext>
                  </a:extLst>
                </a:gridCol>
                <a:gridCol w="1524000">
                  <a:extLst>
                    <a:ext uri="{9D8B030D-6E8A-4147-A177-3AD203B41FA5}">
                      <a16:colId xmlns:a16="http://schemas.microsoft.com/office/drawing/2014/main" val="3692127703"/>
                    </a:ext>
                  </a:extLst>
                </a:gridCol>
              </a:tblGrid>
              <a:tr h="370840">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Ensemble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Precision</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recall</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f1-score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23689560"/>
                  </a:ext>
                </a:extLst>
              </a:tr>
              <a:tr h="370840">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On Time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0.82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1.00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0.90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09835303"/>
                  </a:ext>
                </a:extLst>
              </a:tr>
              <a:tr h="370840">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Delay</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0.87</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0.01</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a:solidFill>
                            <a:schemeClr val="bg1"/>
                          </a:solidFill>
                          <a:latin typeface="Source Sans Pro" panose="020B0503030403020204" pitchFamily="34" charset="0"/>
                          <a:ea typeface="Source Sans Pro" panose="020B0503030403020204" pitchFamily="34" charset="0"/>
                        </a:rPr>
                        <a:t>0.03</a:t>
                      </a:r>
                      <a:endParaRPr lang="en-US" sz="2000" b="1" dirty="0">
                        <a:solidFill>
                          <a:schemeClr val="bg1"/>
                        </a:solidFill>
                        <a:latin typeface="Source Sans Pro" panose="020B0503030403020204" pitchFamily="34" charset="0"/>
                        <a:ea typeface="Source Sans Pro" panose="020B0503030403020204" pitchFamily="34"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713475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57200" y="1239"/>
            <a:ext cx="3057278"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bg1"/>
                </a:solidFill>
              </a:rPr>
              <a:t>Motivation:</a:t>
            </a:r>
            <a:endParaRPr sz="2800" dirty="0">
              <a:solidFill>
                <a:schemeClr val="bg1"/>
              </a:solidFill>
            </a:endParaRP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7" name="Text Placeholder 2">
            <a:extLst>
              <a:ext uri="{FF2B5EF4-FFF2-40B4-BE49-F238E27FC236}">
                <a16:creationId xmlns:a16="http://schemas.microsoft.com/office/drawing/2014/main" id="{E65A3960-0B99-5D4C-841D-544DDC9A7F37}"/>
              </a:ext>
            </a:extLst>
          </p:cNvPr>
          <p:cNvSpPr>
            <a:spLocks noGrp="1"/>
          </p:cNvSpPr>
          <p:nvPr>
            <p:ph type="body" idx="1"/>
          </p:nvPr>
        </p:nvSpPr>
        <p:spPr>
          <a:xfrm>
            <a:off x="538385" y="734676"/>
            <a:ext cx="8148415" cy="3871508"/>
          </a:xfrm>
        </p:spPr>
        <p:txBody>
          <a:bodyPr/>
          <a:lstStyle/>
          <a:p>
            <a:r>
              <a:rPr lang="en-US" dirty="0"/>
              <a:t>Being stuck at the airport is horrible.</a:t>
            </a:r>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r>
              <a:rPr lang="en-US" dirty="0"/>
              <a:t>Moreover, if we are traveling on a tight business schedule, we want more control over our schedule.</a:t>
            </a:r>
          </a:p>
          <a:p>
            <a:r>
              <a:rPr lang="en-US" dirty="0"/>
              <a:t>The goal is to help travelers avoid flight delay. </a:t>
            </a:r>
          </a:p>
          <a:p>
            <a:endParaRPr lang="en-US" dirty="0"/>
          </a:p>
        </p:txBody>
      </p:sp>
      <p:pic>
        <p:nvPicPr>
          <p:cNvPr id="5" name="Picture 4" descr="A picture containing person, person, luggage&#10;&#10;Description automatically generated">
            <a:extLst>
              <a:ext uri="{FF2B5EF4-FFF2-40B4-BE49-F238E27FC236}">
                <a16:creationId xmlns:a16="http://schemas.microsoft.com/office/drawing/2014/main" id="{CACE7E6B-6A1F-E34E-930E-22CDD56D3464}"/>
              </a:ext>
            </a:extLst>
          </p:cNvPr>
          <p:cNvPicPr>
            <a:picLocks noChangeAspect="1"/>
          </p:cNvPicPr>
          <p:nvPr/>
        </p:nvPicPr>
        <p:blipFill>
          <a:blip r:embed="rId3"/>
          <a:stretch>
            <a:fillRect/>
          </a:stretch>
        </p:blipFill>
        <p:spPr>
          <a:xfrm>
            <a:off x="1920104" y="1435711"/>
            <a:ext cx="3543300" cy="19888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258414" y="-38524"/>
            <a:ext cx="3822492"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bg1"/>
                </a:solidFill>
              </a:rPr>
              <a:t>Tools:</a:t>
            </a:r>
            <a:endParaRPr dirty="0">
              <a:solidFill>
                <a:schemeClr val="bg1"/>
              </a:solidFill>
            </a:endParaRPr>
          </a:p>
        </p:txBody>
      </p:sp>
      <p:sp>
        <p:nvSpPr>
          <p:cNvPr id="138" name="Google Shape;138;p2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6" name="Picture 5" descr="Diagram&#10;&#10;Description automatically generated">
            <a:extLst>
              <a:ext uri="{FF2B5EF4-FFF2-40B4-BE49-F238E27FC236}">
                <a16:creationId xmlns:a16="http://schemas.microsoft.com/office/drawing/2014/main" id="{61137DE1-EE4F-EF4C-8B91-435E7DB52508}"/>
              </a:ext>
            </a:extLst>
          </p:cNvPr>
          <p:cNvPicPr>
            <a:picLocks noChangeAspect="1"/>
          </p:cNvPicPr>
          <p:nvPr/>
        </p:nvPicPr>
        <p:blipFill>
          <a:blip r:embed="rId3"/>
          <a:stretch>
            <a:fillRect/>
          </a:stretch>
        </p:blipFill>
        <p:spPr>
          <a:xfrm>
            <a:off x="780320" y="1860550"/>
            <a:ext cx="1422400" cy="1422400"/>
          </a:xfrm>
          <a:prstGeom prst="rect">
            <a:avLst/>
          </a:prstGeom>
        </p:spPr>
      </p:pic>
      <p:pic>
        <p:nvPicPr>
          <p:cNvPr id="8" name="Picture 7" descr="Logo, company name&#10;&#10;Description automatically generated">
            <a:extLst>
              <a:ext uri="{FF2B5EF4-FFF2-40B4-BE49-F238E27FC236}">
                <a16:creationId xmlns:a16="http://schemas.microsoft.com/office/drawing/2014/main" id="{4A3A6D67-2B0B-0F41-8B9C-EA5A94D4803B}"/>
              </a:ext>
            </a:extLst>
          </p:cNvPr>
          <p:cNvPicPr>
            <a:picLocks noChangeAspect="1"/>
          </p:cNvPicPr>
          <p:nvPr/>
        </p:nvPicPr>
        <p:blipFill>
          <a:blip r:embed="rId4"/>
          <a:stretch>
            <a:fillRect/>
          </a:stretch>
        </p:blipFill>
        <p:spPr>
          <a:xfrm>
            <a:off x="2634775" y="2051049"/>
            <a:ext cx="3325749" cy="1119505"/>
          </a:xfrm>
          <a:prstGeom prst="rect">
            <a:avLst/>
          </a:prstGeom>
        </p:spPr>
      </p:pic>
      <p:pic>
        <p:nvPicPr>
          <p:cNvPr id="10" name="Picture 9" descr="A picture containing circle&#10;&#10;Description automatically generated">
            <a:extLst>
              <a:ext uri="{FF2B5EF4-FFF2-40B4-BE49-F238E27FC236}">
                <a16:creationId xmlns:a16="http://schemas.microsoft.com/office/drawing/2014/main" id="{9519F815-D80F-A140-8D76-DB31C1BBBE0A}"/>
              </a:ext>
            </a:extLst>
          </p:cNvPr>
          <p:cNvPicPr>
            <a:picLocks noChangeAspect="1"/>
          </p:cNvPicPr>
          <p:nvPr/>
        </p:nvPicPr>
        <p:blipFill>
          <a:blip r:embed="rId5"/>
          <a:stretch>
            <a:fillRect/>
          </a:stretch>
        </p:blipFill>
        <p:spPr>
          <a:xfrm>
            <a:off x="6543209" y="2020251"/>
            <a:ext cx="2194560" cy="1181100"/>
          </a:xfrm>
          <a:prstGeom prst="rect">
            <a:avLst/>
          </a:prstGeom>
        </p:spPr>
      </p:pic>
    </p:spTree>
    <p:extLst>
      <p:ext uri="{BB962C8B-B14F-4D97-AF65-F5344CB8AC3E}">
        <p14:creationId xmlns:p14="http://schemas.microsoft.com/office/powerpoint/2010/main" val="406974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0" y="-38524"/>
            <a:ext cx="91440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bg1"/>
                </a:solidFill>
              </a:rPr>
              <a:t>Data Comes from the Bureau of Transportation</a:t>
            </a:r>
            <a:endParaRPr dirty="0">
              <a:solidFill>
                <a:schemeClr val="bg1"/>
              </a:solidFill>
            </a:endParaRPr>
          </a:p>
        </p:txBody>
      </p:sp>
      <p:sp>
        <p:nvSpPr>
          <p:cNvPr id="138" name="Google Shape;138;p2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3AD0D1E1-8719-764F-B02F-43DD63CDF167}"/>
              </a:ext>
            </a:extLst>
          </p:cNvPr>
          <p:cNvSpPr>
            <a:spLocks noGrp="1"/>
          </p:cNvSpPr>
          <p:nvPr>
            <p:ph type="body" idx="1"/>
          </p:nvPr>
        </p:nvSpPr>
        <p:spPr>
          <a:xfrm>
            <a:off x="911700" y="1056808"/>
            <a:ext cx="7182989" cy="552536"/>
          </a:xfrm>
        </p:spPr>
        <p:txBody>
          <a:bodyPr/>
          <a:lstStyle/>
          <a:p>
            <a:r>
              <a:rPr lang="en-US" dirty="0"/>
              <a:t>Time: January 2019</a:t>
            </a:r>
          </a:p>
        </p:txBody>
      </p:sp>
      <p:sp>
        <p:nvSpPr>
          <p:cNvPr id="6" name="Text Placeholder 2">
            <a:extLst>
              <a:ext uri="{FF2B5EF4-FFF2-40B4-BE49-F238E27FC236}">
                <a16:creationId xmlns:a16="http://schemas.microsoft.com/office/drawing/2014/main" id="{79F67CFD-C848-EC42-90D8-F9A1B4B129BF}"/>
              </a:ext>
            </a:extLst>
          </p:cNvPr>
          <p:cNvSpPr txBox="1">
            <a:spLocks/>
          </p:cNvSpPr>
          <p:nvPr/>
        </p:nvSpPr>
        <p:spPr>
          <a:xfrm>
            <a:off x="911698" y="1583980"/>
            <a:ext cx="7182989" cy="552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Size: 565,963 records for one month</a:t>
            </a:r>
          </a:p>
        </p:txBody>
      </p:sp>
      <p:sp>
        <p:nvSpPr>
          <p:cNvPr id="7" name="Text Placeholder 2">
            <a:extLst>
              <a:ext uri="{FF2B5EF4-FFF2-40B4-BE49-F238E27FC236}">
                <a16:creationId xmlns:a16="http://schemas.microsoft.com/office/drawing/2014/main" id="{E75AA27B-3E71-8340-9479-6537F3654E27}"/>
              </a:ext>
            </a:extLst>
          </p:cNvPr>
          <p:cNvSpPr txBox="1">
            <a:spLocks/>
          </p:cNvSpPr>
          <p:nvPr/>
        </p:nvSpPr>
        <p:spPr>
          <a:xfrm>
            <a:off x="911698" y="2105956"/>
            <a:ext cx="7182989" cy="1673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Features: Date, Airlines, Origin, Destination, Scheduled departure, Scheduled arrival, Airtime, Distance, </a:t>
            </a:r>
            <a:r>
              <a:rPr lang="en-US" b="1" dirty="0"/>
              <a:t>incoming flights, interaction of scheduled arrival and incoming flights</a:t>
            </a:r>
          </a:p>
        </p:txBody>
      </p:sp>
      <p:sp>
        <p:nvSpPr>
          <p:cNvPr id="8" name="Text Placeholder 2">
            <a:extLst>
              <a:ext uri="{FF2B5EF4-FFF2-40B4-BE49-F238E27FC236}">
                <a16:creationId xmlns:a16="http://schemas.microsoft.com/office/drawing/2014/main" id="{6FF64780-D77B-7543-87C4-ECE8B835E2E8}"/>
              </a:ext>
            </a:extLst>
          </p:cNvPr>
          <p:cNvSpPr txBox="1">
            <a:spLocks/>
          </p:cNvSpPr>
          <p:nvPr/>
        </p:nvSpPr>
        <p:spPr>
          <a:xfrm>
            <a:off x="911699" y="3723926"/>
            <a:ext cx="7182989" cy="552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Target: Arrival delay &gt; 15min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0" y="80745"/>
            <a:ext cx="91440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Ranking of </a:t>
            </a:r>
            <a:r>
              <a:rPr lang="en-US" u="sng" dirty="0"/>
              <a:t>airlines</a:t>
            </a:r>
            <a:r>
              <a:rPr lang="en-US" dirty="0"/>
              <a:t> with the least to the most delay</a:t>
            </a:r>
            <a:endParaRPr dirty="0"/>
          </a:p>
        </p:txBody>
      </p:sp>
      <p:sp>
        <p:nvSpPr>
          <p:cNvPr id="182" name="Google Shape;182;p3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14" name="Graphic 13">
            <a:extLst>
              <a:ext uri="{FF2B5EF4-FFF2-40B4-BE49-F238E27FC236}">
                <a16:creationId xmlns:a16="http://schemas.microsoft.com/office/drawing/2014/main" id="{E20239F6-71E0-F140-AC86-FDBA617120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76330" y="909938"/>
            <a:ext cx="5376672" cy="3840480"/>
          </a:xfrm>
          <a:prstGeom prst="rect">
            <a:avLst/>
          </a:prstGeom>
        </p:spPr>
      </p:pic>
    </p:spTree>
    <p:extLst>
      <p:ext uri="{BB962C8B-B14F-4D97-AF65-F5344CB8AC3E}">
        <p14:creationId xmlns:p14="http://schemas.microsoft.com/office/powerpoint/2010/main" val="158027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0" y="80745"/>
            <a:ext cx="91440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Ranking of </a:t>
            </a:r>
            <a:r>
              <a:rPr lang="en-US" u="sng" dirty="0"/>
              <a:t>airports</a:t>
            </a:r>
            <a:r>
              <a:rPr lang="en-US" dirty="0"/>
              <a:t> with the most to the least delay</a:t>
            </a:r>
            <a:endParaRPr dirty="0"/>
          </a:p>
        </p:txBody>
      </p:sp>
      <p:sp>
        <p:nvSpPr>
          <p:cNvPr id="182" name="Google Shape;182;p3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8" name="Graphic 7">
            <a:extLst>
              <a:ext uri="{FF2B5EF4-FFF2-40B4-BE49-F238E27FC236}">
                <a16:creationId xmlns:a16="http://schemas.microsoft.com/office/drawing/2014/main" id="{0339A239-D69F-BD48-803F-3AA7FE3C0C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240" y="1050676"/>
            <a:ext cx="4114800" cy="3429000"/>
          </a:xfrm>
          <a:prstGeom prst="rect">
            <a:avLst/>
          </a:prstGeom>
        </p:spPr>
      </p:pic>
      <p:grpSp>
        <p:nvGrpSpPr>
          <p:cNvPr id="17" name="Group 16">
            <a:extLst>
              <a:ext uri="{FF2B5EF4-FFF2-40B4-BE49-F238E27FC236}">
                <a16:creationId xmlns:a16="http://schemas.microsoft.com/office/drawing/2014/main" id="{B8A89D98-64D3-CC41-8B7E-F2BBF5A42D45}"/>
              </a:ext>
            </a:extLst>
          </p:cNvPr>
          <p:cNvGrpSpPr/>
          <p:nvPr/>
        </p:nvGrpSpPr>
        <p:grpSpPr>
          <a:xfrm>
            <a:off x="4669437" y="1061866"/>
            <a:ext cx="4114800" cy="3429000"/>
            <a:chOff x="4669437" y="919461"/>
            <a:chExt cx="4114800" cy="3429000"/>
          </a:xfrm>
        </p:grpSpPr>
        <p:pic>
          <p:nvPicPr>
            <p:cNvPr id="15" name="Graphic 14">
              <a:extLst>
                <a:ext uri="{FF2B5EF4-FFF2-40B4-BE49-F238E27FC236}">
                  <a16:creationId xmlns:a16="http://schemas.microsoft.com/office/drawing/2014/main" id="{B47BE97E-213B-F348-88E2-1168633899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69437" y="919461"/>
              <a:ext cx="4114800" cy="3429000"/>
            </a:xfrm>
            <a:prstGeom prst="rect">
              <a:avLst/>
            </a:prstGeom>
          </p:spPr>
        </p:pic>
        <p:sp>
          <p:nvSpPr>
            <p:cNvPr id="16" name="Rectangle 15">
              <a:extLst>
                <a:ext uri="{FF2B5EF4-FFF2-40B4-BE49-F238E27FC236}">
                  <a16:creationId xmlns:a16="http://schemas.microsoft.com/office/drawing/2014/main" id="{AF42A59F-4A3A-9341-BAD6-D0610AC90475}"/>
                </a:ext>
              </a:extLst>
            </p:cNvPr>
            <p:cNvSpPr/>
            <p:nvPr/>
          </p:nvSpPr>
          <p:spPr>
            <a:xfrm>
              <a:off x="5254052" y="1551482"/>
              <a:ext cx="344774" cy="90690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883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247338" y="70811"/>
            <a:ext cx="8604354" cy="857400"/>
          </a:xfrm>
          <a:prstGeom prst="rect">
            <a:avLst/>
          </a:prstGeom>
        </p:spPr>
        <p:txBody>
          <a:bodyPr spcFirstLastPara="1" wrap="square" lIns="91425" tIns="91425" rIns="91425" bIns="91425" anchor="ctr" anchorCtr="0">
            <a:noAutofit/>
          </a:bodyPr>
          <a:lstStyle/>
          <a:p>
            <a:pPr lvl="0"/>
            <a:r>
              <a:rPr lang="en-US" sz="2600" dirty="0"/>
              <a:t>Random Forests works the best with the dataset.</a:t>
            </a:r>
            <a:endParaRPr sz="2600" dirty="0"/>
          </a:p>
        </p:txBody>
      </p:sp>
      <p:sp>
        <p:nvSpPr>
          <p:cNvPr id="182" name="Google Shape;182;p3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graphicFrame>
        <p:nvGraphicFramePr>
          <p:cNvPr id="7" name="Google Shape;181;p30">
            <a:extLst>
              <a:ext uri="{FF2B5EF4-FFF2-40B4-BE49-F238E27FC236}">
                <a16:creationId xmlns:a16="http://schemas.microsoft.com/office/drawing/2014/main" id="{338CEAC0-6DA5-4348-A3B2-3933F064C516}"/>
              </a:ext>
            </a:extLst>
          </p:cNvPr>
          <p:cNvGraphicFramePr/>
          <p:nvPr>
            <p:extLst>
              <p:ext uri="{D42A27DB-BD31-4B8C-83A1-F6EECF244321}">
                <p14:modId xmlns:p14="http://schemas.microsoft.com/office/powerpoint/2010/main" val="3272306128"/>
              </p:ext>
            </p:extLst>
          </p:nvPr>
        </p:nvGraphicFramePr>
        <p:xfrm>
          <a:off x="963285" y="1440022"/>
          <a:ext cx="7239000" cy="2011640"/>
        </p:xfrm>
        <a:graphic>
          <a:graphicData uri="http://schemas.openxmlformats.org/drawingml/2006/table">
            <a:tbl>
              <a:tblPr>
                <a:noFill/>
                <a:tableStyleId>{FCB70536-D3EE-448C-9629-2038D408D480}</a:tableStyleId>
              </a:tblPr>
              <a:tblGrid>
                <a:gridCol w="2141247">
                  <a:extLst>
                    <a:ext uri="{9D8B030D-6E8A-4147-A177-3AD203B41FA5}">
                      <a16:colId xmlns:a16="http://schemas.microsoft.com/office/drawing/2014/main" val="20000"/>
                    </a:ext>
                  </a:extLst>
                </a:gridCol>
                <a:gridCol w="1836174">
                  <a:extLst>
                    <a:ext uri="{9D8B030D-6E8A-4147-A177-3AD203B41FA5}">
                      <a16:colId xmlns:a16="http://schemas.microsoft.com/office/drawing/2014/main" val="20001"/>
                    </a:ext>
                  </a:extLst>
                </a:gridCol>
                <a:gridCol w="1614948">
                  <a:extLst>
                    <a:ext uri="{9D8B030D-6E8A-4147-A177-3AD203B41FA5}">
                      <a16:colId xmlns:a16="http://schemas.microsoft.com/office/drawing/2014/main" val="20002"/>
                    </a:ext>
                  </a:extLst>
                </a:gridCol>
                <a:gridCol w="1646631">
                  <a:extLst>
                    <a:ext uri="{9D8B030D-6E8A-4147-A177-3AD203B41FA5}">
                      <a16:colId xmlns:a16="http://schemas.microsoft.com/office/drawing/2014/main" val="20003"/>
                    </a:ext>
                  </a:extLst>
                </a:gridCol>
              </a:tblGrid>
              <a:tr h="501025">
                <a:tc>
                  <a:txBody>
                    <a:bodyPr/>
                    <a:lstStyle/>
                    <a:p>
                      <a:pPr marL="0" lvl="0" indent="0" algn="ctr" rtl="0">
                        <a:spcBef>
                          <a:spcPts val="0"/>
                        </a:spcBef>
                        <a:spcAft>
                          <a:spcPts val="0"/>
                        </a:spcAft>
                        <a:buNone/>
                      </a:pPr>
                      <a:r>
                        <a:rPr lang="en-US" sz="2400" dirty="0">
                          <a:solidFill>
                            <a:schemeClr val="accent6">
                              <a:lumMod val="60000"/>
                              <a:lumOff val="40000"/>
                            </a:schemeClr>
                          </a:solidFill>
                          <a:latin typeface="Source Sans Pro"/>
                          <a:ea typeface="Source Sans Pro"/>
                          <a:cs typeface="Source Sans Pro"/>
                          <a:sym typeface="Source Sans Pro"/>
                        </a:rPr>
                        <a:t>RF</a:t>
                      </a:r>
                      <a:endParaRPr sz="2400" dirty="0">
                        <a:solidFill>
                          <a:schemeClr val="accent6">
                            <a:lumMod val="60000"/>
                            <a:lumOff val="40000"/>
                          </a:schemeClr>
                        </a:solidFill>
                        <a:latin typeface="Source Sans Pro"/>
                        <a:ea typeface="Source Sans Pro"/>
                        <a:cs typeface="Source Sans Pro"/>
                        <a:sym typeface="Source Sans Pro"/>
                      </a:endParaRPr>
                    </a:p>
                  </a:txBody>
                  <a:tcPr marL="91425" marR="91425" marT="68575" marB="68575" anchor="ctr">
                    <a:lnL w="9525" cap="flat" cmpd="sng">
                      <a:solidFill>
                        <a:srgbClr val="859CB1">
                          <a:alpha val="0"/>
                        </a:srgbClr>
                      </a:solidFill>
                      <a:prstDash val="solid"/>
                      <a:round/>
                      <a:headEnd type="none" w="sm" len="sm"/>
                      <a:tailEnd type="none" w="sm" len="sm"/>
                    </a:lnL>
                    <a:lnR w="9525" cap="flat" cmpd="sng">
                      <a:solidFill>
                        <a:srgbClr val="859CB1"/>
                      </a:solidFill>
                      <a:prstDash val="solid"/>
                      <a:round/>
                      <a:headEnd type="none" w="sm" len="sm"/>
                      <a:tailEnd type="none" w="sm" len="sm"/>
                    </a:lnR>
                    <a:lnT w="28575" cap="flat" cmpd="sng">
                      <a:solidFill>
                        <a:srgbClr val="859CB1"/>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dirty="0">
                          <a:solidFill>
                            <a:schemeClr val="accent6">
                              <a:lumMod val="60000"/>
                              <a:lumOff val="40000"/>
                            </a:schemeClr>
                          </a:solidFill>
                          <a:latin typeface="Permanent Marker"/>
                          <a:ea typeface="Permanent Marker"/>
                          <a:cs typeface="Permanent Marker"/>
                          <a:sym typeface="Permanent Marker"/>
                        </a:rPr>
                        <a:t>Precision</a:t>
                      </a:r>
                      <a:endParaRPr sz="2400" dirty="0">
                        <a:solidFill>
                          <a:schemeClr val="accent6">
                            <a:lumMod val="60000"/>
                            <a:lumOff val="40000"/>
                          </a:schemeClr>
                        </a:solidFill>
                        <a:latin typeface="Permanent Marker"/>
                        <a:ea typeface="Permanent Marker"/>
                        <a:cs typeface="Permanent Marker"/>
                        <a:sym typeface="Permanent Marker"/>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28575" cap="flat" cmpd="sng">
                      <a:solidFill>
                        <a:srgbClr val="859CB1"/>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dirty="0">
                          <a:solidFill>
                            <a:srgbClr val="0070C0"/>
                          </a:solidFill>
                          <a:latin typeface="Permanent Marker"/>
                          <a:ea typeface="Permanent Marker"/>
                          <a:cs typeface="Permanent Marker"/>
                          <a:sym typeface="Permanent Marker"/>
                        </a:rPr>
                        <a:t>recall</a:t>
                      </a:r>
                      <a:endParaRPr sz="2400" dirty="0">
                        <a:solidFill>
                          <a:srgbClr val="0070C0"/>
                        </a:solidFill>
                        <a:latin typeface="Permanent Marker"/>
                        <a:ea typeface="Permanent Marker"/>
                        <a:cs typeface="Permanent Marker"/>
                        <a:sym typeface="Permanent Marker"/>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28575" cap="flat" cmpd="sng">
                      <a:solidFill>
                        <a:srgbClr val="859CB1"/>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dirty="0">
                          <a:solidFill>
                            <a:schemeClr val="accent6">
                              <a:lumMod val="60000"/>
                              <a:lumOff val="40000"/>
                            </a:schemeClr>
                          </a:solidFill>
                          <a:latin typeface="Permanent Marker"/>
                          <a:ea typeface="Permanent Marker"/>
                          <a:cs typeface="Permanent Marker"/>
                          <a:sym typeface="Permanent Marker"/>
                        </a:rPr>
                        <a:t>F1 score</a:t>
                      </a:r>
                      <a:endParaRPr sz="2400" dirty="0">
                        <a:solidFill>
                          <a:schemeClr val="accent6">
                            <a:lumMod val="60000"/>
                            <a:lumOff val="40000"/>
                          </a:schemeClr>
                        </a:solidFill>
                        <a:latin typeface="Permanent Marker"/>
                        <a:ea typeface="Permanent Marker"/>
                        <a:cs typeface="Permanent Marker"/>
                        <a:sym typeface="Permanent Marker"/>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alpha val="0"/>
                        </a:srgbClr>
                      </a:solidFill>
                      <a:prstDash val="solid"/>
                      <a:round/>
                      <a:headEnd type="none" w="sm" len="sm"/>
                      <a:tailEnd type="none" w="sm" len="sm"/>
                    </a:lnR>
                    <a:lnT w="28575" cap="flat" cmpd="sng">
                      <a:solidFill>
                        <a:srgbClr val="859CB1"/>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extLst>
                  <a:ext uri="{0D108BD9-81ED-4DB2-BD59-A6C34878D82A}">
                    <a16:rowId xmlns:a16="http://schemas.microsoft.com/office/drawing/2014/main" val="10000"/>
                  </a:ext>
                </a:extLst>
              </a:tr>
              <a:tr h="5010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accent6">
                              <a:lumMod val="60000"/>
                              <a:lumOff val="40000"/>
                            </a:schemeClr>
                          </a:solidFill>
                          <a:latin typeface="Source Sans Pro"/>
                          <a:ea typeface="Source Sans Pro"/>
                          <a:cs typeface="Source Sans Pro"/>
                          <a:sym typeface="Source Sans Pro"/>
                        </a:rPr>
                        <a:t>Delay(TH 0.5)</a:t>
                      </a:r>
                    </a:p>
                  </a:txBody>
                  <a:tcPr marL="91425" marR="91425" marT="68575" marB="68575" anchor="ctr">
                    <a:lnL w="9525" cap="flat" cmpd="sng">
                      <a:solidFill>
                        <a:srgbClr val="859CB1">
                          <a:alpha val="0"/>
                        </a:srgbClr>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0.51</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0070C0"/>
                          </a:solidFill>
                          <a:latin typeface="Source Sans Pro"/>
                          <a:ea typeface="Source Sans Pro"/>
                          <a:cs typeface="Source Sans Pro"/>
                          <a:sym typeface="Source Sans Pro"/>
                        </a:rPr>
                        <a:t>0.23</a:t>
                      </a:r>
                      <a:endParaRPr sz="2400" b="1" dirty="0">
                        <a:solidFill>
                          <a:srgbClr val="0070C0"/>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0.32</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alpha val="0"/>
                        </a:srgbClr>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solidFill>
                      <a:srgbClr val="859CB1">
                        <a:alpha val="12310"/>
                      </a:srgbClr>
                    </a:solidFill>
                  </a:tcPr>
                </a:tc>
                <a:extLst>
                  <a:ext uri="{0D108BD9-81ED-4DB2-BD59-A6C34878D82A}">
                    <a16:rowId xmlns:a16="http://schemas.microsoft.com/office/drawing/2014/main" val="10001"/>
                  </a:ext>
                </a:extLst>
              </a:tr>
              <a:tr h="5010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accent6">
                              <a:lumMod val="60000"/>
                              <a:lumOff val="40000"/>
                            </a:schemeClr>
                          </a:solidFill>
                          <a:latin typeface="Source Sans Pro"/>
                          <a:ea typeface="Source Sans Pro"/>
                          <a:cs typeface="Source Sans Pro"/>
                          <a:sym typeface="Source Sans Pro"/>
                        </a:rPr>
                        <a:t>Delay(TH 0.3)</a:t>
                      </a:r>
                    </a:p>
                  </a:txBody>
                  <a:tcPr marL="91425" marR="91425" marT="68575" marB="68575" anchor="ctr">
                    <a:lnL w="9525" cap="flat" cmpd="sng">
                      <a:solidFill>
                        <a:srgbClr val="859CB1">
                          <a:alpha val="0"/>
                        </a:srgbClr>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0.37</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0.45</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0.41</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alpha val="0"/>
                        </a:srgbClr>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extLst>
                  <a:ext uri="{0D108BD9-81ED-4DB2-BD59-A6C34878D82A}">
                    <a16:rowId xmlns:a16="http://schemas.microsoft.com/office/drawing/2014/main" val="10002"/>
                  </a:ext>
                </a:extLst>
              </a:tr>
              <a:tr h="5010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accent6">
                              <a:lumMod val="60000"/>
                              <a:lumOff val="40000"/>
                            </a:schemeClr>
                          </a:solidFill>
                          <a:latin typeface="Source Sans Pro"/>
                          <a:ea typeface="Source Sans Pro"/>
                          <a:cs typeface="Source Sans Pro"/>
                          <a:sym typeface="Source Sans Pro"/>
                        </a:rPr>
                        <a:t>Delay(TH 0.1)</a:t>
                      </a:r>
                    </a:p>
                  </a:txBody>
                  <a:tcPr marL="91425" marR="91425" marT="68575" marB="68575" anchor="ctr">
                    <a:lnL w="9525" cap="flat" cmpd="sng">
                      <a:solidFill>
                        <a:srgbClr val="859CB1">
                          <a:alpha val="0"/>
                        </a:srgbClr>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28575" cap="flat" cmpd="sng">
                      <a:solidFill>
                        <a:srgbClr val="859CB1"/>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0.25</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28575" cap="flat" cmpd="sng">
                      <a:solidFill>
                        <a:srgbClr val="859CB1"/>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0.79</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28575" cap="flat" cmpd="sng">
                      <a:solidFill>
                        <a:srgbClr val="859CB1"/>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0.38</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alpha val="0"/>
                        </a:srgbClr>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28575" cap="flat" cmpd="sng">
                      <a:solidFill>
                        <a:srgbClr val="859CB1"/>
                      </a:solidFill>
                      <a:prstDash val="solid"/>
                      <a:round/>
                      <a:headEnd type="none" w="sm" len="sm"/>
                      <a:tailEnd type="none" w="sm" len="sm"/>
                    </a:lnB>
                    <a:solidFill>
                      <a:srgbClr val="859CB1">
                        <a:alpha val="12310"/>
                      </a:srgbClr>
                    </a:solidFill>
                  </a:tcPr>
                </a:tc>
                <a:extLst>
                  <a:ext uri="{0D108BD9-81ED-4DB2-BD59-A6C34878D82A}">
                    <a16:rowId xmlns:a16="http://schemas.microsoft.com/office/drawing/2014/main" val="10003"/>
                  </a:ext>
                </a:extLst>
              </a:tr>
            </a:tbl>
          </a:graphicData>
        </a:graphic>
      </p:graphicFrame>
      <p:sp>
        <p:nvSpPr>
          <p:cNvPr id="5" name="Text Placeholder 2">
            <a:extLst>
              <a:ext uri="{FF2B5EF4-FFF2-40B4-BE49-F238E27FC236}">
                <a16:creationId xmlns:a16="http://schemas.microsoft.com/office/drawing/2014/main" id="{D25BBD3A-EB86-1C41-A5E0-DDF52399AB06}"/>
              </a:ext>
            </a:extLst>
          </p:cNvPr>
          <p:cNvSpPr txBox="1">
            <a:spLocks/>
          </p:cNvSpPr>
          <p:nvPr/>
        </p:nvSpPr>
        <p:spPr>
          <a:xfrm>
            <a:off x="963285" y="3826411"/>
            <a:ext cx="7182989" cy="55253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latin typeface="Source Sans Pro" panose="020B0503030403020204" pitchFamily="34" charset="0"/>
                <a:ea typeface="Source Sans Pro" panose="020B0503030403020204" pitchFamily="34" charset="0"/>
              </a:rPr>
              <a:t>Of about 20,000 delays, about 5,000 would be classified delay (at threshold of 0.5).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755782" y="-22622"/>
            <a:ext cx="350831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Conclusions:</a:t>
            </a:r>
            <a:endParaRPr sz="2800" dirty="0"/>
          </a:p>
        </p:txBody>
      </p:sp>
      <p:sp>
        <p:nvSpPr>
          <p:cNvPr id="138" name="Google Shape;138;p2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3" name="Text Placeholder 2">
            <a:extLst>
              <a:ext uri="{FF2B5EF4-FFF2-40B4-BE49-F238E27FC236}">
                <a16:creationId xmlns:a16="http://schemas.microsoft.com/office/drawing/2014/main" id="{836EAE2C-7EFF-814F-8EE1-8022B3E43719}"/>
              </a:ext>
            </a:extLst>
          </p:cNvPr>
          <p:cNvSpPr>
            <a:spLocks noGrp="1"/>
          </p:cNvSpPr>
          <p:nvPr>
            <p:ph type="body" idx="1"/>
          </p:nvPr>
        </p:nvSpPr>
        <p:spPr>
          <a:xfrm>
            <a:off x="911700" y="852527"/>
            <a:ext cx="7320600" cy="1030986"/>
          </a:xfrm>
        </p:spPr>
        <p:txBody>
          <a:bodyPr/>
          <a:lstStyle/>
          <a:p>
            <a:r>
              <a:rPr lang="en-US" dirty="0"/>
              <a:t>Some airlines tend to be better than the others  on having less flight delay.</a:t>
            </a:r>
          </a:p>
        </p:txBody>
      </p:sp>
      <p:sp>
        <p:nvSpPr>
          <p:cNvPr id="6" name="Text Placeholder 2">
            <a:extLst>
              <a:ext uri="{FF2B5EF4-FFF2-40B4-BE49-F238E27FC236}">
                <a16:creationId xmlns:a16="http://schemas.microsoft.com/office/drawing/2014/main" id="{2972CBD9-91A6-7340-90BB-256B445DDAB9}"/>
              </a:ext>
            </a:extLst>
          </p:cNvPr>
          <p:cNvSpPr txBox="1">
            <a:spLocks/>
          </p:cNvSpPr>
          <p:nvPr/>
        </p:nvSpPr>
        <p:spPr>
          <a:xfrm>
            <a:off x="911700" y="1816917"/>
            <a:ext cx="7320600" cy="1360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Some airports tend to be better than the others on having less flight delay, but we will also need to consider when we are traveling.</a:t>
            </a:r>
          </a:p>
        </p:txBody>
      </p:sp>
      <p:sp>
        <p:nvSpPr>
          <p:cNvPr id="7" name="Text Placeholder 2">
            <a:extLst>
              <a:ext uri="{FF2B5EF4-FFF2-40B4-BE49-F238E27FC236}">
                <a16:creationId xmlns:a16="http://schemas.microsoft.com/office/drawing/2014/main" id="{F32C54C7-E092-1549-8B81-8085906B46FB}"/>
              </a:ext>
            </a:extLst>
          </p:cNvPr>
          <p:cNvSpPr txBox="1">
            <a:spLocks/>
          </p:cNvSpPr>
          <p:nvPr/>
        </p:nvSpPr>
        <p:spPr>
          <a:xfrm>
            <a:off x="911700" y="3177543"/>
            <a:ext cx="7320600" cy="1030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Random Forests is the best model so far, but for sure more work could be done to improve the recall rate.</a:t>
            </a:r>
          </a:p>
        </p:txBody>
      </p:sp>
    </p:spTree>
    <p:extLst>
      <p:ext uri="{BB962C8B-B14F-4D97-AF65-F5344CB8AC3E}">
        <p14:creationId xmlns:p14="http://schemas.microsoft.com/office/powerpoint/2010/main" val="190052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755782" y="-22622"/>
            <a:ext cx="350831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Future work:</a:t>
            </a:r>
            <a:endParaRPr sz="2800" dirty="0"/>
          </a:p>
        </p:txBody>
      </p:sp>
      <p:sp>
        <p:nvSpPr>
          <p:cNvPr id="138" name="Google Shape;138;p2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3" name="Text Placeholder 2">
            <a:extLst>
              <a:ext uri="{FF2B5EF4-FFF2-40B4-BE49-F238E27FC236}">
                <a16:creationId xmlns:a16="http://schemas.microsoft.com/office/drawing/2014/main" id="{836EAE2C-7EFF-814F-8EE1-8022B3E43719}"/>
              </a:ext>
            </a:extLst>
          </p:cNvPr>
          <p:cNvSpPr>
            <a:spLocks noGrp="1"/>
          </p:cNvSpPr>
          <p:nvPr>
            <p:ph type="body" idx="1"/>
          </p:nvPr>
        </p:nvSpPr>
        <p:spPr>
          <a:xfrm>
            <a:off x="910483" y="1163574"/>
            <a:ext cx="7320600" cy="1001725"/>
          </a:xfrm>
        </p:spPr>
        <p:txBody>
          <a:bodyPr/>
          <a:lstStyle/>
          <a:p>
            <a:r>
              <a:rPr lang="en-US" dirty="0"/>
              <a:t>Focus on a small area (for example, SF bay area) and bring in weather information.</a:t>
            </a:r>
          </a:p>
        </p:txBody>
      </p:sp>
      <p:sp>
        <p:nvSpPr>
          <p:cNvPr id="6" name="Text Placeholder 2">
            <a:extLst>
              <a:ext uri="{FF2B5EF4-FFF2-40B4-BE49-F238E27FC236}">
                <a16:creationId xmlns:a16="http://schemas.microsoft.com/office/drawing/2014/main" id="{487CC5F9-4D49-4543-BF32-887DDE804104}"/>
              </a:ext>
            </a:extLst>
          </p:cNvPr>
          <p:cNvSpPr txBox="1">
            <a:spLocks/>
          </p:cNvSpPr>
          <p:nvPr/>
        </p:nvSpPr>
        <p:spPr>
          <a:xfrm>
            <a:off x="910483" y="2165299"/>
            <a:ext cx="7320600" cy="1001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Feature engineering: count the number of flight delay per airport per airline a couple days in advance </a:t>
            </a:r>
          </a:p>
        </p:txBody>
      </p:sp>
    </p:spTree>
    <p:extLst>
      <p:ext uri="{BB962C8B-B14F-4D97-AF65-F5344CB8AC3E}">
        <p14:creationId xmlns:p14="http://schemas.microsoft.com/office/powerpoint/2010/main" val="425016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imon template">
  <a:themeElements>
    <a:clrScheme name="Custom 347">
      <a:dk1>
        <a:srgbClr val="2C343B"/>
      </a:dk1>
      <a:lt1>
        <a:srgbClr val="FFFFFF"/>
      </a:lt1>
      <a:dk2>
        <a:srgbClr val="859CB1"/>
      </a:dk2>
      <a:lt2>
        <a:srgbClr val="F0F3F5"/>
      </a:lt2>
      <a:accent1>
        <a:srgbClr val="0198AD"/>
      </a:accent1>
      <a:accent2>
        <a:srgbClr val="BDE4EA"/>
      </a:accent2>
      <a:accent3>
        <a:srgbClr val="FE344D"/>
      </a:accent3>
      <a:accent4>
        <a:srgbClr val="FE7F8F"/>
      </a:accent4>
      <a:accent5>
        <a:srgbClr val="F5A500"/>
      </a:accent5>
      <a:accent6>
        <a:srgbClr val="2C343B"/>
      </a:accent6>
      <a:hlink>
        <a:srgbClr val="2C343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TotalTime>
  <Words>810</Words>
  <Application>Microsoft Macintosh PowerPoint</Application>
  <PresentationFormat>On-screen Show (16:9)</PresentationFormat>
  <Paragraphs>97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Permanent Marker</vt:lpstr>
      <vt:lpstr>Arial</vt:lpstr>
      <vt:lpstr>Source Sans Pro</vt:lpstr>
      <vt:lpstr>Timon template</vt:lpstr>
      <vt:lpstr>Predicting Flight Delay</vt:lpstr>
      <vt:lpstr>Motivation:</vt:lpstr>
      <vt:lpstr>Tools:</vt:lpstr>
      <vt:lpstr>Data Comes from the Bureau of Transportation</vt:lpstr>
      <vt:lpstr>Ranking of airlines with the least to the most delay</vt:lpstr>
      <vt:lpstr>Ranking of airports with the most to the least delay</vt:lpstr>
      <vt:lpstr>Random Forests works the best with the dataset.</vt:lpstr>
      <vt:lpstr>Conclusions:</vt:lpstr>
      <vt:lpstr>Future work:</vt:lpstr>
      <vt:lpstr>Thanks!</vt:lpstr>
      <vt:lpstr>Credits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Sara Zong</cp:lastModifiedBy>
  <cp:revision>120</cp:revision>
  <dcterms:modified xsi:type="dcterms:W3CDTF">2021-02-12T07:00:43Z</dcterms:modified>
</cp:coreProperties>
</file>