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58" r:id="rId4"/>
    <p:sldId id="307" r:id="rId5"/>
    <p:sldId id="308" r:id="rId6"/>
    <p:sldId id="309" r:id="rId7"/>
    <p:sldId id="310" r:id="rId8"/>
    <p:sldId id="268" r:id="rId9"/>
    <p:sldId id="260" r:id="rId10"/>
    <p:sldId id="269" r:id="rId11"/>
    <p:sldId id="270" r:id="rId12"/>
    <p:sldId id="271" r:id="rId13"/>
    <p:sldId id="293" r:id="rId14"/>
    <p:sldId id="272" r:id="rId15"/>
    <p:sldId id="273" r:id="rId16"/>
    <p:sldId id="311" r:id="rId17"/>
    <p:sldId id="316" r:id="rId18"/>
    <p:sldId id="312" r:id="rId19"/>
    <p:sldId id="313" r:id="rId20"/>
    <p:sldId id="314" r:id="rId21"/>
    <p:sldId id="318" r:id="rId22"/>
    <p:sldId id="319" r:id="rId23"/>
    <p:sldId id="320" r:id="rId24"/>
    <p:sldId id="321" r:id="rId25"/>
    <p:sldId id="280" r:id="rId26"/>
    <p:sldId id="304" r:id="rId27"/>
    <p:sldId id="305" r:id="rId28"/>
    <p:sldId id="306" r:id="rId29"/>
    <p:sldId id="322"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3791" autoAdjust="0"/>
  </p:normalViewPr>
  <p:slideViewPr>
    <p:cSldViewPr snapToGrid="0">
      <p:cViewPr varScale="1">
        <p:scale>
          <a:sx n="69" d="100"/>
          <a:sy n="69" d="100"/>
        </p:scale>
        <p:origin x="138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CEF3B-E0BA-4490-B21C-5580334A3F31}"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CF4689F4-3A1E-433D-8D0A-DBA251D596EF}">
      <dgm:prSet phldrT="[Text]"/>
      <dgm:spPr/>
      <dgm:t>
        <a:bodyPr/>
        <a:lstStyle/>
        <a:p>
          <a:r>
            <a:rPr lang="en-US" b="0" i="0" u="none" dirty="0"/>
            <a:t>Authentication &amp; Authorization</a:t>
          </a:r>
          <a:endParaRPr lang="en-US" dirty="0"/>
        </a:p>
      </dgm:t>
    </dgm:pt>
    <dgm:pt modelId="{EE20EEB7-0AE2-44D2-B3FE-0865295DFF30}" type="parTrans" cxnId="{56D43FA5-8D28-43BE-B9DD-230151A33B11}">
      <dgm:prSet/>
      <dgm:spPr/>
      <dgm:t>
        <a:bodyPr/>
        <a:lstStyle/>
        <a:p>
          <a:endParaRPr lang="en-US"/>
        </a:p>
      </dgm:t>
    </dgm:pt>
    <dgm:pt modelId="{3699AA48-6F9D-439E-82B4-11FD0DD81848}" type="sibTrans" cxnId="{56D43FA5-8D28-43BE-B9DD-230151A33B11}">
      <dgm:prSet/>
      <dgm:spPr/>
      <dgm:t>
        <a:bodyPr/>
        <a:lstStyle/>
        <a:p>
          <a:endParaRPr lang="en-US"/>
        </a:p>
      </dgm:t>
    </dgm:pt>
    <dgm:pt modelId="{8924DD65-2F61-459F-8F48-465BEB8AEB7C}">
      <dgm:prSet phldrT="[Text]"/>
      <dgm:spPr/>
      <dgm:t>
        <a:bodyPr/>
        <a:lstStyle/>
        <a:p>
          <a:r>
            <a:rPr lang="en-US" b="0" i="0" u="none" dirty="0"/>
            <a:t>Network Security</a:t>
          </a:r>
          <a:endParaRPr lang="en-US" dirty="0"/>
        </a:p>
      </dgm:t>
    </dgm:pt>
    <dgm:pt modelId="{1000DC72-0ADF-4090-9AEC-CE5E9AAE3E6F}" type="parTrans" cxnId="{FA784FFE-7420-4173-A8D7-977E32A8FA37}">
      <dgm:prSet/>
      <dgm:spPr/>
      <dgm:t>
        <a:bodyPr/>
        <a:lstStyle/>
        <a:p>
          <a:endParaRPr lang="en-US"/>
        </a:p>
      </dgm:t>
    </dgm:pt>
    <dgm:pt modelId="{0564B34A-E2A3-41F3-938A-9ED3B0209B9C}" type="sibTrans" cxnId="{FA784FFE-7420-4173-A8D7-977E32A8FA37}">
      <dgm:prSet/>
      <dgm:spPr/>
      <dgm:t>
        <a:bodyPr/>
        <a:lstStyle/>
        <a:p>
          <a:endParaRPr lang="en-US"/>
        </a:p>
      </dgm:t>
    </dgm:pt>
    <dgm:pt modelId="{E179EC82-5E68-418C-8FEA-70018E825439}">
      <dgm:prSet phldrT="[Text]"/>
      <dgm:spPr/>
      <dgm:t>
        <a:bodyPr/>
        <a:lstStyle/>
        <a:p>
          <a:r>
            <a:rPr lang="en-US" b="0" i="0" u="none" dirty="0"/>
            <a:t>Data Encryption</a:t>
          </a:r>
          <a:endParaRPr lang="en-US" dirty="0"/>
        </a:p>
      </dgm:t>
    </dgm:pt>
    <dgm:pt modelId="{13A81862-0981-4E33-A2A9-4358583E9B35}" type="parTrans" cxnId="{08481D22-1474-4A78-B5FC-8CE4DC54F7E0}">
      <dgm:prSet/>
      <dgm:spPr/>
      <dgm:t>
        <a:bodyPr/>
        <a:lstStyle/>
        <a:p>
          <a:endParaRPr lang="en-US"/>
        </a:p>
      </dgm:t>
    </dgm:pt>
    <dgm:pt modelId="{1BBD237D-B0DF-4920-A49F-2AE77F053CB7}" type="sibTrans" cxnId="{08481D22-1474-4A78-B5FC-8CE4DC54F7E0}">
      <dgm:prSet/>
      <dgm:spPr/>
      <dgm:t>
        <a:bodyPr/>
        <a:lstStyle/>
        <a:p>
          <a:endParaRPr lang="en-US"/>
        </a:p>
      </dgm:t>
    </dgm:pt>
    <dgm:pt modelId="{7F977A04-869E-4D61-8EBD-F7CB81928E93}">
      <dgm:prSet phldrT="[Text]"/>
      <dgm:spPr/>
      <dgm:t>
        <a:bodyPr/>
        <a:lstStyle/>
        <a:p>
          <a:r>
            <a:rPr lang="en-US" b="0" i="0" u="none" dirty="0"/>
            <a:t>Policy &amp; Monitoring</a:t>
          </a:r>
          <a:endParaRPr lang="en-US" dirty="0"/>
        </a:p>
      </dgm:t>
    </dgm:pt>
    <dgm:pt modelId="{6BC4E44E-E301-4154-BB1F-870218CAEBE9}" type="parTrans" cxnId="{51039411-9405-4E10-B2D9-359C6C094262}">
      <dgm:prSet/>
      <dgm:spPr/>
      <dgm:t>
        <a:bodyPr/>
        <a:lstStyle/>
        <a:p>
          <a:endParaRPr lang="en-US"/>
        </a:p>
      </dgm:t>
    </dgm:pt>
    <dgm:pt modelId="{F2A9C19D-6469-4BE6-9F4C-505D44616EFF}" type="sibTrans" cxnId="{51039411-9405-4E10-B2D9-359C6C094262}">
      <dgm:prSet/>
      <dgm:spPr/>
      <dgm:t>
        <a:bodyPr/>
        <a:lstStyle/>
        <a:p>
          <a:endParaRPr lang="en-US"/>
        </a:p>
      </dgm:t>
    </dgm:pt>
    <dgm:pt modelId="{8663F842-EB91-4170-A714-B3427BA2037E}" type="pres">
      <dgm:prSet presAssocID="{7C7CEF3B-E0BA-4490-B21C-5580334A3F31}" presName="linear" presStyleCnt="0">
        <dgm:presLayoutVars>
          <dgm:dir/>
          <dgm:animLvl val="lvl"/>
          <dgm:resizeHandles val="exact"/>
        </dgm:presLayoutVars>
      </dgm:prSet>
      <dgm:spPr/>
    </dgm:pt>
    <dgm:pt modelId="{60E55C4C-2028-41AC-9C55-C03CAA59B50A}" type="pres">
      <dgm:prSet presAssocID="{CF4689F4-3A1E-433D-8D0A-DBA251D596EF}" presName="parentLin" presStyleCnt="0"/>
      <dgm:spPr/>
    </dgm:pt>
    <dgm:pt modelId="{AA4394E1-E7FC-4ED0-B121-53FFB4F7B352}" type="pres">
      <dgm:prSet presAssocID="{CF4689F4-3A1E-433D-8D0A-DBA251D596EF}" presName="parentLeftMargin" presStyleLbl="node1" presStyleIdx="0" presStyleCnt="4"/>
      <dgm:spPr/>
    </dgm:pt>
    <dgm:pt modelId="{D225EAA8-4764-4764-B8F0-5DFA6D5D5A5B}" type="pres">
      <dgm:prSet presAssocID="{CF4689F4-3A1E-433D-8D0A-DBA251D596EF}" presName="parentText" presStyleLbl="node1" presStyleIdx="0" presStyleCnt="4">
        <dgm:presLayoutVars>
          <dgm:chMax val="0"/>
          <dgm:bulletEnabled val="1"/>
        </dgm:presLayoutVars>
      </dgm:prSet>
      <dgm:spPr/>
    </dgm:pt>
    <dgm:pt modelId="{6F24B0F1-6A3B-420D-BE82-7C54518D631A}" type="pres">
      <dgm:prSet presAssocID="{CF4689F4-3A1E-433D-8D0A-DBA251D596EF}" presName="negativeSpace" presStyleCnt="0"/>
      <dgm:spPr/>
    </dgm:pt>
    <dgm:pt modelId="{2C7F93B9-BE06-4F99-BE07-BFE57F59C418}" type="pres">
      <dgm:prSet presAssocID="{CF4689F4-3A1E-433D-8D0A-DBA251D596EF}" presName="childText" presStyleLbl="conFgAcc1" presStyleIdx="0" presStyleCnt="4">
        <dgm:presLayoutVars>
          <dgm:bulletEnabled val="1"/>
        </dgm:presLayoutVars>
      </dgm:prSet>
      <dgm:spPr/>
    </dgm:pt>
    <dgm:pt modelId="{135A2696-0FE8-48D3-9F3C-7D456264F360}" type="pres">
      <dgm:prSet presAssocID="{3699AA48-6F9D-439E-82B4-11FD0DD81848}" presName="spaceBetweenRectangles" presStyleCnt="0"/>
      <dgm:spPr/>
    </dgm:pt>
    <dgm:pt modelId="{EA228EDD-76AE-4AF3-BD83-9CD4F02ACB7C}" type="pres">
      <dgm:prSet presAssocID="{8924DD65-2F61-459F-8F48-465BEB8AEB7C}" presName="parentLin" presStyleCnt="0"/>
      <dgm:spPr/>
    </dgm:pt>
    <dgm:pt modelId="{7053771A-FC46-4565-BFCA-3745E1C7A293}" type="pres">
      <dgm:prSet presAssocID="{8924DD65-2F61-459F-8F48-465BEB8AEB7C}" presName="parentLeftMargin" presStyleLbl="node1" presStyleIdx="0" presStyleCnt="4"/>
      <dgm:spPr/>
    </dgm:pt>
    <dgm:pt modelId="{3E5AE7BB-5FB8-4778-8E3D-33B5831CDD05}" type="pres">
      <dgm:prSet presAssocID="{8924DD65-2F61-459F-8F48-465BEB8AEB7C}" presName="parentText" presStyleLbl="node1" presStyleIdx="1" presStyleCnt="4">
        <dgm:presLayoutVars>
          <dgm:chMax val="0"/>
          <dgm:bulletEnabled val="1"/>
        </dgm:presLayoutVars>
      </dgm:prSet>
      <dgm:spPr/>
    </dgm:pt>
    <dgm:pt modelId="{E6613E07-A346-4AE3-BF04-F8A155892D72}" type="pres">
      <dgm:prSet presAssocID="{8924DD65-2F61-459F-8F48-465BEB8AEB7C}" presName="negativeSpace" presStyleCnt="0"/>
      <dgm:spPr/>
    </dgm:pt>
    <dgm:pt modelId="{B16F306E-D61D-4923-9662-6A152DEC168E}" type="pres">
      <dgm:prSet presAssocID="{8924DD65-2F61-459F-8F48-465BEB8AEB7C}" presName="childText" presStyleLbl="conFgAcc1" presStyleIdx="1" presStyleCnt="4">
        <dgm:presLayoutVars>
          <dgm:bulletEnabled val="1"/>
        </dgm:presLayoutVars>
      </dgm:prSet>
      <dgm:spPr/>
    </dgm:pt>
    <dgm:pt modelId="{3689D107-0D26-48E2-A4AE-754425DE5B05}" type="pres">
      <dgm:prSet presAssocID="{0564B34A-E2A3-41F3-938A-9ED3B0209B9C}" presName="spaceBetweenRectangles" presStyleCnt="0"/>
      <dgm:spPr/>
    </dgm:pt>
    <dgm:pt modelId="{3F18B2E1-937A-4D99-B45C-C7045DD30622}" type="pres">
      <dgm:prSet presAssocID="{E179EC82-5E68-418C-8FEA-70018E825439}" presName="parentLin" presStyleCnt="0"/>
      <dgm:spPr/>
    </dgm:pt>
    <dgm:pt modelId="{CCEBC541-E5BF-4272-B1D0-7C2B33892029}" type="pres">
      <dgm:prSet presAssocID="{E179EC82-5E68-418C-8FEA-70018E825439}" presName="parentLeftMargin" presStyleLbl="node1" presStyleIdx="1" presStyleCnt="4"/>
      <dgm:spPr/>
    </dgm:pt>
    <dgm:pt modelId="{71113AA1-9B42-4E2E-8113-4E887EE69AD6}" type="pres">
      <dgm:prSet presAssocID="{E179EC82-5E68-418C-8FEA-70018E825439}" presName="parentText" presStyleLbl="node1" presStyleIdx="2" presStyleCnt="4">
        <dgm:presLayoutVars>
          <dgm:chMax val="0"/>
          <dgm:bulletEnabled val="1"/>
        </dgm:presLayoutVars>
      </dgm:prSet>
      <dgm:spPr/>
    </dgm:pt>
    <dgm:pt modelId="{CEA24042-CC7E-4E96-8B6B-E93A2913DBD0}" type="pres">
      <dgm:prSet presAssocID="{E179EC82-5E68-418C-8FEA-70018E825439}" presName="negativeSpace" presStyleCnt="0"/>
      <dgm:spPr/>
    </dgm:pt>
    <dgm:pt modelId="{3C7FD556-3A9F-458F-B71A-C1F71CCD5B07}" type="pres">
      <dgm:prSet presAssocID="{E179EC82-5E68-418C-8FEA-70018E825439}" presName="childText" presStyleLbl="conFgAcc1" presStyleIdx="2" presStyleCnt="4">
        <dgm:presLayoutVars>
          <dgm:bulletEnabled val="1"/>
        </dgm:presLayoutVars>
      </dgm:prSet>
      <dgm:spPr/>
    </dgm:pt>
    <dgm:pt modelId="{013C99B9-71AD-4CB6-A6F6-064CE6C7DFEB}" type="pres">
      <dgm:prSet presAssocID="{1BBD237D-B0DF-4920-A49F-2AE77F053CB7}" presName="spaceBetweenRectangles" presStyleCnt="0"/>
      <dgm:spPr/>
    </dgm:pt>
    <dgm:pt modelId="{EE5D3300-1F56-4A29-A5A7-99339C5E42CD}" type="pres">
      <dgm:prSet presAssocID="{7F977A04-869E-4D61-8EBD-F7CB81928E93}" presName="parentLin" presStyleCnt="0"/>
      <dgm:spPr/>
    </dgm:pt>
    <dgm:pt modelId="{6DD47B65-B591-45F7-9CEF-4CC1CE857528}" type="pres">
      <dgm:prSet presAssocID="{7F977A04-869E-4D61-8EBD-F7CB81928E93}" presName="parentLeftMargin" presStyleLbl="node1" presStyleIdx="2" presStyleCnt="4"/>
      <dgm:spPr/>
    </dgm:pt>
    <dgm:pt modelId="{FC78B574-D721-4CEE-BC4E-4A515607C30B}" type="pres">
      <dgm:prSet presAssocID="{7F977A04-869E-4D61-8EBD-F7CB81928E93}" presName="parentText" presStyleLbl="node1" presStyleIdx="3" presStyleCnt="4">
        <dgm:presLayoutVars>
          <dgm:chMax val="0"/>
          <dgm:bulletEnabled val="1"/>
        </dgm:presLayoutVars>
      </dgm:prSet>
      <dgm:spPr/>
    </dgm:pt>
    <dgm:pt modelId="{AB9396EB-3289-487F-BD35-DC75E9EF44ED}" type="pres">
      <dgm:prSet presAssocID="{7F977A04-869E-4D61-8EBD-F7CB81928E93}" presName="negativeSpace" presStyleCnt="0"/>
      <dgm:spPr/>
    </dgm:pt>
    <dgm:pt modelId="{95D036D9-35B2-4F94-8F82-83B44B6C3089}" type="pres">
      <dgm:prSet presAssocID="{7F977A04-869E-4D61-8EBD-F7CB81928E93}" presName="childText" presStyleLbl="conFgAcc1" presStyleIdx="3" presStyleCnt="4">
        <dgm:presLayoutVars>
          <dgm:bulletEnabled val="1"/>
        </dgm:presLayoutVars>
      </dgm:prSet>
      <dgm:spPr/>
    </dgm:pt>
  </dgm:ptLst>
  <dgm:cxnLst>
    <dgm:cxn modelId="{92B8BD0B-1BB3-44DE-86D0-14F86B1EF657}" type="presOf" srcId="{7C7CEF3B-E0BA-4490-B21C-5580334A3F31}" destId="{8663F842-EB91-4170-A714-B3427BA2037E}" srcOrd="0" destOrd="0" presId="urn:microsoft.com/office/officeart/2005/8/layout/list1"/>
    <dgm:cxn modelId="{51039411-9405-4E10-B2D9-359C6C094262}" srcId="{7C7CEF3B-E0BA-4490-B21C-5580334A3F31}" destId="{7F977A04-869E-4D61-8EBD-F7CB81928E93}" srcOrd="3" destOrd="0" parTransId="{6BC4E44E-E301-4154-BB1F-870218CAEBE9}" sibTransId="{F2A9C19D-6469-4BE6-9F4C-505D44616EFF}"/>
    <dgm:cxn modelId="{08481D22-1474-4A78-B5FC-8CE4DC54F7E0}" srcId="{7C7CEF3B-E0BA-4490-B21C-5580334A3F31}" destId="{E179EC82-5E68-418C-8FEA-70018E825439}" srcOrd="2" destOrd="0" parTransId="{13A81862-0981-4E33-A2A9-4358583E9B35}" sibTransId="{1BBD237D-B0DF-4920-A49F-2AE77F053CB7}"/>
    <dgm:cxn modelId="{03654D26-F8D0-4A20-AD40-B7D008558790}" type="presOf" srcId="{E179EC82-5E68-418C-8FEA-70018E825439}" destId="{71113AA1-9B42-4E2E-8113-4E887EE69AD6}" srcOrd="1" destOrd="0" presId="urn:microsoft.com/office/officeart/2005/8/layout/list1"/>
    <dgm:cxn modelId="{79E87F6F-3F16-403D-AF5D-F7F2C93D592A}" type="presOf" srcId="{8924DD65-2F61-459F-8F48-465BEB8AEB7C}" destId="{3E5AE7BB-5FB8-4778-8E3D-33B5831CDD05}" srcOrd="1" destOrd="0" presId="urn:microsoft.com/office/officeart/2005/8/layout/list1"/>
    <dgm:cxn modelId="{A55DBD79-287B-4EEC-B698-34138341E818}" type="presOf" srcId="{7F977A04-869E-4D61-8EBD-F7CB81928E93}" destId="{FC78B574-D721-4CEE-BC4E-4A515607C30B}" srcOrd="1" destOrd="0" presId="urn:microsoft.com/office/officeart/2005/8/layout/list1"/>
    <dgm:cxn modelId="{87B48E82-2ED6-46D4-935D-80A98EE71D21}" type="presOf" srcId="{E179EC82-5E68-418C-8FEA-70018E825439}" destId="{CCEBC541-E5BF-4272-B1D0-7C2B33892029}" srcOrd="0" destOrd="0" presId="urn:microsoft.com/office/officeart/2005/8/layout/list1"/>
    <dgm:cxn modelId="{37CF399F-4D28-400B-AD87-B98AB0E14ACF}" type="presOf" srcId="{CF4689F4-3A1E-433D-8D0A-DBA251D596EF}" destId="{D225EAA8-4764-4764-B8F0-5DFA6D5D5A5B}" srcOrd="1" destOrd="0" presId="urn:microsoft.com/office/officeart/2005/8/layout/list1"/>
    <dgm:cxn modelId="{6DA451A1-7CD5-4032-A7D3-2A642050B394}" type="presOf" srcId="{CF4689F4-3A1E-433D-8D0A-DBA251D596EF}" destId="{AA4394E1-E7FC-4ED0-B121-53FFB4F7B352}" srcOrd="0" destOrd="0" presId="urn:microsoft.com/office/officeart/2005/8/layout/list1"/>
    <dgm:cxn modelId="{56D43FA5-8D28-43BE-B9DD-230151A33B11}" srcId="{7C7CEF3B-E0BA-4490-B21C-5580334A3F31}" destId="{CF4689F4-3A1E-433D-8D0A-DBA251D596EF}" srcOrd="0" destOrd="0" parTransId="{EE20EEB7-0AE2-44D2-B3FE-0865295DFF30}" sibTransId="{3699AA48-6F9D-439E-82B4-11FD0DD81848}"/>
    <dgm:cxn modelId="{AB92ABB0-8616-4AA9-9D4A-558E3A995928}" type="presOf" srcId="{8924DD65-2F61-459F-8F48-465BEB8AEB7C}" destId="{7053771A-FC46-4565-BFCA-3745E1C7A293}" srcOrd="0" destOrd="0" presId="urn:microsoft.com/office/officeart/2005/8/layout/list1"/>
    <dgm:cxn modelId="{94F9ACDC-6558-4B7E-8170-FEEA2E8C28D6}" type="presOf" srcId="{7F977A04-869E-4D61-8EBD-F7CB81928E93}" destId="{6DD47B65-B591-45F7-9CEF-4CC1CE857528}" srcOrd="0" destOrd="0" presId="urn:microsoft.com/office/officeart/2005/8/layout/list1"/>
    <dgm:cxn modelId="{FA784FFE-7420-4173-A8D7-977E32A8FA37}" srcId="{7C7CEF3B-E0BA-4490-B21C-5580334A3F31}" destId="{8924DD65-2F61-459F-8F48-465BEB8AEB7C}" srcOrd="1" destOrd="0" parTransId="{1000DC72-0ADF-4090-9AEC-CE5E9AAE3E6F}" sibTransId="{0564B34A-E2A3-41F3-938A-9ED3B0209B9C}"/>
    <dgm:cxn modelId="{0C5B9EE0-B23B-4B1D-B4D4-F586CED4DEE6}" type="presParOf" srcId="{8663F842-EB91-4170-A714-B3427BA2037E}" destId="{60E55C4C-2028-41AC-9C55-C03CAA59B50A}" srcOrd="0" destOrd="0" presId="urn:microsoft.com/office/officeart/2005/8/layout/list1"/>
    <dgm:cxn modelId="{365CA720-2536-4BDC-A396-DA539BBDB4B2}" type="presParOf" srcId="{60E55C4C-2028-41AC-9C55-C03CAA59B50A}" destId="{AA4394E1-E7FC-4ED0-B121-53FFB4F7B352}" srcOrd="0" destOrd="0" presId="urn:microsoft.com/office/officeart/2005/8/layout/list1"/>
    <dgm:cxn modelId="{1BB92A13-B537-45CF-A628-7F667E4E5B4E}" type="presParOf" srcId="{60E55C4C-2028-41AC-9C55-C03CAA59B50A}" destId="{D225EAA8-4764-4764-B8F0-5DFA6D5D5A5B}" srcOrd="1" destOrd="0" presId="urn:microsoft.com/office/officeart/2005/8/layout/list1"/>
    <dgm:cxn modelId="{2667BC06-77D1-4902-9705-FF2290B36755}" type="presParOf" srcId="{8663F842-EB91-4170-A714-B3427BA2037E}" destId="{6F24B0F1-6A3B-420D-BE82-7C54518D631A}" srcOrd="1" destOrd="0" presId="urn:microsoft.com/office/officeart/2005/8/layout/list1"/>
    <dgm:cxn modelId="{01138B7E-86E5-4283-98CB-C2F29F5B8B74}" type="presParOf" srcId="{8663F842-EB91-4170-A714-B3427BA2037E}" destId="{2C7F93B9-BE06-4F99-BE07-BFE57F59C418}" srcOrd="2" destOrd="0" presId="urn:microsoft.com/office/officeart/2005/8/layout/list1"/>
    <dgm:cxn modelId="{D65E0645-1E1B-4D35-A0B5-3D630881E11E}" type="presParOf" srcId="{8663F842-EB91-4170-A714-B3427BA2037E}" destId="{135A2696-0FE8-48D3-9F3C-7D456264F360}" srcOrd="3" destOrd="0" presId="urn:microsoft.com/office/officeart/2005/8/layout/list1"/>
    <dgm:cxn modelId="{946ACCDC-9E55-43E3-935E-7CE010DE6C78}" type="presParOf" srcId="{8663F842-EB91-4170-A714-B3427BA2037E}" destId="{EA228EDD-76AE-4AF3-BD83-9CD4F02ACB7C}" srcOrd="4" destOrd="0" presId="urn:microsoft.com/office/officeart/2005/8/layout/list1"/>
    <dgm:cxn modelId="{DD37B5E0-CDE5-4456-9CE5-C077CE1E4AD0}" type="presParOf" srcId="{EA228EDD-76AE-4AF3-BD83-9CD4F02ACB7C}" destId="{7053771A-FC46-4565-BFCA-3745E1C7A293}" srcOrd="0" destOrd="0" presId="urn:microsoft.com/office/officeart/2005/8/layout/list1"/>
    <dgm:cxn modelId="{6EA86C5D-1D06-43F8-83E0-F3F4841D26C5}" type="presParOf" srcId="{EA228EDD-76AE-4AF3-BD83-9CD4F02ACB7C}" destId="{3E5AE7BB-5FB8-4778-8E3D-33B5831CDD05}" srcOrd="1" destOrd="0" presId="urn:microsoft.com/office/officeart/2005/8/layout/list1"/>
    <dgm:cxn modelId="{AF0175EB-0E99-4C67-B6EF-E96DF0758AD8}" type="presParOf" srcId="{8663F842-EB91-4170-A714-B3427BA2037E}" destId="{E6613E07-A346-4AE3-BF04-F8A155892D72}" srcOrd="5" destOrd="0" presId="urn:microsoft.com/office/officeart/2005/8/layout/list1"/>
    <dgm:cxn modelId="{5288BCAA-16F9-4D08-986E-B6629BC56B03}" type="presParOf" srcId="{8663F842-EB91-4170-A714-B3427BA2037E}" destId="{B16F306E-D61D-4923-9662-6A152DEC168E}" srcOrd="6" destOrd="0" presId="urn:microsoft.com/office/officeart/2005/8/layout/list1"/>
    <dgm:cxn modelId="{50D17EFB-7A4F-429A-B4D5-4581BDC65D32}" type="presParOf" srcId="{8663F842-EB91-4170-A714-B3427BA2037E}" destId="{3689D107-0D26-48E2-A4AE-754425DE5B05}" srcOrd="7" destOrd="0" presId="urn:microsoft.com/office/officeart/2005/8/layout/list1"/>
    <dgm:cxn modelId="{90D4D1C7-6FA4-43D5-B369-9F427909A3DE}" type="presParOf" srcId="{8663F842-EB91-4170-A714-B3427BA2037E}" destId="{3F18B2E1-937A-4D99-B45C-C7045DD30622}" srcOrd="8" destOrd="0" presId="urn:microsoft.com/office/officeart/2005/8/layout/list1"/>
    <dgm:cxn modelId="{C3AE803E-89F0-4BD8-AF16-09AFAF12614F}" type="presParOf" srcId="{3F18B2E1-937A-4D99-B45C-C7045DD30622}" destId="{CCEBC541-E5BF-4272-B1D0-7C2B33892029}" srcOrd="0" destOrd="0" presId="urn:microsoft.com/office/officeart/2005/8/layout/list1"/>
    <dgm:cxn modelId="{924583DD-E84E-4CC0-BEE2-AF883E329909}" type="presParOf" srcId="{3F18B2E1-937A-4D99-B45C-C7045DD30622}" destId="{71113AA1-9B42-4E2E-8113-4E887EE69AD6}" srcOrd="1" destOrd="0" presId="urn:microsoft.com/office/officeart/2005/8/layout/list1"/>
    <dgm:cxn modelId="{091E8801-A7C7-4502-87A1-D46BE20B5684}" type="presParOf" srcId="{8663F842-EB91-4170-A714-B3427BA2037E}" destId="{CEA24042-CC7E-4E96-8B6B-E93A2913DBD0}" srcOrd="9" destOrd="0" presId="urn:microsoft.com/office/officeart/2005/8/layout/list1"/>
    <dgm:cxn modelId="{0474F4F3-DFF2-4D5C-9A7D-D0686D8FD0E5}" type="presParOf" srcId="{8663F842-EB91-4170-A714-B3427BA2037E}" destId="{3C7FD556-3A9F-458F-B71A-C1F71CCD5B07}" srcOrd="10" destOrd="0" presId="urn:microsoft.com/office/officeart/2005/8/layout/list1"/>
    <dgm:cxn modelId="{35C26652-833D-48D6-8107-3A8141B423CC}" type="presParOf" srcId="{8663F842-EB91-4170-A714-B3427BA2037E}" destId="{013C99B9-71AD-4CB6-A6F6-064CE6C7DFEB}" srcOrd="11" destOrd="0" presId="urn:microsoft.com/office/officeart/2005/8/layout/list1"/>
    <dgm:cxn modelId="{2EAE18D9-F84F-433E-A130-7F9087FA3CA5}" type="presParOf" srcId="{8663F842-EB91-4170-A714-B3427BA2037E}" destId="{EE5D3300-1F56-4A29-A5A7-99339C5E42CD}" srcOrd="12" destOrd="0" presId="urn:microsoft.com/office/officeart/2005/8/layout/list1"/>
    <dgm:cxn modelId="{FC151455-2B20-4E1F-9959-30B9DFF7496F}" type="presParOf" srcId="{EE5D3300-1F56-4A29-A5A7-99339C5E42CD}" destId="{6DD47B65-B591-45F7-9CEF-4CC1CE857528}" srcOrd="0" destOrd="0" presId="urn:microsoft.com/office/officeart/2005/8/layout/list1"/>
    <dgm:cxn modelId="{BEB938B7-E3A3-4054-9360-80C1CC95CEEE}" type="presParOf" srcId="{EE5D3300-1F56-4A29-A5A7-99339C5E42CD}" destId="{FC78B574-D721-4CEE-BC4E-4A515607C30B}" srcOrd="1" destOrd="0" presId="urn:microsoft.com/office/officeart/2005/8/layout/list1"/>
    <dgm:cxn modelId="{0DE9C7BC-F819-4E17-8000-C77A8856A8B8}" type="presParOf" srcId="{8663F842-EB91-4170-A714-B3427BA2037E}" destId="{AB9396EB-3289-487F-BD35-DC75E9EF44ED}" srcOrd="13" destOrd="0" presId="urn:microsoft.com/office/officeart/2005/8/layout/list1"/>
    <dgm:cxn modelId="{9B93FDBC-194F-4BF1-9CCD-3AE952C151A2}" type="presParOf" srcId="{8663F842-EB91-4170-A714-B3427BA2037E}" destId="{95D036D9-35B2-4F94-8F82-83B44B6C308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F93B9-BE06-4F99-BE07-BFE57F59C418}">
      <dsp:nvSpPr>
        <dsp:cNvPr id="0" name=""/>
        <dsp:cNvSpPr/>
      </dsp:nvSpPr>
      <dsp:spPr>
        <a:xfrm>
          <a:off x="0" y="359630"/>
          <a:ext cx="10131425" cy="504000"/>
        </a:xfrm>
        <a:prstGeom prst="rect">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5EAA8-4764-4764-B8F0-5DFA6D5D5A5B}">
      <dsp:nvSpPr>
        <dsp:cNvPr id="0" name=""/>
        <dsp:cNvSpPr/>
      </dsp:nvSpPr>
      <dsp:spPr>
        <a:xfrm>
          <a:off x="506571" y="64430"/>
          <a:ext cx="7091997" cy="59040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889000">
            <a:lnSpc>
              <a:spcPct val="90000"/>
            </a:lnSpc>
            <a:spcBef>
              <a:spcPct val="0"/>
            </a:spcBef>
            <a:spcAft>
              <a:spcPct val="35000"/>
            </a:spcAft>
            <a:buNone/>
          </a:pPr>
          <a:r>
            <a:rPr lang="en-US" sz="2000" b="0" i="0" u="none" kern="1200" dirty="0"/>
            <a:t>Authentication &amp; Authorization</a:t>
          </a:r>
          <a:endParaRPr lang="en-US" sz="2000" kern="1200" dirty="0"/>
        </a:p>
      </dsp:txBody>
      <dsp:txXfrm>
        <a:off x="535392" y="93251"/>
        <a:ext cx="7034355" cy="532758"/>
      </dsp:txXfrm>
    </dsp:sp>
    <dsp:sp modelId="{B16F306E-D61D-4923-9662-6A152DEC168E}">
      <dsp:nvSpPr>
        <dsp:cNvPr id="0" name=""/>
        <dsp:cNvSpPr/>
      </dsp:nvSpPr>
      <dsp:spPr>
        <a:xfrm>
          <a:off x="0" y="1266830"/>
          <a:ext cx="10131425" cy="504000"/>
        </a:xfrm>
        <a:prstGeom prst="rect">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5AE7BB-5FB8-4778-8E3D-33B5831CDD05}">
      <dsp:nvSpPr>
        <dsp:cNvPr id="0" name=""/>
        <dsp:cNvSpPr/>
      </dsp:nvSpPr>
      <dsp:spPr>
        <a:xfrm>
          <a:off x="506571" y="971630"/>
          <a:ext cx="7091997" cy="59040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889000">
            <a:lnSpc>
              <a:spcPct val="90000"/>
            </a:lnSpc>
            <a:spcBef>
              <a:spcPct val="0"/>
            </a:spcBef>
            <a:spcAft>
              <a:spcPct val="35000"/>
            </a:spcAft>
            <a:buNone/>
          </a:pPr>
          <a:r>
            <a:rPr lang="en-US" sz="2000" b="0" i="0" u="none" kern="1200" dirty="0"/>
            <a:t>Network Security</a:t>
          </a:r>
          <a:endParaRPr lang="en-US" sz="2000" kern="1200" dirty="0"/>
        </a:p>
      </dsp:txBody>
      <dsp:txXfrm>
        <a:off x="535392" y="1000451"/>
        <a:ext cx="7034355" cy="532758"/>
      </dsp:txXfrm>
    </dsp:sp>
    <dsp:sp modelId="{3C7FD556-3A9F-458F-B71A-C1F71CCD5B07}">
      <dsp:nvSpPr>
        <dsp:cNvPr id="0" name=""/>
        <dsp:cNvSpPr/>
      </dsp:nvSpPr>
      <dsp:spPr>
        <a:xfrm>
          <a:off x="0" y="2174031"/>
          <a:ext cx="10131425" cy="504000"/>
        </a:xfrm>
        <a:prstGeom prst="rect">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113AA1-9B42-4E2E-8113-4E887EE69AD6}">
      <dsp:nvSpPr>
        <dsp:cNvPr id="0" name=""/>
        <dsp:cNvSpPr/>
      </dsp:nvSpPr>
      <dsp:spPr>
        <a:xfrm>
          <a:off x="506571" y="1878831"/>
          <a:ext cx="7091997" cy="59040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889000">
            <a:lnSpc>
              <a:spcPct val="90000"/>
            </a:lnSpc>
            <a:spcBef>
              <a:spcPct val="0"/>
            </a:spcBef>
            <a:spcAft>
              <a:spcPct val="35000"/>
            </a:spcAft>
            <a:buNone/>
          </a:pPr>
          <a:r>
            <a:rPr lang="en-US" sz="2000" b="0" i="0" u="none" kern="1200" dirty="0"/>
            <a:t>Data Encryption</a:t>
          </a:r>
          <a:endParaRPr lang="en-US" sz="2000" kern="1200" dirty="0"/>
        </a:p>
      </dsp:txBody>
      <dsp:txXfrm>
        <a:off x="535392" y="1907652"/>
        <a:ext cx="7034355" cy="532758"/>
      </dsp:txXfrm>
    </dsp:sp>
    <dsp:sp modelId="{95D036D9-35B2-4F94-8F82-83B44B6C3089}">
      <dsp:nvSpPr>
        <dsp:cNvPr id="0" name=""/>
        <dsp:cNvSpPr/>
      </dsp:nvSpPr>
      <dsp:spPr>
        <a:xfrm>
          <a:off x="0" y="3081231"/>
          <a:ext cx="10131425" cy="504000"/>
        </a:xfrm>
        <a:prstGeom prst="rect">
          <a:avLst/>
        </a:prstGeom>
        <a:solidFill>
          <a:schemeClr val="dk2">
            <a:alpha val="90000"/>
            <a:tint val="4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78B574-D721-4CEE-BC4E-4A515607C30B}">
      <dsp:nvSpPr>
        <dsp:cNvPr id="0" name=""/>
        <dsp:cNvSpPr/>
      </dsp:nvSpPr>
      <dsp:spPr>
        <a:xfrm>
          <a:off x="506571" y="2786030"/>
          <a:ext cx="7091997" cy="59040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889000">
            <a:lnSpc>
              <a:spcPct val="90000"/>
            </a:lnSpc>
            <a:spcBef>
              <a:spcPct val="0"/>
            </a:spcBef>
            <a:spcAft>
              <a:spcPct val="35000"/>
            </a:spcAft>
            <a:buNone/>
          </a:pPr>
          <a:r>
            <a:rPr lang="en-US" sz="2000" b="0" i="0" u="none" kern="1200" dirty="0"/>
            <a:t>Policy &amp; Monitoring</a:t>
          </a:r>
          <a:endParaRPr lang="en-US" sz="2000" kern="1200" dirty="0"/>
        </a:p>
      </dsp:txBody>
      <dsp:txXfrm>
        <a:off x="535392" y="2814851"/>
        <a:ext cx="7034355"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DFCD4-D929-4F02-A6CB-1B714E3E2707}"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44E2C-32B2-4882-BB4D-5526249E0921}" type="slidenum">
              <a:rPr lang="en-US" smtClean="0"/>
              <a:t>‹#›</a:t>
            </a:fld>
            <a:endParaRPr lang="en-US"/>
          </a:p>
        </p:txBody>
      </p:sp>
    </p:spTree>
    <p:extLst>
      <p:ext uri="{BB962C8B-B14F-4D97-AF65-F5344CB8AC3E}">
        <p14:creationId xmlns:p14="http://schemas.microsoft.com/office/powerpoint/2010/main" val="102134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When you share a workspace, you can control access to it but aside, Signing specific roles to users. There are three built-in roles owner, contributor, and reader, of course, the roles correspond to specific rights to operations, within the workspace. Now, here's a pro tip. If the built-in trolls, don't meet your needs, you can create custom rules. These can help you define roles that are best suited for your team structures and organizational policies. Now, custom roles are supported to control all operations and the workspace, such as creating a computer submitting, a run, registering, a data store or deploying the model.</a:t>
            </a:r>
          </a:p>
          <a:p>
            <a:pPr marL="171450" indent="-171450" rtl="0">
              <a:spcBef>
                <a:spcPts val="1200"/>
              </a:spcBef>
              <a:spcAft>
                <a:spcPts val="1200"/>
              </a:spcAft>
              <a:buFont typeface="Arial" panose="020B0604020202020204" pitchFamily="34" charset="0"/>
              <a:buChar char="•"/>
            </a:pPr>
            <a:endParaRPr lang="en-US" b="0" dirty="0">
              <a:effectLst/>
            </a:endParaRPr>
          </a:p>
          <a:p>
            <a:pPr marL="285750" indent="-285750" rtl="0">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 rules can have read-write, or delete permissions on the various resources of a workspace such as clusters and data stores and models. And endpoints. You can make the role available at a specific workspace, level a specific Resource Group, level or even at the subscription level. These roles are used to secure its targets and data owners and contributors can use all compute targets and data stores that are attached to the workspace.</a:t>
            </a:r>
            <a:endParaRPr lang="en-US" b="0" dirty="0">
              <a:effectLst/>
            </a:endParaRPr>
          </a:p>
          <a:p>
            <a:pPr marL="171450" indent="-171450">
              <a:buFont typeface="Arial" panose="020B0604020202020204" pitchFamily="34" charset="0"/>
              <a:buChar char="•"/>
            </a:pPr>
            <a:br>
              <a:rPr lang="en-US" dirty="0"/>
            </a:br>
            <a:endParaRPr lang="en-IN" dirty="0"/>
          </a:p>
        </p:txBody>
      </p:sp>
      <p:sp>
        <p:nvSpPr>
          <p:cNvPr id="4" name="Slide Number Placeholder 3"/>
          <p:cNvSpPr>
            <a:spLocks noGrp="1"/>
          </p:cNvSpPr>
          <p:nvPr>
            <p:ph type="sldNum" sz="quarter" idx="5"/>
          </p:nvPr>
        </p:nvSpPr>
        <p:spPr/>
        <p:txBody>
          <a:bodyPr/>
          <a:lstStyle/>
          <a:p>
            <a:fld id="{0FC44E2C-32B2-4882-BB4D-5526249E0921}" type="slidenum">
              <a:rPr lang="en-US" smtClean="0"/>
              <a:t>7</a:t>
            </a:fld>
            <a:endParaRPr lang="en-US"/>
          </a:p>
        </p:txBody>
      </p:sp>
    </p:spTree>
    <p:extLst>
      <p:ext uri="{BB962C8B-B14F-4D97-AF65-F5344CB8AC3E}">
        <p14:creationId xmlns:p14="http://schemas.microsoft.com/office/powerpoint/2010/main" val="367043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200" b="0" i="0" u="none" strike="noStrike" dirty="0">
                <a:solidFill>
                  <a:srgbClr val="000000"/>
                </a:solidFill>
                <a:effectLst/>
                <a:latin typeface="Arial" panose="020B0604020202020204" pitchFamily="34" charset="0"/>
              </a:rPr>
              <a:t>We may use a virtual private Network or VPN gateway to connect individual client on our own network to the v-net, but network security is not only about putting the ml workspace inside a, V-net.</a:t>
            </a:r>
            <a:endParaRPr lang="en-US" b="0" dirty="0">
              <a:effectLst/>
            </a:endParaRPr>
          </a:p>
          <a:p>
            <a:pPr rtl="0">
              <a:spcBef>
                <a:spcPts val="1200"/>
              </a:spcBef>
              <a:spcAft>
                <a:spcPts val="1200"/>
              </a:spcAft>
            </a:pPr>
            <a:r>
              <a:rPr lang="en-US" sz="1200" b="0" i="0" u="none" strike="noStrike" dirty="0">
                <a:solidFill>
                  <a:srgbClr val="000000"/>
                </a:solidFill>
                <a:effectLst/>
                <a:latin typeface="Arial" panose="020B0604020202020204" pitchFamily="34" charset="0"/>
              </a:rPr>
              <a:t>A machine learning environment, typically, interacts with a bunch of other services, like storage, container registry, </a:t>
            </a:r>
            <a:r>
              <a:rPr lang="en-US" sz="1200" b="0" i="0" u="none" strike="noStrike" dirty="0" err="1">
                <a:solidFill>
                  <a:srgbClr val="000000"/>
                </a:solidFill>
                <a:effectLst/>
                <a:latin typeface="Arial" panose="020B0604020202020204" pitchFamily="34" charset="0"/>
              </a:rPr>
              <a:t>kubernetes</a:t>
            </a:r>
            <a:r>
              <a:rPr lang="en-US" sz="1200" b="0" i="0" u="none" strike="noStrike" dirty="0">
                <a:solidFill>
                  <a:srgbClr val="000000"/>
                </a:solidFill>
                <a:effectLst/>
                <a:latin typeface="Arial" panose="020B0604020202020204" pitchFamily="34" charset="0"/>
              </a:rPr>
              <a:t> Services, Etc. We should ensure that these Services can also communicate securely with the machine learning workspace. This is where private link comes in Azure machine. Learning workspace can use as your private link to create a private end point behind the v-net.</a:t>
            </a:r>
            <a:endParaRPr lang="en-US" b="0" dirty="0">
              <a:effectLst/>
            </a:endParaRPr>
          </a:p>
          <a:p>
            <a:pPr rtl="0">
              <a:spcBef>
                <a:spcPts val="1200"/>
              </a:spcBef>
              <a:spcAft>
                <a:spcPts val="1200"/>
              </a:spcAft>
            </a:pPr>
            <a:endParaRPr lang="en-US" sz="1200" b="0" i="0" u="none" strike="noStrike" dirty="0">
              <a:solidFill>
                <a:srgbClr val="000000"/>
              </a:solidFill>
              <a:effectLst/>
              <a:latin typeface="Arial" panose="020B0604020202020204" pitchFamily="34" charset="0"/>
            </a:endParaRPr>
          </a:p>
          <a:p>
            <a:pPr rtl="0">
              <a:spcBef>
                <a:spcPts val="1200"/>
              </a:spcBef>
              <a:spcAft>
                <a:spcPts val="1200"/>
              </a:spcAft>
            </a:pPr>
            <a:r>
              <a:rPr lang="en-US" sz="1200" b="0" i="0" u="none" strike="noStrike" dirty="0">
                <a:solidFill>
                  <a:srgbClr val="000000"/>
                </a:solidFill>
                <a:effectLst/>
                <a:latin typeface="Arial" panose="020B0604020202020204" pitchFamily="34" charset="0"/>
              </a:rPr>
              <a:t> This provides a set of private IP addresses that can be used to access the workspace from within the v-net, some of the services that Azure machine learning relies on can also use Azure private link, but some rely on network, security groups or user-defined routing.</a:t>
            </a:r>
            <a:endParaRPr lang="en-US" b="0" dirty="0">
              <a:effectLst/>
            </a:endParaRPr>
          </a:p>
          <a:p>
            <a:endParaRPr lang="en-IN" dirty="0"/>
          </a:p>
        </p:txBody>
      </p:sp>
      <p:sp>
        <p:nvSpPr>
          <p:cNvPr id="4" name="Slide Number Placeholder 3"/>
          <p:cNvSpPr>
            <a:spLocks noGrp="1"/>
          </p:cNvSpPr>
          <p:nvPr>
            <p:ph type="sldNum" sz="quarter" idx="5"/>
          </p:nvPr>
        </p:nvSpPr>
        <p:spPr/>
        <p:txBody>
          <a:bodyPr/>
          <a:lstStyle/>
          <a:p>
            <a:fld id="{0FC44E2C-32B2-4882-BB4D-5526249E0921}" type="slidenum">
              <a:rPr lang="en-US" smtClean="0"/>
              <a:t>13</a:t>
            </a:fld>
            <a:endParaRPr lang="en-US"/>
          </a:p>
        </p:txBody>
      </p:sp>
    </p:spTree>
    <p:extLst>
      <p:ext uri="{BB962C8B-B14F-4D97-AF65-F5344CB8AC3E}">
        <p14:creationId xmlns:p14="http://schemas.microsoft.com/office/powerpoint/2010/main" val="194979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IN" dirty="0"/>
          </a:p>
        </p:txBody>
      </p:sp>
      <p:sp>
        <p:nvSpPr>
          <p:cNvPr id="4" name="Slide Number Placeholder 3"/>
          <p:cNvSpPr>
            <a:spLocks noGrp="1"/>
          </p:cNvSpPr>
          <p:nvPr>
            <p:ph type="sldNum" sz="quarter" idx="5"/>
          </p:nvPr>
        </p:nvSpPr>
        <p:spPr/>
        <p:txBody>
          <a:bodyPr/>
          <a:lstStyle/>
          <a:p>
            <a:fld id="{0FC44E2C-32B2-4882-BB4D-5526249E0921}" type="slidenum">
              <a:rPr lang="en-US" smtClean="0"/>
              <a:t>14</a:t>
            </a:fld>
            <a:endParaRPr lang="en-US"/>
          </a:p>
        </p:txBody>
      </p:sp>
    </p:spTree>
    <p:extLst>
      <p:ext uri="{BB962C8B-B14F-4D97-AF65-F5344CB8AC3E}">
        <p14:creationId xmlns:p14="http://schemas.microsoft.com/office/powerpoint/2010/main" val="221715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https://docs.microsoft.com/en-us/azure/cloud-adoption-framework/ready/azure-best-practices/ai-machine-learning-enterprise-security</a:t>
            </a:r>
          </a:p>
        </p:txBody>
      </p:sp>
      <p:sp>
        <p:nvSpPr>
          <p:cNvPr id="4" name="Slide Number Placeholder 3"/>
          <p:cNvSpPr>
            <a:spLocks noGrp="1"/>
          </p:cNvSpPr>
          <p:nvPr>
            <p:ph type="sldNum" sz="quarter" idx="10"/>
          </p:nvPr>
        </p:nvSpPr>
        <p:spPr/>
        <p:txBody>
          <a:bodyPr/>
          <a:lstStyle/>
          <a:p>
            <a:fld id="{0FC44E2C-32B2-4882-BB4D-5526249E0921}" type="slidenum">
              <a:rPr lang="en-US" smtClean="0"/>
              <a:t>22</a:t>
            </a:fld>
            <a:endParaRPr lang="en-US"/>
          </a:p>
        </p:txBody>
      </p:sp>
    </p:spTree>
    <p:extLst>
      <p:ext uri="{BB962C8B-B14F-4D97-AF65-F5344CB8AC3E}">
        <p14:creationId xmlns:p14="http://schemas.microsoft.com/office/powerpoint/2010/main" val="402597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C44E2C-32B2-4882-BB4D-5526249E0921}" type="slidenum">
              <a:rPr lang="en-US" smtClean="0"/>
              <a:t>28</a:t>
            </a:fld>
            <a:endParaRPr lang="en-US"/>
          </a:p>
        </p:txBody>
      </p:sp>
    </p:spTree>
    <p:extLst>
      <p:ext uri="{BB962C8B-B14F-4D97-AF65-F5344CB8AC3E}">
        <p14:creationId xmlns:p14="http://schemas.microsoft.com/office/powerpoint/2010/main" val="1455463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zure/machine-learning/tutorial-create-secure-workspac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normAutofit/>
          </a:bodyPr>
          <a:lstStyle/>
          <a:p>
            <a:r>
              <a:rPr lang="en-US" sz="4000" dirty="0"/>
              <a:t>How to build a secure data strategy with azure ml</a:t>
            </a:r>
          </a:p>
        </p:txBody>
      </p:sp>
      <p:sp>
        <p:nvSpPr>
          <p:cNvPr id="3" name="Subtitle 2"/>
          <p:cNvSpPr>
            <a:spLocks noGrp="1"/>
          </p:cNvSpPr>
          <p:nvPr>
            <p:ph type="subTitle" idx="1"/>
          </p:nvPr>
        </p:nvSpPr>
        <p:spPr/>
        <p:txBody>
          <a:bodyPr/>
          <a:lstStyle/>
          <a:p>
            <a:r>
              <a:rPr lang="en-US" dirty="0"/>
              <a:t>Sarbani Maiti</a:t>
            </a:r>
          </a:p>
          <a:p>
            <a:r>
              <a:rPr lang="en-US" dirty="0"/>
              <a:t>VP, data science at veersa technology</a:t>
            </a:r>
          </a:p>
        </p:txBody>
      </p:sp>
    </p:spTree>
    <p:extLst>
      <p:ext uri="{BB962C8B-B14F-4D97-AF65-F5344CB8AC3E}">
        <p14:creationId xmlns:p14="http://schemas.microsoft.com/office/powerpoint/2010/main" val="175579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security architecture Virtual network</a:t>
            </a:r>
            <a:br>
              <a:rPr lang="en-US" b="1" dirty="0"/>
            </a:br>
            <a:endParaRPr lang="en-US" dirty="0"/>
          </a:p>
        </p:txBody>
      </p:sp>
      <p:sp>
        <p:nvSpPr>
          <p:cNvPr id="3" name="Content Placeholder 2"/>
          <p:cNvSpPr>
            <a:spLocks noGrp="1"/>
          </p:cNvSpPr>
          <p:nvPr>
            <p:ph idx="1"/>
          </p:nvPr>
        </p:nvSpPr>
        <p:spPr/>
        <p:txBody>
          <a:bodyPr/>
          <a:lstStyle/>
          <a:p>
            <a:r>
              <a:rPr lang="en-US" dirty="0"/>
              <a:t>The virtual network also contains a </a:t>
            </a:r>
            <a:r>
              <a:rPr lang="en-US" i="1" dirty="0"/>
              <a:t>private endpoint</a:t>
            </a:r>
            <a:r>
              <a:rPr lang="en-US" dirty="0"/>
              <a:t> for your machine learning workspace, and the following dependent services:</a:t>
            </a:r>
          </a:p>
          <a:p>
            <a:r>
              <a:rPr lang="en-US" dirty="0"/>
              <a:t>Azure Storage account</a:t>
            </a:r>
          </a:p>
          <a:p>
            <a:r>
              <a:rPr lang="en-US" dirty="0"/>
              <a:t>Azure Key Vault</a:t>
            </a:r>
          </a:p>
          <a:p>
            <a:r>
              <a:rPr lang="en-US" dirty="0"/>
              <a:t>Azure Container Registry</a:t>
            </a:r>
          </a:p>
          <a:p>
            <a:endParaRPr lang="en-US" dirty="0"/>
          </a:p>
        </p:txBody>
      </p:sp>
    </p:spTree>
    <p:extLst>
      <p:ext uri="{BB962C8B-B14F-4D97-AF65-F5344CB8AC3E}">
        <p14:creationId xmlns:p14="http://schemas.microsoft.com/office/powerpoint/2010/main" val="7033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227462"/>
            <a:ext cx="12514997" cy="1456267"/>
          </a:xfrm>
        </p:spPr>
        <p:txBody>
          <a:bodyPr>
            <a:normAutofit/>
          </a:bodyPr>
          <a:lstStyle/>
          <a:p>
            <a:r>
              <a:rPr lang="en-US" b="1" dirty="0"/>
              <a:t>network security architecture outbound communication</a:t>
            </a:r>
            <a:endParaRPr lang="en-US" dirty="0"/>
          </a:p>
        </p:txBody>
      </p:sp>
      <p:sp>
        <p:nvSpPr>
          <p:cNvPr id="3" name="Content Placeholder 2"/>
          <p:cNvSpPr>
            <a:spLocks noGrp="1"/>
          </p:cNvSpPr>
          <p:nvPr>
            <p:ph idx="1"/>
          </p:nvPr>
        </p:nvSpPr>
        <p:spPr/>
        <p:txBody>
          <a:bodyPr/>
          <a:lstStyle/>
          <a:p>
            <a:r>
              <a:rPr lang="en-US" i="1" dirty="0"/>
              <a:t>Outbound</a:t>
            </a:r>
            <a:r>
              <a:rPr lang="en-US" dirty="0"/>
              <a:t> communication from the virtual network must be able to reach the following Microsoft services:</a:t>
            </a:r>
          </a:p>
          <a:p>
            <a:r>
              <a:rPr lang="en-US" dirty="0"/>
              <a:t>Machine learning</a:t>
            </a:r>
          </a:p>
          <a:p>
            <a:r>
              <a:rPr lang="en-US" dirty="0"/>
              <a:t>Azure Active Directory (Azure AD)</a:t>
            </a:r>
          </a:p>
          <a:p>
            <a:r>
              <a:rPr lang="en-US" dirty="0"/>
              <a:t>Azure Container Registry, and specific registries that Microsoft maintains</a:t>
            </a:r>
          </a:p>
          <a:p>
            <a:r>
              <a:rPr lang="en-US" dirty="0"/>
              <a:t>Azure Front Door</a:t>
            </a:r>
          </a:p>
          <a:p>
            <a:r>
              <a:rPr lang="en-US" dirty="0"/>
              <a:t>Azure Resource Manager</a:t>
            </a:r>
          </a:p>
          <a:p>
            <a:r>
              <a:rPr lang="en-US" dirty="0"/>
              <a:t>Azure Storage</a:t>
            </a:r>
          </a:p>
          <a:p>
            <a:endParaRPr lang="en-US" dirty="0"/>
          </a:p>
        </p:txBody>
      </p:sp>
    </p:spTree>
    <p:extLst>
      <p:ext uri="{BB962C8B-B14F-4D97-AF65-F5344CB8AC3E}">
        <p14:creationId xmlns:p14="http://schemas.microsoft.com/office/powerpoint/2010/main" val="30656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Virtual network and private endpoint design</a:t>
            </a:r>
          </a:p>
        </p:txBody>
      </p:sp>
      <p:sp>
        <p:nvSpPr>
          <p:cNvPr id="3" name="Content Placeholder 2"/>
          <p:cNvSpPr>
            <a:spLocks noGrp="1"/>
          </p:cNvSpPr>
          <p:nvPr>
            <p:ph idx="1"/>
          </p:nvPr>
        </p:nvSpPr>
        <p:spPr/>
        <p:txBody>
          <a:bodyPr/>
          <a:lstStyle/>
          <a:p>
            <a:r>
              <a:rPr lang="en-US" dirty="0"/>
              <a:t>Remote clients connect to the virtual network by using either Azure ExpressRoute or a virtual private network (VPN) connection.</a:t>
            </a:r>
          </a:p>
          <a:p>
            <a:r>
              <a:rPr lang="en-US" dirty="0"/>
              <a:t>create separate subnets for training and scoring, and use the training subnet for all private endpoints.</a:t>
            </a:r>
          </a:p>
          <a:p>
            <a:r>
              <a:rPr lang="en-US" dirty="0"/>
              <a:t>For IP addressing, compute instances need one private IP each.</a:t>
            </a:r>
          </a:p>
          <a:p>
            <a:r>
              <a:rPr lang="en-US" dirty="0"/>
              <a:t> Compute clusters need one private IP per node. </a:t>
            </a:r>
          </a:p>
          <a:p>
            <a:r>
              <a:rPr lang="en-US" dirty="0"/>
              <a:t>AKS clusters need many private IP addresses. A separate subnet for at least AKS helps prevent IP address exhaustion.</a:t>
            </a:r>
          </a:p>
          <a:p>
            <a:endParaRPr lang="en-US" dirty="0"/>
          </a:p>
        </p:txBody>
      </p:sp>
    </p:spTree>
    <p:extLst>
      <p:ext uri="{BB962C8B-B14F-4D97-AF65-F5344CB8AC3E}">
        <p14:creationId xmlns:p14="http://schemas.microsoft.com/office/powerpoint/2010/main" val="52704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Virtual network and private endpoint design</a:t>
            </a:r>
          </a:p>
        </p:txBody>
      </p:sp>
      <p:sp>
        <p:nvSpPr>
          <p:cNvPr id="3" name="Content Placeholder 2"/>
          <p:cNvSpPr>
            <a:spLocks noGrp="1"/>
          </p:cNvSpPr>
          <p:nvPr>
            <p:ph idx="1"/>
          </p:nvPr>
        </p:nvSpPr>
        <p:spPr/>
        <p:txBody>
          <a:bodyPr/>
          <a:lstStyle/>
          <a:p>
            <a:r>
              <a:rPr lang="en-US" dirty="0"/>
              <a:t>The compute resources in the training and scoring subnets need to access the storage account, the key vault, and the container registry. </a:t>
            </a:r>
          </a:p>
          <a:p>
            <a:r>
              <a:rPr lang="en-US" dirty="0"/>
              <a:t>We have to create private endpoints for the storage account, the key vault, and the container registry.</a:t>
            </a:r>
          </a:p>
          <a:p>
            <a:r>
              <a:rPr lang="en-US" dirty="0"/>
              <a:t>Machine learning workspace default storage needs two private endpoints, one for Azure Blob Storage and another for Azure File Storage.</a:t>
            </a:r>
          </a:p>
          <a:p>
            <a:r>
              <a:rPr lang="en-US" dirty="0"/>
              <a:t>If you use Azure Machine Learning studio, the workspace and storage private endpoints should be in the same </a:t>
            </a:r>
            <a:r>
              <a:rPr lang="en-US" dirty="0" err="1"/>
              <a:t>VNet</a:t>
            </a:r>
            <a:r>
              <a:rPr lang="en-US" dirty="0"/>
              <a:t>.</a:t>
            </a:r>
          </a:p>
          <a:p>
            <a:r>
              <a:rPr lang="en-US" dirty="0"/>
              <a:t>If you have multiple workspaces, use a virtual network for each workspace to create an explicit network boundary between workspaces.</a:t>
            </a:r>
          </a:p>
          <a:p>
            <a:endParaRPr lang="en-US" dirty="0"/>
          </a:p>
        </p:txBody>
      </p:sp>
    </p:spTree>
    <p:extLst>
      <p:ext uri="{BB962C8B-B14F-4D97-AF65-F5344CB8AC3E}">
        <p14:creationId xmlns:p14="http://schemas.microsoft.com/office/powerpoint/2010/main" val="22522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private IP addresses</a:t>
            </a:r>
            <a:br>
              <a:rPr lang="en-US" b="1" dirty="0"/>
            </a:br>
            <a:endParaRPr lang="en-US" dirty="0"/>
          </a:p>
        </p:txBody>
      </p:sp>
      <p:sp>
        <p:nvSpPr>
          <p:cNvPr id="3" name="Content Placeholder 2"/>
          <p:cNvSpPr>
            <a:spLocks noGrp="1"/>
          </p:cNvSpPr>
          <p:nvPr>
            <p:ph idx="1"/>
          </p:nvPr>
        </p:nvSpPr>
        <p:spPr/>
        <p:txBody>
          <a:bodyPr>
            <a:noAutofit/>
          </a:bodyPr>
          <a:lstStyle/>
          <a:p>
            <a:r>
              <a:rPr lang="en-US" sz="1400" dirty="0"/>
              <a:t>Private IP addresses minimize your Azure resources' exposure to the internet. </a:t>
            </a:r>
          </a:p>
          <a:p>
            <a:r>
              <a:rPr lang="en-US" sz="1400" dirty="0"/>
              <a:t>Machine learning uses many Azure resources, and the machine learning workspace private endpoint isn't enough for end-to-end private IP. </a:t>
            </a:r>
          </a:p>
          <a:p>
            <a:pPr rtl="0">
              <a:spcBef>
                <a:spcPts val="1200"/>
              </a:spcBef>
              <a:spcAft>
                <a:spcPts val="1200"/>
              </a:spcAft>
            </a:pPr>
            <a:r>
              <a:rPr lang="en-US" sz="1400" b="0" i="0" u="none" strike="noStrike" dirty="0">
                <a:effectLst/>
              </a:rPr>
              <a:t>This private IP also sometimes referred to as no public IP is a must-have for a lot of Enterprises to ensure. </a:t>
            </a:r>
          </a:p>
          <a:p>
            <a:pPr rtl="0">
              <a:spcBef>
                <a:spcPts val="1200"/>
              </a:spcBef>
              <a:spcAft>
                <a:spcPts val="1200"/>
              </a:spcAft>
            </a:pPr>
            <a:r>
              <a:rPr lang="en-US" sz="1400" b="0" i="0" u="none" strike="noStrike" dirty="0">
                <a:effectLst/>
              </a:rPr>
              <a:t>There's nothing open to the public internet Azure machine. Learning provides the capabilities to ensure end-to-end private IP deployments for your machine learning environments with v Nets and Azure private link. </a:t>
            </a:r>
            <a:endParaRPr lang="en-US" sz="1400" b="0" dirty="0">
              <a:effectLst/>
            </a:endParaRPr>
          </a:p>
          <a:p>
            <a:pPr rtl="0">
              <a:spcBef>
                <a:spcPts val="1200"/>
              </a:spcBef>
              <a:spcAft>
                <a:spcPts val="1200"/>
              </a:spcAft>
            </a:pPr>
            <a:r>
              <a:rPr lang="en-US" sz="1400" b="0" i="0" u="none" strike="noStrike" dirty="0">
                <a:effectLst/>
              </a:rPr>
              <a:t>The Azure machine learning team has a dedicated arm template with an Azure quick starts templates that deploys.</a:t>
            </a:r>
            <a:endParaRPr lang="en-US" sz="1400" b="0" dirty="0">
              <a:effectLst/>
            </a:endParaRPr>
          </a:p>
          <a:p>
            <a:br>
              <a:rPr lang="en-US" sz="1400" dirty="0"/>
            </a:br>
            <a:endParaRPr lang="en-IN" sz="1400" dirty="0"/>
          </a:p>
          <a:p>
            <a:endParaRPr lang="en-US" sz="1400" dirty="0"/>
          </a:p>
        </p:txBody>
      </p:sp>
    </p:spTree>
    <p:extLst>
      <p:ext uri="{BB962C8B-B14F-4D97-AF65-F5344CB8AC3E}">
        <p14:creationId xmlns:p14="http://schemas.microsoft.com/office/powerpoint/2010/main" val="348560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 virtual network inbound and outbound traffic</a:t>
            </a:r>
            <a:br>
              <a:rPr lang="en-US" b="1" dirty="0"/>
            </a:br>
            <a:endParaRPr lang="en-US" dirty="0"/>
          </a:p>
        </p:txBody>
      </p:sp>
      <p:sp>
        <p:nvSpPr>
          <p:cNvPr id="3" name="Content Placeholder 2"/>
          <p:cNvSpPr>
            <a:spLocks noGrp="1"/>
          </p:cNvSpPr>
          <p:nvPr>
            <p:ph idx="1"/>
          </p:nvPr>
        </p:nvSpPr>
        <p:spPr/>
        <p:txBody>
          <a:bodyPr/>
          <a:lstStyle/>
          <a:p>
            <a:r>
              <a:rPr lang="en-US" dirty="0"/>
              <a:t>Use a firewall or Azure network security group (NSG) to control virtual network inbound and outbound traffic. </a:t>
            </a:r>
          </a:p>
        </p:txBody>
      </p:sp>
    </p:spTree>
    <p:extLst>
      <p:ext uri="{BB962C8B-B14F-4D97-AF65-F5344CB8AC3E}">
        <p14:creationId xmlns:p14="http://schemas.microsoft.com/office/powerpoint/2010/main" val="295578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a:t>
            </a:r>
          </a:p>
        </p:txBody>
      </p:sp>
      <p:sp>
        <p:nvSpPr>
          <p:cNvPr id="3" name="Content Placeholder 2"/>
          <p:cNvSpPr>
            <a:spLocks noGrp="1"/>
          </p:cNvSpPr>
          <p:nvPr>
            <p:ph idx="1"/>
          </p:nvPr>
        </p:nvSpPr>
        <p:spPr/>
        <p:txBody>
          <a:bodyPr>
            <a:normAutofit/>
          </a:bodyPr>
          <a:lstStyle/>
          <a:p>
            <a:pPr rtl="0">
              <a:spcBef>
                <a:spcPts val="1200"/>
              </a:spcBef>
              <a:spcAft>
                <a:spcPts val="1200"/>
              </a:spcAft>
            </a:pPr>
            <a:r>
              <a:rPr lang="en-US" sz="1400" b="0" i="0" u="none" strike="noStrike" dirty="0">
                <a:effectLst/>
              </a:rPr>
              <a:t>As part of the machine learning process, we bring in data from a variety of sources and register them as data stores or data sets. All this data can be encrypted by customer managed keys. </a:t>
            </a:r>
            <a:endParaRPr lang="en-US" sz="1400" b="0" dirty="0">
              <a:effectLst/>
            </a:endParaRPr>
          </a:p>
          <a:p>
            <a:pPr rtl="0">
              <a:spcBef>
                <a:spcPts val="1200"/>
              </a:spcBef>
              <a:spcAft>
                <a:spcPts val="1200"/>
              </a:spcAft>
            </a:pPr>
            <a:r>
              <a:rPr lang="en-US" sz="1400" b="0" i="0" u="none" strike="noStrike" dirty="0">
                <a:effectLst/>
              </a:rPr>
              <a:t>But while these sources may have their own security capabilities, when they interact with Azure machine learning and share data to be processed inside its workspace there's a need for encryption both at rest and in transit. </a:t>
            </a:r>
            <a:endParaRPr lang="en-US" sz="1400" b="0" dirty="0">
              <a:effectLst/>
            </a:endParaRPr>
          </a:p>
          <a:p>
            <a:r>
              <a:rPr lang="en-US" sz="1400" dirty="0"/>
              <a:t>ML system ingest data from a variety of sources and register them as data stores or data sets. </a:t>
            </a:r>
          </a:p>
          <a:p>
            <a:endParaRPr lang="en-US" sz="1400" dirty="0"/>
          </a:p>
        </p:txBody>
      </p:sp>
    </p:spTree>
    <p:extLst>
      <p:ext uri="{BB962C8B-B14F-4D97-AF65-F5344CB8AC3E}">
        <p14:creationId xmlns:p14="http://schemas.microsoft.com/office/powerpoint/2010/main" val="201843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10131425" cy="1456267"/>
          </a:xfrm>
        </p:spPr>
        <p:txBody>
          <a:bodyPr/>
          <a:lstStyle/>
          <a:p>
            <a:r>
              <a:rPr lang="en-US" dirty="0"/>
              <a:t>Data delivery workflow in azure secured workspace</a:t>
            </a:r>
          </a:p>
        </p:txBody>
      </p:sp>
      <p:pic>
        <p:nvPicPr>
          <p:cNvPr id="4" name="Content Placeholder 3"/>
          <p:cNvPicPr>
            <a:picLocks noGrp="1" noChangeAspect="1"/>
          </p:cNvPicPr>
          <p:nvPr>
            <p:ph idx="1"/>
          </p:nvPr>
        </p:nvPicPr>
        <p:blipFill>
          <a:blip r:embed="rId2"/>
          <a:stretch>
            <a:fillRect/>
          </a:stretch>
        </p:blipFill>
        <p:spPr>
          <a:xfrm>
            <a:off x="1086723" y="1456267"/>
            <a:ext cx="9329575" cy="5313256"/>
          </a:xfrm>
          <a:prstGeom prst="rect">
            <a:avLst/>
          </a:prstGeom>
        </p:spPr>
      </p:pic>
    </p:spTree>
    <p:extLst>
      <p:ext uri="{BB962C8B-B14F-4D97-AF65-F5344CB8AC3E}">
        <p14:creationId xmlns:p14="http://schemas.microsoft.com/office/powerpoint/2010/main" val="220517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data access in Azure Machine Learning</a:t>
            </a:r>
            <a:br>
              <a:rPr lang="en-US" b="1" dirty="0"/>
            </a:br>
            <a:endParaRPr lang="en-US" dirty="0"/>
          </a:p>
        </p:txBody>
      </p:sp>
      <p:sp>
        <p:nvSpPr>
          <p:cNvPr id="3" name="Content Placeholder 2"/>
          <p:cNvSpPr>
            <a:spLocks noGrp="1"/>
          </p:cNvSpPr>
          <p:nvPr>
            <p:ph idx="1"/>
          </p:nvPr>
        </p:nvSpPr>
        <p:spPr/>
        <p:txBody>
          <a:bodyPr/>
          <a:lstStyle/>
          <a:p>
            <a:r>
              <a:rPr lang="en-US" dirty="0"/>
              <a:t>Azure Machine Learning makes it easy to connect to your data in the cloud. It provides an abstraction layer over the underlying storage service, so you can securely access and work with your data without having to write code specific to your storage type. </a:t>
            </a:r>
          </a:p>
          <a:p>
            <a:r>
              <a:rPr lang="en-US" dirty="0"/>
              <a:t>Azure Machine Learning also provides the following data capabilities:</a:t>
            </a:r>
          </a:p>
          <a:p>
            <a:pPr lvl="1"/>
            <a:r>
              <a:rPr lang="en-US" dirty="0"/>
              <a:t>Interoperability with Pandas and Spark </a:t>
            </a:r>
            <a:r>
              <a:rPr lang="en-US" dirty="0" err="1"/>
              <a:t>DataFrames</a:t>
            </a:r>
            <a:endParaRPr lang="en-US" dirty="0"/>
          </a:p>
          <a:p>
            <a:pPr lvl="1"/>
            <a:r>
              <a:rPr lang="en-US" dirty="0"/>
              <a:t>Versioning and tracking of data lineage</a:t>
            </a:r>
          </a:p>
          <a:p>
            <a:pPr lvl="1"/>
            <a:r>
              <a:rPr lang="en-US" dirty="0"/>
              <a:t>Data labeling</a:t>
            </a:r>
          </a:p>
          <a:p>
            <a:pPr lvl="1"/>
            <a:r>
              <a:rPr lang="en-US" dirty="0"/>
              <a:t>Data drift monitoring</a:t>
            </a:r>
          </a:p>
          <a:p>
            <a:endParaRPr lang="en-US" dirty="0"/>
          </a:p>
        </p:txBody>
      </p:sp>
    </p:spTree>
    <p:extLst>
      <p:ext uri="{BB962C8B-B14F-4D97-AF65-F5344CB8AC3E}">
        <p14:creationId xmlns:p14="http://schemas.microsoft.com/office/powerpoint/2010/main" val="39676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 to storage with </a:t>
            </a:r>
            <a:r>
              <a:rPr lang="en-US" b="1" dirty="0" err="1"/>
              <a:t>datastores</a:t>
            </a:r>
            <a:br>
              <a:rPr lang="en-US" b="1" dirty="0"/>
            </a:br>
            <a:endParaRPr lang="en-US" dirty="0"/>
          </a:p>
        </p:txBody>
      </p:sp>
      <p:sp>
        <p:nvSpPr>
          <p:cNvPr id="3" name="Content Placeholder 2"/>
          <p:cNvSpPr>
            <a:spLocks noGrp="1"/>
          </p:cNvSpPr>
          <p:nvPr>
            <p:ph idx="1"/>
          </p:nvPr>
        </p:nvSpPr>
        <p:spPr/>
        <p:txBody>
          <a:bodyPr/>
          <a:lstStyle/>
          <a:p>
            <a:r>
              <a:rPr lang="en-US" dirty="0"/>
              <a:t>Azure Machine Learning datastores securely keep the connection information to the data storage on Azure, so we don't have to code it in the scripts.  </a:t>
            </a:r>
          </a:p>
          <a:p>
            <a:r>
              <a:rPr lang="en-US" dirty="0"/>
              <a:t>Register and create a datastore  to easily connect to the storage account, and access the data in underlying storage service.</a:t>
            </a:r>
          </a:p>
        </p:txBody>
      </p:sp>
    </p:spTree>
    <p:extLst>
      <p:ext uri="{BB962C8B-B14F-4D97-AF65-F5344CB8AC3E}">
        <p14:creationId xmlns:p14="http://schemas.microsoft.com/office/powerpoint/2010/main" val="388205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46912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cloud-based storage services in Azure that can be registered as </a:t>
            </a:r>
            <a:r>
              <a:rPr lang="en-US" dirty="0" err="1"/>
              <a:t>datastores</a:t>
            </a:r>
            <a:r>
              <a:rPr lang="en-US" dirty="0"/>
              <a:t>:</a:t>
            </a:r>
          </a:p>
        </p:txBody>
      </p:sp>
      <p:sp>
        <p:nvSpPr>
          <p:cNvPr id="3" name="Content Placeholder 2"/>
          <p:cNvSpPr>
            <a:spLocks noGrp="1"/>
          </p:cNvSpPr>
          <p:nvPr>
            <p:ph idx="1"/>
          </p:nvPr>
        </p:nvSpPr>
        <p:spPr/>
        <p:txBody>
          <a:bodyPr/>
          <a:lstStyle/>
          <a:p>
            <a:r>
              <a:rPr lang="en-US" dirty="0"/>
              <a:t>Azure Blob Container</a:t>
            </a:r>
          </a:p>
          <a:p>
            <a:r>
              <a:rPr lang="en-US" dirty="0"/>
              <a:t>Azure File Share</a:t>
            </a:r>
          </a:p>
          <a:p>
            <a:r>
              <a:rPr lang="en-US" dirty="0"/>
              <a:t>Azure Data Lake</a:t>
            </a:r>
          </a:p>
          <a:p>
            <a:r>
              <a:rPr lang="en-US" dirty="0"/>
              <a:t>Azure Data Lake Gen2</a:t>
            </a:r>
          </a:p>
          <a:p>
            <a:r>
              <a:rPr lang="en-US" dirty="0"/>
              <a:t>Azure SQL Database</a:t>
            </a:r>
          </a:p>
          <a:p>
            <a:r>
              <a:rPr lang="en-US" dirty="0"/>
              <a:t>Azure Database for PostgreSQL</a:t>
            </a:r>
          </a:p>
          <a:p>
            <a:r>
              <a:rPr lang="en-US" dirty="0"/>
              <a:t>Databricks File System</a:t>
            </a:r>
          </a:p>
          <a:p>
            <a:r>
              <a:rPr lang="en-US" dirty="0"/>
              <a:t>Azure Database for MySQL</a:t>
            </a:r>
          </a:p>
          <a:p>
            <a:endParaRPr lang="en-US" dirty="0"/>
          </a:p>
        </p:txBody>
      </p:sp>
    </p:spTree>
    <p:extLst>
      <p:ext uri="{BB962C8B-B14F-4D97-AF65-F5344CB8AC3E}">
        <p14:creationId xmlns:p14="http://schemas.microsoft.com/office/powerpoint/2010/main" val="232136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493" y="448150"/>
            <a:ext cx="11169015" cy="5961698"/>
          </a:xfrm>
          <a:prstGeom prst="rect">
            <a:avLst/>
          </a:prstGeom>
        </p:spPr>
      </p:pic>
    </p:spTree>
    <p:extLst>
      <p:ext uri="{BB962C8B-B14F-4D97-AF65-F5344CB8AC3E}">
        <p14:creationId xmlns:p14="http://schemas.microsoft.com/office/powerpoint/2010/main" val="81171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Self-service pattern</a:t>
            </a:r>
            <a:br>
              <a:rPr lang="en-US" b="1" dirty="0"/>
            </a:br>
            <a:endParaRPr lang="en-US" dirty="0"/>
          </a:p>
        </p:txBody>
      </p:sp>
      <p:sp>
        <p:nvSpPr>
          <p:cNvPr id="3" name="Content Placeholder 2"/>
          <p:cNvSpPr>
            <a:spLocks noGrp="1"/>
          </p:cNvSpPr>
          <p:nvPr>
            <p:ph idx="1"/>
          </p:nvPr>
        </p:nvSpPr>
        <p:spPr/>
        <p:txBody>
          <a:bodyPr/>
          <a:lstStyle/>
          <a:p>
            <a:r>
              <a:rPr lang="en-US" dirty="0"/>
              <a:t>Define Azure policies to set safeguards for resource provisioning and usage, such as allowed cluster sizes and VM types.</a:t>
            </a:r>
          </a:p>
          <a:p>
            <a:r>
              <a:rPr lang="en-US" dirty="0"/>
              <a:t>Create a resource group for holding the workspaces, and grant data scientists a Contributor role in the resource group.</a:t>
            </a:r>
          </a:p>
          <a:p>
            <a:r>
              <a:rPr lang="en-US" dirty="0"/>
              <a:t>Data scientists can now create workspaces and associate resources in the resource group in a self-service manner.</a:t>
            </a:r>
          </a:p>
          <a:p>
            <a:r>
              <a:rPr lang="en-US" dirty="0"/>
              <a:t>To access data storage, create user-assigned managed identities, and grant the identities read-access roles on the storage.</a:t>
            </a:r>
          </a:p>
          <a:p>
            <a:r>
              <a:rPr lang="en-US" dirty="0"/>
              <a:t>When data scientists create compute resources, they can assign the managed identities to the compute instances to gain data access.</a:t>
            </a:r>
          </a:p>
          <a:p>
            <a:endParaRPr lang="en-US" dirty="0"/>
          </a:p>
        </p:txBody>
      </p:sp>
    </p:spTree>
    <p:extLst>
      <p:ext uri="{BB962C8B-B14F-4D97-AF65-F5344CB8AC3E}">
        <p14:creationId xmlns:p14="http://schemas.microsoft.com/office/powerpoint/2010/main" val="198661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Data-centric pattern</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Create the workspace.</a:t>
            </a:r>
          </a:p>
          <a:p>
            <a:r>
              <a:rPr lang="en-US" dirty="0"/>
              <a:t>Create compute resources with system-assigned managed identities enabled.</a:t>
            </a:r>
          </a:p>
          <a:p>
            <a:r>
              <a:rPr lang="en-US" dirty="0"/>
              <a:t>When a data scientist needs access to the data for a given project, grant the compute managed identity read access to the data.</a:t>
            </a:r>
          </a:p>
          <a:p>
            <a:r>
              <a:rPr lang="en-US" dirty="0"/>
              <a:t>Grant the compute managed identity access to any other required resources, such as a container registry with custom Docker images for training.</a:t>
            </a:r>
          </a:p>
          <a:p>
            <a:r>
              <a:rPr lang="en-US" dirty="0"/>
              <a:t>Also grant the workspace's managed identity read-access role on the data, to enable data preview.</a:t>
            </a:r>
          </a:p>
          <a:p>
            <a:r>
              <a:rPr lang="en-US" dirty="0"/>
              <a:t>Grant the data scientist access to the workspace.</a:t>
            </a:r>
          </a:p>
          <a:p>
            <a:r>
              <a:rPr lang="en-US" dirty="0"/>
              <a:t>The data scientist can now create data stores to access data required for projects, and submit training runs that use the data.</a:t>
            </a:r>
          </a:p>
          <a:p>
            <a:endParaRPr lang="en-US" dirty="0"/>
          </a:p>
        </p:txBody>
      </p:sp>
    </p:spTree>
    <p:extLst>
      <p:ext uri="{BB962C8B-B14F-4D97-AF65-F5344CB8AC3E}">
        <p14:creationId xmlns:p14="http://schemas.microsoft.com/office/powerpoint/2010/main" val="198849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Project-centric pattern</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Create the workspace</a:t>
            </a:r>
          </a:p>
          <a:p>
            <a:r>
              <a:rPr lang="en-US" dirty="0"/>
              <a:t>Identify data storage instances required for the project, create a user-assigned managed identity, and grant the identity read access to the storage.</a:t>
            </a:r>
          </a:p>
          <a:p>
            <a:r>
              <a:rPr lang="en-US" dirty="0"/>
              <a:t>Optionally, grant the workspace's managed identity access to data storage to allow data preview. You can omit this access for sensitive data not suitable for preview.</a:t>
            </a:r>
          </a:p>
          <a:p>
            <a:r>
              <a:rPr lang="en-US" dirty="0"/>
              <a:t>Create credential-less data stores for the storage resources.</a:t>
            </a:r>
          </a:p>
          <a:p>
            <a:r>
              <a:rPr lang="en-US" dirty="0"/>
              <a:t>Create compute resources within the workspace, and assign the managed identity to the compute resources.</a:t>
            </a:r>
          </a:p>
          <a:p>
            <a:r>
              <a:rPr lang="en-US" dirty="0"/>
              <a:t>Grant the compute managed identity access to any other required resources, such as a container registry with custom Docker images for training.</a:t>
            </a:r>
          </a:p>
          <a:p>
            <a:r>
              <a:rPr lang="en-US" dirty="0"/>
              <a:t>Grant data scientists working on the project a role on the workspace.</a:t>
            </a:r>
          </a:p>
          <a:p>
            <a:endParaRPr lang="en-US" dirty="0"/>
          </a:p>
        </p:txBody>
      </p:sp>
    </p:spTree>
    <p:extLst>
      <p:ext uri="{BB962C8B-B14F-4D97-AF65-F5344CB8AC3E}">
        <p14:creationId xmlns:p14="http://schemas.microsoft.com/office/powerpoint/2010/main" val="1103249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 </a:t>
            </a:r>
            <a:r>
              <a:rPr lang="en-US" b="1" dirty="0"/>
              <a:t>Secure data access in Azure Machine Learning using </a:t>
            </a:r>
            <a:r>
              <a:rPr lang="en-US" b="1" dirty="0" err="1"/>
              <a:t>DataStore</a:t>
            </a:r>
            <a:r>
              <a:rPr lang="en-US" b="1" dirty="0"/>
              <a:t> and Dataset</a:t>
            </a:r>
            <a:br>
              <a:rPr lang="en-US" b="1" dirty="0"/>
            </a:br>
            <a:endParaRPr lang="en-US" dirty="0"/>
          </a:p>
        </p:txBody>
      </p:sp>
      <p:sp>
        <p:nvSpPr>
          <p:cNvPr id="3" name="Content Placeholder 2"/>
          <p:cNvSpPr>
            <a:spLocks noGrp="1"/>
          </p:cNvSpPr>
          <p:nvPr>
            <p:ph idx="1"/>
          </p:nvPr>
        </p:nvSpPr>
        <p:spPr/>
        <p:txBody>
          <a:bodyPr/>
          <a:lstStyle/>
          <a:p>
            <a:r>
              <a:rPr lang="en-US" dirty="0"/>
              <a:t>How to Create an Azure Machine Learning </a:t>
            </a:r>
            <a:r>
              <a:rPr lang="en-US" dirty="0" err="1"/>
              <a:t>datastore</a:t>
            </a:r>
            <a:r>
              <a:rPr lang="en-US" dirty="0"/>
              <a:t> to store connection information to Azure storage.</a:t>
            </a:r>
          </a:p>
          <a:p>
            <a:r>
              <a:rPr lang="en-US" dirty="0"/>
              <a:t>From that </a:t>
            </a:r>
            <a:r>
              <a:rPr lang="en-US" dirty="0" err="1"/>
              <a:t>datastore</a:t>
            </a:r>
            <a:r>
              <a:rPr lang="en-US" dirty="0"/>
              <a:t>, create an Azure Machine Learning dataset to point to a specific file(s) in underlying storage.</a:t>
            </a:r>
          </a:p>
          <a:p>
            <a:r>
              <a:rPr lang="en-US" dirty="0"/>
              <a:t>To use that dataset in machine learning experiment</a:t>
            </a:r>
          </a:p>
          <a:p>
            <a:r>
              <a:rPr lang="en-US" dirty="0"/>
              <a:t>Mount it to your experiment's compute target for model training.</a:t>
            </a:r>
          </a:p>
          <a:p>
            <a:r>
              <a:rPr lang="en-US" dirty="0"/>
              <a:t>I will be using Azure ML SDK and run the demo in my local Jupyter Notebook</a:t>
            </a:r>
          </a:p>
        </p:txBody>
      </p:sp>
    </p:spTree>
    <p:extLst>
      <p:ext uri="{BB962C8B-B14F-4D97-AF65-F5344CB8AC3E}">
        <p14:creationId xmlns:p14="http://schemas.microsoft.com/office/powerpoint/2010/main" val="66370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secure workspace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There is a step by step guide provided in this link</a:t>
            </a:r>
            <a:endParaRPr lang="en-US" dirty="0">
              <a:hlinkClick r:id="rId2"/>
            </a:endParaRPr>
          </a:p>
          <a:p>
            <a:pPr marL="0" indent="0">
              <a:buNone/>
            </a:pPr>
            <a:endParaRPr lang="en-US" dirty="0">
              <a:hlinkClick r:id="rId2"/>
            </a:endParaRPr>
          </a:p>
          <a:p>
            <a:pPr marL="0" indent="0">
              <a:buNone/>
            </a:pPr>
            <a:r>
              <a:rPr lang="en-US" dirty="0">
                <a:hlinkClick r:id="rId2"/>
              </a:rPr>
              <a:t>https://docs.microsoft.com/en-us/azure/machine-learning/tutorial-create-secure-workspace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7055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secure workspace –Steps</a:t>
            </a:r>
            <a:br>
              <a:rPr lang="en-US" b="1" dirty="0"/>
            </a:br>
            <a:endParaRPr lang="en-US" dirty="0"/>
          </a:p>
        </p:txBody>
      </p:sp>
      <p:sp>
        <p:nvSpPr>
          <p:cNvPr id="3" name="Content Placeholder 2"/>
          <p:cNvSpPr>
            <a:spLocks noGrp="1"/>
          </p:cNvSpPr>
          <p:nvPr>
            <p:ph idx="1"/>
          </p:nvPr>
        </p:nvSpPr>
        <p:spPr/>
        <p:txBody>
          <a:bodyPr/>
          <a:lstStyle/>
          <a:p>
            <a:r>
              <a:rPr lang="en-US" dirty="0"/>
              <a:t>Create an Azure </a:t>
            </a:r>
            <a:r>
              <a:rPr lang="en-US" i="1" dirty="0"/>
              <a:t>Virtual Network </a:t>
            </a:r>
            <a:r>
              <a:rPr lang="en-US" dirty="0"/>
              <a:t>(</a:t>
            </a:r>
            <a:r>
              <a:rPr lang="en-US" dirty="0" err="1"/>
              <a:t>VNet</a:t>
            </a:r>
            <a:r>
              <a:rPr lang="en-US" dirty="0"/>
              <a:t>) to secure communications between services in the virtual network.</a:t>
            </a:r>
          </a:p>
          <a:p>
            <a:r>
              <a:rPr lang="en-US" dirty="0"/>
              <a:t>Create an </a:t>
            </a:r>
            <a:r>
              <a:rPr lang="en-US" i="1" dirty="0"/>
              <a:t>Azure Storage Account </a:t>
            </a:r>
            <a:r>
              <a:rPr lang="en-US" dirty="0"/>
              <a:t>(blob and file) behind the </a:t>
            </a:r>
            <a:r>
              <a:rPr lang="en-US" dirty="0" err="1"/>
              <a:t>VNet</a:t>
            </a:r>
            <a:r>
              <a:rPr lang="en-US" dirty="0"/>
              <a:t>. This service is used as default storage for the workspace.</a:t>
            </a:r>
          </a:p>
          <a:p>
            <a:r>
              <a:rPr lang="en-US" dirty="0"/>
              <a:t>Create an Azure </a:t>
            </a:r>
            <a:r>
              <a:rPr lang="en-US" i="1" dirty="0"/>
              <a:t>Key Vault </a:t>
            </a:r>
            <a:r>
              <a:rPr lang="en-US" dirty="0"/>
              <a:t>behind the </a:t>
            </a:r>
            <a:r>
              <a:rPr lang="en-US" dirty="0" err="1"/>
              <a:t>VNet</a:t>
            </a:r>
            <a:r>
              <a:rPr lang="en-US" dirty="0"/>
              <a:t>. This service is used to store secrets used by the workspace. For example, the security information needed to access the storage account.</a:t>
            </a:r>
          </a:p>
          <a:p>
            <a:r>
              <a:rPr lang="en-US" dirty="0"/>
              <a:t>Create an Azure </a:t>
            </a:r>
            <a:r>
              <a:rPr lang="en-US" i="1" dirty="0"/>
              <a:t>Container Registry </a:t>
            </a:r>
            <a:r>
              <a:rPr lang="en-US" dirty="0"/>
              <a:t>(ACR). This service is used as a repository for Docker images. Docker images provide the compute environments needed when training a machine learning model or deploying a trained model as an endpoint.</a:t>
            </a:r>
          </a:p>
          <a:p>
            <a:endParaRPr lang="en-US" dirty="0"/>
          </a:p>
        </p:txBody>
      </p:sp>
    </p:spTree>
    <p:extLst>
      <p:ext uri="{BB962C8B-B14F-4D97-AF65-F5344CB8AC3E}">
        <p14:creationId xmlns:p14="http://schemas.microsoft.com/office/powerpoint/2010/main" val="212470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secure workspace –contd.</a:t>
            </a:r>
            <a:br>
              <a:rPr lang="en-US" b="1" dirty="0"/>
            </a:br>
            <a:endParaRPr lang="en-US" dirty="0"/>
          </a:p>
        </p:txBody>
      </p:sp>
      <p:sp>
        <p:nvSpPr>
          <p:cNvPr id="3" name="Content Placeholder 2"/>
          <p:cNvSpPr>
            <a:spLocks noGrp="1"/>
          </p:cNvSpPr>
          <p:nvPr>
            <p:ph idx="1"/>
          </p:nvPr>
        </p:nvSpPr>
        <p:spPr/>
        <p:txBody>
          <a:bodyPr>
            <a:normAutofit/>
          </a:bodyPr>
          <a:lstStyle/>
          <a:p>
            <a:r>
              <a:rPr lang="en-US" dirty="0"/>
              <a:t>Create an Azure Machine Learning </a:t>
            </a:r>
            <a:r>
              <a:rPr lang="en-US" i="1" dirty="0"/>
              <a:t>workspace</a:t>
            </a:r>
            <a:r>
              <a:rPr lang="en-US" dirty="0"/>
              <a:t>.</a:t>
            </a:r>
          </a:p>
          <a:p>
            <a:r>
              <a:rPr lang="en-US" dirty="0"/>
              <a:t>Configure Azure Machine Learning studio to work behind a </a:t>
            </a:r>
            <a:r>
              <a:rPr lang="en-US" dirty="0" err="1"/>
              <a:t>VNet</a:t>
            </a:r>
            <a:r>
              <a:rPr lang="en-US" dirty="0"/>
              <a:t>. The studio provides a </a:t>
            </a:r>
            <a:r>
              <a:rPr lang="en-US" b="1" dirty="0"/>
              <a:t>web interface for Azure Machine Learning</a:t>
            </a:r>
            <a:r>
              <a:rPr lang="en-US" dirty="0"/>
              <a:t>.</a:t>
            </a:r>
          </a:p>
          <a:p>
            <a:endParaRPr lang="en-US" dirty="0"/>
          </a:p>
          <a:p>
            <a:endParaRPr lang="en-US" dirty="0"/>
          </a:p>
        </p:txBody>
      </p:sp>
    </p:spTree>
    <p:extLst>
      <p:ext uri="{BB962C8B-B14F-4D97-AF65-F5344CB8AC3E}">
        <p14:creationId xmlns:p14="http://schemas.microsoft.com/office/powerpoint/2010/main" val="31358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7FFA-63CC-827D-41D7-28CC1FFD8492}"/>
              </a:ext>
            </a:extLst>
          </p:cNvPr>
          <p:cNvSpPr>
            <a:spLocks noGrp="1"/>
          </p:cNvSpPr>
          <p:nvPr>
            <p:ph type="title"/>
          </p:nvPr>
        </p:nvSpPr>
        <p:spPr/>
        <p:txBody>
          <a:bodyPr/>
          <a:lstStyle/>
          <a:p>
            <a:r>
              <a:rPr lang="en-US" dirty="0"/>
              <a:t>Other services  (not used in demo)</a:t>
            </a:r>
            <a:endParaRPr lang="en-IN" dirty="0"/>
          </a:p>
        </p:txBody>
      </p:sp>
      <p:sp>
        <p:nvSpPr>
          <p:cNvPr id="3" name="Content Placeholder 2">
            <a:extLst>
              <a:ext uri="{FF2B5EF4-FFF2-40B4-BE49-F238E27FC236}">
                <a16:creationId xmlns:a16="http://schemas.microsoft.com/office/drawing/2014/main" id="{A1D81214-9335-7F3E-7A4E-4FB5F0BDE608}"/>
              </a:ext>
            </a:extLst>
          </p:cNvPr>
          <p:cNvSpPr>
            <a:spLocks noGrp="1"/>
          </p:cNvSpPr>
          <p:nvPr>
            <p:ph idx="1"/>
          </p:nvPr>
        </p:nvSpPr>
        <p:spPr/>
        <p:txBody>
          <a:bodyPr/>
          <a:lstStyle/>
          <a:p>
            <a:r>
              <a:rPr lang="en-US" dirty="0"/>
              <a:t>Create a jump box. A jump box is an Azure Virtual Machine that is behind the </a:t>
            </a:r>
            <a:r>
              <a:rPr lang="en-US" dirty="0" err="1"/>
              <a:t>VNet</a:t>
            </a:r>
            <a:r>
              <a:rPr lang="en-US" dirty="0"/>
              <a:t>. Since the </a:t>
            </a:r>
            <a:r>
              <a:rPr lang="en-US" dirty="0" err="1"/>
              <a:t>VNet</a:t>
            </a:r>
            <a:r>
              <a:rPr lang="en-US" dirty="0"/>
              <a:t> restricts access from the public internet, </a:t>
            </a:r>
            <a:r>
              <a:rPr lang="en-US" b="1" dirty="0"/>
              <a:t>the jump box is used as a way to connect to resources behind the </a:t>
            </a:r>
            <a:r>
              <a:rPr lang="en-US" b="1" dirty="0" err="1"/>
              <a:t>VNet</a:t>
            </a:r>
            <a:r>
              <a:rPr lang="en-US" dirty="0"/>
              <a:t>.</a:t>
            </a:r>
          </a:p>
          <a:p>
            <a:endParaRPr lang="en-US" dirty="0"/>
          </a:p>
          <a:p>
            <a:r>
              <a:rPr lang="en-US" dirty="0"/>
              <a:t>We can Create an Azure Machine Learning compute cluster. A compute cluster is used when </a:t>
            </a:r>
            <a:r>
              <a:rPr lang="en-US" b="1" dirty="0"/>
              <a:t>training machine learning models in the cloud</a:t>
            </a:r>
            <a:r>
              <a:rPr lang="en-US" dirty="0"/>
              <a:t>. In configurations where Azure Container Registry is behind the </a:t>
            </a:r>
            <a:r>
              <a:rPr lang="en-US" dirty="0" err="1"/>
              <a:t>VNet</a:t>
            </a:r>
            <a:r>
              <a:rPr lang="en-US" dirty="0"/>
              <a:t>, it is also used to build Docker images.</a:t>
            </a:r>
          </a:p>
          <a:p>
            <a:r>
              <a:rPr lang="en-US" dirty="0"/>
              <a:t>Connect to the jump box and use the Azure Machine Learning studio.</a:t>
            </a:r>
          </a:p>
          <a:p>
            <a:endParaRPr lang="en-IN" dirty="0"/>
          </a:p>
        </p:txBody>
      </p:sp>
    </p:spTree>
    <p:extLst>
      <p:ext uri="{BB962C8B-B14F-4D97-AF65-F5344CB8AC3E}">
        <p14:creationId xmlns:p14="http://schemas.microsoft.com/office/powerpoint/2010/main" val="4781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Security is the most important aspect of every industry. Machine Learning projects are highly dependent on data and different teams work together in various phases of the ML life cycle.</a:t>
            </a:r>
          </a:p>
          <a:p>
            <a:r>
              <a:rPr lang="en-US" dirty="0"/>
              <a:t>Security aspects are the biggest reasons machine learning projects get stuck. Hence it is important to build the security from the beginning rather than fixing the patches at the end.</a:t>
            </a:r>
          </a:p>
          <a:p>
            <a:r>
              <a:rPr lang="en-US" dirty="0"/>
              <a:t>In this session, we will understand the Azure security within a machine learning platform and how to secure the resources inside Azure ML.</a:t>
            </a:r>
          </a:p>
          <a:p>
            <a:br>
              <a:rPr lang="en-US" dirty="0"/>
            </a:br>
            <a:endParaRPr lang="en-US" dirty="0"/>
          </a:p>
        </p:txBody>
      </p:sp>
    </p:spTree>
    <p:extLst>
      <p:ext uri="{BB962C8B-B14F-4D97-AF65-F5344CB8AC3E}">
        <p14:creationId xmlns:p14="http://schemas.microsoft.com/office/powerpoint/2010/main" val="3592998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dirty="0"/>
              <a:t>THANK YOU</a:t>
            </a:r>
          </a:p>
        </p:txBody>
      </p:sp>
    </p:spTree>
    <p:extLst>
      <p:ext uri="{BB962C8B-B14F-4D97-AF65-F5344CB8AC3E}">
        <p14:creationId xmlns:p14="http://schemas.microsoft.com/office/powerpoint/2010/main" val="352129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areas of security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180096"/>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31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0" y="160020"/>
            <a:ext cx="10131425" cy="842857"/>
          </a:xfrm>
        </p:spPr>
        <p:txBody>
          <a:bodyPr/>
          <a:lstStyle/>
          <a:p>
            <a:r>
              <a:rPr lang="en-US" dirty="0"/>
              <a:t>Restrict access to resources &amp; operations</a:t>
            </a:r>
          </a:p>
        </p:txBody>
      </p:sp>
      <p:sp>
        <p:nvSpPr>
          <p:cNvPr id="5" name="Content Placeholder 4"/>
          <p:cNvSpPr>
            <a:spLocks noGrp="1"/>
          </p:cNvSpPr>
          <p:nvPr>
            <p:ph idx="1"/>
          </p:nvPr>
        </p:nvSpPr>
        <p:spPr>
          <a:xfrm>
            <a:off x="400050" y="2150189"/>
            <a:ext cx="10131425" cy="4702387"/>
          </a:xfrm>
        </p:spPr>
        <p:txBody>
          <a:bodyPr>
            <a:normAutofit fontScale="92500" lnSpcReduction="10000"/>
          </a:bodyPr>
          <a:lstStyle/>
          <a:p>
            <a:endParaRPr lang="en-US" dirty="0"/>
          </a:p>
          <a:p>
            <a:r>
              <a:rPr lang="en-US" dirty="0"/>
              <a:t>Authentication of Azure Ml </a:t>
            </a:r>
            <a:r>
              <a:rPr lang="en-US" dirty="0" err="1"/>
              <a:t>Workspce</a:t>
            </a:r>
            <a:r>
              <a:rPr lang="en-US" dirty="0"/>
              <a:t> is based on Azure AD</a:t>
            </a:r>
          </a:p>
          <a:p>
            <a:r>
              <a:rPr lang="en-US" dirty="0"/>
              <a:t>Authentication Workflows</a:t>
            </a:r>
          </a:p>
          <a:p>
            <a:pPr lvl="1"/>
            <a:r>
              <a:rPr lang="en-US" b="1" u="sng" dirty="0"/>
              <a:t>Interactive Authentication </a:t>
            </a:r>
          </a:p>
          <a:p>
            <a:pPr lvl="2"/>
            <a:r>
              <a:rPr lang="en-US" dirty="0"/>
              <a:t>Use your account in active directory to another directory to authenticate or to get token that is used for authentication (per user basis)</a:t>
            </a:r>
          </a:p>
          <a:p>
            <a:pPr lvl="1"/>
            <a:r>
              <a:rPr lang="en-US" b="1" u="sng" dirty="0"/>
              <a:t>Service principle</a:t>
            </a:r>
          </a:p>
          <a:p>
            <a:pPr lvl="2"/>
            <a:r>
              <a:rPr lang="en-US" dirty="0"/>
              <a:t>Where you can create a service principal account in Azure active directory, and use that to authenticate or get a token. A service principle is used when you need an automated process to authenticate to the service without requiring user interactions. For example, a CI CD pipeline.</a:t>
            </a:r>
          </a:p>
          <a:p>
            <a:pPr lvl="1"/>
            <a:r>
              <a:rPr lang="en-US" b="1" u="sng" dirty="0"/>
              <a:t>Managed identity</a:t>
            </a:r>
          </a:p>
          <a:p>
            <a:pPr lvl="2"/>
            <a:r>
              <a:rPr lang="en-US" dirty="0"/>
              <a:t>Allows the VM to connect to the Workspace without storing credentials and python code or prompting the user to authenticate interactively.</a:t>
            </a:r>
          </a:p>
          <a:p>
            <a:pPr lvl="1"/>
            <a:r>
              <a:rPr lang="en-US" dirty="0"/>
              <a:t> 	Azure machine learning compute clusters can also be configured to use a managed identity to access the workspace 	when training models. It can communicate with services like container registry </a:t>
            </a:r>
            <a:r>
              <a:rPr lang="en-US" dirty="0" err="1"/>
              <a:t>etc</a:t>
            </a:r>
            <a:r>
              <a:rPr lang="en-US" dirty="0"/>
              <a:t> via these manage Keys instead of 	requiring admin keys</a:t>
            </a:r>
          </a:p>
          <a:p>
            <a:pPr lvl="1"/>
            <a:endParaRPr lang="en-US" dirty="0"/>
          </a:p>
          <a:p>
            <a:endParaRPr lang="en-US" dirty="0"/>
          </a:p>
        </p:txBody>
      </p:sp>
      <p:pic>
        <p:nvPicPr>
          <p:cNvPr id="6" name="Content Placeholder 3"/>
          <p:cNvPicPr>
            <a:picLocks noChangeAspect="1"/>
          </p:cNvPicPr>
          <p:nvPr/>
        </p:nvPicPr>
        <p:blipFill>
          <a:blip r:embed="rId2"/>
          <a:stretch>
            <a:fillRect/>
          </a:stretch>
        </p:blipFill>
        <p:spPr>
          <a:xfrm>
            <a:off x="7007526" y="1141729"/>
            <a:ext cx="4460272" cy="2016919"/>
          </a:xfrm>
          <a:prstGeom prst="rect">
            <a:avLst/>
          </a:prstGeom>
        </p:spPr>
      </p:pic>
    </p:spTree>
    <p:extLst>
      <p:ext uri="{BB962C8B-B14F-4D97-AF65-F5344CB8AC3E}">
        <p14:creationId xmlns:p14="http://schemas.microsoft.com/office/powerpoint/2010/main" val="178188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role-based Access Control( RBAC )</a:t>
            </a:r>
          </a:p>
        </p:txBody>
      </p:sp>
      <p:sp>
        <p:nvSpPr>
          <p:cNvPr id="3" name="Content Placeholder 2"/>
          <p:cNvSpPr>
            <a:spLocks noGrp="1"/>
          </p:cNvSpPr>
          <p:nvPr>
            <p:ph idx="1"/>
          </p:nvPr>
        </p:nvSpPr>
        <p:spPr/>
        <p:txBody>
          <a:bodyPr/>
          <a:lstStyle/>
          <a:p>
            <a:r>
              <a:rPr lang="en-US" dirty="0"/>
              <a:t>RBAC is used to scope the level of access allowed for the resources.</a:t>
            </a:r>
          </a:p>
          <a:p>
            <a:r>
              <a:rPr lang="en-US" dirty="0"/>
              <a:t>For example, an account is used to get the access token for a deployed model. Only needs read access to the workspace. This is what we call authorization</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489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1938396" y="1452322"/>
            <a:ext cx="7559368" cy="4407761"/>
            <a:chOff x="2109846" y="366472"/>
            <a:chExt cx="7559368" cy="4407761"/>
          </a:xfrm>
        </p:grpSpPr>
        <p:grpSp>
          <p:nvGrpSpPr>
            <p:cNvPr id="6" name="Group 5"/>
            <p:cNvGrpSpPr/>
            <p:nvPr/>
          </p:nvGrpSpPr>
          <p:grpSpPr>
            <a:xfrm>
              <a:off x="2743201" y="366472"/>
              <a:ext cx="3905606" cy="1160626"/>
              <a:chOff x="754381" y="183592"/>
              <a:chExt cx="3905606" cy="1160626"/>
            </a:xfrm>
          </p:grpSpPr>
          <p:pic>
            <p:nvPicPr>
              <p:cNvPr id="4" name="Picture 3"/>
              <p:cNvPicPr>
                <a:picLocks noChangeAspect="1"/>
              </p:cNvPicPr>
              <p:nvPr/>
            </p:nvPicPr>
            <p:blipFill>
              <a:blip r:embed="rId3"/>
              <a:stretch>
                <a:fillRect/>
              </a:stretch>
            </p:blipFill>
            <p:spPr>
              <a:xfrm>
                <a:off x="2452744" y="183592"/>
                <a:ext cx="2207243" cy="1160626"/>
              </a:xfrm>
              <a:prstGeom prst="rect">
                <a:avLst/>
              </a:prstGeom>
            </p:spPr>
          </p:pic>
          <p:pic>
            <p:nvPicPr>
              <p:cNvPr id="5" name="Picture 4"/>
              <p:cNvPicPr>
                <a:picLocks noChangeAspect="1"/>
              </p:cNvPicPr>
              <p:nvPr/>
            </p:nvPicPr>
            <p:blipFill>
              <a:blip r:embed="rId4"/>
              <a:stretch>
                <a:fillRect/>
              </a:stretch>
            </p:blipFill>
            <p:spPr>
              <a:xfrm>
                <a:off x="754381" y="183592"/>
                <a:ext cx="1698364" cy="1160626"/>
              </a:xfrm>
              <a:prstGeom prst="rect">
                <a:avLst/>
              </a:prstGeom>
            </p:spPr>
          </p:pic>
        </p:grpSp>
        <p:cxnSp>
          <p:nvCxnSpPr>
            <p:cNvPr id="8" name="Straight Arrow Connector 7"/>
            <p:cNvCxnSpPr/>
            <p:nvPr/>
          </p:nvCxnSpPr>
          <p:spPr>
            <a:xfrm flipH="1">
              <a:off x="2926080" y="1714500"/>
              <a:ext cx="765810" cy="128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5" idx="0"/>
            </p:cNvCxnSpPr>
            <p:nvPr/>
          </p:nvCxnSpPr>
          <p:spPr>
            <a:xfrm flipH="1">
              <a:off x="4725084" y="1644496"/>
              <a:ext cx="1" cy="1373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416599" y="1644496"/>
              <a:ext cx="1232208" cy="1315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109846" y="2959658"/>
              <a:ext cx="1383030" cy="7200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Owner</a:t>
              </a:r>
            </a:p>
          </p:txBody>
        </p:sp>
        <p:sp>
          <p:nvSpPr>
            <p:cNvPr id="15" name="Oval 14"/>
            <p:cNvSpPr/>
            <p:nvPr/>
          </p:nvSpPr>
          <p:spPr>
            <a:xfrm>
              <a:off x="4033569" y="3018357"/>
              <a:ext cx="1383030" cy="7200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Reader</a:t>
              </a:r>
            </a:p>
          </p:txBody>
        </p:sp>
        <p:sp>
          <p:nvSpPr>
            <p:cNvPr id="16" name="Oval 15"/>
            <p:cNvSpPr/>
            <p:nvPr/>
          </p:nvSpPr>
          <p:spPr>
            <a:xfrm>
              <a:off x="5957292" y="2994660"/>
              <a:ext cx="1780818" cy="7200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Contributor</a:t>
              </a:r>
            </a:p>
          </p:txBody>
        </p:sp>
        <p:sp>
          <p:nvSpPr>
            <p:cNvPr id="21" name="Line Callout 2 20"/>
            <p:cNvSpPr/>
            <p:nvPr/>
          </p:nvSpPr>
          <p:spPr>
            <a:xfrm>
              <a:off x="7339191" y="366472"/>
              <a:ext cx="1553349" cy="580313"/>
            </a:xfrm>
            <a:prstGeom prst="borderCallout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Multiple Workspaces </a:t>
              </a:r>
            </a:p>
          </p:txBody>
        </p:sp>
        <p:sp>
          <p:nvSpPr>
            <p:cNvPr id="22" name="Line Callout 2 21"/>
            <p:cNvSpPr/>
            <p:nvPr/>
          </p:nvSpPr>
          <p:spPr>
            <a:xfrm>
              <a:off x="8115865" y="1390409"/>
              <a:ext cx="1553349" cy="580313"/>
            </a:xfrm>
            <a:prstGeom prst="borderCallout2">
              <a:avLst>
                <a:gd name="adj1" fmla="val 18750"/>
                <a:gd name="adj2" fmla="val -8333"/>
                <a:gd name="adj3" fmla="val 18750"/>
                <a:gd name="adj4" fmla="val -16667"/>
                <a:gd name="adj5" fmla="val -27344"/>
                <a:gd name="adj6" fmla="val -989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Multiple People</a:t>
              </a:r>
            </a:p>
          </p:txBody>
        </p:sp>
        <p:sp>
          <p:nvSpPr>
            <p:cNvPr id="23" name="Line Callout 2 22"/>
            <p:cNvSpPr/>
            <p:nvPr/>
          </p:nvSpPr>
          <p:spPr>
            <a:xfrm>
              <a:off x="4537025" y="4193920"/>
              <a:ext cx="1553349" cy="580313"/>
            </a:xfrm>
            <a:prstGeom prst="borderCallout2">
              <a:avLst>
                <a:gd name="adj1" fmla="val 18750"/>
                <a:gd name="adj2" fmla="val -8333"/>
                <a:gd name="adj3" fmla="val 18750"/>
                <a:gd name="adj4" fmla="val -16667"/>
                <a:gd name="adj5" fmla="val -88403"/>
                <a:gd name="adj6" fmla="val -54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Need access in deployed model</a:t>
              </a:r>
            </a:p>
          </p:txBody>
        </p:sp>
        <p:sp>
          <p:nvSpPr>
            <p:cNvPr id="25" name="Rectangle 24"/>
            <p:cNvSpPr/>
            <p:nvPr/>
          </p:nvSpPr>
          <p:spPr>
            <a:xfrm>
              <a:off x="4237566" y="2078417"/>
              <a:ext cx="975035" cy="1943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Readonly</a:t>
              </a:r>
              <a:endParaRPr lang="en-US" sz="1400" dirty="0">
                <a:solidFill>
                  <a:schemeClr val="bg1"/>
                </a:solidFill>
              </a:endParaRPr>
            </a:p>
          </p:txBody>
        </p:sp>
      </p:grpSp>
    </p:spTree>
    <p:extLst>
      <p:ext uri="{BB962C8B-B14F-4D97-AF65-F5344CB8AC3E}">
        <p14:creationId xmlns:p14="http://schemas.microsoft.com/office/powerpoint/2010/main" val="396289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10131425" cy="1456267"/>
          </a:xfrm>
        </p:spPr>
        <p:txBody>
          <a:bodyPr/>
          <a:lstStyle/>
          <a:p>
            <a:r>
              <a:rPr lang="en-US" b="1" dirty="0"/>
              <a:t>network security architecture</a:t>
            </a:r>
            <a:br>
              <a:rPr lang="en-US" b="1" dirty="0"/>
            </a:br>
            <a:r>
              <a:rPr lang="en-US" b="1" dirty="0"/>
              <a:t>q</a:t>
            </a:r>
            <a:endParaRPr lang="en-US" dirty="0"/>
          </a:p>
        </p:txBody>
      </p:sp>
      <p:pic>
        <p:nvPicPr>
          <p:cNvPr id="4" name="Content Placeholder 3"/>
          <p:cNvPicPr>
            <a:picLocks noGrp="1" noChangeAspect="1"/>
          </p:cNvPicPr>
          <p:nvPr>
            <p:ph idx="1"/>
          </p:nvPr>
        </p:nvPicPr>
        <p:blipFill>
          <a:blip r:embed="rId2"/>
          <a:stretch>
            <a:fillRect/>
          </a:stretch>
        </p:blipFill>
        <p:spPr>
          <a:xfrm>
            <a:off x="789492" y="850040"/>
            <a:ext cx="10027732" cy="5877817"/>
          </a:xfrm>
          <a:prstGeom prst="rect">
            <a:avLst/>
          </a:prstGeom>
        </p:spPr>
      </p:pic>
    </p:spTree>
    <p:extLst>
      <p:ext uri="{BB962C8B-B14F-4D97-AF65-F5344CB8AC3E}">
        <p14:creationId xmlns:p14="http://schemas.microsoft.com/office/powerpoint/2010/main" val="29008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security architecture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 recommended machine learning network security architecture is a virtual network with the following subnets:</a:t>
            </a:r>
          </a:p>
          <a:p>
            <a:r>
              <a:rPr lang="en-US" b="1" dirty="0"/>
              <a:t>Training</a:t>
            </a:r>
            <a:r>
              <a:rPr lang="en-US" dirty="0"/>
              <a:t> contains compute resources used for training, such as machine learning compute instances or compute clusters.</a:t>
            </a:r>
          </a:p>
          <a:p>
            <a:r>
              <a:rPr lang="en-US" b="1" dirty="0"/>
              <a:t>Scoring</a:t>
            </a:r>
            <a:r>
              <a:rPr lang="en-US" dirty="0"/>
              <a:t> contains compute resources used for scoring, such as Azure Kubernetes Service (AKS).</a:t>
            </a:r>
          </a:p>
          <a:p>
            <a:r>
              <a:rPr lang="en-US" b="1" dirty="0"/>
              <a:t>Firewall</a:t>
            </a:r>
            <a:r>
              <a:rPr lang="en-US" dirty="0"/>
              <a:t> contains the firewall that allows traffic to and from the public internet, such as Azure Firewall.</a:t>
            </a:r>
          </a:p>
          <a:p>
            <a:endParaRPr lang="en-US" dirty="0"/>
          </a:p>
        </p:txBody>
      </p:sp>
    </p:spTree>
    <p:extLst>
      <p:ext uri="{BB962C8B-B14F-4D97-AF65-F5344CB8AC3E}">
        <p14:creationId xmlns:p14="http://schemas.microsoft.com/office/powerpoint/2010/main" val="2936610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440</TotalTime>
  <Words>2280</Words>
  <Application>Microsoft Office PowerPoint</Application>
  <PresentationFormat>Widescreen</PresentationFormat>
  <Paragraphs>164</Paragraphs>
  <Slides>30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Celestial</vt:lpstr>
      <vt:lpstr>How to build a secure data strategy with azure ml</vt:lpstr>
      <vt:lpstr>agenda</vt:lpstr>
      <vt:lpstr>introduction</vt:lpstr>
      <vt:lpstr>High level areas of security </vt:lpstr>
      <vt:lpstr>Restrict access to resources &amp; operations</vt:lpstr>
      <vt:lpstr>Use role-based Access Control( RBAC )</vt:lpstr>
      <vt:lpstr>PowerPoint Presentation</vt:lpstr>
      <vt:lpstr>network security architecture q</vt:lpstr>
      <vt:lpstr>network security architecture </vt:lpstr>
      <vt:lpstr>network security architecture Virtual network </vt:lpstr>
      <vt:lpstr>network security architecture outbound communication</vt:lpstr>
      <vt:lpstr>Virtual network and private endpoint design</vt:lpstr>
      <vt:lpstr>Virtual network and private endpoint design</vt:lpstr>
      <vt:lpstr>Use private IP addresses </vt:lpstr>
      <vt:lpstr>Control virtual network inbound and outbound traffic </vt:lpstr>
      <vt:lpstr>Data security</vt:lpstr>
      <vt:lpstr>Data delivery workflow in azure secured workspace</vt:lpstr>
      <vt:lpstr>Secure data access in Azure Machine Learning </vt:lpstr>
      <vt:lpstr>Connect to storage with datastores </vt:lpstr>
      <vt:lpstr>Supported cloud-based storage services in Azure that can be registered as datastores:</vt:lpstr>
      <vt:lpstr>PowerPoint Presentation</vt:lpstr>
      <vt:lpstr>Self-service pattern </vt:lpstr>
      <vt:lpstr>Data-centric pattern </vt:lpstr>
      <vt:lpstr>Project-centric pattern </vt:lpstr>
      <vt:lpstr>Demo : Secure data access in Azure Machine Learning using DataStore and Dataset </vt:lpstr>
      <vt:lpstr>How to create a secure workspace </vt:lpstr>
      <vt:lpstr>How to create a secure workspace –Steps </vt:lpstr>
      <vt:lpstr>How to create a secure workspace –contd. </vt:lpstr>
      <vt:lpstr>Other services  (not used in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build a secure data strategy with azure ml</dc:title>
  <dc:creator>admin</dc:creator>
  <cp:lastModifiedBy>Sarbani Maiti</cp:lastModifiedBy>
  <cp:revision>47</cp:revision>
  <dcterms:created xsi:type="dcterms:W3CDTF">2022-05-13T14:52:45Z</dcterms:created>
  <dcterms:modified xsi:type="dcterms:W3CDTF">2022-05-14T07:09:25Z</dcterms:modified>
</cp:coreProperties>
</file>