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2"/>
  </p:notesMasterIdLst>
  <p:sldIdLst>
    <p:sldId id="256" r:id="rId3"/>
    <p:sldId id="257" r:id="rId4"/>
    <p:sldId id="258" r:id="rId5"/>
    <p:sldId id="259" r:id="rId6"/>
    <p:sldId id="260" r:id="rId7"/>
    <p:sldId id="261" r:id="rId8"/>
    <p:sldId id="262" r:id="rId9"/>
    <p:sldId id="263" r:id="rId10"/>
    <p:sldId id="264" r:id="rId11"/>
  </p:sldIdLst>
  <p:sldSz cx="9144000" cy="5143500" type="screen16x9"/>
  <p:notesSz cx="6858000" cy="9144000"/>
  <p:embeddedFontLst>
    <p:embeddedFont>
      <p:font typeface="Lato" panose="020F0502020204030203" pitchFamily="34" charset="0"/>
      <p:regular r:id="rId13"/>
      <p:bold r:id="rId14"/>
      <p:italic r:id="rId15"/>
      <p:boldItalic r:id="rId16"/>
    </p:embeddedFont>
    <p:embeddedFont>
      <p:font typeface="Lato Black" panose="020F0502020204030203" pitchFamily="34" charset="0"/>
      <p:bold r:id="rId17"/>
      <p:boldItalic r:id="rId18"/>
    </p:embeddedFont>
    <p:embeddedFont>
      <p:font typeface="Open Sans" panose="020B0606030504020204" pitchFamily="34" charset="0"/>
      <p:regular r:id="rId19"/>
      <p:bold r:id="rId20"/>
      <p:italic r:id="rId21"/>
      <p:boldItalic r:id="rId22"/>
    </p:embeddedFont>
    <p:embeddedFont>
      <p:font typeface="Trebuchet MS" panose="020B060302020202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1.xml"/><Relationship Id="rId21" Type="http://schemas.openxmlformats.org/officeDocument/2006/relationships/font" Target="fonts/font9.fntdata"/><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2.fntdata"/><Relationship Id="rId5" Type="http://schemas.openxmlformats.org/officeDocument/2006/relationships/slide" Target="slides/slide3.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7.fntdata"/><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font" Target="fonts/font10.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14"/>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7"/>
        <p:cNvGrpSpPr/>
        <p:nvPr/>
      </p:nvGrpSpPr>
      <p:grpSpPr>
        <a:xfrm>
          <a:off x="0" y="0"/>
          <a:ext cx="0" cy="0"/>
          <a:chOff x="0" y="0"/>
          <a:chExt cx="0" cy="0"/>
        </a:xfrm>
      </p:grpSpPr>
      <p:sp>
        <p:nvSpPr>
          <p:cNvPr id="338" name="Google Shape;338;p1"/>
          <p:cNvSpPr txBox="1">
            <a:spLocks noGrp="1"/>
          </p:cNvSpPr>
          <p:nvPr>
            <p:ph type="title"/>
          </p:nvPr>
        </p:nvSpPr>
        <p:spPr>
          <a:xfrm>
            <a:off x="0" y="1371600"/>
            <a:ext cx="9144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900" u="sng">
                <a:solidFill>
                  <a:schemeClr val="lt1"/>
                </a:solidFill>
                <a:latin typeface="Trebuchet MS"/>
                <a:ea typeface="Trebuchet MS"/>
                <a:cs typeface="Trebuchet MS"/>
                <a:sym typeface="Trebuchet MS"/>
              </a:rPr>
              <a:t>Bank of Baroda Hackathon - 2022                       </a:t>
            </a:r>
            <a:endParaRPr sz="2900" u="sng">
              <a:solidFill>
                <a:schemeClr val="lt1"/>
              </a:solidFill>
              <a:latin typeface="Trebuchet MS"/>
              <a:ea typeface="Trebuchet MS"/>
              <a:cs typeface="Trebuchet MS"/>
              <a:sym typeface="Trebuchet MS"/>
            </a:endParaRPr>
          </a:p>
        </p:txBody>
      </p:sp>
      <p:sp>
        <p:nvSpPr>
          <p:cNvPr id="339" name="Google Shape;339;p1"/>
          <p:cNvSpPr txBox="1"/>
          <p:nvPr/>
        </p:nvSpPr>
        <p:spPr>
          <a:xfrm>
            <a:off x="0" y="2161275"/>
            <a:ext cx="6192300" cy="631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2900" b="1" i="0" u="none" strike="noStrike" cap="none" dirty="0">
                <a:solidFill>
                  <a:schemeClr val="lt1"/>
                </a:solidFill>
                <a:latin typeface="Trebuchet MS"/>
                <a:ea typeface="Trebuchet MS"/>
                <a:cs typeface="Trebuchet MS"/>
                <a:sym typeface="Trebuchet MS"/>
              </a:rPr>
              <a:t>Your Team Name </a:t>
            </a:r>
            <a:r>
              <a:rPr lang="en" sz="2900" b="1" i="0" u="none" strike="noStrike" cap="none">
                <a:solidFill>
                  <a:schemeClr val="lt1"/>
                </a:solidFill>
                <a:latin typeface="Trebuchet MS"/>
                <a:ea typeface="Trebuchet MS"/>
                <a:cs typeface="Trebuchet MS"/>
                <a:sym typeface="Trebuchet MS"/>
              </a:rPr>
              <a:t>: SOLUTERS</a:t>
            </a:r>
            <a:endParaRPr sz="2900" b="1" i="0" u="none" strike="noStrike" cap="none" dirty="0">
              <a:solidFill>
                <a:schemeClr val="lt1"/>
              </a:solidFill>
              <a:latin typeface="Trebuchet MS"/>
              <a:ea typeface="Trebuchet MS"/>
              <a:cs typeface="Trebuchet MS"/>
              <a:sym typeface="Trebuchet MS"/>
            </a:endParaRPr>
          </a:p>
        </p:txBody>
      </p:sp>
      <p:sp>
        <p:nvSpPr>
          <p:cNvPr id="340" name="Google Shape;340;p1"/>
          <p:cNvSpPr txBox="1"/>
          <p:nvPr/>
        </p:nvSpPr>
        <p:spPr>
          <a:xfrm>
            <a:off x="173430" y="2895855"/>
            <a:ext cx="4559100" cy="1259833"/>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800"/>
              <a:buFont typeface="Arial"/>
              <a:buNone/>
            </a:pPr>
            <a:r>
              <a:rPr lang="en" sz="1700" i="0" u="none" strike="noStrike" cap="none" dirty="0">
                <a:solidFill>
                  <a:schemeClr val="lt1"/>
                </a:solidFill>
                <a:latin typeface="Trebuchet MS"/>
                <a:ea typeface="Trebuchet MS"/>
                <a:cs typeface="Trebuchet MS"/>
                <a:sym typeface="Trebuchet MS"/>
              </a:rPr>
              <a:t>Your team bio : </a:t>
            </a:r>
            <a:r>
              <a:rPr lang="en" sz="1100" i="0" u="none" strike="noStrike" cap="none" dirty="0">
                <a:solidFill>
                  <a:schemeClr val="lt1"/>
                </a:solidFill>
                <a:latin typeface="Trebuchet MS"/>
                <a:ea typeface="Trebuchet MS"/>
                <a:cs typeface="Trebuchet MS"/>
                <a:sym typeface="Trebuchet MS"/>
              </a:rPr>
              <a:t>The team members are B.Tech CSE 3</a:t>
            </a:r>
            <a:r>
              <a:rPr lang="en" sz="1100" i="0" u="none" strike="noStrike" cap="none" baseline="30000" dirty="0">
                <a:solidFill>
                  <a:schemeClr val="lt1"/>
                </a:solidFill>
                <a:latin typeface="Trebuchet MS"/>
                <a:ea typeface="Trebuchet MS"/>
                <a:cs typeface="Trebuchet MS"/>
                <a:sym typeface="Trebuchet MS"/>
              </a:rPr>
              <a:t>rd</a:t>
            </a:r>
            <a:r>
              <a:rPr lang="en" sz="1100" i="0" u="none" strike="noStrike" cap="none" dirty="0">
                <a:solidFill>
                  <a:schemeClr val="lt1"/>
                </a:solidFill>
                <a:latin typeface="Trebuchet MS"/>
                <a:ea typeface="Trebuchet MS"/>
                <a:cs typeface="Trebuchet MS"/>
                <a:sym typeface="Trebuchet MS"/>
              </a:rPr>
              <a:t> year students, with experience in app development, web development, AI,ML, blockchain development also having experience of hackathons including SIH 3</a:t>
            </a:r>
            <a:r>
              <a:rPr lang="en" sz="1100" i="0" u="none" strike="noStrike" cap="none" baseline="30000" dirty="0">
                <a:solidFill>
                  <a:schemeClr val="lt1"/>
                </a:solidFill>
                <a:latin typeface="Trebuchet MS"/>
                <a:ea typeface="Trebuchet MS"/>
                <a:cs typeface="Trebuchet MS"/>
                <a:sym typeface="Trebuchet MS"/>
              </a:rPr>
              <a:t>rd</a:t>
            </a:r>
            <a:r>
              <a:rPr lang="en" sz="1100" i="0" u="none" strike="noStrike" cap="none" dirty="0">
                <a:solidFill>
                  <a:schemeClr val="lt1"/>
                </a:solidFill>
                <a:latin typeface="Trebuchet MS"/>
                <a:ea typeface="Trebuchet MS"/>
                <a:cs typeface="Trebuchet MS"/>
                <a:sym typeface="Trebuchet MS"/>
              </a:rPr>
              <a:t> round.</a:t>
            </a:r>
          </a:p>
          <a:p>
            <a:pPr marL="0" marR="0" lvl="0" indent="0" algn="l" rtl="0">
              <a:lnSpc>
                <a:spcPct val="150000"/>
              </a:lnSpc>
              <a:spcBef>
                <a:spcPts val="0"/>
              </a:spcBef>
              <a:spcAft>
                <a:spcPts val="0"/>
              </a:spcAft>
              <a:buClr>
                <a:srgbClr val="000000"/>
              </a:buClr>
              <a:buSzPts val="1800"/>
              <a:buFont typeface="Arial"/>
              <a:buNone/>
            </a:pPr>
            <a:endParaRPr lang="en" sz="1700" dirty="0">
              <a:solidFill>
                <a:schemeClr val="lt1"/>
              </a:solidFill>
              <a:latin typeface="Trebuchet MS"/>
              <a:ea typeface="Trebuchet MS"/>
              <a:cs typeface="Trebuchet MS"/>
              <a:sym typeface="Trebuchet MS"/>
            </a:endParaRPr>
          </a:p>
          <a:p>
            <a:pPr marL="0" marR="0" lvl="0" indent="0" algn="l" rtl="0">
              <a:lnSpc>
                <a:spcPct val="150000"/>
              </a:lnSpc>
              <a:spcBef>
                <a:spcPts val="0"/>
              </a:spcBef>
              <a:spcAft>
                <a:spcPts val="0"/>
              </a:spcAft>
              <a:buClr>
                <a:srgbClr val="000000"/>
              </a:buClr>
              <a:buSzPts val="1800"/>
              <a:buFont typeface="Arial"/>
              <a:buNone/>
            </a:pPr>
            <a:r>
              <a:rPr lang="en" sz="1200" i="0" u="none" strike="noStrike" cap="none" dirty="0">
                <a:solidFill>
                  <a:schemeClr val="lt1"/>
                </a:solidFill>
                <a:latin typeface="Trebuchet MS"/>
                <a:ea typeface="Trebuchet MS"/>
                <a:cs typeface="Trebuchet MS"/>
                <a:sym typeface="Trebuchet MS"/>
              </a:rPr>
              <a:t>Date S: 20/09/2022</a:t>
            </a:r>
            <a:endParaRPr sz="1200" i="0" u="none" strike="noStrike" cap="none" dirty="0">
              <a:solidFill>
                <a:schemeClr val="lt1"/>
              </a:solidFill>
              <a:latin typeface="Trebuchet MS"/>
              <a:ea typeface="Trebuchet MS"/>
              <a:cs typeface="Trebuchet MS"/>
              <a:sym typeface="Trebuchet MS"/>
            </a:endParaRPr>
          </a:p>
        </p:txBody>
      </p:sp>
      <p:pic>
        <p:nvPicPr>
          <p:cNvPr id="341" name="Google Shape;341;p1"/>
          <p:cNvPicPr preferRelativeResize="0"/>
          <p:nvPr/>
        </p:nvPicPr>
        <p:blipFill>
          <a:blip r:embed="rId4">
            <a:alphaModFix/>
          </a:blip>
          <a:stretch>
            <a:fillRect/>
          </a:stretch>
        </p:blipFill>
        <p:spPr>
          <a:xfrm>
            <a:off x="6807450" y="270350"/>
            <a:ext cx="2235228" cy="738900"/>
          </a:xfrm>
          <a:prstGeom prst="rect">
            <a:avLst/>
          </a:prstGeom>
          <a:noFill/>
          <a:ln>
            <a:noFill/>
          </a:ln>
        </p:spPr>
      </p:pic>
      <p:sp>
        <p:nvSpPr>
          <p:cNvPr id="342" name="Google Shape;342;p1"/>
          <p:cNvSpPr txBox="1"/>
          <p:nvPr/>
        </p:nvSpPr>
        <p:spPr>
          <a:xfrm>
            <a:off x="6807450" y="117575"/>
            <a:ext cx="2386200" cy="4002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a:solidFill>
                  <a:schemeClr val="dk1"/>
                </a:solidFill>
                <a:latin typeface="Lato"/>
                <a:ea typeface="Lato"/>
                <a:cs typeface="Lato"/>
                <a:sym typeface="Lato"/>
              </a:rPr>
              <a:t>Technology Partner</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1200" i="0" dirty="0">
                <a:solidFill>
                  <a:srgbClr val="444444"/>
                </a:solidFill>
                <a:effectLst/>
                <a:latin typeface="Arial" panose="020B0604020202020204" pitchFamily="34" charset="0"/>
              </a:rPr>
              <a:t>Bank handles large volumes of cheques in the clearing process. The process involves many technical verifications including signature verification. Some of these steps are manual and require human intervention to complete the process. The current process requires a high human capital deployment and longer processing time.</a:t>
            </a:r>
            <a:endParaRPr sz="2000" dirty="0"/>
          </a:p>
        </p:txBody>
      </p:sp>
      <p:sp>
        <p:nvSpPr>
          <p:cNvPr id="348" name="Google Shape;348;p2"/>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Ø"/>
            </a:pPr>
            <a:r>
              <a:rPr lang="en" dirty="0">
                <a:solidFill>
                  <a:srgbClr val="222222"/>
                </a:solidFill>
                <a:highlight>
                  <a:srgbClr val="FFFFFF"/>
                </a:highlight>
                <a:latin typeface="Lato"/>
                <a:ea typeface="Lato"/>
                <a:cs typeface="Lato"/>
                <a:sym typeface="Lato"/>
              </a:rPr>
              <a:t>Everyone in this era knows that the time for processing cheques requires between 2-3 days. Nowadays people don’t want to wait this long for this process of money transferring.</a:t>
            </a:r>
          </a:p>
          <a:p>
            <a:pPr marR="0" lvl="0" algn="l" rtl="0">
              <a:lnSpc>
                <a:spcPct val="100000"/>
              </a:lnSpc>
              <a:spcBef>
                <a:spcPts val="0"/>
              </a:spcBef>
              <a:spcAft>
                <a:spcPts val="0"/>
              </a:spcAft>
              <a:buClr>
                <a:srgbClr val="000000"/>
              </a:buClr>
              <a:buSzPts val="1400"/>
            </a:pPr>
            <a:endParaRPr lang="en" dirty="0">
              <a:solidFill>
                <a:srgbClr val="222222"/>
              </a:solidFill>
              <a:highlight>
                <a:srgbClr val="FFFFFF"/>
              </a:highlight>
              <a:latin typeface="Lato"/>
              <a:ea typeface="Lato"/>
              <a:cs typeface="Lato"/>
              <a:sym typeface="Lato"/>
            </a:endParaRPr>
          </a:p>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Ø"/>
            </a:pPr>
            <a:r>
              <a:rPr lang="en-IN" sz="1400" b="0" i="0" u="none" strike="noStrike" cap="none" dirty="0">
                <a:solidFill>
                  <a:srgbClr val="222222"/>
                </a:solidFill>
                <a:highlight>
                  <a:srgbClr val="FFFFFF"/>
                </a:highlight>
                <a:latin typeface="Lato"/>
                <a:ea typeface="Lato"/>
                <a:cs typeface="Lato"/>
                <a:sym typeface="Lato"/>
              </a:rPr>
              <a:t>B</a:t>
            </a:r>
            <a:r>
              <a:rPr lang="en" sz="1400" b="0" i="0" u="none" strike="noStrike" cap="none" dirty="0">
                <a:solidFill>
                  <a:srgbClr val="222222"/>
                </a:solidFill>
                <a:highlight>
                  <a:srgbClr val="FFFFFF"/>
                </a:highlight>
                <a:latin typeface="Lato"/>
                <a:ea typeface="Lato"/>
                <a:cs typeface="Lato"/>
                <a:sym typeface="Lato"/>
              </a:rPr>
              <a:t>y building an automated cheque processing system, this problem can be solved at a great level.</a:t>
            </a:r>
          </a:p>
          <a:p>
            <a:pPr marR="0" lvl="0" algn="l" rtl="0">
              <a:lnSpc>
                <a:spcPct val="100000"/>
              </a:lnSpc>
              <a:spcBef>
                <a:spcPts val="0"/>
              </a:spcBef>
              <a:spcAft>
                <a:spcPts val="0"/>
              </a:spcAft>
              <a:buClr>
                <a:srgbClr val="000000"/>
              </a:buClr>
              <a:buSzPts val="1400"/>
            </a:pPr>
            <a:endParaRPr lang="en" sz="1400" b="0" i="0" u="none" strike="noStrike" cap="none" dirty="0">
              <a:solidFill>
                <a:srgbClr val="222222"/>
              </a:solidFill>
              <a:highlight>
                <a:srgbClr val="FFFFFF"/>
              </a:highlight>
              <a:latin typeface="Lato"/>
              <a:ea typeface="Lato"/>
              <a:cs typeface="Lato"/>
              <a:sym typeface="Lato"/>
            </a:endParaRPr>
          </a:p>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Ø"/>
            </a:pPr>
            <a:r>
              <a:rPr lang="en-IN" dirty="0">
                <a:solidFill>
                  <a:srgbClr val="222222"/>
                </a:solidFill>
                <a:highlight>
                  <a:srgbClr val="FFFFFF"/>
                </a:highlight>
                <a:latin typeface="Lato"/>
                <a:ea typeface="Lato"/>
                <a:cs typeface="Lato"/>
                <a:sym typeface="Lato"/>
              </a:rPr>
              <a:t>W</a:t>
            </a:r>
            <a:r>
              <a:rPr lang="en" dirty="0">
                <a:solidFill>
                  <a:srgbClr val="222222"/>
                </a:solidFill>
                <a:highlight>
                  <a:srgbClr val="FFFFFF"/>
                </a:highlight>
                <a:latin typeface="Lato"/>
                <a:ea typeface="Lato"/>
                <a:cs typeface="Lato"/>
                <a:sym typeface="Lato"/>
              </a:rPr>
              <a:t>ith the automated cheque processing system, the cheques delivered by the customer will be processed in few hours, hence saving time of the customers.</a:t>
            </a:r>
          </a:p>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Ø"/>
            </a:pPr>
            <a:endParaRPr lang="en" dirty="0">
              <a:solidFill>
                <a:srgbClr val="222222"/>
              </a:solidFill>
              <a:highlight>
                <a:srgbClr val="FFFFFF"/>
              </a:highlight>
              <a:latin typeface="Lato"/>
              <a:ea typeface="Lato"/>
              <a:cs typeface="Lato"/>
              <a:sym typeface="Lato"/>
            </a:endParaRPr>
          </a:p>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Ø"/>
            </a:pPr>
            <a:r>
              <a:rPr lang="en-IN" sz="1400" b="0" i="0" u="none" strike="noStrike" cap="none" dirty="0">
                <a:solidFill>
                  <a:srgbClr val="222222"/>
                </a:solidFill>
                <a:highlight>
                  <a:srgbClr val="FFFFFF"/>
                </a:highlight>
                <a:latin typeface="Lato"/>
                <a:ea typeface="Lato"/>
                <a:cs typeface="Lato"/>
                <a:sym typeface="Lato"/>
              </a:rPr>
              <a:t>T</a:t>
            </a:r>
            <a:r>
              <a:rPr lang="en" sz="1400" b="0" i="0" u="none" strike="noStrike" cap="none" dirty="0">
                <a:solidFill>
                  <a:srgbClr val="222222"/>
                </a:solidFill>
                <a:highlight>
                  <a:srgbClr val="FFFFFF"/>
                </a:highlight>
                <a:latin typeface="Lato"/>
                <a:ea typeface="Lato"/>
                <a:cs typeface="Lato"/>
                <a:sym typeface="Lato"/>
              </a:rPr>
              <a:t>o help</a:t>
            </a:r>
            <a:r>
              <a:rPr lang="en" dirty="0">
                <a:solidFill>
                  <a:srgbClr val="222222"/>
                </a:solidFill>
                <a:highlight>
                  <a:srgbClr val="FFFFFF"/>
                </a:highlight>
                <a:latin typeface="Lato"/>
                <a:ea typeface="Lato"/>
                <a:cs typeface="Lato"/>
                <a:sym typeface="Lato"/>
              </a:rPr>
              <a:t> the people from the old time consuming problem, we have decided to solve this problem at a larger scale, as efficiently as possible.</a:t>
            </a:r>
            <a:endParaRPr sz="1400" b="0" i="0" u="none" strike="noStrike" cap="none" dirty="0">
              <a:solidFill>
                <a:srgbClr val="000000"/>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User Segment &amp; Pain Points</a:t>
            </a:r>
            <a:endParaRPr sz="2000"/>
          </a:p>
        </p:txBody>
      </p:sp>
      <p:sp>
        <p:nvSpPr>
          <p:cNvPr id="354" name="Google Shape;354;p3"/>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285750" indent="-285750">
              <a:lnSpc>
                <a:spcPct val="115000"/>
              </a:lnSpc>
              <a:spcBef>
                <a:spcPts val="1000"/>
              </a:spcBef>
              <a:buSzPts val="1400"/>
              <a:buFont typeface="Wingdings" panose="05000000000000000000" pitchFamily="2" charset="2"/>
              <a:buChar char="Ø"/>
            </a:pPr>
            <a:r>
              <a:rPr lang="en-IN" dirty="0">
                <a:solidFill>
                  <a:srgbClr val="222222"/>
                </a:solidFill>
                <a:highlight>
                  <a:srgbClr val="FFFFFF"/>
                </a:highlight>
                <a:latin typeface="Lato"/>
                <a:ea typeface="Lato"/>
                <a:cs typeface="Lato"/>
                <a:sym typeface="Lato"/>
              </a:rPr>
              <a:t>This</a:t>
            </a:r>
            <a:r>
              <a:rPr lang="en" sz="1400" dirty="0">
                <a:solidFill>
                  <a:srgbClr val="222222"/>
                </a:solidFill>
                <a:highlight>
                  <a:srgbClr val="FFFFFF"/>
                </a:highlight>
                <a:latin typeface="Lato"/>
                <a:ea typeface="Lato"/>
                <a:cs typeface="Lato"/>
                <a:sym typeface="Lato"/>
              </a:rPr>
              <a:t> futuristic product, the ‘Automated Cheque Processing System’ is to be first adoted by banks(every bank) which will target all the bank customers at the same time.</a:t>
            </a:r>
          </a:p>
          <a:p>
            <a:pPr marL="285750" indent="-285750">
              <a:lnSpc>
                <a:spcPct val="115000"/>
              </a:lnSpc>
              <a:spcBef>
                <a:spcPts val="1000"/>
              </a:spcBef>
              <a:buSzPts val="1400"/>
              <a:buFont typeface="Wingdings" panose="05000000000000000000" pitchFamily="2" charset="2"/>
              <a:buChar char="Ø"/>
            </a:pPr>
            <a:r>
              <a:rPr lang="en-IN" dirty="0">
                <a:solidFill>
                  <a:srgbClr val="222222"/>
                </a:solidFill>
                <a:highlight>
                  <a:srgbClr val="FFFFFF"/>
                </a:highlight>
                <a:latin typeface="Lato"/>
                <a:ea typeface="Lato"/>
                <a:cs typeface="Lato"/>
                <a:sym typeface="Lato"/>
              </a:rPr>
              <a:t>T</a:t>
            </a:r>
            <a:r>
              <a:rPr lang="en" dirty="0">
                <a:solidFill>
                  <a:srgbClr val="222222"/>
                </a:solidFill>
                <a:highlight>
                  <a:srgbClr val="FFFFFF"/>
                </a:highlight>
                <a:latin typeface="Lato"/>
                <a:ea typeface="Lato"/>
                <a:cs typeface="Lato"/>
                <a:sym typeface="Lato"/>
              </a:rPr>
              <a:t>his product will be most helpful to the private sector and the privited limited companies including the people connected to them .</a:t>
            </a:r>
          </a:p>
          <a:p>
            <a:pPr marL="285750" indent="-285750">
              <a:lnSpc>
                <a:spcPct val="115000"/>
              </a:lnSpc>
              <a:spcBef>
                <a:spcPts val="1000"/>
              </a:spcBef>
              <a:buSzPts val="1400"/>
              <a:buFont typeface="Wingdings" panose="05000000000000000000" pitchFamily="2" charset="2"/>
              <a:buChar char="Ø"/>
            </a:pPr>
            <a:r>
              <a:rPr lang="en-IN" sz="1400" dirty="0">
                <a:solidFill>
                  <a:srgbClr val="222222"/>
                </a:solidFill>
                <a:highlight>
                  <a:srgbClr val="FFFFFF"/>
                </a:highlight>
                <a:latin typeface="Lato"/>
                <a:ea typeface="Lato"/>
                <a:cs typeface="Lato"/>
                <a:sym typeface="Lato"/>
              </a:rPr>
              <a:t>E</a:t>
            </a:r>
            <a:r>
              <a:rPr lang="en" sz="1400" dirty="0">
                <a:solidFill>
                  <a:srgbClr val="222222"/>
                </a:solidFill>
                <a:highlight>
                  <a:srgbClr val="FFFFFF"/>
                </a:highlight>
                <a:latin typeface="Lato"/>
                <a:ea typeface="Lato"/>
                <a:cs typeface="Lato"/>
                <a:sym typeface="Lato"/>
              </a:rPr>
              <a:t>veryone who needs to processs the </a:t>
            </a:r>
            <a:r>
              <a:rPr lang="en" dirty="0">
                <a:solidFill>
                  <a:srgbClr val="222222"/>
                </a:solidFill>
                <a:highlight>
                  <a:srgbClr val="FFFFFF"/>
                </a:highlight>
                <a:latin typeface="Lato"/>
                <a:ea typeface="Lato"/>
                <a:cs typeface="Lato"/>
                <a:sym typeface="Lato"/>
              </a:rPr>
              <a:t>c</a:t>
            </a:r>
            <a:r>
              <a:rPr lang="en" sz="1400" dirty="0">
                <a:solidFill>
                  <a:srgbClr val="222222"/>
                </a:solidFill>
                <a:highlight>
                  <a:srgbClr val="FFFFFF"/>
                </a:highlight>
                <a:latin typeface="Lato"/>
                <a:ea typeface="Lato"/>
                <a:cs typeface="Lato"/>
                <a:sym typeface="Lato"/>
              </a:rPr>
              <a:t>heques of no minimum boundage given will be using this system.</a:t>
            </a:r>
          </a:p>
          <a:p>
            <a:pPr marL="285750" indent="-285750">
              <a:lnSpc>
                <a:spcPct val="115000"/>
              </a:lnSpc>
              <a:spcBef>
                <a:spcPts val="1000"/>
              </a:spcBef>
              <a:buSzPts val="1400"/>
              <a:buFont typeface="Wingdings" panose="05000000000000000000" pitchFamily="2" charset="2"/>
              <a:buChar char="Ø"/>
            </a:pPr>
            <a:r>
              <a:rPr lang="en" sz="1400" dirty="0">
                <a:solidFill>
                  <a:srgbClr val="222222"/>
                </a:solidFill>
                <a:highlight>
                  <a:srgbClr val="FFFFFF"/>
                </a:highlight>
                <a:latin typeface="Lato"/>
                <a:ea typeface="Lato"/>
                <a:cs typeface="Lato"/>
                <a:sym typeface="Lato"/>
              </a:rPr>
              <a:t>Th</a:t>
            </a:r>
            <a:r>
              <a:rPr lang="en" dirty="0">
                <a:solidFill>
                  <a:srgbClr val="222222"/>
                </a:solidFill>
                <a:highlight>
                  <a:srgbClr val="FFFFFF"/>
                </a:highlight>
                <a:latin typeface="Lato"/>
                <a:ea typeface="Lato"/>
                <a:cs typeface="Lato"/>
                <a:sym typeface="Lato"/>
              </a:rPr>
              <a:t>e users had to wait in long lines to submit their cheques and the waiting time for cheque clearence was wy too long, which will be solved by this product.</a:t>
            </a:r>
            <a:endParaRPr lang="en" sz="1400" dirty="0">
              <a:solidFill>
                <a:srgbClr val="222222"/>
              </a:solidFill>
              <a:highlight>
                <a:srgbClr val="FFFFFF"/>
              </a:highlight>
              <a:latin typeface="Lato"/>
              <a:ea typeface="Lato"/>
              <a:cs typeface="Lato"/>
              <a:sym typeface="Lato"/>
            </a:endParaRPr>
          </a:p>
          <a:p>
            <a:pPr>
              <a:lnSpc>
                <a:spcPct val="115000"/>
              </a:lnSpc>
              <a:spcBef>
                <a:spcPts val="1000"/>
              </a:spcBef>
              <a:buSzPts val="1400"/>
            </a:pPr>
            <a:endParaRPr lang="en" sz="1400" dirty="0">
              <a:solidFill>
                <a:srgbClr val="222222"/>
              </a:solidFill>
              <a:highlight>
                <a:srgbClr val="FFFFFF"/>
              </a:highlight>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452700" y="864600"/>
            <a:ext cx="8386500" cy="3722268"/>
          </a:xfrm>
          <a:prstGeom prst="rect">
            <a:avLst/>
          </a:prstGeom>
          <a:noFill/>
          <a:ln>
            <a:noFill/>
          </a:ln>
        </p:spPr>
        <p:txBody>
          <a:bodyPr spcFirstLastPara="1" wrap="square" lIns="91425" tIns="91425" rIns="91425" bIns="91425" anchor="t" anchorCtr="0">
            <a:noAutofit/>
          </a:bodyPr>
          <a:lstStyle/>
          <a:p>
            <a:pPr marL="285750" marR="0" lvl="0" indent="-285750" algn="l" rtl="0">
              <a:lnSpc>
                <a:spcPct val="115000"/>
              </a:lnSpc>
              <a:spcBef>
                <a:spcPts val="1000"/>
              </a:spcBef>
              <a:spcAft>
                <a:spcPts val="1000"/>
              </a:spcAft>
              <a:buClr>
                <a:srgbClr val="000000"/>
              </a:buClr>
              <a:buSzPts val="1400"/>
              <a:buFont typeface="Wingdings" panose="05000000000000000000" pitchFamily="2" charset="2"/>
              <a:buChar char="Ø"/>
            </a:pPr>
            <a:r>
              <a:rPr lang="en-IN" sz="1400" b="0" i="0" u="none" strike="noStrike" cap="none" dirty="0">
                <a:solidFill>
                  <a:srgbClr val="222222"/>
                </a:solidFill>
                <a:highlight>
                  <a:srgbClr val="FFFFFF"/>
                </a:highlight>
                <a:latin typeface="Lato"/>
                <a:ea typeface="Lato"/>
                <a:cs typeface="Lato"/>
                <a:sym typeface="Lato"/>
              </a:rPr>
              <a:t>T</a:t>
            </a:r>
            <a:r>
              <a:rPr lang="en" sz="1400" b="0" i="0" u="none" strike="noStrike" cap="none" dirty="0">
                <a:solidFill>
                  <a:srgbClr val="222222"/>
                </a:solidFill>
                <a:highlight>
                  <a:srgbClr val="FFFFFF"/>
                </a:highlight>
                <a:latin typeface="Lato"/>
                <a:ea typeface="Lato"/>
                <a:cs typeface="Lato"/>
                <a:sym typeface="Lato"/>
              </a:rPr>
              <a:t>he major alternative of the ‘Automated Cheque Processing System’(ACP) is the ‘</a:t>
            </a:r>
            <a:r>
              <a:rPr lang="en-IN" b="0" i="0" dirty="0">
                <a:solidFill>
                  <a:srgbClr val="000000"/>
                </a:solidFill>
                <a:effectLst/>
                <a:latin typeface="Open Sans" panose="020B0604020202020204" pitchFamily="34" charset="0"/>
              </a:rPr>
              <a:t>Cheque Truncation Solution’(CTS). It </a:t>
            </a:r>
            <a:r>
              <a:rPr lang="en-IN" dirty="0">
                <a:latin typeface="Open Sans" panose="020B0604020202020204" pitchFamily="34" charset="0"/>
              </a:rPr>
              <a:t>was </a:t>
            </a:r>
            <a:r>
              <a:rPr lang="en-IN" b="0" i="0" dirty="0">
                <a:solidFill>
                  <a:srgbClr val="000000"/>
                </a:solidFill>
                <a:effectLst/>
                <a:latin typeface="Open Sans" panose="020B0604020202020204" pitchFamily="34" charset="0"/>
              </a:rPr>
              <a:t>adopted by Reserve Bank Of India in 2008, it is still in processing state and has not been implemented in the banks in India.</a:t>
            </a:r>
          </a:p>
          <a:p>
            <a:pPr marL="285750" marR="0" lvl="0" indent="-285750" algn="l" rtl="0">
              <a:lnSpc>
                <a:spcPct val="115000"/>
              </a:lnSpc>
              <a:spcBef>
                <a:spcPts val="1000"/>
              </a:spcBef>
              <a:spcAft>
                <a:spcPts val="1000"/>
              </a:spcAft>
              <a:buClr>
                <a:srgbClr val="000000"/>
              </a:buClr>
              <a:buSzPts val="1400"/>
              <a:buFont typeface="Wingdings" panose="05000000000000000000" pitchFamily="2" charset="2"/>
              <a:buChar char="Ø"/>
            </a:pPr>
            <a:r>
              <a:rPr lang="en-IN" dirty="0">
                <a:latin typeface="Open Sans" panose="020B0604020202020204" pitchFamily="34" charset="0"/>
              </a:rPr>
              <a:t>The ‘Automated Cheque Processing System’(ACP) will be faster and more effective AI based system working for the convenience of the customers.</a:t>
            </a:r>
            <a:r>
              <a:rPr lang="en-IN" b="0" i="0" dirty="0">
                <a:solidFill>
                  <a:srgbClr val="000000"/>
                </a:solidFill>
                <a:effectLst/>
                <a:latin typeface="Open Sans" panose="020B0604020202020204" pitchFamily="34" charset="0"/>
              </a:rPr>
              <a:t> </a:t>
            </a:r>
          </a:p>
          <a:p>
            <a:pPr marL="285750" marR="0" lvl="0" indent="-285750" algn="l" rtl="0">
              <a:lnSpc>
                <a:spcPct val="115000"/>
              </a:lnSpc>
              <a:spcBef>
                <a:spcPts val="1000"/>
              </a:spcBef>
              <a:spcAft>
                <a:spcPts val="1000"/>
              </a:spcAft>
              <a:buClr>
                <a:srgbClr val="000000"/>
              </a:buClr>
              <a:buSzPts val="1400"/>
              <a:buFont typeface="Wingdings" panose="05000000000000000000" pitchFamily="2" charset="2"/>
              <a:buChar char="Ø"/>
            </a:pPr>
            <a:r>
              <a:rPr lang="en-IN" dirty="0">
                <a:highlight>
                  <a:srgbClr val="FFFFFF"/>
                </a:highlight>
                <a:latin typeface="Open Sans" panose="020B0604020202020204" pitchFamily="34" charset="0"/>
                <a:ea typeface="Lato"/>
                <a:cs typeface="Lato"/>
                <a:sym typeface="Lato"/>
              </a:rPr>
              <a:t>This system will also be available for users in form of mobile application for scanning and processing cheques, which will be submitted by the user in hard copy in the bank(within a week)</a:t>
            </a:r>
          </a:p>
          <a:p>
            <a:pPr marL="285750" marR="0" lvl="0" indent="-285750" algn="l" rtl="0">
              <a:lnSpc>
                <a:spcPct val="115000"/>
              </a:lnSpc>
              <a:spcBef>
                <a:spcPts val="1000"/>
              </a:spcBef>
              <a:spcAft>
                <a:spcPts val="1000"/>
              </a:spcAft>
              <a:buClr>
                <a:srgbClr val="000000"/>
              </a:buClr>
              <a:buSzPts val="1400"/>
              <a:buFont typeface="Wingdings" panose="05000000000000000000" pitchFamily="2" charset="2"/>
              <a:buChar char="Ø"/>
            </a:pPr>
            <a:r>
              <a:rPr lang="en-IN" dirty="0">
                <a:solidFill>
                  <a:srgbClr val="222222"/>
                </a:solidFill>
                <a:highlight>
                  <a:srgbClr val="FFFFFF"/>
                </a:highlight>
                <a:latin typeface="Open Sans" panose="020B0604020202020204" pitchFamily="34" charset="0"/>
                <a:ea typeface="Lato"/>
                <a:cs typeface="Lato"/>
                <a:sym typeface="Lato"/>
              </a:rPr>
              <a:t>The details of the cheque amount and other information will be provided by the software for confirmation by the cheque owner in the mobile application( giving more security to the user).</a:t>
            </a:r>
            <a:endParaRPr lang="en" dirty="0">
              <a:solidFill>
                <a:srgbClr val="222222"/>
              </a:solidFill>
              <a:highlight>
                <a:srgbClr val="FFFFFF"/>
              </a:highlight>
              <a:latin typeface="Lato"/>
              <a:ea typeface="Lato"/>
              <a:cs typeface="Lato"/>
              <a:sym typeface="Lato"/>
            </a:endParaRP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Pre-Requisite</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4" y="81860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4A4548"/>
                </a:solidFill>
                <a:highlight>
                  <a:srgbClr val="FFFFFF"/>
                </a:highlight>
              </a:rPr>
              <a:t>Azure tools or resources</a:t>
            </a:r>
            <a:endParaRPr sz="2000"/>
          </a:p>
        </p:txBody>
      </p:sp>
      <p:sp>
        <p:nvSpPr>
          <p:cNvPr id="366" name="Google Shape;366;p5"/>
          <p:cNvSpPr txBox="1">
            <a:spLocks noGrp="1"/>
          </p:cNvSpPr>
          <p:nvPr>
            <p:ph type="title"/>
          </p:nvPr>
        </p:nvSpPr>
        <p:spPr>
          <a:xfrm>
            <a:off x="4" y="2019824"/>
            <a:ext cx="8280000" cy="2849541"/>
          </a:xfrm>
          <a:prstGeom prst="rect">
            <a:avLst/>
          </a:prstGeom>
          <a:noFill/>
          <a:ln>
            <a:noFill/>
          </a:ln>
        </p:spPr>
        <p:txBody>
          <a:bodyPr spcFirstLastPara="1" wrap="square" lIns="91425" tIns="91425" rIns="91425" bIns="91425" anchor="t" anchorCtr="0">
            <a:noAutofit/>
          </a:bodyPr>
          <a:lstStyle/>
          <a:p>
            <a:pPr marL="285750" lvl="0" indent="-285750" rtl="0">
              <a:lnSpc>
                <a:spcPct val="100000"/>
              </a:lnSpc>
              <a:spcBef>
                <a:spcPts val="0"/>
              </a:spcBef>
              <a:spcAft>
                <a:spcPts val="0"/>
              </a:spcAft>
              <a:buSzPts val="2800"/>
              <a:buFont typeface="Wingdings" panose="05000000000000000000" pitchFamily="2" charset="2"/>
              <a:buChar char="ü"/>
            </a:pPr>
            <a:r>
              <a:rPr lang="en" sz="1400" b="0" dirty="0">
                <a:solidFill>
                  <a:srgbClr val="4A4548"/>
                </a:solidFill>
                <a:highlight>
                  <a:srgbClr val="FFFFFF"/>
                </a:highlight>
              </a:rPr>
              <a:t>Azure firewall</a:t>
            </a:r>
            <a:br>
              <a:rPr lang="en" sz="1400" b="0" dirty="0">
                <a:solidFill>
                  <a:srgbClr val="4A4548"/>
                </a:solidFill>
                <a:highlight>
                  <a:srgbClr val="FFFFFF"/>
                </a:highlight>
              </a:rPr>
            </a:br>
            <a:br>
              <a:rPr lang="en" sz="1400" b="0" dirty="0">
                <a:solidFill>
                  <a:srgbClr val="4A4548"/>
                </a:solidFill>
                <a:highlight>
                  <a:srgbClr val="FFFFFF"/>
                </a:highlight>
              </a:rPr>
            </a:br>
            <a:r>
              <a:rPr lang="en" sz="1400" b="0" dirty="0">
                <a:solidFill>
                  <a:srgbClr val="4A4548"/>
                </a:solidFill>
                <a:highlight>
                  <a:srgbClr val="FFFFFF"/>
                </a:highlight>
              </a:rPr>
              <a:t>Azure database</a:t>
            </a:r>
            <a:br>
              <a:rPr lang="en" sz="1400" b="0" dirty="0">
                <a:solidFill>
                  <a:srgbClr val="4A4548"/>
                </a:solidFill>
                <a:highlight>
                  <a:srgbClr val="FFFFFF"/>
                </a:highlight>
              </a:rPr>
            </a:br>
            <a:br>
              <a:rPr lang="en" sz="1400" b="0" dirty="0">
                <a:solidFill>
                  <a:srgbClr val="4A4548"/>
                </a:solidFill>
                <a:highlight>
                  <a:srgbClr val="FFFFFF"/>
                </a:highlight>
              </a:rPr>
            </a:br>
            <a:r>
              <a:rPr lang="en" sz="1400" b="0" dirty="0">
                <a:solidFill>
                  <a:srgbClr val="4A4548"/>
                </a:solidFill>
                <a:highlight>
                  <a:srgbClr val="FFFFFF"/>
                </a:highlight>
              </a:rPr>
              <a:t>Azure storage</a:t>
            </a:r>
            <a:br>
              <a:rPr lang="en" sz="1400" b="0" dirty="0">
                <a:solidFill>
                  <a:srgbClr val="4A4548"/>
                </a:solidFill>
                <a:highlight>
                  <a:srgbClr val="FFFFFF"/>
                </a:highlight>
              </a:rPr>
            </a:br>
            <a:br>
              <a:rPr lang="en" sz="1400" b="0" dirty="0">
                <a:solidFill>
                  <a:srgbClr val="4A4548"/>
                </a:solidFill>
                <a:highlight>
                  <a:srgbClr val="FFFFFF"/>
                </a:highlight>
              </a:rPr>
            </a:br>
            <a:r>
              <a:rPr lang="en" sz="1400" b="0" dirty="0">
                <a:solidFill>
                  <a:srgbClr val="4A4548"/>
                </a:solidFill>
                <a:highlight>
                  <a:srgbClr val="FFFFFF"/>
                </a:highlight>
              </a:rPr>
              <a:t>Azure networking</a:t>
            </a:r>
            <a:br>
              <a:rPr lang="en" sz="1400" b="0" dirty="0">
                <a:solidFill>
                  <a:srgbClr val="4A4548"/>
                </a:solidFill>
                <a:highlight>
                  <a:srgbClr val="FFFFFF"/>
                </a:highlight>
              </a:rPr>
            </a:br>
            <a:br>
              <a:rPr lang="en" sz="1400" b="0" dirty="0">
                <a:solidFill>
                  <a:srgbClr val="4A4548"/>
                </a:solidFill>
                <a:highlight>
                  <a:srgbClr val="FFFFFF"/>
                </a:highlight>
              </a:rPr>
            </a:br>
            <a:r>
              <a:rPr lang="en" sz="1400" b="0" dirty="0">
                <a:solidFill>
                  <a:srgbClr val="4A4548"/>
                </a:solidFill>
                <a:highlight>
                  <a:srgbClr val="FFFFFF"/>
                </a:highlight>
              </a:rPr>
              <a:t>Azure AI</a:t>
            </a:r>
            <a:endParaRPr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Any Supporting Functional Documents</a:t>
            </a:r>
            <a:endParaRPr sz="2000"/>
          </a:p>
        </p:txBody>
      </p:sp>
      <p:sp>
        <p:nvSpPr>
          <p:cNvPr id="372" name="Google Shape;372;p6"/>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lang="en" sz="1600" dirty="0">
              <a:solidFill>
                <a:srgbClr val="222222"/>
              </a:solidFill>
              <a:highlight>
                <a:srgbClr val="FFFFFF"/>
              </a:highlight>
              <a:latin typeface="Lato"/>
              <a:ea typeface="Lato"/>
              <a:cs typeface="Lato"/>
              <a:sym typeface="Lato"/>
            </a:endParaRPr>
          </a:p>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Ø"/>
            </a:pPr>
            <a:r>
              <a:rPr lang="en" sz="1600" dirty="0">
                <a:solidFill>
                  <a:srgbClr val="222222"/>
                </a:solidFill>
                <a:highlight>
                  <a:srgbClr val="FFFFFF"/>
                </a:highlight>
                <a:latin typeface="Lato"/>
                <a:ea typeface="Lato"/>
                <a:cs typeface="Lato"/>
                <a:sym typeface="Lato"/>
              </a:rPr>
              <a:t>The “Automated Cheque Processing System” is focused on scanning, processing and clearing the cheques in the banks. This whole process with the help of ‘ACP’  will take place in few hours only.</a:t>
            </a:r>
          </a:p>
          <a:p>
            <a:pPr marR="0" lvl="0" algn="l" rtl="0">
              <a:lnSpc>
                <a:spcPct val="100000"/>
              </a:lnSpc>
              <a:spcBef>
                <a:spcPts val="0"/>
              </a:spcBef>
              <a:spcAft>
                <a:spcPts val="0"/>
              </a:spcAft>
              <a:buClr>
                <a:srgbClr val="000000"/>
              </a:buClr>
              <a:buSzPts val="1400"/>
            </a:pPr>
            <a:endParaRPr lang="en" sz="1600" dirty="0">
              <a:solidFill>
                <a:srgbClr val="222222"/>
              </a:solidFill>
              <a:highlight>
                <a:srgbClr val="FFFFFF"/>
              </a:highlight>
              <a:latin typeface="Lato"/>
              <a:ea typeface="Lato"/>
              <a:cs typeface="Lato"/>
              <a:sym typeface="Lato"/>
            </a:endParaRPr>
          </a:p>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Ø"/>
            </a:pPr>
            <a:r>
              <a:rPr lang="en" sz="1600" b="0" i="0" u="none" strike="noStrike" cap="none" dirty="0">
                <a:solidFill>
                  <a:srgbClr val="222222"/>
                </a:solidFill>
                <a:highlight>
                  <a:srgbClr val="FFFFFF"/>
                </a:highlight>
                <a:latin typeface="Lato"/>
                <a:ea typeface="Lato"/>
                <a:cs typeface="Lato"/>
                <a:sym typeface="Lato"/>
              </a:rPr>
              <a:t>There will be a scanning system present </a:t>
            </a:r>
            <a:r>
              <a:rPr lang="en" sz="1600" dirty="0">
                <a:solidFill>
                  <a:srgbClr val="222222"/>
                </a:solidFill>
                <a:highlight>
                  <a:srgbClr val="FFFFFF"/>
                </a:highlight>
                <a:latin typeface="Lato"/>
                <a:ea typeface="Lato"/>
                <a:cs typeface="Lato"/>
                <a:sym typeface="Lato"/>
              </a:rPr>
              <a:t>i</a:t>
            </a:r>
            <a:r>
              <a:rPr lang="en" sz="1600" b="0" i="0" u="none" strike="noStrike" cap="none" dirty="0">
                <a:solidFill>
                  <a:srgbClr val="222222"/>
                </a:solidFill>
                <a:highlight>
                  <a:srgbClr val="FFFFFF"/>
                </a:highlight>
                <a:latin typeface="Lato"/>
                <a:ea typeface="Lato"/>
                <a:cs typeface="Lato"/>
                <a:sym typeface="Lato"/>
              </a:rPr>
              <a:t>n the device placed in banks which will scan the amount and signature and after scanning it will match the signature with the server of the respective bank and confirm the amount from the cheque owner, and hence clearing process will begin for the cheque.</a:t>
            </a:r>
          </a:p>
          <a:p>
            <a:pPr marR="0" lvl="0" algn="l" rtl="0">
              <a:lnSpc>
                <a:spcPct val="100000"/>
              </a:lnSpc>
              <a:spcBef>
                <a:spcPts val="0"/>
              </a:spcBef>
              <a:spcAft>
                <a:spcPts val="0"/>
              </a:spcAft>
              <a:buClr>
                <a:srgbClr val="000000"/>
              </a:buClr>
              <a:buSzPts val="1400"/>
            </a:pPr>
            <a:endParaRPr lang="en" sz="1600" b="0" i="0" u="none" strike="noStrike" cap="none" dirty="0">
              <a:solidFill>
                <a:srgbClr val="222222"/>
              </a:solidFill>
              <a:highlight>
                <a:srgbClr val="FFFFFF"/>
              </a:highlight>
              <a:latin typeface="Lato"/>
              <a:ea typeface="Lato"/>
              <a:cs typeface="Lato"/>
              <a:sym typeface="Lato"/>
            </a:endParaRPr>
          </a:p>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Ø"/>
            </a:pPr>
            <a:r>
              <a:rPr lang="en" sz="1600" b="0" i="0" u="none" strike="noStrike" cap="none" dirty="0">
                <a:solidFill>
                  <a:srgbClr val="222222"/>
                </a:solidFill>
                <a:highlight>
                  <a:srgbClr val="FFFFFF"/>
                </a:highlight>
                <a:latin typeface="Lato"/>
                <a:ea typeface="Lato"/>
                <a:cs typeface="Lato"/>
                <a:sym typeface="Lato"/>
              </a:rPr>
              <a:t>The scalability of this system will be enhanced and be available to every bank for every customer of the bank.</a:t>
            </a: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Key Differentiators &amp; Adoption Plan</a:t>
            </a:r>
            <a:endParaRPr sz="2000"/>
          </a:p>
        </p:txBody>
      </p:sp>
      <p:sp>
        <p:nvSpPr>
          <p:cNvPr id="378" name="Google Shape;378;p7"/>
          <p:cNvSpPr txBox="1"/>
          <p:nvPr/>
        </p:nvSpPr>
        <p:spPr>
          <a:xfrm>
            <a:off x="369371" y="805550"/>
            <a:ext cx="8238600" cy="3959738"/>
          </a:xfrm>
          <a:prstGeom prst="rect">
            <a:avLst/>
          </a:prstGeom>
          <a:noFill/>
          <a:ln>
            <a:noFill/>
          </a:ln>
        </p:spPr>
        <p:txBody>
          <a:bodyPr spcFirstLastPara="1" wrap="square" lIns="91425" tIns="91425" rIns="91425" bIns="91425" anchor="t" anchorCtr="0">
            <a:noAutofit/>
          </a:bodyPr>
          <a:lstStyle/>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Ø"/>
            </a:pPr>
            <a:r>
              <a:rPr lang="en" dirty="0">
                <a:solidFill>
                  <a:srgbClr val="222222"/>
                </a:solidFill>
                <a:highlight>
                  <a:srgbClr val="FFFFFF"/>
                </a:highlight>
                <a:latin typeface="Lato"/>
                <a:ea typeface="Lato"/>
                <a:cs typeface="Lato"/>
                <a:sym typeface="Lato"/>
              </a:rPr>
              <a:t>The</a:t>
            </a:r>
            <a:r>
              <a:rPr lang="en" sz="1400" dirty="0">
                <a:solidFill>
                  <a:srgbClr val="222222"/>
                </a:solidFill>
                <a:highlight>
                  <a:srgbClr val="FFFFFF"/>
                </a:highlight>
                <a:latin typeface="Lato"/>
                <a:ea typeface="Lato"/>
                <a:cs typeface="Lato"/>
                <a:sym typeface="Lato"/>
              </a:rPr>
              <a:t> ‘Automated Cheque Processing System’ (ACP), will work on high level artificail inteli</a:t>
            </a:r>
            <a:r>
              <a:rPr lang="en" dirty="0">
                <a:solidFill>
                  <a:srgbClr val="222222"/>
                </a:solidFill>
                <a:highlight>
                  <a:srgbClr val="FFFFFF"/>
                </a:highlight>
                <a:latin typeface="Lato"/>
                <a:ea typeface="Lato"/>
                <a:cs typeface="Lato"/>
                <a:sym typeface="Lato"/>
              </a:rPr>
              <a:t>gence and azure tools with multilingual feature and easy to access the details for the user.</a:t>
            </a:r>
          </a:p>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Ø"/>
            </a:pPr>
            <a:endParaRPr lang="en" sz="1400" dirty="0">
              <a:solidFill>
                <a:srgbClr val="222222"/>
              </a:solidFill>
              <a:highlight>
                <a:srgbClr val="FFFFFF"/>
              </a:highlight>
              <a:latin typeface="Lato"/>
              <a:ea typeface="Lato"/>
              <a:cs typeface="Lato"/>
              <a:sym typeface="Lato"/>
            </a:endParaRPr>
          </a:p>
          <a:p>
            <a:pPr marL="285750" indent="-285750">
              <a:buSzPts val="1400"/>
              <a:buFont typeface="Wingdings" panose="05000000000000000000" pitchFamily="2" charset="2"/>
              <a:buChar char="Ø"/>
            </a:pPr>
            <a:r>
              <a:rPr lang="en-IN" dirty="0">
                <a:solidFill>
                  <a:srgbClr val="222222"/>
                </a:solidFill>
                <a:highlight>
                  <a:srgbClr val="FFFFFF"/>
                </a:highlight>
                <a:latin typeface="Lato"/>
                <a:ea typeface="Lato"/>
                <a:cs typeface="Lato"/>
                <a:sym typeface="Lato"/>
              </a:rPr>
              <a:t>T</a:t>
            </a:r>
            <a:r>
              <a:rPr lang="en" dirty="0">
                <a:solidFill>
                  <a:srgbClr val="222222"/>
                </a:solidFill>
                <a:highlight>
                  <a:srgbClr val="FFFFFF"/>
                </a:highlight>
                <a:latin typeface="Lato"/>
                <a:ea typeface="Lato"/>
                <a:cs typeface="Lato"/>
                <a:sym typeface="Lato"/>
              </a:rPr>
              <a:t>he ‘ACP’ is a software connected to the scanning machines and also available in mobile phones to scan the required cheque details and match it with the bank servers to process it after the confirmation from the cheque owner regarding the amount, hence completing the process in few hours. </a:t>
            </a:r>
            <a:endParaRPr lang="en" sz="1400" dirty="0">
              <a:solidFill>
                <a:srgbClr val="222222"/>
              </a:solidFill>
              <a:highlight>
                <a:srgbClr val="FFFFFF"/>
              </a:highlight>
              <a:latin typeface="Lato"/>
              <a:ea typeface="Lato"/>
              <a:cs typeface="Lato"/>
              <a:sym typeface="Lato"/>
            </a:endParaRPr>
          </a:p>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Ø"/>
            </a:pPr>
            <a:endParaRPr lang="en" sz="1400" dirty="0">
              <a:solidFill>
                <a:srgbClr val="222222"/>
              </a:solidFill>
              <a:highlight>
                <a:srgbClr val="FFFFFF"/>
              </a:highlight>
              <a:latin typeface="Lato"/>
              <a:ea typeface="Lato"/>
              <a:cs typeface="Lato"/>
              <a:sym typeface="Lato"/>
            </a:endParaRPr>
          </a:p>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Ø"/>
            </a:pPr>
            <a:r>
              <a:rPr lang="en-IN" dirty="0">
                <a:solidFill>
                  <a:srgbClr val="222222"/>
                </a:solidFill>
                <a:highlight>
                  <a:srgbClr val="FFFFFF"/>
                </a:highlight>
                <a:latin typeface="Lato"/>
                <a:ea typeface="Lato"/>
                <a:cs typeface="Lato"/>
                <a:sym typeface="Lato"/>
              </a:rPr>
              <a:t>T</a:t>
            </a:r>
            <a:r>
              <a:rPr lang="en" dirty="0">
                <a:solidFill>
                  <a:srgbClr val="222222"/>
                </a:solidFill>
                <a:highlight>
                  <a:srgbClr val="FFFFFF"/>
                </a:highlight>
                <a:latin typeface="Lato"/>
                <a:ea typeface="Lato"/>
                <a:cs typeface="Lato"/>
                <a:sym typeface="Lato"/>
              </a:rPr>
              <a:t>he alternative launched solution is hard to use and only available at few major cities in India, it takes approximately 24 hours to complete the processing of the cheque.</a:t>
            </a:r>
          </a:p>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Ø"/>
            </a:pPr>
            <a:endParaRPr lang="en" dirty="0">
              <a:solidFill>
                <a:srgbClr val="222222"/>
              </a:solidFill>
              <a:highlight>
                <a:srgbClr val="FFFFFF"/>
              </a:highlight>
              <a:latin typeface="Lato"/>
              <a:ea typeface="Lato"/>
              <a:cs typeface="Lato"/>
              <a:sym typeface="Lato"/>
            </a:endParaRPr>
          </a:p>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Ø"/>
            </a:pPr>
            <a:r>
              <a:rPr lang="en-IN" dirty="0">
                <a:solidFill>
                  <a:srgbClr val="222222"/>
                </a:solidFill>
                <a:highlight>
                  <a:srgbClr val="FFFFFF"/>
                </a:highlight>
                <a:latin typeface="Lato"/>
                <a:ea typeface="Lato"/>
                <a:cs typeface="Lato"/>
                <a:sym typeface="Lato"/>
              </a:rPr>
              <a:t>T</a:t>
            </a:r>
            <a:r>
              <a:rPr lang="en" dirty="0">
                <a:solidFill>
                  <a:srgbClr val="222222"/>
                </a:solidFill>
                <a:highlight>
                  <a:srgbClr val="FFFFFF"/>
                </a:highlight>
                <a:latin typeface="Lato"/>
                <a:ea typeface="Lato"/>
                <a:cs typeface="Lato"/>
                <a:sym typeface="Lato"/>
              </a:rPr>
              <a:t>his “AI &amp; ML” based software will be adopted by banks and also available for users in their mobile phones to scan and process the cheques.</a:t>
            </a:r>
          </a:p>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Ø"/>
            </a:pPr>
            <a:endParaRPr lang="en" dirty="0">
              <a:solidFill>
                <a:srgbClr val="222222"/>
              </a:solidFill>
              <a:highlight>
                <a:srgbClr val="FFFFFF"/>
              </a:highlight>
              <a:latin typeface="Lato"/>
              <a:ea typeface="Lato"/>
              <a:cs typeface="Lato"/>
              <a:sym typeface="Lato"/>
            </a:endParaRPr>
          </a:p>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Ø"/>
            </a:pPr>
            <a:r>
              <a:rPr lang="en-IN" dirty="0">
                <a:solidFill>
                  <a:srgbClr val="222222"/>
                </a:solidFill>
                <a:highlight>
                  <a:srgbClr val="FFFFFF"/>
                </a:highlight>
                <a:latin typeface="Lato"/>
                <a:ea typeface="Lato"/>
                <a:cs typeface="Lato"/>
                <a:sym typeface="Lato"/>
              </a:rPr>
              <a:t>T</a:t>
            </a:r>
            <a:r>
              <a:rPr lang="en" dirty="0">
                <a:solidFill>
                  <a:srgbClr val="222222"/>
                </a:solidFill>
                <a:highlight>
                  <a:srgbClr val="FFFFFF"/>
                </a:highlight>
                <a:latin typeface="Lato"/>
                <a:ea typeface="Lato"/>
                <a:cs typeface="Lato"/>
                <a:sym typeface="Lato"/>
              </a:rPr>
              <a:t>he users using mobile applicationn for scanning and processing cheques will have to submit the hard copy in the respective bank.</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1F1F50"/>
                </a:solidFill>
                <a:latin typeface="Lato"/>
                <a:ea typeface="Lato"/>
                <a:cs typeface="Lato"/>
                <a:sym typeface="Lato"/>
              </a:rPr>
              <a:t>GitHub Repository Link &amp; </a:t>
            </a:r>
            <a:r>
              <a:rPr lang="en" sz="2000" b="1" i="0" u="none" strike="noStrike" cap="none">
                <a:solidFill>
                  <a:srgbClr val="4A4548"/>
                </a:solidFill>
                <a:highlight>
                  <a:srgbClr val="FFFFFF"/>
                </a:highlight>
                <a:latin typeface="Lato"/>
                <a:ea typeface="Lato"/>
                <a:cs typeface="Lato"/>
                <a:sym typeface="Lato"/>
              </a:rPr>
              <a:t>supporting diagrams, screenshots, if any</a:t>
            </a:r>
            <a:endParaRPr sz="2000" b="1" i="0" u="none" strike="noStrike" cap="none">
              <a:solidFill>
                <a:srgbClr val="1F1F50"/>
              </a:solidFill>
              <a:latin typeface="Lato"/>
              <a:ea typeface="Lato"/>
              <a:cs typeface="Lato"/>
              <a:sym typeface="Lato"/>
            </a:endParaRPr>
          </a:p>
        </p:txBody>
      </p:sp>
      <p:sp>
        <p:nvSpPr>
          <p:cNvPr id="384" name="Google Shape;384;p8"/>
          <p:cNvSpPr txBox="1"/>
          <p:nvPr/>
        </p:nvSpPr>
        <p:spPr>
          <a:xfrm>
            <a:off x="178420" y="1066452"/>
            <a:ext cx="8386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t>Thank You</a:t>
            </a:r>
            <a:endParaRPr sz="3600"/>
          </a:p>
        </p:txBody>
      </p:sp>
      <p:sp>
        <p:nvSpPr>
          <p:cNvPr id="390" name="Google Shape;390;p9"/>
          <p:cNvSpPr txBox="1">
            <a:spLocks noGrp="1"/>
          </p:cNvSpPr>
          <p:nvPr>
            <p:ph type="subTitle" idx="1"/>
          </p:nvPr>
        </p:nvSpPr>
        <p:spPr>
          <a:xfrm>
            <a:off x="339712" y="2750624"/>
            <a:ext cx="4559100" cy="1903151"/>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800"/>
              <a:buFont typeface="Arial"/>
              <a:buNone/>
            </a:pPr>
            <a:r>
              <a:rPr lang="en-IN" sz="1400" i="0" u="none" strike="noStrike" cap="none" dirty="0">
                <a:solidFill>
                  <a:schemeClr val="lt1"/>
                </a:solidFill>
                <a:latin typeface="Trebuchet MS"/>
                <a:ea typeface="Trebuchet MS"/>
                <a:cs typeface="Trebuchet MS"/>
                <a:sym typeface="Trebuchet MS"/>
              </a:rPr>
              <a:t>Abhinav Singh </a:t>
            </a:r>
          </a:p>
          <a:p>
            <a:pPr marL="0" marR="0" lvl="0" indent="0" algn="l" rtl="0">
              <a:lnSpc>
                <a:spcPct val="150000"/>
              </a:lnSpc>
              <a:spcBef>
                <a:spcPts val="0"/>
              </a:spcBef>
              <a:spcAft>
                <a:spcPts val="0"/>
              </a:spcAft>
              <a:buClr>
                <a:srgbClr val="000000"/>
              </a:buClr>
              <a:buSzPts val="1800"/>
              <a:buFont typeface="Arial"/>
              <a:buNone/>
            </a:pPr>
            <a:r>
              <a:rPr lang="en-IN" sz="1400" i="0" u="none" strike="noStrike" cap="none" dirty="0" err="1">
                <a:solidFill>
                  <a:schemeClr val="lt1"/>
                </a:solidFill>
                <a:latin typeface="Trebuchet MS"/>
                <a:ea typeface="Trebuchet MS"/>
                <a:cs typeface="Trebuchet MS"/>
                <a:sym typeface="Trebuchet MS"/>
              </a:rPr>
              <a:t>Sarbesh</a:t>
            </a:r>
            <a:r>
              <a:rPr lang="en-IN" sz="1400" i="0" u="none" strike="noStrike" cap="none" dirty="0">
                <a:solidFill>
                  <a:schemeClr val="lt1"/>
                </a:solidFill>
                <a:latin typeface="Trebuchet MS"/>
                <a:ea typeface="Trebuchet MS"/>
                <a:cs typeface="Trebuchet MS"/>
                <a:sym typeface="Trebuchet MS"/>
              </a:rPr>
              <a:t> Kumar Tiwari</a:t>
            </a:r>
          </a:p>
          <a:p>
            <a:pPr marL="0" lvl="0" indent="0" algn="l" rtl="0">
              <a:lnSpc>
                <a:spcPct val="150000"/>
              </a:lnSpc>
              <a:spcBef>
                <a:spcPts val="0"/>
              </a:spcBef>
              <a:spcAft>
                <a:spcPts val="1600"/>
              </a:spcAft>
              <a:buSzPts val="1800"/>
              <a:buNone/>
            </a:pPr>
            <a:endParaRPr sz="1500" dirty="0"/>
          </a:p>
        </p:txBody>
      </p:sp>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1125</TotalTime>
  <Words>811</Words>
  <Application>Microsoft Office PowerPoint</Application>
  <PresentationFormat>On-screen Show (16:9)</PresentationFormat>
  <Paragraphs>48</Paragraphs>
  <Slides>9</Slides>
  <Notes>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Lato Black</vt:lpstr>
      <vt:lpstr>Open Sans</vt:lpstr>
      <vt:lpstr>Wingdings</vt:lpstr>
      <vt:lpstr>Lato</vt:lpstr>
      <vt:lpstr>Trebuchet MS</vt:lpstr>
      <vt:lpstr>Arial</vt:lpstr>
      <vt:lpstr>TI Template</vt:lpstr>
      <vt:lpstr>TI Template</vt:lpstr>
      <vt:lpstr>Bank of Baroda Hackathon - 2022                       </vt:lpstr>
      <vt:lpstr>Bank handles large volumes of cheques in the clearing process. The process involves many technical verifications including signature verification. Some of these steps are manual and require human intervention to complete the process. The current process requires a high human capital deployment and longer processing time.</vt:lpstr>
      <vt:lpstr>User Segment &amp; Pain Points</vt:lpstr>
      <vt:lpstr>Pre-Requisite</vt:lpstr>
      <vt:lpstr>Azure tools or resources</vt:lpstr>
      <vt:lpstr>Any Supporting Functional Documents</vt:lpstr>
      <vt:lpstr>Key Differentiators &amp; Adoption Plan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cp:lastModifiedBy>Abhinav Singh</cp:lastModifiedBy>
  <cp:revision>11</cp:revision>
  <dcterms:modified xsi:type="dcterms:W3CDTF">2022-09-20T05:35:41Z</dcterms:modified>
</cp:coreProperties>
</file>