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5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CDBC-810E-4A0E-8531-E3C94DCF8957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4A93-EF93-429C-8118-488B9155D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15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CDBC-810E-4A0E-8531-E3C94DCF8957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4A93-EF93-429C-8118-488B9155D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71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CDBC-810E-4A0E-8531-E3C94DCF8957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4A93-EF93-429C-8118-488B9155D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7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CDBC-810E-4A0E-8531-E3C94DCF8957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4A93-EF93-429C-8118-488B9155D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1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CDBC-810E-4A0E-8531-E3C94DCF8957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4A93-EF93-429C-8118-488B9155D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1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CDBC-810E-4A0E-8531-E3C94DCF8957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4A93-EF93-429C-8118-488B9155D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9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CDBC-810E-4A0E-8531-E3C94DCF8957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4A93-EF93-429C-8118-488B9155D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8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CDBC-810E-4A0E-8531-E3C94DCF8957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4A93-EF93-429C-8118-488B9155D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0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CDBC-810E-4A0E-8531-E3C94DCF8957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4A93-EF93-429C-8118-488B9155D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7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CDBC-810E-4A0E-8531-E3C94DCF8957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4A93-EF93-429C-8118-488B9155D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54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CDBC-810E-4A0E-8531-E3C94DCF8957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4A93-EF93-429C-8118-488B9155D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83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ECDBC-810E-4A0E-8531-E3C94DCF8957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74A93-EF93-429C-8118-488B9155D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9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3898" y="946419"/>
            <a:ext cx="9204101" cy="2387600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i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Design and Simulation of NiCr Resistor for High Frequency MMIC Application </a:t>
            </a:r>
            <a:endParaRPr lang="en-US" b="1" i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660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r>
              <a:rPr lang="en-US" sz="2800" b="1" i="1" dirty="0" smtClean="0">
                <a:ln w="0"/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SUBMITTED BY :</a:t>
            </a:r>
          </a:p>
          <a:p>
            <a:pPr algn="r"/>
            <a:r>
              <a:rPr lang="en-US" b="1" i="1" dirty="0" err="1" smtClean="0">
                <a:solidFill>
                  <a:srgbClr val="002060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Sarbjit</a:t>
            </a:r>
            <a:r>
              <a:rPr lang="en-US" b="1" i="1" dirty="0" smtClean="0">
                <a:solidFill>
                  <a:srgbClr val="002060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 Kaur</a:t>
            </a:r>
          </a:p>
          <a:p>
            <a:pPr algn="r"/>
            <a:r>
              <a:rPr lang="en-US" b="1" i="1" dirty="0" smtClean="0">
                <a:solidFill>
                  <a:srgbClr val="002060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B.E (ECE) 8</a:t>
            </a:r>
            <a:r>
              <a:rPr lang="en-US" b="1" i="1" baseline="30000" dirty="0" smtClean="0">
                <a:solidFill>
                  <a:srgbClr val="002060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th</a:t>
            </a:r>
            <a:r>
              <a:rPr lang="en-US" b="1" i="1" dirty="0" smtClean="0">
                <a:solidFill>
                  <a:srgbClr val="002060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 Semester</a:t>
            </a:r>
          </a:p>
          <a:p>
            <a:pPr algn="r"/>
            <a:r>
              <a:rPr lang="en-US" b="1" i="1" dirty="0" smtClean="0">
                <a:solidFill>
                  <a:srgbClr val="002060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SG-14533</a:t>
            </a:r>
            <a:endParaRPr lang="en-US" b="1" i="1" dirty="0">
              <a:solidFill>
                <a:srgbClr val="002060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r"/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366" y="3602038"/>
            <a:ext cx="2565042" cy="19237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433" y="3619724"/>
            <a:ext cx="3147500" cy="19060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9399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760" y="533400"/>
            <a:ext cx="10957560" cy="583692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600" b="1" dirty="0" smtClean="0">
                <a:solidFill>
                  <a:schemeClr val="accent5">
                    <a:lumMod val="50000"/>
                  </a:schemeClr>
                </a:solidFill>
              </a:rPr>
              <a:t>The Simulation of </a:t>
            </a:r>
            <a:r>
              <a:rPr lang="en-US" sz="3600" b="1" dirty="0" err="1" smtClean="0">
                <a:solidFill>
                  <a:schemeClr val="accent5">
                    <a:lumMod val="50000"/>
                  </a:schemeClr>
                </a:solidFill>
              </a:rPr>
              <a:t>NiCr</a:t>
            </a:r>
            <a:r>
              <a:rPr lang="en-US" sz="3600" b="1" dirty="0" smtClean="0">
                <a:solidFill>
                  <a:schemeClr val="accent5">
                    <a:lumMod val="50000"/>
                  </a:schemeClr>
                </a:solidFill>
              </a:rPr>
              <a:t> Resistor is been carried out on ADS Layout </a:t>
            </a:r>
            <a:r>
              <a:rPr lang="en-US" sz="3600" b="1" dirty="0">
                <a:solidFill>
                  <a:schemeClr val="accent5">
                    <a:lumMod val="50000"/>
                  </a:schemeClr>
                </a:solidFill>
              </a:rPr>
              <a:t>W</a:t>
            </a:r>
            <a:r>
              <a:rPr lang="en-US" sz="3600" b="1" dirty="0" smtClean="0">
                <a:solidFill>
                  <a:schemeClr val="accent5">
                    <a:lumMod val="50000"/>
                  </a:schemeClr>
                </a:solidFill>
              </a:rPr>
              <a:t>indow :-</a:t>
            </a:r>
          </a:p>
          <a:p>
            <a:pPr lvl="1"/>
            <a:r>
              <a:rPr lang="en-US" sz="2800" dirty="0"/>
              <a:t> </a:t>
            </a:r>
            <a:r>
              <a:rPr lang="en-US" sz="2800" dirty="0" smtClean="0"/>
              <a:t>Open the layout window from schematic window -&gt;layout. Following window will be open.</a:t>
            </a:r>
          </a:p>
          <a:p>
            <a:pPr marL="457200" lvl="1" indent="0">
              <a:buNone/>
            </a:pPr>
            <a:endParaRPr lang="en-US" sz="2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b="1" dirty="0" smtClean="0">
                <a:solidFill>
                  <a:srgbClr val="002060"/>
                </a:solidFill>
              </a:rPr>
              <a:t>SUBSTRATE DEFINING :- </a:t>
            </a:r>
          </a:p>
          <a:p>
            <a:pPr marL="457200" lvl="1" indent="0">
              <a:buNone/>
            </a:pPr>
            <a:endParaRPr lang="en-US" sz="2800" b="1" dirty="0" smtClean="0"/>
          </a:p>
          <a:p>
            <a:pPr marL="457200" lvl="1" indent="0">
              <a:buNone/>
            </a:pPr>
            <a:r>
              <a:rPr lang="en-US" sz="2800" dirty="0" smtClean="0"/>
              <a:t>    Select Momentum -&gt; </a:t>
            </a:r>
          </a:p>
          <a:p>
            <a:pPr marL="457200" lvl="1" indent="0">
              <a:buNone/>
            </a:pPr>
            <a:r>
              <a:rPr lang="en-US" sz="2800" dirty="0" smtClean="0"/>
              <a:t>    Substrate -&gt;Open.  </a:t>
            </a:r>
          </a:p>
          <a:p>
            <a:pPr marL="457200" lvl="1" indent="0">
              <a:buNone/>
            </a:pPr>
            <a:r>
              <a:rPr lang="en-US" sz="2800" dirty="0" smtClean="0"/>
              <a:t>  </a:t>
            </a:r>
          </a:p>
          <a:p>
            <a:pPr marL="457200" lvl="1" indent="0">
              <a:buNone/>
            </a:pP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479" y="2209800"/>
            <a:ext cx="6339841" cy="3566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1737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472440"/>
            <a:ext cx="11186160" cy="5928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Select the substrate of </a:t>
            </a:r>
            <a:r>
              <a:rPr lang="en-US" dirty="0" err="1" smtClean="0"/>
              <a:t>GaN</a:t>
            </a:r>
            <a:r>
              <a:rPr lang="en-US" dirty="0" smtClean="0"/>
              <a:t>                                                                semiconductor from the dialog                                                                          box as shown in figure.</a:t>
            </a:r>
          </a:p>
          <a:p>
            <a:pPr algn="r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After defining the substrate, fabricate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the </a:t>
            </a:r>
            <a:r>
              <a:rPr lang="en-US" dirty="0" err="1" smtClean="0"/>
              <a:t>NiCr</a:t>
            </a:r>
            <a:r>
              <a:rPr lang="en-US" dirty="0" smtClean="0"/>
              <a:t> resistor on substrate of </a:t>
            </a:r>
            <a:r>
              <a:rPr lang="en-US" dirty="0" err="1" smtClean="0"/>
              <a:t>GaN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semiconductor with defining different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material layers of different color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layout window.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 descr="C:\Users\NDYA\Desktop\NR-3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120" y="152400"/>
            <a:ext cx="5821680" cy="31394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 descr="C:\Users\NDYA\Desktop\NR-7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" y="2804160"/>
            <a:ext cx="5364480" cy="32461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6026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4024"/>
            <a:ext cx="10652760" cy="570293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sz="3600" b="1" dirty="0" smtClean="0">
                <a:solidFill>
                  <a:srgbClr val="002060"/>
                </a:solidFill>
              </a:rPr>
              <a:t>DEFINING PORTS :-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dirty="0" smtClean="0"/>
              <a:t> Select Momentum -&gt; Port Editor.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Port editor dialog box is open,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select the Port -&gt; Apply button.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This port need to find the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S-Parameter by using momentum.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 Layout of </a:t>
            </a:r>
            <a:r>
              <a:rPr lang="en-US" dirty="0" err="1" smtClean="0"/>
              <a:t>NiCr</a:t>
            </a:r>
            <a:r>
              <a:rPr lang="en-US" dirty="0" smtClean="0"/>
              <a:t> resistor on </a:t>
            </a:r>
            <a:r>
              <a:rPr lang="en-US" dirty="0" err="1" smtClean="0"/>
              <a:t>GaN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semiconductor substrate also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shown</a:t>
            </a:r>
            <a:r>
              <a:rPr lang="en-US" dirty="0"/>
              <a:t> </a:t>
            </a:r>
            <a:r>
              <a:rPr lang="en-US" dirty="0" smtClean="0"/>
              <a:t>in figure.</a:t>
            </a:r>
          </a:p>
        </p:txBody>
      </p:sp>
      <p:pic>
        <p:nvPicPr>
          <p:cNvPr id="4" name="Picture 3" descr="C:\Users\NDYA\Desktop\NR-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680" y="454025"/>
            <a:ext cx="5989320" cy="55505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5754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457200"/>
            <a:ext cx="11049000" cy="58521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b="1" dirty="0" smtClean="0">
                <a:solidFill>
                  <a:srgbClr val="002060"/>
                </a:solidFill>
              </a:rPr>
              <a:t> MESH DEFINING :- </a:t>
            </a:r>
            <a:r>
              <a:rPr lang="en-US" dirty="0" smtClean="0"/>
              <a:t>Before the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002060"/>
                </a:solidFill>
              </a:rPr>
              <a:t> </a:t>
            </a:r>
            <a:r>
              <a:rPr lang="en-US" sz="3600" b="1" dirty="0" smtClean="0">
                <a:solidFill>
                  <a:srgbClr val="002060"/>
                </a:solidFill>
              </a:rPr>
              <a:t>   </a:t>
            </a:r>
            <a:r>
              <a:rPr lang="en-US" dirty="0" smtClean="0"/>
              <a:t>simulation, define the mesh setup by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002060"/>
                </a:solidFill>
              </a:rPr>
              <a:t> </a:t>
            </a:r>
            <a:r>
              <a:rPr lang="en-US" sz="3600" b="1" dirty="0" smtClean="0">
                <a:solidFill>
                  <a:srgbClr val="002060"/>
                </a:solidFill>
              </a:rPr>
              <a:t>   </a:t>
            </a:r>
            <a:r>
              <a:rPr lang="en-US" dirty="0" smtClean="0"/>
              <a:t>Momentum -&gt; Mesh -&gt; Setup. </a:t>
            </a:r>
            <a:r>
              <a:rPr lang="en-US" sz="3600" b="1" dirty="0" smtClean="0">
                <a:solidFill>
                  <a:srgbClr val="002060"/>
                </a:solidFill>
              </a:rPr>
              <a:t>  </a:t>
            </a:r>
          </a:p>
          <a:p>
            <a:pPr marL="0" indent="0">
              <a:buNone/>
            </a:pPr>
            <a:endParaRPr lang="en-US" sz="36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36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3600" b="1" dirty="0">
                <a:solidFill>
                  <a:srgbClr val="002060"/>
                </a:solidFill>
              </a:rPr>
              <a:t> </a:t>
            </a:r>
            <a:r>
              <a:rPr lang="en-US" sz="3600" b="1" dirty="0" smtClean="0">
                <a:solidFill>
                  <a:srgbClr val="002060"/>
                </a:solidFill>
              </a:rPr>
              <a:t>                                                        </a:t>
            </a:r>
            <a:r>
              <a:rPr lang="en-US" dirty="0" smtClean="0"/>
              <a:t>The parameter is to set the mesh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002060"/>
                </a:solidFill>
              </a:rPr>
              <a:t> </a:t>
            </a:r>
            <a:r>
              <a:rPr lang="en-US" sz="3600" b="1" dirty="0" smtClean="0">
                <a:solidFill>
                  <a:srgbClr val="002060"/>
                </a:solidFill>
              </a:rPr>
              <a:t>                                                        </a:t>
            </a:r>
            <a:r>
              <a:rPr lang="en-US" dirty="0" smtClean="0"/>
              <a:t>frequency to the highest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frequency you want to analysis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the circuit for.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  </a:t>
            </a:r>
            <a:endParaRPr lang="en-US" dirty="0"/>
          </a:p>
        </p:txBody>
      </p:sp>
      <p:pic>
        <p:nvPicPr>
          <p:cNvPr id="4" name="Picture 3" descr="C:\Users\NDYA\Desktop\NR-8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60" y="159385"/>
            <a:ext cx="5398135" cy="29343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C:\Users\NDYA\Desktop\NR-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15" y="3093721"/>
            <a:ext cx="5384165" cy="30502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8421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14983"/>
            <a:ext cx="10972800" cy="585533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b="1" dirty="0" smtClean="0">
                <a:solidFill>
                  <a:srgbClr val="002060"/>
                </a:solidFill>
              </a:rPr>
              <a:t> SIMULATION :-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Momentum -&gt; Simulation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-&gt; S-Parameter.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A data display window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automatically opens.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:\Users\NDYA\Desktop\NR-9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840" y="183830"/>
            <a:ext cx="5455919" cy="3656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C:\Users\NDYA\Desktop\NR-12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84120"/>
            <a:ext cx="5410200" cy="38861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1482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360" y="365125"/>
            <a:ext cx="10378440" cy="106743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TUNNING OF EXTRACTED OF EQUIVALENT CIRCUIT PARAMETER OF RESISTORS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480" y="1539240"/>
            <a:ext cx="10759440" cy="4800600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The ADS tuning capability allows to </a:t>
            </a:r>
          </a:p>
          <a:p>
            <a:pPr marL="0" indent="0" algn="just">
              <a:buNone/>
            </a:pPr>
            <a:r>
              <a:rPr lang="en-US" dirty="0" smtClean="0"/>
              <a:t>change one or more design parameter</a:t>
            </a:r>
          </a:p>
          <a:p>
            <a:pPr marL="0" indent="0" algn="just">
              <a:buNone/>
            </a:pPr>
            <a:r>
              <a:rPr lang="en-US" dirty="0" smtClean="0"/>
              <a:t> values and see its effect on the output</a:t>
            </a:r>
          </a:p>
          <a:p>
            <a:pPr marL="0" indent="0" algn="just">
              <a:buNone/>
            </a:pPr>
            <a:r>
              <a:rPr lang="en-US" dirty="0" smtClean="0"/>
              <a:t> without re-simulating the entire design</a:t>
            </a:r>
          </a:p>
          <a:p>
            <a:pPr marL="0" indent="0">
              <a:buNone/>
            </a:pPr>
            <a:r>
              <a:rPr lang="en-US" dirty="0" smtClean="0"/>
              <a:t> again from the beginning.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The equivalent circuit parameter can </a:t>
            </a:r>
          </a:p>
          <a:p>
            <a:pPr marL="0" indent="0">
              <a:buNone/>
            </a:pPr>
            <a:r>
              <a:rPr lang="en-US" dirty="0" smtClean="0"/>
              <a:t>be tuned by moving the cursor for a </a:t>
            </a:r>
          </a:p>
          <a:p>
            <a:pPr marL="0" indent="0">
              <a:buNone/>
            </a:pPr>
            <a:r>
              <a:rPr lang="en-US" dirty="0" smtClean="0"/>
              <a:t>particular component in such a way, </a:t>
            </a:r>
          </a:p>
          <a:p>
            <a:pPr marL="0" indent="0">
              <a:buNone/>
            </a:pPr>
            <a:r>
              <a:rPr lang="en-US" dirty="0" smtClean="0"/>
              <a:t>the s-parameter of equivalent circuit </a:t>
            </a:r>
          </a:p>
          <a:p>
            <a:pPr marL="0" indent="0">
              <a:buNone/>
            </a:pPr>
            <a:r>
              <a:rPr lang="en-US" dirty="0" smtClean="0"/>
              <a:t>and designed resistor are matched.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:\Users\HENIKA\Desktop\t-3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59880" y="1706880"/>
            <a:ext cx="5334000" cy="4419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5275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840" y="514984"/>
            <a:ext cx="11018520" cy="57638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ADS Schematic window shown in a figure.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Input the data files.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Set the extracted equivalent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parameter.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Simulate -&gt; Tuning.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Output of tuning shown in figure.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</a:p>
        </p:txBody>
      </p:sp>
      <p:pic>
        <p:nvPicPr>
          <p:cNvPr id="4" name="Picture 3" descr="C:\Users\HENIKA\Desktop\t-1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34100" y="916940"/>
            <a:ext cx="6012180" cy="29235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C:\Users\HENIKA\Desktop\t-2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3136264"/>
            <a:ext cx="5524500" cy="32629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2714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STUDY THE EFFECT OF TEMPERATURE ON </a:t>
            </a:r>
            <a:b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S-PARAMETER OF </a:t>
            </a:r>
            <a:r>
              <a:rPr lang="en-US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NiCr</a:t>
            </a:r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RESISTOR</a:t>
            </a:r>
            <a:endParaRPr lang="en-U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440" y="2071688"/>
            <a:ext cx="10896600" cy="478631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sz="3000" b="1" dirty="0" smtClean="0"/>
              <a:t>DIELECTRIC CONSTANT</a:t>
            </a:r>
            <a:r>
              <a:rPr lang="en-US" sz="3000" dirty="0" smtClean="0"/>
              <a:t> </a:t>
            </a:r>
            <a:r>
              <a:rPr lang="en-US" sz="3000" dirty="0"/>
              <a:t>is a quantity measuring the ability of a substance to store electrical energy in an electrical field. </a:t>
            </a:r>
            <a:endParaRPr lang="en-US" sz="3000" dirty="0" smtClean="0"/>
          </a:p>
          <a:p>
            <a:r>
              <a:rPr lang="en-US" sz="3000" dirty="0" smtClean="0"/>
              <a:t> </a:t>
            </a:r>
            <a:r>
              <a:rPr lang="en-US" sz="3000" b="1" dirty="0" smtClean="0"/>
              <a:t>EFFECT OF TEMPERATURE ON DIELECTRIC CONSTANT:- </a:t>
            </a:r>
            <a:r>
              <a:rPr lang="en-US" sz="3000" dirty="0" smtClean="0"/>
              <a:t>Temperature increases, the dielectric constant  decreases due to change</a:t>
            </a:r>
            <a:r>
              <a:rPr lang="en-US" sz="3000" b="1" dirty="0" smtClean="0"/>
              <a:t> </a:t>
            </a:r>
            <a:r>
              <a:rPr lang="en-US" sz="3000" dirty="0" smtClean="0"/>
              <a:t>in the alignment of dipoles with change in  the temperature.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3000" b="1" dirty="0" smtClean="0"/>
              <a:t> DIELECTRIC LOSS</a:t>
            </a:r>
            <a:r>
              <a:rPr lang="en-US" sz="3000" dirty="0" smtClean="0"/>
              <a:t> </a:t>
            </a:r>
            <a:r>
              <a:rPr lang="en-US" sz="3000" dirty="0"/>
              <a:t>is the dissipation of energy through the movement of charges in an alternating electromagnetic field as polarization switches direction. </a:t>
            </a: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sz="3000" b="1" dirty="0"/>
              <a:t> </a:t>
            </a:r>
            <a:r>
              <a:rPr lang="en-US" sz="3000" b="1" dirty="0" smtClean="0"/>
              <a:t>EFFECT OF TEMPERATURE ON  DIELECTRIC LOSS:- </a:t>
            </a:r>
            <a:r>
              <a:rPr lang="en-US" sz="3000" dirty="0" smtClean="0"/>
              <a:t>The dielectric loss increases with increase in  the temperature due to the more defects are created in the structure.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b="1" dirty="0"/>
              <a:t> </a:t>
            </a:r>
            <a:r>
              <a:rPr lang="en-US" sz="3000" b="1" dirty="0" smtClean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37984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908" y="259616"/>
            <a:ext cx="10333892" cy="101819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IMPACT OF TEMPERATURE ON S-PARAMETER </a:t>
            </a: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OF RESISTOR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4">
                  <a:lumMod val="5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0615" y="1453662"/>
            <a:ext cx="10533185" cy="47233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The S-Parameter </a:t>
            </a:r>
            <a:r>
              <a:rPr lang="en-US" dirty="0"/>
              <a:t>of </a:t>
            </a:r>
            <a:r>
              <a:rPr lang="en-US" dirty="0" err="1"/>
              <a:t>NiCr</a:t>
            </a:r>
            <a:r>
              <a:rPr lang="en-US" dirty="0"/>
              <a:t> </a:t>
            </a:r>
            <a:r>
              <a:rPr lang="en-US" dirty="0" smtClean="0"/>
              <a:t>resistor with different                                           temperature shown </a:t>
            </a:r>
            <a:r>
              <a:rPr lang="en-US" dirty="0"/>
              <a:t>that as </a:t>
            </a:r>
            <a:r>
              <a:rPr lang="en-US" dirty="0" smtClean="0"/>
              <a:t>the </a:t>
            </a:r>
            <a:r>
              <a:rPr lang="en-US" dirty="0"/>
              <a:t>temperature </a:t>
            </a:r>
            <a:r>
              <a:rPr lang="en-US" dirty="0" smtClean="0"/>
              <a:t>                                                         rises</a:t>
            </a:r>
            <a:r>
              <a:rPr lang="en-US" dirty="0"/>
              <a:t>, </a:t>
            </a:r>
            <a:r>
              <a:rPr lang="en-US" dirty="0" smtClean="0"/>
              <a:t>i.e. </a:t>
            </a:r>
            <a:r>
              <a:rPr lang="en-US" dirty="0"/>
              <a:t>the </a:t>
            </a:r>
            <a:r>
              <a:rPr lang="en-US" dirty="0" smtClean="0"/>
              <a:t>gain decreases </a:t>
            </a:r>
            <a:r>
              <a:rPr lang="en-US" dirty="0"/>
              <a:t>as </a:t>
            </a:r>
            <a:r>
              <a:rPr lang="en-US" dirty="0" smtClean="0"/>
              <a:t>a temperature                                                     varies </a:t>
            </a:r>
            <a:r>
              <a:rPr lang="en-US" dirty="0"/>
              <a:t>from 27°C to </a:t>
            </a:r>
            <a:r>
              <a:rPr lang="en-US" dirty="0" smtClean="0"/>
              <a:t>127°C due </a:t>
            </a:r>
            <a:r>
              <a:rPr lang="en-US" dirty="0"/>
              <a:t>to the </a:t>
            </a:r>
            <a:r>
              <a:rPr lang="en-US" dirty="0" smtClean="0"/>
              <a:t>                                                     slight </a:t>
            </a:r>
            <a:r>
              <a:rPr lang="en-US" dirty="0"/>
              <a:t>change in basic properties of material </a:t>
            </a:r>
            <a:r>
              <a:rPr lang="en-US" dirty="0" smtClean="0"/>
              <a:t>                                                             used </a:t>
            </a:r>
            <a:r>
              <a:rPr lang="en-US" dirty="0"/>
              <a:t>for fabrication of resistor </a:t>
            </a:r>
            <a:r>
              <a:rPr lang="en-US" dirty="0" smtClean="0"/>
              <a:t>i.e.</a:t>
            </a:r>
            <a:r>
              <a:rPr lang="en-US" dirty="0" smtClean="0"/>
              <a:t> </a:t>
            </a:r>
            <a:r>
              <a:rPr lang="en-US" dirty="0" err="1"/>
              <a:t>NiCr</a:t>
            </a:r>
            <a:r>
              <a:rPr lang="en-US" dirty="0"/>
              <a:t>, </a:t>
            </a:r>
            <a:r>
              <a:rPr lang="en-US" dirty="0" err="1"/>
              <a:t>GaN</a:t>
            </a:r>
            <a:r>
              <a:rPr lang="en-US" dirty="0"/>
              <a:t> </a:t>
            </a:r>
            <a:r>
              <a:rPr lang="en-US" dirty="0" smtClean="0"/>
              <a:t>and                                                    </a:t>
            </a:r>
            <a:r>
              <a:rPr lang="en-US" dirty="0" err="1"/>
              <a:t>SiN</a:t>
            </a:r>
            <a:r>
              <a:rPr lang="en-US" dirty="0"/>
              <a:t>. The basic properties include electrical resistivity </a:t>
            </a:r>
            <a:r>
              <a:rPr lang="en-US" dirty="0" smtClean="0"/>
              <a:t>                               of </a:t>
            </a:r>
            <a:r>
              <a:rPr lang="en-US" dirty="0" err="1"/>
              <a:t>NiCr</a:t>
            </a:r>
            <a:r>
              <a:rPr lang="en-US" dirty="0"/>
              <a:t> resistor are varies with temperature. As the </a:t>
            </a:r>
            <a:r>
              <a:rPr lang="en-US" dirty="0" smtClean="0"/>
              <a:t>temperature </a:t>
            </a:r>
            <a:r>
              <a:rPr lang="en-US" dirty="0" err="1" smtClean="0"/>
              <a:t>increases,the</a:t>
            </a:r>
            <a:r>
              <a:rPr lang="en-US" dirty="0" smtClean="0"/>
              <a:t> </a:t>
            </a:r>
            <a:r>
              <a:rPr lang="en-US" dirty="0"/>
              <a:t>resistivity of </a:t>
            </a:r>
            <a:r>
              <a:rPr lang="en-US" dirty="0" err="1"/>
              <a:t>NiCr</a:t>
            </a:r>
            <a:r>
              <a:rPr lang="en-US" dirty="0"/>
              <a:t> resistor increases. The dielectric constant for </a:t>
            </a:r>
            <a:r>
              <a:rPr lang="en-US" dirty="0" err="1"/>
              <a:t>SiN</a:t>
            </a:r>
            <a:r>
              <a:rPr lang="en-US" dirty="0"/>
              <a:t>/</a:t>
            </a:r>
            <a:r>
              <a:rPr lang="en-US" dirty="0" err="1"/>
              <a:t>GaN</a:t>
            </a:r>
            <a:r>
              <a:rPr lang="en-US" dirty="0"/>
              <a:t> is decreases with increase in temperature </a:t>
            </a:r>
            <a:r>
              <a:rPr lang="en-US" dirty="0" smtClean="0"/>
              <a:t>                     and </a:t>
            </a:r>
            <a:r>
              <a:rPr lang="en-US" dirty="0"/>
              <a:t>tangent loss increases with increase in </a:t>
            </a:r>
            <a:r>
              <a:rPr lang="en-US" dirty="0" smtClean="0"/>
              <a:t>temperature. Therefore</a:t>
            </a:r>
            <a:r>
              <a:rPr lang="en-US" dirty="0"/>
              <a:t>, the changes in basic properties of material with temperature cause the gain reduction.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802" y="1277814"/>
            <a:ext cx="3466076" cy="2590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588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630" y="365126"/>
            <a:ext cx="10322169" cy="1194044"/>
          </a:xfrm>
        </p:spPr>
        <p:txBody>
          <a:bodyPr/>
          <a:lstStyle/>
          <a:p>
            <a:pPr algn="ctr"/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CONCLUSION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4">
                  <a:lumMod val="5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892" y="1383323"/>
            <a:ext cx="10544908" cy="47936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     In </a:t>
            </a:r>
            <a:r>
              <a:rPr lang="en-US" dirty="0"/>
              <a:t>this </a:t>
            </a:r>
            <a:r>
              <a:rPr lang="en-US" dirty="0" smtClean="0"/>
              <a:t>presentation, </a:t>
            </a:r>
            <a:r>
              <a:rPr lang="en-US" dirty="0"/>
              <a:t>the passive component i.e. </a:t>
            </a:r>
            <a:r>
              <a:rPr lang="en-US" dirty="0" err="1" smtClean="0"/>
              <a:t>Nichrome</a:t>
            </a:r>
            <a:r>
              <a:rPr lang="en-US" dirty="0" smtClean="0"/>
              <a:t> (</a:t>
            </a:r>
            <a:r>
              <a:rPr lang="en-US" dirty="0" err="1" smtClean="0"/>
              <a:t>NiCr</a:t>
            </a:r>
            <a:r>
              <a:rPr lang="en-US" dirty="0" smtClean="0"/>
              <a:t>) </a:t>
            </a:r>
            <a:r>
              <a:rPr lang="en-US" dirty="0"/>
              <a:t>resistor on </a:t>
            </a:r>
            <a:r>
              <a:rPr lang="en-US" dirty="0" err="1"/>
              <a:t>GaN</a:t>
            </a:r>
            <a:r>
              <a:rPr lang="en-US" dirty="0"/>
              <a:t> substrate has been designed and </a:t>
            </a:r>
            <a:r>
              <a:rPr lang="en-US" dirty="0" smtClean="0"/>
              <a:t>simulated by using ADS Software. </a:t>
            </a:r>
            <a:r>
              <a:rPr lang="en-US" dirty="0"/>
              <a:t>Furthermore, the effect of temperature on dielectric parameters of </a:t>
            </a:r>
            <a:r>
              <a:rPr lang="en-US" dirty="0" err="1"/>
              <a:t>GaN</a:t>
            </a:r>
            <a:r>
              <a:rPr lang="en-US" dirty="0"/>
              <a:t> based microwave passive components i.e. dielectric constant and dielectric loss and the thermal effect on passive components fabricated on </a:t>
            </a:r>
            <a:r>
              <a:rPr lang="en-US" dirty="0" err="1"/>
              <a:t>GaN</a:t>
            </a:r>
            <a:r>
              <a:rPr lang="en-US" dirty="0"/>
              <a:t> substrate has been studied and </a:t>
            </a:r>
            <a:r>
              <a:rPr lang="en-US" dirty="0" smtClean="0"/>
              <a:t>explored.</a:t>
            </a:r>
          </a:p>
          <a:p>
            <a:pPr marL="0" indent="0">
              <a:buNone/>
            </a:pPr>
            <a:r>
              <a:rPr lang="en-US" dirty="0" smtClean="0"/>
              <a:t>       Since</a:t>
            </a:r>
            <a:r>
              <a:rPr lang="en-US" dirty="0"/>
              <a:t>, the temperature base study are very important for high power application, the thermal model for active and passive devices needs to be developed that can be used for MMICs Also, a comparative study of theoretical model and practical data of MMICs components need be carried out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48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CONTENT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INTRODUCTION TO ELECTRONIC COMPONENTS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INTRODUCTION TO INTEGRATED CIRCUIT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DESIGN AND SIMULATION OF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NiCr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RESISTOR USING ADS (Advanced                                Design System)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STUDY THE EFFECT OF TEMPERATURE  ON S-PARAMETER OF NiCr RESISTOR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479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INTRODUCTION OF ELECTRONIC COMPONENETS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37821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3000" b="1" dirty="0" smtClean="0"/>
              <a:t>ELECTRONIC COMPONENTS</a:t>
            </a:r>
            <a:r>
              <a:rPr lang="en-US" sz="3000" dirty="0" smtClean="0"/>
              <a:t> are basic discrete device or physical entity in an electronic system used to affect electrons or their associated fields also help in its functioning.</a:t>
            </a:r>
          </a:p>
          <a:p>
            <a:pPr marL="0" indent="0" algn="just">
              <a:buNone/>
            </a:pPr>
            <a:r>
              <a:rPr lang="en-US" sz="3000" dirty="0" smtClean="0"/>
              <a:t>    They can be classified into two types i.e.         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000" b="1" dirty="0" smtClean="0"/>
              <a:t> Active Component</a:t>
            </a:r>
            <a:endParaRPr lang="en-US" sz="30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000" dirty="0" smtClean="0"/>
              <a:t> </a:t>
            </a:r>
            <a:r>
              <a:rPr lang="en-US" sz="3000" b="1" dirty="0" smtClean="0"/>
              <a:t>Passive Component</a:t>
            </a:r>
          </a:p>
          <a:p>
            <a:pPr algn="just"/>
            <a:r>
              <a:rPr lang="en-US" sz="3000" b="1" dirty="0" smtClean="0"/>
              <a:t>ACTIVE COMPONENTS </a:t>
            </a:r>
            <a:r>
              <a:rPr lang="en-US" sz="3000" dirty="0" smtClean="0"/>
              <a:t>are those which required</a:t>
            </a:r>
          </a:p>
          <a:p>
            <a:pPr marL="0" indent="0" algn="just">
              <a:buNone/>
            </a:pPr>
            <a:r>
              <a:rPr lang="en-US" sz="3000" dirty="0"/>
              <a:t> </a:t>
            </a:r>
            <a:r>
              <a:rPr lang="en-US" sz="3000" dirty="0" smtClean="0"/>
              <a:t>  power to process and amplify any electrical signal. For example:- </a:t>
            </a:r>
          </a:p>
          <a:p>
            <a:pPr marL="0" indent="0" algn="just">
              <a:buNone/>
            </a:pPr>
            <a:r>
              <a:rPr lang="en-US" sz="3000" dirty="0" smtClean="0"/>
              <a:t>   Transistor, amplifier and tunnel diode etc.</a:t>
            </a:r>
          </a:p>
          <a:p>
            <a:pPr algn="just"/>
            <a:r>
              <a:rPr lang="en-US" sz="3000" b="1" dirty="0" smtClean="0"/>
              <a:t>PASSIVE COMPONENTS  </a:t>
            </a:r>
            <a:r>
              <a:rPr lang="en-US" sz="3000" dirty="0" smtClean="0"/>
              <a:t>are those which do not require power to process and amplify any electrical signal. For example:- Resistor, Capacitor and Inductor etc. They are flow current in both direction that’s why its called bilateral device.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440" y="2268947"/>
            <a:ext cx="3380509" cy="19849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281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673" y="207818"/>
            <a:ext cx="10494817" cy="1011383"/>
          </a:xfrm>
        </p:spPr>
        <p:txBody>
          <a:bodyPr/>
          <a:lstStyle/>
          <a:p>
            <a:pPr algn="ctr"/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ACTIVE COMPONENTS </a:t>
            </a:r>
            <a:endParaRPr lang="en-U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" y="1219201"/>
            <a:ext cx="10716491" cy="50707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TRANSISTOR </a:t>
            </a:r>
            <a:r>
              <a:rPr lang="en-US" dirty="0" smtClean="0"/>
              <a:t>is a semiconductor device used to amplify and switch electronic signals and electrical power.</a:t>
            </a:r>
          </a:p>
          <a:p>
            <a:r>
              <a:rPr lang="en-US" dirty="0" smtClean="0"/>
              <a:t>There are many types of transistor are BJT, FET, JFET, MOSFET, MESFET, HEMT etc.</a:t>
            </a:r>
          </a:p>
          <a:p>
            <a:r>
              <a:rPr lang="en-US" b="1" dirty="0" smtClean="0"/>
              <a:t>BJT (Bipolar Junction Transistor)</a:t>
            </a:r>
            <a:r>
              <a:rPr lang="en-US" dirty="0" smtClean="0"/>
              <a:t> is a solid-state device in which the current flow between two terminals (the collector and the emitter) is controlled by the amount of current that flows through a third terminal (the base).</a:t>
            </a:r>
          </a:p>
          <a:p>
            <a:r>
              <a:rPr lang="en-US" b="1" dirty="0" smtClean="0"/>
              <a:t>FET (Field Effect Transistor) </a:t>
            </a:r>
            <a:r>
              <a:rPr lang="en-US" dirty="0" smtClean="0"/>
              <a:t>is a three terminal device that uses an electric field to control the current flowing through the device - it also has a high input impedance which is useful in many circuits. The field effect transistor, FET is a key active device for the electronics industry.</a:t>
            </a:r>
          </a:p>
          <a:p>
            <a:r>
              <a:rPr lang="en-US" b="1" dirty="0" smtClean="0"/>
              <a:t>JFET (Junction Field Effect Transistor) </a:t>
            </a:r>
            <a:r>
              <a:rPr lang="en-US" dirty="0" smtClean="0"/>
              <a:t>) has no PN-junctions but instead has a narrow piece of high resistivity semiconductor material forming a “Channel” of either N-type or P-type silicon for the majority carriers to flow through with two </a:t>
            </a:r>
            <a:r>
              <a:rPr lang="en-US" dirty="0" err="1" smtClean="0"/>
              <a:t>ohmic</a:t>
            </a:r>
            <a:r>
              <a:rPr lang="en-US" dirty="0" smtClean="0"/>
              <a:t> electrical connections at either end commonly called the Drain and the Source respectively.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7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217" y="540913"/>
            <a:ext cx="10632583" cy="5764839"/>
          </a:xfrm>
        </p:spPr>
        <p:txBody>
          <a:bodyPr>
            <a:normAutofit/>
          </a:bodyPr>
          <a:lstStyle/>
          <a:p>
            <a:r>
              <a:rPr lang="en-US" b="1" dirty="0"/>
              <a:t>MOSFET (Metal Oxide Semiconductor Field Effect Transistor)</a:t>
            </a:r>
            <a:r>
              <a:rPr lang="en-US" dirty="0"/>
              <a:t> is a four terminal device with source(S), gate (G), drain (D) and body (B) terminals. The body of the MOSFET is frequently connected to the source terminal so making it a three terminal device like field effect transistor. The MOSFET is very far the most common transistor and can be used in both analog and digital circuits. </a:t>
            </a:r>
          </a:p>
          <a:p>
            <a:r>
              <a:rPr lang="en-US" b="1" dirty="0"/>
              <a:t>MESFET (Metal Semiconductor Field Effect Transistor) </a:t>
            </a:r>
            <a:r>
              <a:rPr lang="en-US" dirty="0"/>
              <a:t>is a high performance form of field effect transistor that is used mainly for high performance microwave applications and in semiconductor RF amplifiers.</a:t>
            </a:r>
          </a:p>
          <a:p>
            <a:r>
              <a:rPr lang="en-US" b="1" dirty="0"/>
              <a:t>HEMT (High Electron Mobility Transistor) </a:t>
            </a:r>
            <a:r>
              <a:rPr lang="en-US" dirty="0"/>
              <a:t>is a type of field effect transistor (FET),that is used to offer a combination of low noise figure and very high levels of performance at microwave frequencies. </a:t>
            </a:r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27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5639"/>
          </a:xfrm>
        </p:spPr>
        <p:txBody>
          <a:bodyPr/>
          <a:lstStyle/>
          <a:p>
            <a:pPr algn="ctr"/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PASSIVE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744200" cy="511232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PASSIVE COMPONENTS </a:t>
            </a:r>
            <a:r>
              <a:rPr lang="en-US" dirty="0" smtClean="0"/>
              <a:t>are composed of lumped elements such as resistors, capacitors and inductors and distributed elements such as transmission lines. 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 ON CHIP RESISTORS:-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 </a:t>
            </a:r>
            <a:r>
              <a:rPr lang="en-US" dirty="0" smtClean="0"/>
              <a:t>In MMIC technology, the resistors are extensively used in feedback circuits, bias circuits and as terminations.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Two types of resistors are commonly used in MMIC fabrication i.e. thin films of </a:t>
            </a:r>
            <a:r>
              <a:rPr lang="en-US" dirty="0" err="1" smtClean="0"/>
              <a:t>lossy</a:t>
            </a:r>
            <a:r>
              <a:rPr lang="en-US" dirty="0" smtClean="0"/>
              <a:t> metals and lightly dopes </a:t>
            </a:r>
            <a:r>
              <a:rPr lang="en-US" dirty="0" err="1" smtClean="0"/>
              <a:t>GaAs</a:t>
            </a:r>
            <a:r>
              <a:rPr lang="en-US" dirty="0" smtClean="0"/>
              <a:t> active layer (Mesa Resistor).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Metal thin-film </a:t>
            </a:r>
            <a:r>
              <a:rPr lang="en-US" dirty="0"/>
              <a:t>r</a:t>
            </a:r>
            <a:r>
              <a:rPr lang="en-US" dirty="0" smtClean="0"/>
              <a:t>esistors are more temperature stable and are used as precision resistors of low to moderate values.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They are usually fabricated from </a:t>
            </a:r>
            <a:r>
              <a:rPr lang="en-US" dirty="0" err="1" smtClean="0"/>
              <a:t>TaN</a:t>
            </a:r>
            <a:r>
              <a:rPr lang="en-US" dirty="0" smtClean="0"/>
              <a:t>  and </a:t>
            </a:r>
            <a:r>
              <a:rPr lang="en-US" dirty="0" err="1" smtClean="0"/>
              <a:t>NiCr</a:t>
            </a:r>
            <a:r>
              <a:rPr lang="en-US" dirty="0" smtClean="0"/>
              <a:t> although other metals may be used. 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NiCr</a:t>
            </a:r>
            <a:r>
              <a:rPr lang="en-US" dirty="0" smtClean="0"/>
              <a:t> resistors have low thermal coefficient of resistance (TCR), small parasitic values and are widely used in a variety of circuit designs.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5045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748" y="1582257"/>
            <a:ext cx="9037982" cy="46666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0220"/>
          </a:xfrm>
        </p:spPr>
        <p:txBody>
          <a:bodyPr/>
          <a:lstStyle/>
          <a:p>
            <a:pPr algn="ctr"/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INTRODUCTION TO INTEGRATED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263" y="1385455"/>
            <a:ext cx="10813473" cy="497161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An </a:t>
            </a:r>
            <a:r>
              <a:rPr lang="en-US" b="1" dirty="0" smtClean="0"/>
              <a:t>integrated circuit </a:t>
            </a:r>
            <a:r>
              <a:rPr lang="en-US" dirty="0" smtClean="0"/>
              <a:t>is a semiconductor wafer on which thousands or millions of tiny resistors, capacitors and transistors are fabricated. It is also called a chip or microchip. An IC can function as amplifier, oscillator, timer, counter, computer memory or microprocessor.</a:t>
            </a:r>
          </a:p>
          <a:p>
            <a:r>
              <a:rPr lang="en-US" b="1" dirty="0" smtClean="0"/>
              <a:t>MICs (Microwave Integrated Circuits) </a:t>
            </a:r>
            <a:r>
              <a:rPr lang="en-US" dirty="0" smtClean="0"/>
              <a:t>are fabricated by inter-connecting a number of individual chips. It is an integrated circuit designed for operation at frequencies of approximately 1 gigahertz or more. It is large in size and their speed is low. But it is less expensive.</a:t>
            </a:r>
          </a:p>
          <a:p>
            <a:r>
              <a:rPr lang="en-US" b="1" dirty="0" smtClean="0"/>
              <a:t>MMICs (Monolithic Microwave Integrated Circuits)</a:t>
            </a:r>
            <a:r>
              <a:rPr lang="en-US" dirty="0" smtClean="0"/>
              <a:t> which are fabricated entirely on single chips that includes active and passive components. Its operates at microwave frequency (300MHz to 300GHz). It is  small in size  and very expensive.</a:t>
            </a:r>
          </a:p>
          <a:p>
            <a:r>
              <a:rPr lang="en-US" b="1" dirty="0" smtClean="0"/>
              <a:t>Application of </a:t>
            </a:r>
            <a:r>
              <a:rPr lang="en-US" b="1" dirty="0" err="1" smtClean="0"/>
              <a:t>GaN</a:t>
            </a:r>
            <a:r>
              <a:rPr lang="en-US" b="1" dirty="0" smtClean="0"/>
              <a:t> based MMIC:- </a:t>
            </a:r>
            <a:r>
              <a:rPr lang="en-US" dirty="0" smtClean="0"/>
              <a:t>Radar, Broadcast Amplifier, Sitcom &amp; Point to Point Radio etc</a:t>
            </a:r>
            <a:r>
              <a:rPr lang="en-US" dirty="0"/>
              <a:t>.</a:t>
            </a:r>
            <a:endParaRPr lang="en-US" b="1" dirty="0" smtClean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550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158" y="365125"/>
            <a:ext cx="10413642" cy="102579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ADVANCED DESIGN SYSTEM (ADS)</a:t>
            </a:r>
            <a:endParaRPr lang="en-U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338" y="1390918"/>
            <a:ext cx="10645462" cy="5177307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ADS </a:t>
            </a:r>
            <a:r>
              <a:rPr lang="en-US" dirty="0" smtClean="0"/>
              <a:t>(Advanced Design System) is the world’s leading electronic design automation software for RF, microwave and high speed digital                                           application such as radar system, satellite communication, high speed data link etc.</a:t>
            </a:r>
          </a:p>
          <a:p>
            <a:pPr marL="0" indent="0" algn="just">
              <a:buNone/>
            </a:pPr>
            <a:endParaRPr lang="en-US" dirty="0" smtClean="0"/>
          </a:p>
          <a:p>
            <a:r>
              <a:rPr lang="en-US" b="1" dirty="0" smtClean="0"/>
              <a:t> KEY BENEFITS OF ADS:- </a:t>
            </a:r>
            <a:r>
              <a:rPr lang="en-US" dirty="0" smtClean="0"/>
              <a:t>Complete,                                                                       integrated set of fast, accurate and                                                               easy-to-use system, circuit &amp; EM                                                      simulators enable first-pass design                                                         success in a complete desktop flow.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232" y="2909949"/>
            <a:ext cx="4918568" cy="32314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6725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02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DESIGN AND SIMULATION OF NiCr RESISTOR USING 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6395"/>
            <a:ext cx="10923104" cy="5029200"/>
          </a:xfrm>
        </p:spPr>
        <p:txBody>
          <a:bodyPr/>
          <a:lstStyle/>
          <a:p>
            <a:r>
              <a:rPr lang="en-US" b="1" dirty="0"/>
              <a:t>NICHROME (NiCr) RESISTOR </a:t>
            </a:r>
            <a:r>
              <a:rPr lang="en-US" dirty="0"/>
              <a:t>are commonly                   </a:t>
            </a:r>
            <a:r>
              <a:rPr lang="en-US" dirty="0" smtClean="0"/>
              <a:t>                             </a:t>
            </a:r>
            <a:r>
              <a:rPr lang="en-US" dirty="0"/>
              <a:t>used as part of the process of fabricating                                               monolithic microwave integrated circuits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are many properties of NiCr resistor                                                      which are vary with temperature i.e. Electrical                                                 resistivity and conductivity, density etc.</a:t>
            </a:r>
          </a:p>
          <a:p>
            <a:r>
              <a:rPr lang="en-US" dirty="0"/>
              <a:t> </a:t>
            </a:r>
            <a:r>
              <a:rPr lang="en-US" dirty="0" err="1" smtClean="0"/>
              <a:t>NiCr</a:t>
            </a:r>
            <a:r>
              <a:rPr lang="en-US" dirty="0" smtClean="0"/>
              <a:t> resistor have been fabricated on                                                                     gallium nitride (</a:t>
            </a:r>
            <a:r>
              <a:rPr lang="en-US" dirty="0" err="1" smtClean="0"/>
              <a:t>GaN</a:t>
            </a:r>
            <a:r>
              <a:rPr lang="en-US" dirty="0" smtClean="0"/>
              <a:t>) semiconductor substrate                                     as shown in figure: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871154"/>
              </p:ext>
            </p:extLst>
          </p:nvPr>
        </p:nvGraphicFramePr>
        <p:xfrm>
          <a:off x="8321040" y="1630681"/>
          <a:ext cx="2651760" cy="23603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1760"/>
              </a:tblGrid>
              <a:tr h="3861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1200" dirty="0">
                          <a:effectLst/>
                        </a:rPr>
                        <a:t>          </a:t>
                      </a:r>
                      <a:r>
                        <a:rPr lang="en-US" sz="1200" dirty="0" smtClean="0">
                          <a:effectLst/>
                        </a:rPr>
                        <a:t>             </a:t>
                      </a:r>
                      <a:r>
                        <a:rPr lang="en-US" sz="1200" dirty="0">
                          <a:effectLst/>
                        </a:rPr>
                        <a:t>Silicon Nitride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73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1200" dirty="0">
                          <a:effectLst/>
                        </a:rPr>
                        <a:t>            </a:t>
                      </a:r>
                      <a:r>
                        <a:rPr lang="en-US" sz="1200" dirty="0" smtClean="0">
                          <a:effectLst/>
                        </a:rPr>
                        <a:t>             </a:t>
                      </a:r>
                      <a:r>
                        <a:rPr lang="en-US" sz="1200" dirty="0">
                          <a:effectLst/>
                        </a:rPr>
                        <a:t>Metal (MT)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73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1200" dirty="0" smtClean="0">
                          <a:effectLst/>
                        </a:rPr>
                        <a:t>           Silicon </a:t>
                      </a:r>
                      <a:r>
                        <a:rPr lang="en-US" sz="1200" dirty="0">
                          <a:effectLst/>
                        </a:rPr>
                        <a:t>Nitride (2000-3000À)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73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1200" dirty="0">
                          <a:effectLst/>
                        </a:rPr>
                        <a:t>           </a:t>
                      </a:r>
                      <a:r>
                        <a:rPr lang="en-US" sz="1200" dirty="0" smtClean="0">
                          <a:effectLst/>
                        </a:rPr>
                        <a:t>            </a:t>
                      </a:r>
                      <a:r>
                        <a:rPr lang="en-US" sz="1200" dirty="0" err="1" smtClean="0">
                          <a:effectLst/>
                        </a:rPr>
                        <a:t>NiCr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(0.5-1 µm)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73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1200" dirty="0" smtClean="0">
                          <a:effectLst/>
                        </a:rPr>
                        <a:t>          Silicon </a:t>
                      </a:r>
                      <a:r>
                        <a:rPr lang="en-US" sz="1200" dirty="0">
                          <a:effectLst/>
                        </a:rPr>
                        <a:t>Nitride (1500-2500À)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49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1200" dirty="0">
                          <a:effectLst/>
                        </a:rPr>
                        <a:t>         </a:t>
                      </a:r>
                      <a:r>
                        <a:rPr lang="en-US" sz="1200" dirty="0" smtClean="0">
                          <a:effectLst/>
                        </a:rPr>
                        <a:t>                </a:t>
                      </a:r>
                      <a:r>
                        <a:rPr lang="en-US" sz="1200" dirty="0">
                          <a:effectLst/>
                        </a:rPr>
                        <a:t>Metal (MB)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489147"/>
              </p:ext>
            </p:extLst>
          </p:nvPr>
        </p:nvGraphicFramePr>
        <p:xfrm>
          <a:off x="8336280" y="3992879"/>
          <a:ext cx="2636520" cy="22465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36520"/>
              </a:tblGrid>
              <a:tr h="5616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1200" dirty="0">
                          <a:effectLst/>
                        </a:rPr>
                        <a:t>Silicon Nitride (1500-2500Å)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4245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1200" dirty="0" err="1">
                          <a:effectLst/>
                        </a:rPr>
                        <a:t>GaN</a:t>
                      </a:r>
                      <a:r>
                        <a:rPr lang="en-US" sz="1200" dirty="0">
                          <a:effectLst/>
                        </a:rPr>
                        <a:t> (2-3µm)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424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52650" algn="l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1200" dirty="0">
                          <a:effectLst/>
                        </a:rPr>
                        <a:t>              </a:t>
                      </a:r>
                      <a:r>
                        <a:rPr lang="en-US" sz="1200" dirty="0" smtClean="0">
                          <a:effectLst/>
                        </a:rPr>
                        <a:t>                    </a:t>
                      </a:r>
                      <a:r>
                        <a:rPr lang="en-US" sz="1200" dirty="0" err="1">
                          <a:effectLst/>
                        </a:rPr>
                        <a:t>SiC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18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1289</Words>
  <Application>Microsoft Office PowerPoint</Application>
  <PresentationFormat>Custom</PresentationFormat>
  <Paragraphs>156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Design and Simulation of NiCr Resistor for High Frequency MMIC Application </vt:lpstr>
      <vt:lpstr>CONTENT</vt:lpstr>
      <vt:lpstr>INTRODUCTION OF ELECTRONIC COMPONENETS</vt:lpstr>
      <vt:lpstr>ACTIVE COMPONENTS </vt:lpstr>
      <vt:lpstr>PowerPoint Presentation</vt:lpstr>
      <vt:lpstr>PASSIVE COMPONENTS</vt:lpstr>
      <vt:lpstr>INTRODUCTION TO INTEGRATED CIRCUIT</vt:lpstr>
      <vt:lpstr>ADVANCED DESIGN SYSTEM (ADS)</vt:lpstr>
      <vt:lpstr>DESIGN AND SIMULATION OF NiCr RESISTOR USING ADS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TUNNING OF EXTRACTED OF EQUIVALENT CIRCUIT PARAMETER OF RESISTORS</vt:lpstr>
      <vt:lpstr>PowerPoint Presentation</vt:lpstr>
      <vt:lpstr>STUDY THE EFFECT OF TEMPERATURE ON  S-PARAMETER OF NiCr RESISTOR</vt:lpstr>
      <vt:lpstr>IMPACT OF TEMPERATURE ON S-PARAMETER OF RESISTOR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Simulation of NiCr Resistor for High Frequency MMIC Application</dc:title>
  <dc:creator>NDYA</dc:creator>
  <cp:lastModifiedBy>orgy3</cp:lastModifiedBy>
  <cp:revision>136</cp:revision>
  <dcterms:created xsi:type="dcterms:W3CDTF">2018-05-19T19:22:54Z</dcterms:created>
  <dcterms:modified xsi:type="dcterms:W3CDTF">2018-05-21T07:57:03Z</dcterms:modified>
</cp:coreProperties>
</file>