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sz="1200">
                <a:solidFill>
                  <a:srgbClr val="0000FF"/>
                </a:solidFill>
              </a:rPr>
              <a:t>Good evening.  Our project is a comparison of US Colleges and Universities undergraduate data.</a:t>
            </a:r>
            <a:endParaRPr i="1" sz="12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i="1" lang="en" sz="1200">
                <a:solidFill>
                  <a:srgbClr val="0000FF"/>
                </a:solidFill>
              </a:rPr>
              <a:t>I’m Laura Zacharda-Jones and our project team consists of Sara Carlson and myself.  Lindsay Meyer was part of our team through the first segment.</a:t>
            </a:r>
            <a:endParaRPr i="1" sz="1200">
              <a:solidFill>
                <a:srgbClr val="0000FF"/>
              </a:solidFill>
            </a:endParaRPr>
          </a:p>
          <a:p>
            <a:pPr indent="0" lvl="0" marL="0" rtl="0" algn="l">
              <a:spcBef>
                <a:spcPts val="1200"/>
              </a:spcBef>
              <a:spcAft>
                <a:spcPts val="0"/>
              </a:spcAft>
              <a:buNone/>
            </a:pPr>
            <a:r>
              <a:t/>
            </a:r>
            <a:endParaRPr i="1" sz="1200">
              <a:solidFill>
                <a:srgbClr val="0000F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1bd622a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1bd622a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cluster information ( and feature order of importance) informed our decisions of what to visualize in our dashboard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 Technologies, languages, tools, and algorithms used throughout the project</a:t>
            </a:r>
            <a:endParaRPr b="1"/>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used many of the technologies and tools that we learned throughout the bootcamp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dfbf5d5cb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dfbf5d5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Recommendation for future analysis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Our analysis of Colleges and Universities was limited by the data that we chose to use. Simply due to the availability, we choose a dataset that showed data from 2010-2014 for US Colleges and Universities, and chose to focus on undergraduate data for ease of analysis.  We think that it could be interesting to expand this analysis to schools outside of the US, graduate and trade schools, and imagine that there could be some significant changes with more recent data, especially with the many changes since the onset of Covid.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Anything the team would have done differently</a:t>
            </a:r>
            <a:endParaRPr b="1"/>
          </a:p>
          <a:p>
            <a:pPr indent="0" lvl="0" marL="0" rtl="0" algn="l">
              <a:lnSpc>
                <a:spcPct val="115000"/>
              </a:lnSpc>
              <a:spcBef>
                <a:spcPts val="0"/>
              </a:spcBef>
              <a:spcAft>
                <a:spcPts val="0"/>
              </a:spcAft>
              <a:buNone/>
            </a:pPr>
            <a:r>
              <a:rPr lang="en">
                <a:solidFill>
                  <a:schemeClr val="dk1"/>
                </a:solidFill>
              </a:rPr>
              <a:t>Our analysis of Colleges and Universities was limited by the data that we chose to use. Simply due to the availability, we choose a dataset that showed data from 2010-2014 for US Colleges and Universities, and chose to focus on undergraduate data for ease of analysis.  </a:t>
            </a:r>
            <a:r>
              <a:rPr b="1" lang="en" sz="1400">
                <a:solidFill>
                  <a:schemeClr val="dk1"/>
                </a:solidFill>
              </a:rPr>
              <a:t>We think that it could be interesting to expand this analysis to schools outside of the US, graduate and trade schools, and imagine that there could be some significant changes with more recent data, especially with the many changes since the onset of Covid.  </a:t>
            </a:r>
            <a:endParaRPr b="1" sz="1400">
              <a:solidFill>
                <a:schemeClr val="dk1"/>
              </a:solidFill>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434343"/>
              </a:buClr>
              <a:buSzPts val="1100"/>
              <a:buFont typeface="Roboto"/>
              <a:buChar char="●"/>
            </a:pPr>
            <a:r>
              <a:rPr b="1" lang="en">
                <a:solidFill>
                  <a:srgbClr val="434343"/>
                </a:solidFill>
                <a:latin typeface="Roboto"/>
                <a:ea typeface="Roboto"/>
                <a:cs typeface="Roboto"/>
                <a:sym typeface="Roboto"/>
              </a:rPr>
              <a:t>Data selection</a:t>
            </a:r>
            <a:r>
              <a:rPr lang="en">
                <a:solidFill>
                  <a:srgbClr val="434343"/>
                </a:solidFill>
                <a:latin typeface="Roboto"/>
                <a:ea typeface="Roboto"/>
                <a:cs typeface="Roboto"/>
                <a:sym typeface="Roboto"/>
              </a:rPr>
              <a:t> (The importance of picking the right data.  Even though we were reminded of the importance I don’t think either of us really understood the kind of data we should have started with.  If we could do it all over again, probably choosing something with fewer columns and as many or more rows would have made most aspects of this project easier)</a:t>
            </a:r>
            <a:endParaRPr>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b="1" lang="en">
                <a:solidFill>
                  <a:srgbClr val="434343"/>
                </a:solidFill>
                <a:latin typeface="Roboto"/>
                <a:ea typeface="Roboto"/>
                <a:cs typeface="Roboto"/>
                <a:sym typeface="Roboto"/>
              </a:rPr>
              <a:t>More time to explore initial ideas</a:t>
            </a:r>
            <a:r>
              <a:rPr lang="en">
                <a:solidFill>
                  <a:srgbClr val="434343"/>
                </a:solidFill>
                <a:latin typeface="Roboto"/>
                <a:ea typeface="Roboto"/>
                <a:cs typeface="Roboto"/>
                <a:sym typeface="Roboto"/>
              </a:rPr>
              <a:t> - Our team did not have a topic chosen before we met initially, and no one had a strong (or even tepid) feeling about any of the ideas we did eventually come up with. </a:t>
            </a:r>
            <a:endParaRPr>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b="1" lang="en">
                <a:solidFill>
                  <a:srgbClr val="434343"/>
                </a:solidFill>
                <a:latin typeface="Roboto"/>
                <a:ea typeface="Roboto"/>
                <a:cs typeface="Roboto"/>
                <a:sym typeface="Roboto"/>
              </a:rPr>
              <a:t>Picked a question with supervised learning </a:t>
            </a:r>
            <a:r>
              <a:rPr lang="en">
                <a:solidFill>
                  <a:srgbClr val="434343"/>
                </a:solidFill>
                <a:latin typeface="Roboto"/>
                <a:ea typeface="Roboto"/>
                <a:cs typeface="Roboto"/>
                <a:sym typeface="Roboto"/>
              </a:rPr>
              <a:t>(not unsupervised).  With help we realized that the data set we found to work with did not easily fit into classification or regression.  Not having a strong understanding of either supervised or unsupervised machine learning, we were ameneable to a clustering model but did not realize that most of the analysis methods we learned in class were geared towards supervised machine learning.  It was interesting to learn about the new methods for cluster number evaluation, but was difficult (for me) to figure out the proper way to split the data into testing and training, and to analyze the model.  </a:t>
            </a:r>
            <a:endParaRPr>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b="1" lang="en">
                <a:solidFill>
                  <a:srgbClr val="434343"/>
                </a:solidFill>
                <a:latin typeface="Roboto"/>
                <a:ea typeface="Roboto"/>
                <a:cs typeface="Roboto"/>
                <a:sym typeface="Roboto"/>
              </a:rPr>
              <a:t>Potential to explore web page for dashboard</a:t>
            </a:r>
            <a:r>
              <a:rPr lang="en">
                <a:solidFill>
                  <a:srgbClr val="434343"/>
                </a:solidFill>
                <a:latin typeface="Roboto"/>
                <a:ea typeface="Roboto"/>
                <a:cs typeface="Roboto"/>
                <a:sym typeface="Roboto"/>
              </a:rPr>
              <a:t> (html/Flask).  While in the end we were really happy with the way our Tableau dashboard turned out and was a great way to show the data and help to answer our initial questions, if we had more time, or could have had someone dedicated to working on Visualizations we would have like to explore using Flask to create a web app.</a:t>
            </a:r>
            <a:endParaRPr>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b="1" lang="en">
                <a:solidFill>
                  <a:srgbClr val="434343"/>
                </a:solidFill>
                <a:latin typeface="Roboto"/>
                <a:ea typeface="Roboto"/>
                <a:cs typeface="Roboto"/>
                <a:sym typeface="Roboto"/>
              </a:rPr>
              <a:t>Team of two</a:t>
            </a:r>
            <a:r>
              <a:rPr lang="en">
                <a:solidFill>
                  <a:srgbClr val="434343"/>
                </a:solidFill>
                <a:latin typeface="Roboto"/>
                <a:ea typeface="Roboto"/>
                <a:cs typeface="Roboto"/>
                <a:sym typeface="Roboto"/>
              </a:rPr>
              <a:t> - There were certainly some challenges with a small team, (more work to do, would have been nice to have more brains to bounce ideas off of, did not have the ability/time to check each others work as much as we would have liked) the two of us worked really well together, and I feel like I was better able to understand most aspects of this project and really dig into understanding unsupervised machine learning.</a:t>
            </a:r>
            <a:endParaRPr>
              <a:solidFill>
                <a:srgbClr val="434343"/>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a:solidFill>
                <a:srgbClr val="434343"/>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153451b4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153451b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Content</a:t>
            </a:r>
            <a:endParaRPr/>
          </a:p>
          <a:p>
            <a:pPr indent="0" lvl="0" marL="0" rtl="0" algn="l">
              <a:spcBef>
                <a:spcPts val="0"/>
              </a:spcBef>
              <a:spcAft>
                <a:spcPts val="0"/>
              </a:spcAft>
              <a:buClr>
                <a:schemeClr val="dk1"/>
              </a:buClr>
              <a:buSzPts val="1100"/>
              <a:buFont typeface="Arial"/>
              <a:buNone/>
            </a:pPr>
            <a:r>
              <a:rPr lang="en"/>
              <a:t>The presentation tells a cohesive story about their project, including the following:</a:t>
            </a:r>
            <a:endParaRPr/>
          </a:p>
          <a:p>
            <a:pPr indent="0" lvl="0" marL="0" rtl="0" algn="l">
              <a:spcBef>
                <a:spcPts val="0"/>
              </a:spcBef>
              <a:spcAft>
                <a:spcPts val="0"/>
              </a:spcAft>
              <a:buClr>
                <a:schemeClr val="dk1"/>
              </a:buClr>
              <a:buSzPts val="1100"/>
              <a:buFont typeface="Arial"/>
              <a:buNone/>
            </a:pPr>
            <a:r>
              <a:rPr lang="en"/>
              <a:t>✓ Selected topic</a:t>
            </a:r>
            <a:endParaRPr/>
          </a:p>
          <a:p>
            <a:pPr indent="0" lvl="0" marL="0" rtl="0" algn="l">
              <a:spcBef>
                <a:spcPts val="0"/>
              </a:spcBef>
              <a:spcAft>
                <a:spcPts val="0"/>
              </a:spcAft>
              <a:buClr>
                <a:schemeClr val="dk1"/>
              </a:buClr>
              <a:buSzPts val="1100"/>
              <a:buFont typeface="Arial"/>
              <a:buNone/>
            </a:pPr>
            <a:r>
              <a:rPr lang="en"/>
              <a:t>✓ Reason why they selected their topic</a:t>
            </a:r>
            <a:endParaRPr/>
          </a:p>
          <a:p>
            <a:pPr indent="0" lvl="0" marL="0" rtl="0" algn="l">
              <a:spcBef>
                <a:spcPts val="0"/>
              </a:spcBef>
              <a:spcAft>
                <a:spcPts val="0"/>
              </a:spcAft>
              <a:buClr>
                <a:schemeClr val="dk1"/>
              </a:buClr>
              <a:buSzPts val="1100"/>
              <a:buFont typeface="Arial"/>
              <a:buNone/>
            </a:pPr>
            <a:r>
              <a:rPr lang="en"/>
              <a:t>✓ Description of their source of data</a:t>
            </a:r>
            <a:endParaRPr/>
          </a:p>
          <a:p>
            <a:pPr indent="0" lvl="0" marL="0" rtl="0" algn="l">
              <a:spcBef>
                <a:spcPts val="0"/>
              </a:spcBef>
              <a:spcAft>
                <a:spcPts val="0"/>
              </a:spcAft>
              <a:buClr>
                <a:schemeClr val="dk1"/>
              </a:buClr>
              <a:buSzPts val="1100"/>
              <a:buFont typeface="Arial"/>
              <a:buNone/>
            </a:pPr>
            <a:r>
              <a:rPr lang="en"/>
              <a:t>✓ Questions they hope to answer with the data</a:t>
            </a:r>
            <a:endParaRPr/>
          </a:p>
          <a:p>
            <a:pPr indent="0" lvl="0" marL="0" rtl="0" algn="l">
              <a:spcBef>
                <a:spcPts val="0"/>
              </a:spcBef>
              <a:spcAft>
                <a:spcPts val="0"/>
              </a:spcAft>
              <a:buClr>
                <a:schemeClr val="dk1"/>
              </a:buClr>
              <a:buSzPts val="1100"/>
              <a:buFont typeface="Arial"/>
              <a:buNone/>
            </a:pPr>
            <a:r>
              <a:rPr lang="en"/>
              <a:t>✓ Description of the data exploration phase of the project</a:t>
            </a:r>
            <a:endParaRPr/>
          </a:p>
          <a:p>
            <a:pPr indent="0" lvl="0" marL="0" rtl="0" algn="l">
              <a:spcBef>
                <a:spcPts val="0"/>
              </a:spcBef>
              <a:spcAft>
                <a:spcPts val="0"/>
              </a:spcAft>
              <a:buClr>
                <a:schemeClr val="dk1"/>
              </a:buClr>
              <a:buSzPts val="1100"/>
              <a:buFont typeface="Arial"/>
              <a:buNone/>
            </a:pPr>
            <a:r>
              <a:rPr lang="en"/>
              <a:t>✓ Description of the analysis phase of the project</a:t>
            </a:r>
            <a:endParaRPr/>
          </a:p>
          <a:p>
            <a:pPr indent="0" lvl="0" marL="0" rtl="0" algn="l">
              <a:spcBef>
                <a:spcPts val="0"/>
              </a:spcBef>
              <a:spcAft>
                <a:spcPts val="0"/>
              </a:spcAft>
              <a:buClr>
                <a:schemeClr val="dk1"/>
              </a:buClr>
              <a:buSzPts val="1100"/>
              <a:buFont typeface="Arial"/>
              <a:buNone/>
            </a:pPr>
            <a:r>
              <a:rPr lang="en"/>
              <a:t>✓ Technologies, languages, tools, and algorithms used throughout the project</a:t>
            </a:r>
            <a:endParaRPr/>
          </a:p>
          <a:p>
            <a:pPr indent="0" lvl="0" marL="0" rtl="0" algn="l">
              <a:spcBef>
                <a:spcPts val="0"/>
              </a:spcBef>
              <a:spcAft>
                <a:spcPts val="0"/>
              </a:spcAft>
              <a:buClr>
                <a:schemeClr val="dk1"/>
              </a:buClr>
              <a:buSzPts val="1100"/>
              <a:buFont typeface="Arial"/>
              <a:buNone/>
            </a:pPr>
            <a:r>
              <a:rPr lang="en"/>
              <a:t>✓ Result of analysis</a:t>
            </a:r>
            <a:endParaRPr/>
          </a:p>
          <a:p>
            <a:pPr indent="0" lvl="0" marL="0" rtl="0" algn="l">
              <a:spcBef>
                <a:spcPts val="0"/>
              </a:spcBef>
              <a:spcAft>
                <a:spcPts val="0"/>
              </a:spcAft>
              <a:buClr>
                <a:schemeClr val="dk1"/>
              </a:buClr>
              <a:buSzPts val="1100"/>
              <a:buFont typeface="Arial"/>
              <a:buNone/>
            </a:pPr>
            <a:r>
              <a:rPr lang="en"/>
              <a:t>✓ Recommendation for future analysis</a:t>
            </a:r>
            <a:endParaRPr/>
          </a:p>
          <a:p>
            <a:pPr indent="0" lvl="0" marL="0" rtl="0" algn="l">
              <a:spcBef>
                <a:spcPts val="0"/>
              </a:spcBef>
              <a:spcAft>
                <a:spcPts val="0"/>
              </a:spcAft>
              <a:buClr>
                <a:schemeClr val="dk1"/>
              </a:buClr>
              <a:buSzPts val="1100"/>
              <a:buFont typeface="Arial"/>
              <a:buNone/>
            </a:pPr>
            <a:r>
              <a:rPr lang="en"/>
              <a:t>✓ Anything the team would have done differently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153451b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153451b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153451b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153451b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153451b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153451b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153451b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153451b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400">
                <a:solidFill>
                  <a:srgbClr val="0000FF"/>
                </a:solidFill>
              </a:rPr>
              <a:t>We chose to look at college and university admission data with the hope of providing an analysis that could help an individual compare schools to aid in the process of selecting a college or university.</a:t>
            </a:r>
            <a:endParaRPr i="1" sz="1400">
              <a:solidFill>
                <a:srgbClr val="0000FF"/>
              </a:solidFill>
            </a:endParaRPr>
          </a:p>
          <a:p>
            <a:pPr indent="0" lvl="0" marL="0" rtl="0" algn="l">
              <a:lnSpc>
                <a:spcPct val="115000"/>
              </a:lnSpc>
              <a:spcBef>
                <a:spcPts val="1200"/>
              </a:spcBef>
              <a:spcAft>
                <a:spcPts val="0"/>
              </a:spcAft>
              <a:buNone/>
            </a:pPr>
            <a:r>
              <a:rPr i="1" lang="en" sz="1400">
                <a:solidFill>
                  <a:srgbClr val="0000FF"/>
                </a:solidFill>
              </a:rPr>
              <a:t>We were able to find several data sets on Kaggle.com.  The main data source we used included enrollment data from 2010 to 2014 and included data such as  gender, race, total enrollment, total price, location, and type (public or private).  </a:t>
            </a:r>
            <a:endParaRPr i="1"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t/>
            </a:r>
            <a:endParaRPr i="1" sz="1200">
              <a:solidFill>
                <a:srgbClr val="0000FF"/>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dfbf5d5c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dfbf5d5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300">
                <a:solidFill>
                  <a:srgbClr val="0000FF"/>
                </a:solidFill>
              </a:rPr>
              <a:t>Our data exploration process, started with importing the three datasets (from Kaggle.com).	Using juypter notebook (python / pandas), we took the main data file of &gt;100 columns and &gt;1500 rows and removed rows with null values, removed columns not related to undergraduate data and converted some columns to binary data using ‘get dummies’.  To facilitate the machine learning process.  We narrowed this file to ~40 columns and just over 1100 rows.</a:t>
            </a:r>
            <a:endParaRPr i="1" sz="1300">
              <a:solidFill>
                <a:srgbClr val="0000FF"/>
              </a:solidFill>
            </a:endParaRPr>
          </a:p>
          <a:p>
            <a:pPr indent="0" lvl="0" marL="0" rtl="0" algn="l">
              <a:lnSpc>
                <a:spcPct val="115000"/>
              </a:lnSpc>
              <a:spcBef>
                <a:spcPts val="1200"/>
              </a:spcBef>
              <a:spcAft>
                <a:spcPts val="0"/>
              </a:spcAft>
              <a:buNone/>
            </a:pPr>
            <a:r>
              <a:rPr i="1" lang="en" sz="1300">
                <a:solidFill>
                  <a:srgbClr val="0000FF"/>
                </a:solidFill>
              </a:rPr>
              <a:t>Our other data sources contained additional information, as an example, one included latitude and longitude data which we knew would be beneficial for the final visualization.</a:t>
            </a:r>
            <a:endParaRPr i="1" sz="1300">
              <a:solidFill>
                <a:srgbClr val="0000FF"/>
              </a:solidFill>
            </a:endParaRPr>
          </a:p>
          <a:p>
            <a:pPr indent="0" lvl="0" marL="0" rtl="0" algn="l">
              <a:lnSpc>
                <a:spcPct val="115000"/>
              </a:lnSpc>
              <a:spcBef>
                <a:spcPts val="1200"/>
              </a:spcBef>
              <a:spcAft>
                <a:spcPts val="0"/>
              </a:spcAft>
              <a:buNone/>
            </a:pPr>
            <a:r>
              <a:rPr i="1" lang="en" sz="1300">
                <a:solidFill>
                  <a:srgbClr val="0000FF"/>
                </a:solidFill>
              </a:rPr>
              <a:t>The database was created using PostgreSQL / pgAdmin4 and stored / published to Amazon Web Service. </a:t>
            </a:r>
            <a:endParaRPr i="1" sz="1300">
              <a:solidFill>
                <a:srgbClr val="0000FF"/>
              </a:solidFill>
            </a:endParaRPr>
          </a:p>
          <a:p>
            <a:pPr indent="0" lvl="0" marL="0" rtl="0" algn="l">
              <a:lnSpc>
                <a:spcPct val="115000"/>
              </a:lnSpc>
              <a:spcBef>
                <a:spcPts val="1200"/>
              </a:spcBef>
              <a:spcAft>
                <a:spcPts val="0"/>
              </a:spcAft>
              <a:buNone/>
            </a:pPr>
            <a:r>
              <a:rPr i="1" lang="en" sz="1300">
                <a:solidFill>
                  <a:srgbClr val="0000FF"/>
                </a:solidFill>
              </a:rPr>
              <a:t>[Click the link to advance to the ERD slide]</a:t>
            </a:r>
            <a:endParaRPr i="1" sz="1300">
              <a:solidFill>
                <a:srgbClr val="0000FF"/>
              </a:solidFill>
            </a:endParaRPr>
          </a:p>
          <a:p>
            <a:pPr indent="0" lvl="0" marL="0" rtl="0" algn="l">
              <a:lnSpc>
                <a:spcPct val="115000"/>
              </a:lnSpc>
              <a:spcBef>
                <a:spcPts val="1200"/>
              </a:spcBef>
              <a:spcAft>
                <a:spcPts val="0"/>
              </a:spcAft>
              <a:buNone/>
            </a:pPr>
            <a:r>
              <a:rPr i="1" lang="en" sz="1300">
                <a:solidFill>
                  <a:srgbClr val="0000FF"/>
                </a:solidFill>
              </a:rPr>
              <a:t>Sara then connected to this database to perform the machine learning. </a:t>
            </a:r>
            <a:endParaRPr i="1" sz="1300">
              <a:solidFill>
                <a:srgbClr val="0000FF"/>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14309ddb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14309ddb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1bd622ae7_2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1bd622ae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300">
                <a:solidFill>
                  <a:srgbClr val="0000FF"/>
                </a:solidFill>
              </a:rPr>
              <a:t>Sara then connected to this database to perform the machine learning. </a:t>
            </a:r>
            <a:endParaRPr i="1" sz="1300">
              <a:solidFill>
                <a:srgbClr val="0000FF"/>
              </a:solidFill>
            </a:endParaRPr>
          </a:p>
          <a:p>
            <a:pPr indent="-298450" lvl="0" marL="457200" rtl="0" algn="l">
              <a:lnSpc>
                <a:spcPct val="115000"/>
              </a:lnSpc>
              <a:spcBef>
                <a:spcPts val="1200"/>
              </a:spcBef>
              <a:spcAft>
                <a:spcPts val="0"/>
              </a:spcAft>
              <a:buClr>
                <a:schemeClr val="dk1"/>
              </a:buClr>
              <a:buSzPts val="1100"/>
              <a:buFont typeface="Roboto"/>
              <a:buChar char="●"/>
            </a:pPr>
            <a:r>
              <a:rPr lang="en">
                <a:solidFill>
                  <a:schemeClr val="dk1"/>
                </a:solidFill>
              </a:rPr>
              <a:t>Machine Learning Data Exploration</a:t>
            </a:r>
            <a:endParaRPr>
              <a:solidFill>
                <a:schemeClr val="dk1"/>
              </a:solidFill>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t>
            </a:r>
            <a:r>
              <a:rPr b="1" lang="en">
                <a:solidFill>
                  <a:schemeClr val="dk1"/>
                </a:solidFill>
                <a:latin typeface="Roboto"/>
                <a:ea typeface="Roboto"/>
                <a:cs typeface="Roboto"/>
                <a:sym typeface="Roboto"/>
              </a:rPr>
              <a:t>we connected This Data from Database to our Machine Learning model using </a:t>
            </a:r>
            <a:r>
              <a:rPr b="1" lang="en">
                <a:solidFill>
                  <a:srgbClr val="434343"/>
                </a:solidFill>
                <a:highlight>
                  <a:srgbClr val="FFFFFF"/>
                </a:highlight>
                <a:latin typeface="Roboto"/>
                <a:ea typeface="Roboto"/>
                <a:cs typeface="Roboto"/>
                <a:sym typeface="Roboto"/>
              </a:rPr>
              <a:t>Psycopg2</a:t>
            </a:r>
            <a:endParaRPr b="1">
              <a:solidFill>
                <a:srgbClr val="434343"/>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t>
            </a:r>
            <a:r>
              <a:rPr b="1" lang="en">
                <a:solidFill>
                  <a:schemeClr val="dk1"/>
                </a:solidFill>
                <a:latin typeface="Roboto"/>
                <a:ea typeface="Roboto"/>
                <a:cs typeface="Roboto"/>
                <a:sym typeface="Roboto"/>
              </a:rPr>
              <a:t>And then used that data to run the  K-Means Cluster</a:t>
            </a:r>
            <a:endParaRPr b="1">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●Cluster Analysis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●Train, Test, Assess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t>
            </a:r>
            <a:r>
              <a:rPr b="1" lang="en">
                <a:solidFill>
                  <a:schemeClr val="dk1"/>
                </a:solidFill>
                <a:latin typeface="Roboto"/>
                <a:ea typeface="Roboto"/>
                <a:cs typeface="Roboto"/>
                <a:sym typeface="Roboto"/>
              </a:rPr>
              <a:t> and Eventually the Cluster info sent back to the database</a:t>
            </a:r>
            <a:endParaRPr b="1">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1bd622ae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1bd622ae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F"/>
                </a:solidFill>
                <a:highlight>
                  <a:srgbClr val="FFFFFF"/>
                </a:highlight>
              </a:rPr>
              <a:t>As you may remember, unsupervised learning is best used when there is not a clear classification or linear regression or no clear output (y) for logistical regression. A quick analysis of our data showed many features without a clear output (76 columns after initial preprocessing) and so we chose to use an unsupervised machine model – K-Means Clustering</a:t>
            </a:r>
            <a:endParaRPr sz="1200">
              <a:solidFill>
                <a:srgbClr val="24292F"/>
              </a:solidFill>
              <a:highlight>
                <a:srgbClr val="FFFFFF"/>
              </a:highlight>
            </a:endParaRPr>
          </a:p>
          <a:p>
            <a:pPr indent="0" lvl="0" marL="0" rtl="0" algn="l">
              <a:lnSpc>
                <a:spcPct val="115000"/>
              </a:lnSpc>
              <a:spcBef>
                <a:spcPts val="0"/>
              </a:spcBef>
              <a:spcAft>
                <a:spcPts val="0"/>
              </a:spcAft>
              <a:buNone/>
            </a:pPr>
            <a:r>
              <a:rPr lang="en">
                <a:solidFill>
                  <a:srgbClr val="24292F"/>
                </a:solidFill>
                <a:highlight>
                  <a:srgbClr val="FFFFFF"/>
                </a:highlight>
              </a:rPr>
              <a:t>As a team we discussed these 76 features and narrowed them down to 40 by choosing to focus on undergraduate data and limiting the tuition and fee data. Once the tables in the database were cleaned up to reflect these changes, we re-ran the KMeans cluster with this updated data</a:t>
            </a:r>
            <a:endParaRPr>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1bd622a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1bd622a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Because we used unsupervised machine learning, the accuracy measures that are available for supervised machine learning are not created in the same way. Instead, we focused on testing the accuracy of the clusters. In order to determine the best number of clusters to use, we used five methods</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Two methods we learned in class</a:t>
            </a:r>
            <a:endParaRPr sz="1200">
              <a:solidFill>
                <a:srgbClr val="24292F"/>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rPr>
              <a:t>Elbow Curve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Hierarchical Testing (Dendrogram)</a:t>
            </a:r>
            <a:endParaRPr>
              <a:solidFill>
                <a:schemeClr val="dk1"/>
              </a:solidFill>
            </a:endParaRPr>
          </a:p>
          <a:p>
            <a:pPr indent="0" lvl="0" marL="0" rtl="0" algn="l">
              <a:spcBef>
                <a:spcPts val="0"/>
              </a:spcBef>
              <a:spcAft>
                <a:spcPts val="0"/>
              </a:spcAft>
              <a:buNone/>
            </a:pPr>
            <a:r>
              <a:rPr lang="en">
                <a:solidFill>
                  <a:schemeClr val="dk1"/>
                </a:solidFill>
              </a:rPr>
              <a:t>And three methods that I read about after a google search.  I found these methods easier to to interepret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Calinski-Harabasz Index (aka Variance Ratio Criterion)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Silhouette Score  - which evaluates the clusters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Davis-Bouldin Index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All five of these methods seemed to point to 4 clusters  being the correct number of clusters to use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414629f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414629f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rPr>
              <a:t>As we are using unsupervised machine learning, we are not training a model as is done in supervised machine learning.   However, for this project, to attempt to evaluate the clustering model, we treated the assigned cluster as a classification, split the data into training  and testing data and then could compared the training and testing data. This allowed us to create a confusion matrix showing that the original “actual” clusters were very closely aligned with the predicted clusters in the test data</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414629f1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414629f1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This also allowed us to determine (and graph) the features in order of importance.  As you can see here, some of the features such as </a:t>
            </a:r>
            <a:r>
              <a:rPr b="1" lang="en" sz="1200">
                <a:solidFill>
                  <a:srgbClr val="24292F"/>
                </a:solidFill>
                <a:highlight>
                  <a:srgbClr val="FFFFFF"/>
                </a:highlight>
              </a:rPr>
              <a:t>average tuition</a:t>
            </a:r>
            <a:r>
              <a:rPr lang="en" sz="1200">
                <a:solidFill>
                  <a:srgbClr val="24292F"/>
                </a:solidFill>
                <a:highlight>
                  <a:srgbClr val="FFFFFF"/>
                </a:highlight>
              </a:rPr>
              <a:t> and </a:t>
            </a:r>
            <a:r>
              <a:rPr lang="en" sz="1200">
                <a:solidFill>
                  <a:srgbClr val="24292F"/>
                </a:solidFill>
                <a:highlight>
                  <a:srgbClr val="FFFFFF"/>
                </a:highlight>
              </a:rPr>
              <a:t>whether</a:t>
            </a:r>
            <a:r>
              <a:rPr lang="en" sz="1200">
                <a:solidFill>
                  <a:srgbClr val="24292F"/>
                </a:solidFill>
                <a:highlight>
                  <a:srgbClr val="FFFFFF"/>
                </a:highlight>
              </a:rPr>
              <a:t> the school was </a:t>
            </a:r>
            <a:r>
              <a:rPr b="1" lang="en" sz="1200">
                <a:solidFill>
                  <a:srgbClr val="24292F"/>
                </a:solidFill>
                <a:highlight>
                  <a:srgbClr val="FFFFFF"/>
                </a:highlight>
              </a:rPr>
              <a:t>public or private </a:t>
            </a:r>
            <a:r>
              <a:rPr lang="en" sz="1200">
                <a:solidFill>
                  <a:srgbClr val="24292F"/>
                </a:solidFill>
                <a:highlight>
                  <a:srgbClr val="FFFFFF"/>
                </a:highlight>
              </a:rPr>
              <a:t>had a stronger Importance than features such as </a:t>
            </a:r>
            <a:r>
              <a:rPr b="1" lang="en" sz="1200">
                <a:solidFill>
                  <a:srgbClr val="24292F"/>
                </a:solidFill>
                <a:highlight>
                  <a:srgbClr val="FFFFFF"/>
                </a:highlight>
              </a:rPr>
              <a:t>percentages of freshman submitting ACT vs SAT scores</a:t>
            </a:r>
            <a:r>
              <a:rPr lang="en" sz="1200">
                <a:solidFill>
                  <a:srgbClr val="24292F"/>
                </a:solidFill>
                <a:highlight>
                  <a:srgbClr val="FFFFFF"/>
                </a:highlight>
              </a:rPr>
              <a:t> or what </a:t>
            </a:r>
            <a:r>
              <a:rPr b="1" lang="en" sz="1200">
                <a:solidFill>
                  <a:srgbClr val="24292F"/>
                </a:solidFill>
                <a:highlight>
                  <a:srgbClr val="FFFFFF"/>
                </a:highlight>
              </a:rPr>
              <a:t>region </a:t>
            </a:r>
            <a:r>
              <a:rPr lang="en" sz="1200">
                <a:solidFill>
                  <a:srgbClr val="24292F"/>
                </a:solidFill>
                <a:highlight>
                  <a:srgbClr val="FFFFFF"/>
                </a:highlight>
              </a:rPr>
              <a:t>the school happened to be 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public.tableau.com/app/profile/laura.zacharda.jones/viz/Colleges_Clustered_Data_6-3-22/Story1?publish=yes"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rishidamarla/colleges-and-universities-in-the-us" TargetMode="External"/><Relationship Id="rId4" Type="http://schemas.openxmlformats.org/officeDocument/2006/relationships/hyperlink" Target="https://www.univstats.com/corestats/admission/" TargetMode="External"/><Relationship Id="rId9" Type="http://schemas.openxmlformats.org/officeDocument/2006/relationships/image" Target="../media/image10.jpg"/><Relationship Id="rId5" Type="http://schemas.openxmlformats.org/officeDocument/2006/relationships/hyperlink" Target="https://www.univstats.com/corestats/admission/" TargetMode="External"/><Relationship Id="rId6" Type="http://schemas.openxmlformats.org/officeDocument/2006/relationships/hyperlink" Target="https://www.kaggle.com/datasets/flyingwombat/us-news-and-world-reports-college-data" TargetMode="External"/><Relationship Id="rId7" Type="http://schemas.openxmlformats.org/officeDocument/2006/relationships/image" Target="../media/image17.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rishidamarla/colleges-and-universities-in-the-us" TargetMode="External"/><Relationship Id="rId4" Type="http://schemas.openxmlformats.org/officeDocument/2006/relationships/hyperlink" Target="https://www.univstats.com/corestats/admission/" TargetMode="External"/><Relationship Id="rId9" Type="http://schemas.openxmlformats.org/officeDocument/2006/relationships/image" Target="../media/image10.jpg"/><Relationship Id="rId5" Type="http://schemas.openxmlformats.org/officeDocument/2006/relationships/hyperlink" Target="https://www.kaggle.com/datasets/flyingwombat/us-news-and-world-reports-college-data" TargetMode="External"/><Relationship Id="rId6"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 Colleges and Universities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undergraduate data</a:t>
            </a:r>
            <a:endParaRPr/>
          </a:p>
        </p:txBody>
      </p:sp>
      <p:sp>
        <p:nvSpPr>
          <p:cNvPr id="87" name="Google Shape;87;p13"/>
          <p:cNvSpPr txBox="1"/>
          <p:nvPr/>
        </p:nvSpPr>
        <p:spPr>
          <a:xfrm>
            <a:off x="651350" y="4072875"/>
            <a:ext cx="59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Sara Carlson, Laura Zacharda-Jones (Lindsay Meyer - segment 1)</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idx="1" type="body"/>
          </p:nvPr>
        </p:nvSpPr>
        <p:spPr>
          <a:xfrm>
            <a:off x="319500" y="4230575"/>
            <a:ext cx="82905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accent5"/>
                </a:solidFill>
                <a:hlinkClick r:id="rId3">
                  <a:extLst>
                    <a:ext uri="{A12FA001-AC4F-418D-AE19-62706E023703}">
                      <ahyp:hlinkClr val="tx"/>
                    </a:ext>
                  </a:extLst>
                </a:hlinkClick>
              </a:rPr>
              <a:t>https://public.tableau.com/app/profile/laura.zacharda.jones/viz/Colleges_Clustered_Data_6-3-22/Story1?publish=yes</a:t>
            </a:r>
            <a:endParaRPr sz="1700"/>
          </a:p>
        </p:txBody>
      </p:sp>
      <p:pic>
        <p:nvPicPr>
          <p:cNvPr id="199" name="Google Shape;199;p22"/>
          <p:cNvPicPr preferRelativeResize="0"/>
          <p:nvPr/>
        </p:nvPicPr>
        <p:blipFill>
          <a:blip r:embed="rId4">
            <a:alphaModFix/>
          </a:blip>
          <a:stretch>
            <a:fillRect/>
          </a:stretch>
        </p:blipFill>
        <p:spPr>
          <a:xfrm>
            <a:off x="152400" y="152400"/>
            <a:ext cx="8831890" cy="39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3"/>
          <p:cNvGrpSpPr/>
          <p:nvPr/>
        </p:nvGrpSpPr>
        <p:grpSpPr>
          <a:xfrm>
            <a:off x="4933800" y="2207736"/>
            <a:ext cx="3837000" cy="2704200"/>
            <a:chOff x="4939500" y="1219611"/>
            <a:chExt cx="3837000" cy="2704200"/>
          </a:xfrm>
        </p:grpSpPr>
        <p:cxnSp>
          <p:nvCxnSpPr>
            <p:cNvPr id="205" name="Google Shape;205;p2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6" name="Google Shape;206;p2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7" name="Google Shape;207;p2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8" name="Google Shape;208;p2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9" name="Google Shape;209;p2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0" name="Google Shape;210;p2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1" name="Google Shape;211;p2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2" name="Google Shape;212;p2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3" name="Google Shape;213;p2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4" name="Google Shape;214;p2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15" name="Google Shape;21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216" name="Google Shape;216;p23"/>
          <p:cNvSpPr/>
          <p:nvPr/>
        </p:nvSpPr>
        <p:spPr>
          <a:xfrm>
            <a:off x="6992100" y="2879632"/>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ph idx="2" type="body"/>
          </p:nvPr>
        </p:nvSpPr>
        <p:spPr>
          <a:xfrm>
            <a:off x="4852350" y="720250"/>
            <a:ext cx="3999900" cy="16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5"/>
                </a:solidFill>
                <a:highlight>
                  <a:schemeClr val="lt1"/>
                </a:highlight>
              </a:rPr>
              <a:t>Database:</a:t>
            </a:r>
            <a:endParaRPr b="1" sz="1500">
              <a:solidFill>
                <a:schemeClr val="dk1"/>
              </a:solidFill>
              <a:highlight>
                <a:schemeClr val="lt1"/>
              </a:highlight>
            </a:endParaRPr>
          </a:p>
          <a:p>
            <a:pPr indent="-317500" lvl="0" marL="457200" rtl="0" algn="l">
              <a:spcBef>
                <a:spcPts val="1600"/>
              </a:spcBef>
              <a:spcAft>
                <a:spcPts val="0"/>
              </a:spcAft>
              <a:buClr>
                <a:schemeClr val="accent2"/>
              </a:buClr>
              <a:buSzPts val="1400"/>
              <a:buChar char="●"/>
            </a:pPr>
            <a:r>
              <a:rPr b="1" lang="en">
                <a:solidFill>
                  <a:schemeClr val="accent2"/>
                </a:solidFill>
                <a:highlight>
                  <a:schemeClr val="lt1"/>
                </a:highlight>
              </a:rPr>
              <a:t>PostgreSQL</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SQL</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AWS</a:t>
            </a:r>
            <a:endParaRPr b="1">
              <a:solidFill>
                <a:schemeClr val="accent2"/>
              </a:solidFill>
              <a:highlight>
                <a:schemeClr val="lt1"/>
              </a:highlight>
            </a:endParaRPr>
          </a:p>
          <a:p>
            <a:pPr indent="0" lvl="0" marL="457200" rtl="0" algn="l">
              <a:spcBef>
                <a:spcPts val="1600"/>
              </a:spcBef>
              <a:spcAft>
                <a:spcPts val="1600"/>
              </a:spcAft>
              <a:buNone/>
            </a:pPr>
            <a:r>
              <a:t/>
            </a:r>
            <a:endParaRPr b="1">
              <a:solidFill>
                <a:schemeClr val="accent2"/>
              </a:solidFill>
              <a:highlight>
                <a:schemeClr val="lt1"/>
              </a:highlight>
            </a:endParaRPr>
          </a:p>
        </p:txBody>
      </p:sp>
      <p:sp>
        <p:nvSpPr>
          <p:cNvPr id="218" name="Google Shape;218;p23"/>
          <p:cNvSpPr txBox="1"/>
          <p:nvPr>
            <p:ph idx="2" type="body"/>
          </p:nvPr>
        </p:nvSpPr>
        <p:spPr>
          <a:xfrm>
            <a:off x="4770900" y="2318450"/>
            <a:ext cx="3999900" cy="16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5"/>
                </a:solidFill>
                <a:highlight>
                  <a:schemeClr val="lt1"/>
                </a:highlight>
              </a:rPr>
              <a:t>Machine Learning:</a:t>
            </a:r>
            <a:endParaRPr b="1" sz="1500">
              <a:solidFill>
                <a:schemeClr val="accent5"/>
              </a:solidFill>
              <a:highlight>
                <a:schemeClr val="lt1"/>
              </a:highlight>
            </a:endParaRPr>
          </a:p>
          <a:p>
            <a:pPr indent="-317500" lvl="0" marL="457200" rtl="0" algn="l">
              <a:spcBef>
                <a:spcPts val="1600"/>
              </a:spcBef>
              <a:spcAft>
                <a:spcPts val="0"/>
              </a:spcAft>
              <a:buClr>
                <a:schemeClr val="accent2"/>
              </a:buClr>
              <a:buSzPts val="1400"/>
              <a:buChar char="●"/>
            </a:pPr>
            <a:r>
              <a:rPr b="1" lang="en">
                <a:solidFill>
                  <a:schemeClr val="accent2"/>
                </a:solidFill>
                <a:highlight>
                  <a:schemeClr val="lt1"/>
                </a:highlight>
              </a:rPr>
              <a:t>Python</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Pandas</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SciKitLearn</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Matplotlib</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Plotly</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Numpy</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hvplot</a:t>
            </a:r>
            <a:endParaRPr b="1">
              <a:solidFill>
                <a:schemeClr val="accent2"/>
              </a:solidFill>
              <a:highlight>
                <a:schemeClr val="lt1"/>
              </a:highlight>
            </a:endParaRPr>
          </a:p>
        </p:txBody>
      </p:sp>
      <p:sp>
        <p:nvSpPr>
          <p:cNvPr id="219" name="Google Shape;219;p23"/>
          <p:cNvSpPr txBox="1"/>
          <p:nvPr>
            <p:ph idx="2" type="body"/>
          </p:nvPr>
        </p:nvSpPr>
        <p:spPr>
          <a:xfrm>
            <a:off x="1466700" y="3337325"/>
            <a:ext cx="2448900" cy="11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5"/>
                </a:solidFill>
                <a:highlight>
                  <a:schemeClr val="lt1"/>
                </a:highlight>
              </a:rPr>
              <a:t>Visualization</a:t>
            </a:r>
            <a:r>
              <a:rPr b="1" lang="en" sz="1500">
                <a:solidFill>
                  <a:schemeClr val="accent5"/>
                </a:solidFill>
                <a:highlight>
                  <a:schemeClr val="lt1"/>
                </a:highlight>
              </a:rPr>
              <a:t>:</a:t>
            </a:r>
            <a:endParaRPr b="1" sz="1500">
              <a:solidFill>
                <a:schemeClr val="accent5"/>
              </a:solidFill>
              <a:highlight>
                <a:schemeClr val="lt1"/>
              </a:highlight>
            </a:endParaRPr>
          </a:p>
          <a:p>
            <a:pPr indent="-317500" lvl="0" marL="457200" rtl="0" algn="l">
              <a:spcBef>
                <a:spcPts val="1600"/>
              </a:spcBef>
              <a:spcAft>
                <a:spcPts val="0"/>
              </a:spcAft>
              <a:buClr>
                <a:schemeClr val="accent2"/>
              </a:buClr>
              <a:buSzPts val="1400"/>
              <a:buChar char="●"/>
            </a:pPr>
            <a:r>
              <a:rPr b="1" lang="en">
                <a:solidFill>
                  <a:schemeClr val="accent2"/>
                </a:solidFill>
                <a:highlight>
                  <a:schemeClr val="lt1"/>
                </a:highlight>
              </a:rPr>
              <a:t>Tableau</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Matplotlib</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Holoviews (hvplot)</a:t>
            </a:r>
            <a:endParaRPr b="1">
              <a:solidFill>
                <a:schemeClr val="accent2"/>
              </a:solidFill>
              <a:highlight>
                <a:schemeClr val="lt1"/>
              </a:highlight>
            </a:endParaRPr>
          </a:p>
        </p:txBody>
      </p:sp>
      <p:sp>
        <p:nvSpPr>
          <p:cNvPr id="220" name="Google Shape;220;p23"/>
          <p:cNvSpPr txBox="1"/>
          <p:nvPr>
            <p:ph idx="2" type="body"/>
          </p:nvPr>
        </p:nvSpPr>
        <p:spPr>
          <a:xfrm>
            <a:off x="1246625" y="1145175"/>
            <a:ext cx="2448900" cy="16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5"/>
                </a:solidFill>
                <a:highlight>
                  <a:schemeClr val="lt1"/>
                </a:highlight>
              </a:rPr>
              <a:t>Data Processing:</a:t>
            </a:r>
            <a:endParaRPr b="1" sz="1500">
              <a:solidFill>
                <a:schemeClr val="accent5"/>
              </a:solidFill>
              <a:highlight>
                <a:schemeClr val="lt1"/>
              </a:highlight>
            </a:endParaRPr>
          </a:p>
          <a:p>
            <a:pPr indent="-317500" lvl="0" marL="457200" rtl="0" algn="l">
              <a:spcBef>
                <a:spcPts val="1600"/>
              </a:spcBef>
              <a:spcAft>
                <a:spcPts val="0"/>
              </a:spcAft>
              <a:buClr>
                <a:schemeClr val="accent2"/>
              </a:buClr>
              <a:buSzPts val="1400"/>
              <a:buChar char="●"/>
            </a:pPr>
            <a:r>
              <a:rPr b="1" lang="en">
                <a:solidFill>
                  <a:schemeClr val="accent2"/>
                </a:solidFill>
                <a:highlight>
                  <a:schemeClr val="lt1"/>
                </a:highlight>
              </a:rPr>
              <a:t>Python</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Pandas</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SciKitLearn</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Psycopg2</a:t>
            </a:r>
            <a:endParaRPr b="1">
              <a:solidFill>
                <a:schemeClr val="accent2"/>
              </a:solidFill>
              <a:highlight>
                <a:schemeClr val="lt1"/>
              </a:highlight>
            </a:endParaRPr>
          </a:p>
          <a:p>
            <a:pPr indent="-317500" lvl="0" marL="457200" rtl="0" algn="l">
              <a:spcBef>
                <a:spcPts val="0"/>
              </a:spcBef>
              <a:spcAft>
                <a:spcPts val="0"/>
              </a:spcAft>
              <a:buClr>
                <a:schemeClr val="accent2"/>
              </a:buClr>
              <a:buSzPts val="1400"/>
              <a:buChar char="●"/>
            </a:pPr>
            <a:r>
              <a:rPr b="1" lang="en">
                <a:solidFill>
                  <a:schemeClr val="accent2"/>
                </a:solidFill>
                <a:highlight>
                  <a:schemeClr val="lt1"/>
                </a:highlight>
              </a:rPr>
              <a:t>Matplotlib</a:t>
            </a:r>
            <a:endParaRPr b="1">
              <a:solidFill>
                <a:schemeClr val="accent2"/>
              </a:solidFill>
              <a:highlight>
                <a:schemeClr val="lt1"/>
              </a:highlight>
            </a:endParaRPr>
          </a:p>
        </p:txBody>
      </p:sp>
      <p:pic>
        <p:nvPicPr>
          <p:cNvPr id="221" name="Google Shape;221;p23"/>
          <p:cNvPicPr preferRelativeResize="0"/>
          <p:nvPr/>
        </p:nvPicPr>
        <p:blipFill>
          <a:blip r:embed="rId3">
            <a:alphaModFix/>
          </a:blip>
          <a:stretch>
            <a:fillRect/>
          </a:stretch>
        </p:blipFill>
        <p:spPr>
          <a:xfrm>
            <a:off x="0" y="2340793"/>
            <a:ext cx="9144001" cy="461913"/>
          </a:xfrm>
          <a:prstGeom prst="rect">
            <a:avLst/>
          </a:prstGeom>
          <a:noFill/>
          <a:ln>
            <a:noFill/>
          </a:ln>
        </p:spPr>
      </p:pic>
      <p:sp>
        <p:nvSpPr>
          <p:cNvPr id="222" name="Google Shape;222;p23"/>
          <p:cNvSpPr txBox="1"/>
          <p:nvPr/>
        </p:nvSpPr>
        <p:spPr>
          <a:xfrm>
            <a:off x="0" y="0"/>
            <a:ext cx="30000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t>We used many of the technologies and tools that we learned throughout the bootcamp</a:t>
            </a:r>
            <a:endParaRPr b="1"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265500" y="10937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Analysis</a:t>
            </a:r>
            <a:endParaRPr/>
          </a:p>
        </p:txBody>
      </p:sp>
      <p:sp>
        <p:nvSpPr>
          <p:cNvPr id="228" name="Google Shape;228;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Locate more current data</a:t>
            </a:r>
            <a:endParaRPr/>
          </a:p>
          <a:p>
            <a:pPr indent="-342900" lvl="0" marL="457200" rtl="0" algn="l">
              <a:spcBef>
                <a:spcPts val="0"/>
              </a:spcBef>
              <a:spcAft>
                <a:spcPts val="0"/>
              </a:spcAft>
              <a:buSzPts val="1800"/>
              <a:buChar char="●"/>
            </a:pPr>
            <a:r>
              <a:rPr lang="en"/>
              <a:t>Expand / compare colleges within/outside the US</a:t>
            </a:r>
            <a:endParaRPr/>
          </a:p>
          <a:p>
            <a:pPr indent="-342900" lvl="0" marL="457200" rtl="0" algn="l">
              <a:spcBef>
                <a:spcPts val="0"/>
              </a:spcBef>
              <a:spcAft>
                <a:spcPts val="0"/>
              </a:spcAft>
              <a:buSzPts val="1800"/>
              <a:buChar char="●"/>
            </a:pPr>
            <a:r>
              <a:rPr lang="en"/>
              <a:t>Compare undergraduate, graduate and trade schools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Data selection </a:t>
            </a:r>
            <a:endParaRPr sz="2000"/>
          </a:p>
          <a:p>
            <a:pPr indent="-355600" lvl="0" marL="457200" rtl="0" algn="l">
              <a:spcBef>
                <a:spcPts val="0"/>
              </a:spcBef>
              <a:spcAft>
                <a:spcPts val="0"/>
              </a:spcAft>
              <a:buSzPts val="2000"/>
              <a:buChar char="●"/>
            </a:pPr>
            <a:r>
              <a:rPr lang="en" sz="2000"/>
              <a:t>Picked a question/data with supervised learning (not unsupervised)</a:t>
            </a:r>
            <a:endParaRPr sz="2000"/>
          </a:p>
          <a:p>
            <a:pPr indent="-355600" lvl="0" marL="457200" rtl="0" algn="l">
              <a:spcBef>
                <a:spcPts val="0"/>
              </a:spcBef>
              <a:spcAft>
                <a:spcPts val="0"/>
              </a:spcAft>
              <a:buSzPts val="2000"/>
              <a:buChar char="●"/>
            </a:pPr>
            <a:r>
              <a:rPr lang="en" sz="2000"/>
              <a:t>Potential to explore web page for dashboard </a:t>
            </a:r>
            <a:endParaRPr sz="2000"/>
          </a:p>
          <a:p>
            <a:pPr indent="-355600" lvl="0" marL="457200" rtl="0" algn="l">
              <a:spcBef>
                <a:spcPts val="0"/>
              </a:spcBef>
              <a:spcAft>
                <a:spcPts val="0"/>
              </a:spcAft>
              <a:buSzPts val="2000"/>
              <a:buChar char="●"/>
            </a:pPr>
            <a:r>
              <a:rPr lang="en" sz="2000"/>
              <a:t>More time to explore initial ideas</a:t>
            </a:r>
            <a:endParaRPr sz="2000"/>
          </a:p>
          <a:p>
            <a:pPr indent="-355600" lvl="0" marL="457200" rtl="0" algn="l">
              <a:spcBef>
                <a:spcPts val="0"/>
              </a:spcBef>
              <a:spcAft>
                <a:spcPts val="0"/>
              </a:spcAft>
              <a:buSzPts val="2000"/>
              <a:buChar char="●"/>
            </a:pPr>
            <a:r>
              <a:rPr lang="en" sz="2000"/>
              <a:t>Team of two</a:t>
            </a:r>
            <a:endParaRPr sz="2000"/>
          </a:p>
          <a:p>
            <a:pPr indent="0" lvl="0" marL="457200" rtl="0" algn="l">
              <a:spcBef>
                <a:spcPts val="1600"/>
              </a:spcBef>
              <a:spcAft>
                <a:spcPts val="1600"/>
              </a:spcAft>
              <a:buNone/>
            </a:pPr>
            <a:r>
              <a:t/>
            </a:r>
            <a:endParaRPr sz="2000"/>
          </a:p>
        </p:txBody>
      </p:sp>
      <p:sp>
        <p:nvSpPr>
          <p:cNvPr id="234" name="Google Shape;23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what we’d do differently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 type="body"/>
          </p:nvPr>
        </p:nvSpPr>
        <p:spPr>
          <a:xfrm>
            <a:off x="179550" y="437755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Data(column)</a:t>
            </a:r>
            <a:endParaRPr/>
          </a:p>
        </p:txBody>
      </p:sp>
      <p:pic>
        <p:nvPicPr>
          <p:cNvPr id="245" name="Google Shape;245;p27"/>
          <p:cNvPicPr preferRelativeResize="0"/>
          <p:nvPr/>
        </p:nvPicPr>
        <p:blipFill>
          <a:blip r:embed="rId3">
            <a:alphaModFix/>
          </a:blip>
          <a:stretch>
            <a:fillRect/>
          </a:stretch>
        </p:blipFill>
        <p:spPr>
          <a:xfrm>
            <a:off x="2468750" y="89400"/>
            <a:ext cx="6201727" cy="463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 type="body"/>
          </p:nvPr>
        </p:nvSpPr>
        <p:spPr>
          <a:xfrm>
            <a:off x="179550" y="437755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a:t>
            </a:r>
            <a:r>
              <a:rPr lang="en"/>
              <a:t> Data(columns)</a:t>
            </a:r>
            <a:endParaRPr/>
          </a:p>
        </p:txBody>
      </p:sp>
      <p:sp>
        <p:nvSpPr>
          <p:cNvPr id="251" name="Google Shape;251;p28"/>
          <p:cNvSpPr txBox="1"/>
          <p:nvPr/>
        </p:nvSpPr>
        <p:spPr>
          <a:xfrm>
            <a:off x="3380025" y="132975"/>
            <a:ext cx="3953700" cy="4802400"/>
          </a:xfrm>
          <a:prstGeom prst="rect">
            <a:avLst/>
          </a:prstGeom>
          <a:noFill/>
          <a:ln>
            <a:noFill/>
          </a:ln>
        </p:spPr>
        <p:txBody>
          <a:bodyPr anchorCtr="0" anchor="t" bIns="91425" lIns="91425" spcFirstLastPara="1" rIns="91425" wrap="square" tIns="91425">
            <a:spAutoFit/>
          </a:bodyPr>
          <a:lstStyle/>
          <a:p>
            <a:pPr indent="-276225" lvl="0" marL="457200" rtl="0" algn="l">
              <a:spcBef>
                <a:spcPts val="0"/>
              </a:spcBef>
              <a:spcAft>
                <a:spcPts val="0"/>
              </a:spcAft>
              <a:buSzPts val="750"/>
              <a:buAutoNum type="arabicPeriod"/>
            </a:pPr>
            <a:r>
              <a:rPr lang="en" sz="750">
                <a:highlight>
                  <a:srgbClr val="FFFFFF"/>
                </a:highlight>
              </a:rPr>
              <a:t> ‘</a:t>
            </a:r>
            <a:r>
              <a:rPr lang="en" sz="750">
                <a:highlight>
                  <a:srgbClr val="FFFFFF"/>
                </a:highlight>
              </a:rPr>
              <a:t>state',</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'applicants_total',</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'enrolled_total',</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'perc_fresh_sat_scores',</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'perc_fresh_act_scores',</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'instate_price',</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'outstate_price',</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'total_enrollment',</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'ft_enrollment',</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'pt_enrollment',</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'undergraduate_enrollment',</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'ft_undergrad_enrollment',</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'pt_undergrad_enrollment',</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'perc_americanindian_or_alaskanative_undergrad',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'perc_asian_undergrad',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'perc_blackafricanamerican_undergrad',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'perc_hispaniclatino_undergrad',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'perc_nativehawaiian_or_otherpacificislander_undergrad',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'perc_white_undergrad',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'perc_multiracial_undergrad',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'perc_raceunknown_undergrad',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'perc_nonresidentalien_undergrad',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'perc_asiannativehawaiianpacificislander_undergrad',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'perc_women_undergrad',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'gradrate_bachelor_four_years',</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'gradrate_bachelor_five_years',</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'gradrate_bachelor_six_years',</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'perc_fresh_financialaid',</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'private',</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'public',</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'far_west_region',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'great_lakes_region',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'mid_east_region',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'new_england_region',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'plains_region',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'rocky_mountains_region',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'southeast_region',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'southwest_region',</a:t>
            </a:r>
            <a:endParaRPr sz="750">
              <a:highlight>
                <a:srgbClr val="FFFFFF"/>
              </a:highlight>
            </a:endParaRPr>
          </a:p>
          <a:p>
            <a:pPr indent="-276225" lvl="0" marL="457200" rtl="0" algn="l">
              <a:spcBef>
                <a:spcPts val="0"/>
              </a:spcBef>
              <a:spcAft>
                <a:spcPts val="0"/>
              </a:spcAft>
              <a:buSzPts val="750"/>
              <a:buAutoNum type="arabicPeriod"/>
            </a:pPr>
            <a:r>
              <a:rPr lang="en" sz="750">
                <a:highlight>
                  <a:srgbClr val="FFFFFF"/>
                </a:highlight>
              </a:rPr>
              <a:t> 'us_service_schools_region',</a:t>
            </a:r>
            <a:endParaRPr sz="750">
              <a:highlight>
                <a:srgbClr val="FFFFFF"/>
              </a:highlight>
            </a:endParaRPr>
          </a:p>
          <a:p>
            <a:pPr indent="-276225" lvl="0" marL="457200" rtl="0" algn="l">
              <a:lnSpc>
                <a:spcPct val="115000"/>
              </a:lnSpc>
              <a:spcBef>
                <a:spcPts val="0"/>
              </a:spcBef>
              <a:spcAft>
                <a:spcPts val="0"/>
              </a:spcAft>
              <a:buSzPts val="750"/>
              <a:buAutoNum type="arabicPeriod"/>
            </a:pPr>
            <a:r>
              <a:rPr lang="en" sz="750">
                <a:highlight>
                  <a:srgbClr val="FFFFFF"/>
                </a:highlight>
              </a:rPr>
              <a:t> 'average_tuition'</a:t>
            </a:r>
            <a:endParaRPr sz="75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idx="1" type="body"/>
          </p:nvPr>
        </p:nvSpPr>
        <p:spPr>
          <a:xfrm>
            <a:off x="179550" y="437755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Data</a:t>
            </a:r>
            <a:r>
              <a:rPr lang="en"/>
              <a:t>(describe</a:t>
            </a:r>
            <a:r>
              <a:rPr lang="en"/>
              <a:t>)</a:t>
            </a:r>
            <a:endParaRPr/>
          </a:p>
        </p:txBody>
      </p:sp>
      <p:pic>
        <p:nvPicPr>
          <p:cNvPr id="257" name="Google Shape;257;p29"/>
          <p:cNvPicPr preferRelativeResize="0"/>
          <p:nvPr/>
        </p:nvPicPr>
        <p:blipFill>
          <a:blip r:embed="rId3">
            <a:alphaModFix/>
          </a:blip>
          <a:stretch>
            <a:fillRect/>
          </a:stretch>
        </p:blipFill>
        <p:spPr>
          <a:xfrm>
            <a:off x="152400" y="1419025"/>
            <a:ext cx="8839200" cy="21979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Evaluation Grid</a:t>
            </a:r>
            <a:endParaRPr/>
          </a:p>
        </p:txBody>
      </p:sp>
      <p:pic>
        <p:nvPicPr>
          <p:cNvPr id="263" name="Google Shape;263;p30"/>
          <p:cNvPicPr preferRelativeResize="0"/>
          <p:nvPr/>
        </p:nvPicPr>
        <p:blipFill>
          <a:blip r:embed="rId3">
            <a:alphaModFix/>
          </a:blip>
          <a:stretch>
            <a:fillRect/>
          </a:stretch>
        </p:blipFill>
        <p:spPr>
          <a:xfrm>
            <a:off x="418300" y="1017800"/>
            <a:ext cx="8052475" cy="3820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928327" y="20611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93" name="Google Shape;93;p14"/>
          <p:cNvGrpSpPr/>
          <p:nvPr/>
        </p:nvGrpSpPr>
        <p:grpSpPr>
          <a:xfrm>
            <a:off x="4437672" y="1524650"/>
            <a:ext cx="4214369" cy="3416400"/>
            <a:chOff x="3320450" y="1304875"/>
            <a:chExt cx="2632500" cy="3416400"/>
          </a:xfrm>
        </p:grpSpPr>
        <p:sp>
          <p:nvSpPr>
            <p:cNvPr id="94" name="Google Shape;94;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4517105" y="2070075"/>
            <a:ext cx="4054800" cy="279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Gender</a:t>
            </a:r>
            <a:endParaRPr sz="1400"/>
          </a:p>
          <a:p>
            <a:pPr indent="-317500" lvl="0" marL="457200" rtl="0" algn="l">
              <a:spcBef>
                <a:spcPts val="0"/>
              </a:spcBef>
              <a:spcAft>
                <a:spcPts val="0"/>
              </a:spcAft>
              <a:buSzPts val="1400"/>
              <a:buChar char="●"/>
            </a:pPr>
            <a:r>
              <a:rPr lang="en" sz="1400"/>
              <a:t>Race</a:t>
            </a:r>
            <a:endParaRPr sz="1400"/>
          </a:p>
          <a:p>
            <a:pPr indent="-317500" lvl="0" marL="457200" rtl="0" algn="l">
              <a:spcBef>
                <a:spcPts val="0"/>
              </a:spcBef>
              <a:spcAft>
                <a:spcPts val="0"/>
              </a:spcAft>
              <a:buSzPts val="1400"/>
              <a:buChar char="●"/>
            </a:pPr>
            <a:r>
              <a:rPr lang="en" sz="1400"/>
              <a:t>Enrollment total</a:t>
            </a:r>
            <a:endParaRPr sz="1400"/>
          </a:p>
          <a:p>
            <a:pPr indent="-317500" lvl="0" marL="457200" rtl="0" algn="l">
              <a:spcBef>
                <a:spcPts val="0"/>
              </a:spcBef>
              <a:spcAft>
                <a:spcPts val="0"/>
              </a:spcAft>
              <a:buSzPts val="1400"/>
              <a:buChar char="●"/>
            </a:pPr>
            <a:r>
              <a:rPr lang="en" sz="1400"/>
              <a:t>Price</a:t>
            </a:r>
            <a:endParaRPr sz="1400"/>
          </a:p>
          <a:p>
            <a:pPr indent="-317500" lvl="0" marL="457200" rtl="0" algn="l">
              <a:spcBef>
                <a:spcPts val="0"/>
              </a:spcBef>
              <a:spcAft>
                <a:spcPts val="0"/>
              </a:spcAft>
              <a:buSzPts val="1400"/>
              <a:buChar char="●"/>
            </a:pPr>
            <a:r>
              <a:rPr lang="en" sz="1400"/>
              <a:t>Location</a:t>
            </a:r>
            <a:endParaRPr sz="1400"/>
          </a:p>
          <a:p>
            <a:pPr indent="-317500" lvl="0" marL="457200" rtl="0" algn="l">
              <a:spcBef>
                <a:spcPts val="0"/>
              </a:spcBef>
              <a:spcAft>
                <a:spcPts val="0"/>
              </a:spcAft>
              <a:buSzPts val="1400"/>
              <a:buChar char="●"/>
            </a:pPr>
            <a:r>
              <a:rPr lang="en" sz="1400"/>
              <a:t>Type (private/public)</a:t>
            </a:r>
            <a:endParaRPr sz="1400"/>
          </a:p>
        </p:txBody>
      </p:sp>
      <p:sp>
        <p:nvSpPr>
          <p:cNvPr id="97" name="Google Shape;97;p14"/>
          <p:cNvSpPr txBox="1"/>
          <p:nvPr>
            <p:ph idx="4294967295" type="body"/>
          </p:nvPr>
        </p:nvSpPr>
        <p:spPr>
          <a:xfrm>
            <a:off x="4474649" y="1524650"/>
            <a:ext cx="31878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Criteria</a:t>
            </a:r>
            <a:endParaRPr>
              <a:solidFill>
                <a:schemeClr val="lt1"/>
              </a:solidFill>
            </a:endParaRPr>
          </a:p>
        </p:txBody>
      </p:sp>
      <p:sp>
        <p:nvSpPr>
          <p:cNvPr id="98" name="Google Shape;98;p14"/>
          <p:cNvSpPr txBox="1"/>
          <p:nvPr>
            <p:ph idx="4294967295" type="body"/>
          </p:nvPr>
        </p:nvSpPr>
        <p:spPr>
          <a:xfrm>
            <a:off x="1255075" y="22078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How are schools the same?</a:t>
            </a:r>
            <a:endParaRPr>
              <a:solidFill>
                <a:schemeClr val="lt1"/>
              </a:solidFill>
            </a:endParaRPr>
          </a:p>
        </p:txBody>
      </p:sp>
      <p:sp>
        <p:nvSpPr>
          <p:cNvPr id="99" name="Google Shape;99;p14"/>
          <p:cNvSpPr/>
          <p:nvPr/>
        </p:nvSpPr>
        <p:spPr>
          <a:xfrm>
            <a:off x="928327" y="3013538"/>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4"/>
          <p:cNvSpPr txBox="1"/>
          <p:nvPr>
            <p:ph idx="4294967295" type="body"/>
          </p:nvPr>
        </p:nvSpPr>
        <p:spPr>
          <a:xfrm>
            <a:off x="1149650" y="31602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How are schools different?</a:t>
            </a:r>
            <a:endParaRPr>
              <a:solidFill>
                <a:schemeClr val="lt1"/>
              </a:solidFill>
            </a:endParaRPr>
          </a:p>
        </p:txBody>
      </p:sp>
      <p:sp>
        <p:nvSpPr>
          <p:cNvPr id="101" name="Google Shape;101;p14"/>
          <p:cNvSpPr/>
          <p:nvPr/>
        </p:nvSpPr>
        <p:spPr>
          <a:xfrm>
            <a:off x="928327" y="3965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4"/>
          <p:cNvSpPr txBox="1"/>
          <p:nvPr>
            <p:ph idx="4294967295" type="body"/>
          </p:nvPr>
        </p:nvSpPr>
        <p:spPr>
          <a:xfrm>
            <a:off x="1119083" y="41126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What schools are comparable?</a:t>
            </a:r>
            <a:endParaRPr>
              <a:solidFill>
                <a:schemeClr val="lt1"/>
              </a:solidFill>
            </a:endParaRPr>
          </a:p>
        </p:txBody>
      </p:sp>
      <p:sp>
        <p:nvSpPr>
          <p:cNvPr id="103" name="Google Shape;10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a:t>
            </a:r>
            <a:r>
              <a:rPr lang="en"/>
              <a:t>:</a:t>
            </a:r>
            <a:r>
              <a:rPr lang="en"/>
              <a:t>  </a:t>
            </a:r>
            <a:r>
              <a:rPr lang="en" sz="1700">
                <a:solidFill>
                  <a:schemeClr val="dk2"/>
                </a:solidFill>
              </a:rPr>
              <a:t>There are many factors to consider when choosing a college or university.  This project provides comparison data related to undergraduate criteria:</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52525" y="91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grpSp>
        <p:nvGrpSpPr>
          <p:cNvPr id="109" name="Google Shape;109;p15"/>
          <p:cNvGrpSpPr/>
          <p:nvPr/>
        </p:nvGrpSpPr>
        <p:grpSpPr>
          <a:xfrm>
            <a:off x="290977" y="1199205"/>
            <a:ext cx="1679681" cy="1666662"/>
            <a:chOff x="2820225" y="891450"/>
            <a:chExt cx="3175200" cy="3175200"/>
          </a:xfrm>
        </p:grpSpPr>
        <p:sp>
          <p:nvSpPr>
            <p:cNvPr id="110" name="Google Shape;110;p15"/>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1404161" y="2003123"/>
            <a:ext cx="813502" cy="607818"/>
            <a:chOff x="5130394" y="2422665"/>
            <a:chExt cx="1332300" cy="914700"/>
          </a:xfrm>
        </p:grpSpPr>
        <p:sp>
          <p:nvSpPr>
            <p:cNvPr id="113" name="Google Shape;113;p15"/>
            <p:cNvSpPr/>
            <p:nvPr/>
          </p:nvSpPr>
          <p:spPr>
            <a:xfrm>
              <a:off x="5130394" y="3131865"/>
              <a:ext cx="1332300" cy="2055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4" name="Google Shape;114;p15"/>
            <p:cNvSpPr/>
            <p:nvPr/>
          </p:nvSpPr>
          <p:spPr>
            <a:xfrm>
              <a:off x="5130394" y="2422665"/>
              <a:ext cx="1332300" cy="7092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Colleges &amp; Universities Data</a:t>
              </a:r>
              <a:endParaRPr sz="800">
                <a:solidFill>
                  <a:srgbClr val="FFFFFF"/>
                </a:solidFill>
              </a:endParaRPr>
            </a:p>
          </p:txBody>
        </p:sp>
      </p:grpSp>
      <p:grpSp>
        <p:nvGrpSpPr>
          <p:cNvPr id="115" name="Google Shape;115;p15"/>
          <p:cNvGrpSpPr/>
          <p:nvPr/>
        </p:nvGrpSpPr>
        <p:grpSpPr>
          <a:xfrm>
            <a:off x="808170" y="1103562"/>
            <a:ext cx="775665" cy="561966"/>
            <a:chOff x="3798065" y="709232"/>
            <a:chExt cx="1332300" cy="914807"/>
          </a:xfrm>
        </p:grpSpPr>
        <p:sp>
          <p:nvSpPr>
            <p:cNvPr id="116" name="Google Shape;116;p15"/>
            <p:cNvSpPr/>
            <p:nvPr/>
          </p:nvSpPr>
          <p:spPr>
            <a:xfrm>
              <a:off x="3798065" y="1316840"/>
              <a:ext cx="1332300" cy="3072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7" name="Google Shape;117;p15"/>
            <p:cNvSpPr/>
            <p:nvPr/>
          </p:nvSpPr>
          <p:spPr>
            <a:xfrm>
              <a:off x="3798065" y="709232"/>
              <a:ext cx="1332300" cy="6075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4"/>
                </a:rPr>
                <a:t>College</a:t>
              </a:r>
              <a:r>
                <a:rPr lang="en" sz="800" u="sng">
                  <a:solidFill>
                    <a:schemeClr val="hlink"/>
                  </a:solidFill>
                  <a:latin typeface="Roboto"/>
                  <a:ea typeface="Roboto"/>
                  <a:cs typeface="Roboto"/>
                  <a:sym typeface="Roboto"/>
                  <a:hlinkClick r:id="rId5"/>
                </a:rPr>
                <a:t> Admissions Data</a:t>
              </a:r>
              <a:endParaRPr sz="800">
                <a:solidFill>
                  <a:srgbClr val="FFFFFF"/>
                </a:solidFill>
              </a:endParaRPr>
            </a:p>
          </p:txBody>
        </p:sp>
      </p:grpSp>
      <p:grpSp>
        <p:nvGrpSpPr>
          <p:cNvPr id="118" name="Google Shape;118;p15"/>
          <p:cNvGrpSpPr/>
          <p:nvPr/>
        </p:nvGrpSpPr>
        <p:grpSpPr>
          <a:xfrm>
            <a:off x="103497" y="2002833"/>
            <a:ext cx="704787" cy="607766"/>
            <a:chOff x="2465776" y="2422651"/>
            <a:chExt cx="1332300" cy="914622"/>
          </a:xfrm>
        </p:grpSpPr>
        <p:sp>
          <p:nvSpPr>
            <p:cNvPr id="119" name="Google Shape;119;p15"/>
            <p:cNvSpPr/>
            <p:nvPr/>
          </p:nvSpPr>
          <p:spPr>
            <a:xfrm>
              <a:off x="2465776" y="2949673"/>
              <a:ext cx="1332300" cy="3876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0" name="Google Shape;120;p15"/>
            <p:cNvSpPr/>
            <p:nvPr/>
          </p:nvSpPr>
          <p:spPr>
            <a:xfrm>
              <a:off x="2465776" y="2422651"/>
              <a:ext cx="1332300" cy="5271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6"/>
                </a:rPr>
                <a:t>USNWR College Data</a:t>
              </a:r>
              <a:endParaRPr sz="800">
                <a:solidFill>
                  <a:srgbClr val="FFFFFF"/>
                </a:solidFill>
              </a:endParaRPr>
            </a:p>
          </p:txBody>
        </p:sp>
      </p:grpSp>
      <p:pic>
        <p:nvPicPr>
          <p:cNvPr id="121" name="Google Shape;121;p15"/>
          <p:cNvPicPr preferRelativeResize="0"/>
          <p:nvPr/>
        </p:nvPicPr>
        <p:blipFill>
          <a:blip r:embed="rId7">
            <a:alphaModFix/>
          </a:blip>
          <a:stretch>
            <a:fillRect/>
          </a:stretch>
        </p:blipFill>
        <p:spPr>
          <a:xfrm>
            <a:off x="2786351" y="1776613"/>
            <a:ext cx="934799" cy="934779"/>
          </a:xfrm>
          <a:prstGeom prst="rect">
            <a:avLst/>
          </a:prstGeom>
          <a:noFill/>
          <a:ln>
            <a:noFill/>
          </a:ln>
        </p:spPr>
      </p:pic>
      <p:cxnSp>
        <p:nvCxnSpPr>
          <p:cNvPr id="122" name="Google Shape;122;p15"/>
          <p:cNvCxnSpPr>
            <a:stCxn id="114" idx="3"/>
          </p:cNvCxnSpPr>
          <p:nvPr/>
        </p:nvCxnSpPr>
        <p:spPr>
          <a:xfrm>
            <a:off x="2217664" y="2238755"/>
            <a:ext cx="669300" cy="105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5"/>
          <p:cNvCxnSpPr/>
          <p:nvPr/>
        </p:nvCxnSpPr>
        <p:spPr>
          <a:xfrm>
            <a:off x="3679606" y="2238752"/>
            <a:ext cx="669300" cy="105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5"/>
          <p:cNvSpPr txBox="1"/>
          <p:nvPr/>
        </p:nvSpPr>
        <p:spPr>
          <a:xfrm>
            <a:off x="138800" y="3086100"/>
            <a:ext cx="21636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Imported datasets</a:t>
            </a:r>
            <a:br>
              <a:rPr lang="en" sz="1100">
                <a:latin typeface="Roboto"/>
                <a:ea typeface="Roboto"/>
                <a:cs typeface="Roboto"/>
                <a:sym typeface="Roboto"/>
              </a:rPr>
            </a:br>
            <a:r>
              <a:rPr lang="en" sz="1100">
                <a:latin typeface="Roboto"/>
                <a:ea typeface="Roboto"/>
                <a:cs typeface="Roboto"/>
                <a:sym typeface="Roboto"/>
              </a:rPr>
              <a:t>(Kaggle.com)</a:t>
            </a:r>
            <a:endParaRPr sz="1100">
              <a:latin typeface="Roboto"/>
              <a:ea typeface="Roboto"/>
              <a:cs typeface="Roboto"/>
              <a:sym typeface="Roboto"/>
            </a:endParaRPr>
          </a:p>
        </p:txBody>
      </p:sp>
      <p:sp>
        <p:nvSpPr>
          <p:cNvPr id="125" name="Google Shape;125;p15"/>
          <p:cNvSpPr txBox="1"/>
          <p:nvPr/>
        </p:nvSpPr>
        <p:spPr>
          <a:xfrm>
            <a:off x="2019550" y="3086100"/>
            <a:ext cx="2255400" cy="1369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Cleaned data using</a:t>
            </a:r>
            <a:br>
              <a:rPr lang="en" sz="1100">
                <a:latin typeface="Roboto"/>
                <a:ea typeface="Roboto"/>
                <a:cs typeface="Roboto"/>
                <a:sym typeface="Roboto"/>
              </a:rPr>
            </a:br>
            <a:r>
              <a:rPr lang="en" sz="1100">
                <a:latin typeface="Roboto"/>
                <a:ea typeface="Roboto"/>
                <a:cs typeface="Roboto"/>
                <a:sym typeface="Roboto"/>
              </a:rPr>
              <a:t>Python / Pandas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Converted some columns to binary data</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Selected preferred data</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Removed rows with missing values</a:t>
            </a:r>
            <a:endParaRPr sz="1100">
              <a:latin typeface="Roboto"/>
              <a:ea typeface="Roboto"/>
              <a:cs typeface="Roboto"/>
              <a:sym typeface="Roboto"/>
            </a:endParaRPr>
          </a:p>
        </p:txBody>
      </p:sp>
      <p:sp>
        <p:nvSpPr>
          <p:cNvPr id="126" name="Google Shape;126;p15"/>
          <p:cNvSpPr txBox="1"/>
          <p:nvPr/>
        </p:nvSpPr>
        <p:spPr>
          <a:xfrm>
            <a:off x="4348900" y="3086100"/>
            <a:ext cx="2163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Created database using pgAdmin / PostgreSQL</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Store data in Amazon Web Service Database</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ERD</a:t>
            </a:r>
            <a:endParaRPr sz="1100">
              <a:latin typeface="Roboto"/>
              <a:ea typeface="Roboto"/>
              <a:cs typeface="Roboto"/>
              <a:sym typeface="Roboto"/>
            </a:endParaRPr>
          </a:p>
        </p:txBody>
      </p:sp>
      <p:pic>
        <p:nvPicPr>
          <p:cNvPr id="127" name="Google Shape;127;p15"/>
          <p:cNvPicPr preferRelativeResize="0"/>
          <p:nvPr/>
        </p:nvPicPr>
        <p:blipFill>
          <a:blip r:embed="rId8">
            <a:alphaModFix/>
          </a:blip>
          <a:stretch>
            <a:fillRect/>
          </a:stretch>
        </p:blipFill>
        <p:spPr>
          <a:xfrm>
            <a:off x="4699075" y="1346250"/>
            <a:ext cx="710093" cy="746870"/>
          </a:xfrm>
          <a:prstGeom prst="rect">
            <a:avLst/>
          </a:prstGeom>
          <a:noFill/>
          <a:ln>
            <a:noFill/>
          </a:ln>
        </p:spPr>
      </p:pic>
      <p:pic>
        <p:nvPicPr>
          <p:cNvPr id="128" name="Google Shape;128;p15"/>
          <p:cNvPicPr preferRelativeResize="0"/>
          <p:nvPr/>
        </p:nvPicPr>
        <p:blipFill>
          <a:blip r:embed="rId9">
            <a:alphaModFix/>
          </a:blip>
          <a:stretch>
            <a:fillRect/>
          </a:stretch>
        </p:blipFill>
        <p:spPr>
          <a:xfrm>
            <a:off x="5152830" y="1715977"/>
            <a:ext cx="953445" cy="10028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200"/>
              <a:t>         </a:t>
            </a:r>
            <a:r>
              <a:rPr lang="en" sz="2200"/>
              <a:t>ERD</a:t>
            </a:r>
            <a:endParaRPr sz="2200"/>
          </a:p>
        </p:txBody>
      </p:sp>
      <p:pic>
        <p:nvPicPr>
          <p:cNvPr id="135" name="Google Shape;135;p16"/>
          <p:cNvPicPr preferRelativeResize="0"/>
          <p:nvPr/>
        </p:nvPicPr>
        <p:blipFill>
          <a:blip r:embed="rId3">
            <a:alphaModFix/>
          </a:blip>
          <a:stretch>
            <a:fillRect/>
          </a:stretch>
        </p:blipFill>
        <p:spPr>
          <a:xfrm>
            <a:off x="103775" y="40825"/>
            <a:ext cx="6442740" cy="5102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352525" y="91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grpSp>
        <p:nvGrpSpPr>
          <p:cNvPr id="141" name="Google Shape;141;p17"/>
          <p:cNvGrpSpPr/>
          <p:nvPr/>
        </p:nvGrpSpPr>
        <p:grpSpPr>
          <a:xfrm>
            <a:off x="290977" y="1199205"/>
            <a:ext cx="1679681" cy="1666662"/>
            <a:chOff x="2820225" y="891450"/>
            <a:chExt cx="3175200" cy="3175200"/>
          </a:xfrm>
        </p:grpSpPr>
        <p:sp>
          <p:nvSpPr>
            <p:cNvPr id="142" name="Google Shape;142;p17"/>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7"/>
          <p:cNvGrpSpPr/>
          <p:nvPr/>
        </p:nvGrpSpPr>
        <p:grpSpPr>
          <a:xfrm>
            <a:off x="1404161" y="2003123"/>
            <a:ext cx="813502" cy="607818"/>
            <a:chOff x="5130394" y="2422665"/>
            <a:chExt cx="1332300" cy="914700"/>
          </a:xfrm>
        </p:grpSpPr>
        <p:sp>
          <p:nvSpPr>
            <p:cNvPr id="145" name="Google Shape;145;p17"/>
            <p:cNvSpPr/>
            <p:nvPr/>
          </p:nvSpPr>
          <p:spPr>
            <a:xfrm>
              <a:off x="5130394" y="3131865"/>
              <a:ext cx="1332300" cy="2055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6" name="Google Shape;146;p17"/>
            <p:cNvSpPr/>
            <p:nvPr/>
          </p:nvSpPr>
          <p:spPr>
            <a:xfrm>
              <a:off x="5130394" y="2422665"/>
              <a:ext cx="1332300" cy="7092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Colleges &amp; Universities Data</a:t>
              </a:r>
              <a:endParaRPr sz="800">
                <a:solidFill>
                  <a:srgbClr val="FFFFFF"/>
                </a:solidFill>
              </a:endParaRPr>
            </a:p>
          </p:txBody>
        </p:sp>
      </p:grpSp>
      <p:grpSp>
        <p:nvGrpSpPr>
          <p:cNvPr id="147" name="Google Shape;147;p17"/>
          <p:cNvGrpSpPr/>
          <p:nvPr/>
        </p:nvGrpSpPr>
        <p:grpSpPr>
          <a:xfrm>
            <a:off x="808170" y="1103562"/>
            <a:ext cx="775665" cy="561966"/>
            <a:chOff x="3798065" y="709232"/>
            <a:chExt cx="1332300" cy="914807"/>
          </a:xfrm>
        </p:grpSpPr>
        <p:sp>
          <p:nvSpPr>
            <p:cNvPr id="148" name="Google Shape;148;p17"/>
            <p:cNvSpPr/>
            <p:nvPr/>
          </p:nvSpPr>
          <p:spPr>
            <a:xfrm>
              <a:off x="3798065" y="1316840"/>
              <a:ext cx="1332300" cy="3072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9" name="Google Shape;149;p17"/>
            <p:cNvSpPr/>
            <p:nvPr/>
          </p:nvSpPr>
          <p:spPr>
            <a:xfrm>
              <a:off x="3798065" y="709232"/>
              <a:ext cx="1332300" cy="6075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4"/>
                </a:rPr>
                <a:t>College Admissions Data</a:t>
              </a:r>
              <a:endParaRPr sz="800">
                <a:solidFill>
                  <a:srgbClr val="FFFFFF"/>
                </a:solidFill>
              </a:endParaRPr>
            </a:p>
          </p:txBody>
        </p:sp>
      </p:grpSp>
      <p:grpSp>
        <p:nvGrpSpPr>
          <p:cNvPr id="150" name="Google Shape;150;p17"/>
          <p:cNvGrpSpPr/>
          <p:nvPr/>
        </p:nvGrpSpPr>
        <p:grpSpPr>
          <a:xfrm>
            <a:off x="103497" y="2002833"/>
            <a:ext cx="704787" cy="607766"/>
            <a:chOff x="2465776" y="2422651"/>
            <a:chExt cx="1332300" cy="914622"/>
          </a:xfrm>
        </p:grpSpPr>
        <p:sp>
          <p:nvSpPr>
            <p:cNvPr id="151" name="Google Shape;151;p17"/>
            <p:cNvSpPr/>
            <p:nvPr/>
          </p:nvSpPr>
          <p:spPr>
            <a:xfrm>
              <a:off x="2465776" y="2949673"/>
              <a:ext cx="1332300" cy="3876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2" name="Google Shape;152;p17"/>
            <p:cNvSpPr/>
            <p:nvPr/>
          </p:nvSpPr>
          <p:spPr>
            <a:xfrm>
              <a:off x="2465776" y="2422651"/>
              <a:ext cx="1332300" cy="5271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5"/>
                </a:rPr>
                <a:t>USNWR College Data</a:t>
              </a:r>
              <a:endParaRPr sz="800">
                <a:solidFill>
                  <a:srgbClr val="FFFFFF"/>
                </a:solidFill>
              </a:endParaRPr>
            </a:p>
          </p:txBody>
        </p:sp>
      </p:grpSp>
      <p:pic>
        <p:nvPicPr>
          <p:cNvPr id="153" name="Google Shape;153;p17"/>
          <p:cNvPicPr preferRelativeResize="0"/>
          <p:nvPr/>
        </p:nvPicPr>
        <p:blipFill>
          <a:blip r:embed="rId6">
            <a:alphaModFix/>
          </a:blip>
          <a:stretch>
            <a:fillRect/>
          </a:stretch>
        </p:blipFill>
        <p:spPr>
          <a:xfrm>
            <a:off x="2786351" y="1776613"/>
            <a:ext cx="934799" cy="934779"/>
          </a:xfrm>
          <a:prstGeom prst="rect">
            <a:avLst/>
          </a:prstGeom>
          <a:noFill/>
          <a:ln>
            <a:noFill/>
          </a:ln>
        </p:spPr>
      </p:pic>
      <p:cxnSp>
        <p:nvCxnSpPr>
          <p:cNvPr id="154" name="Google Shape;154;p17"/>
          <p:cNvCxnSpPr>
            <a:stCxn id="146" idx="3"/>
          </p:cNvCxnSpPr>
          <p:nvPr/>
        </p:nvCxnSpPr>
        <p:spPr>
          <a:xfrm>
            <a:off x="2217664" y="2238755"/>
            <a:ext cx="669300" cy="105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7"/>
          <p:cNvCxnSpPr/>
          <p:nvPr/>
        </p:nvCxnSpPr>
        <p:spPr>
          <a:xfrm>
            <a:off x="3679606" y="2238752"/>
            <a:ext cx="669300" cy="105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7"/>
          <p:cNvCxnSpPr/>
          <p:nvPr/>
        </p:nvCxnSpPr>
        <p:spPr>
          <a:xfrm>
            <a:off x="6267106" y="2301452"/>
            <a:ext cx="669300" cy="10500"/>
          </a:xfrm>
          <a:prstGeom prst="straightConnector1">
            <a:avLst/>
          </a:prstGeom>
          <a:noFill/>
          <a:ln cap="flat" cmpd="sng" w="9525">
            <a:solidFill>
              <a:schemeClr val="dk2"/>
            </a:solidFill>
            <a:prstDash val="solid"/>
            <a:round/>
            <a:headEnd len="med" w="med" type="triangle"/>
            <a:tailEnd len="med" w="med" type="triangle"/>
          </a:ln>
        </p:spPr>
      </p:cxnSp>
      <p:pic>
        <p:nvPicPr>
          <p:cNvPr id="157" name="Google Shape;157;p17"/>
          <p:cNvPicPr preferRelativeResize="0"/>
          <p:nvPr/>
        </p:nvPicPr>
        <p:blipFill>
          <a:blip r:embed="rId7">
            <a:alphaModFix/>
          </a:blip>
          <a:stretch>
            <a:fillRect/>
          </a:stretch>
        </p:blipFill>
        <p:spPr>
          <a:xfrm>
            <a:off x="6435125" y="812400"/>
            <a:ext cx="2594426" cy="1968699"/>
          </a:xfrm>
          <a:prstGeom prst="rect">
            <a:avLst/>
          </a:prstGeom>
          <a:noFill/>
          <a:ln>
            <a:noFill/>
          </a:ln>
        </p:spPr>
      </p:pic>
      <p:sp>
        <p:nvSpPr>
          <p:cNvPr id="158" name="Google Shape;158;p17"/>
          <p:cNvSpPr txBox="1"/>
          <p:nvPr/>
        </p:nvSpPr>
        <p:spPr>
          <a:xfrm>
            <a:off x="138800" y="3086100"/>
            <a:ext cx="21636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Imported datasets</a:t>
            </a:r>
            <a:br>
              <a:rPr lang="en" sz="1100">
                <a:latin typeface="Roboto"/>
                <a:ea typeface="Roboto"/>
                <a:cs typeface="Roboto"/>
                <a:sym typeface="Roboto"/>
              </a:rPr>
            </a:br>
            <a:r>
              <a:rPr lang="en" sz="1100">
                <a:latin typeface="Roboto"/>
                <a:ea typeface="Roboto"/>
                <a:cs typeface="Roboto"/>
                <a:sym typeface="Roboto"/>
              </a:rPr>
              <a:t>(Kaggle.com)</a:t>
            </a:r>
            <a:endParaRPr sz="1100">
              <a:latin typeface="Roboto"/>
              <a:ea typeface="Roboto"/>
              <a:cs typeface="Roboto"/>
              <a:sym typeface="Roboto"/>
            </a:endParaRPr>
          </a:p>
        </p:txBody>
      </p:sp>
      <p:sp>
        <p:nvSpPr>
          <p:cNvPr id="159" name="Google Shape;159;p17"/>
          <p:cNvSpPr txBox="1"/>
          <p:nvPr/>
        </p:nvSpPr>
        <p:spPr>
          <a:xfrm>
            <a:off x="2019550" y="3086100"/>
            <a:ext cx="2255400" cy="1369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Cleaned data using</a:t>
            </a:r>
            <a:br>
              <a:rPr lang="en" sz="1100">
                <a:latin typeface="Roboto"/>
                <a:ea typeface="Roboto"/>
                <a:cs typeface="Roboto"/>
                <a:sym typeface="Roboto"/>
              </a:rPr>
            </a:br>
            <a:r>
              <a:rPr lang="en" sz="1100">
                <a:latin typeface="Roboto"/>
                <a:ea typeface="Roboto"/>
                <a:cs typeface="Roboto"/>
                <a:sym typeface="Roboto"/>
              </a:rPr>
              <a:t>Python / Pandas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Converted some columns to binary data</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Selected preferred data</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Removed rows with missing values</a:t>
            </a:r>
            <a:endParaRPr sz="1100">
              <a:latin typeface="Roboto"/>
              <a:ea typeface="Roboto"/>
              <a:cs typeface="Roboto"/>
              <a:sym typeface="Roboto"/>
            </a:endParaRPr>
          </a:p>
        </p:txBody>
      </p:sp>
      <p:sp>
        <p:nvSpPr>
          <p:cNvPr id="160" name="Google Shape;160;p17"/>
          <p:cNvSpPr txBox="1"/>
          <p:nvPr/>
        </p:nvSpPr>
        <p:spPr>
          <a:xfrm>
            <a:off x="4348900" y="3086100"/>
            <a:ext cx="2163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Created database using pgAdmin / PostgreSQL</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Store data in Amazon Web Service Database</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ERD</a:t>
            </a:r>
            <a:endParaRPr sz="1100">
              <a:latin typeface="Roboto"/>
              <a:ea typeface="Roboto"/>
              <a:cs typeface="Roboto"/>
              <a:sym typeface="Roboto"/>
            </a:endParaRPr>
          </a:p>
        </p:txBody>
      </p:sp>
      <p:pic>
        <p:nvPicPr>
          <p:cNvPr id="161" name="Google Shape;161;p17"/>
          <p:cNvPicPr preferRelativeResize="0"/>
          <p:nvPr/>
        </p:nvPicPr>
        <p:blipFill>
          <a:blip r:embed="rId8">
            <a:alphaModFix/>
          </a:blip>
          <a:stretch>
            <a:fillRect/>
          </a:stretch>
        </p:blipFill>
        <p:spPr>
          <a:xfrm>
            <a:off x="4699075" y="1346250"/>
            <a:ext cx="710093" cy="746870"/>
          </a:xfrm>
          <a:prstGeom prst="rect">
            <a:avLst/>
          </a:prstGeom>
          <a:noFill/>
          <a:ln>
            <a:noFill/>
          </a:ln>
        </p:spPr>
      </p:pic>
      <p:pic>
        <p:nvPicPr>
          <p:cNvPr id="162" name="Google Shape;162;p17"/>
          <p:cNvPicPr preferRelativeResize="0"/>
          <p:nvPr/>
        </p:nvPicPr>
        <p:blipFill>
          <a:blip r:embed="rId9">
            <a:alphaModFix/>
          </a:blip>
          <a:stretch>
            <a:fillRect/>
          </a:stretch>
        </p:blipFill>
        <p:spPr>
          <a:xfrm>
            <a:off x="5152830" y="1715977"/>
            <a:ext cx="953445" cy="1002823"/>
          </a:xfrm>
          <a:prstGeom prst="rect">
            <a:avLst/>
          </a:prstGeom>
          <a:noFill/>
          <a:ln>
            <a:noFill/>
          </a:ln>
        </p:spPr>
      </p:pic>
      <p:sp>
        <p:nvSpPr>
          <p:cNvPr id="163" name="Google Shape;163;p17"/>
          <p:cNvSpPr txBox="1"/>
          <p:nvPr/>
        </p:nvSpPr>
        <p:spPr>
          <a:xfrm>
            <a:off x="6586450" y="3000575"/>
            <a:ext cx="28245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Connect to Machine Learning </a:t>
            </a:r>
            <a:endParaRPr sz="1100">
              <a:solidFill>
                <a:schemeClr val="dk2"/>
              </a:solidFill>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Data used for  KMeans Cluster</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Cluster Analysis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Train, Test, Assess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Cluster info sent back to the DB</a:t>
            </a:r>
            <a:endParaRPr sz="11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225675"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Machine Learning</a:t>
            </a:r>
            <a:endParaRPr/>
          </a:p>
        </p:txBody>
      </p:sp>
      <p:pic>
        <p:nvPicPr>
          <p:cNvPr id="169" name="Google Shape;169;p18"/>
          <p:cNvPicPr preferRelativeResize="0"/>
          <p:nvPr/>
        </p:nvPicPr>
        <p:blipFill rotWithShape="1">
          <a:blip r:embed="rId3">
            <a:alphaModFix/>
          </a:blip>
          <a:srcRect b="0" l="0" r="8265" t="0"/>
          <a:stretch/>
        </p:blipFill>
        <p:spPr>
          <a:xfrm>
            <a:off x="411025" y="1494925"/>
            <a:ext cx="3180150" cy="2153650"/>
          </a:xfrm>
          <a:prstGeom prst="rect">
            <a:avLst/>
          </a:prstGeom>
          <a:noFill/>
          <a:ln>
            <a:noFill/>
          </a:ln>
        </p:spPr>
      </p:pic>
      <p:pic>
        <p:nvPicPr>
          <p:cNvPr id="170" name="Google Shape;170;p18"/>
          <p:cNvPicPr preferRelativeResize="0"/>
          <p:nvPr/>
        </p:nvPicPr>
        <p:blipFill>
          <a:blip r:embed="rId4">
            <a:alphaModFix/>
          </a:blip>
          <a:stretch>
            <a:fillRect/>
          </a:stretch>
        </p:blipFill>
        <p:spPr>
          <a:xfrm>
            <a:off x="5247750" y="1512075"/>
            <a:ext cx="3871600" cy="2153650"/>
          </a:xfrm>
          <a:prstGeom prst="rect">
            <a:avLst/>
          </a:prstGeom>
          <a:noFill/>
          <a:ln>
            <a:noFill/>
          </a:ln>
        </p:spPr>
      </p:pic>
      <p:sp>
        <p:nvSpPr>
          <p:cNvPr id="171" name="Google Shape;171;p18"/>
          <p:cNvSpPr/>
          <p:nvPr/>
        </p:nvSpPr>
        <p:spPr>
          <a:xfrm>
            <a:off x="3709875" y="1926588"/>
            <a:ext cx="1552200" cy="10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K-means Clustering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6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9"/>
          <p:cNvPicPr preferRelativeResize="0"/>
          <p:nvPr/>
        </p:nvPicPr>
        <p:blipFill>
          <a:blip r:embed="rId3">
            <a:alphaModFix/>
          </a:blip>
          <a:stretch>
            <a:fillRect/>
          </a:stretch>
        </p:blipFill>
        <p:spPr>
          <a:xfrm>
            <a:off x="4706875" y="1888427"/>
            <a:ext cx="3590324" cy="1563750"/>
          </a:xfrm>
          <a:prstGeom prst="rect">
            <a:avLst/>
          </a:prstGeom>
          <a:noFill/>
          <a:ln>
            <a:noFill/>
          </a:ln>
        </p:spPr>
      </p:pic>
      <p:pic>
        <p:nvPicPr>
          <p:cNvPr id="177" name="Google Shape;177;p19"/>
          <p:cNvPicPr preferRelativeResize="0"/>
          <p:nvPr/>
        </p:nvPicPr>
        <p:blipFill>
          <a:blip r:embed="rId4">
            <a:alphaModFix/>
          </a:blip>
          <a:stretch>
            <a:fillRect/>
          </a:stretch>
        </p:blipFill>
        <p:spPr>
          <a:xfrm>
            <a:off x="4367325" y="128650"/>
            <a:ext cx="4003599" cy="1699925"/>
          </a:xfrm>
          <a:prstGeom prst="rect">
            <a:avLst/>
          </a:prstGeom>
          <a:noFill/>
          <a:ln>
            <a:noFill/>
          </a:ln>
        </p:spPr>
      </p:pic>
      <p:pic>
        <p:nvPicPr>
          <p:cNvPr id="178" name="Google Shape;178;p19"/>
          <p:cNvPicPr preferRelativeResize="0"/>
          <p:nvPr/>
        </p:nvPicPr>
        <p:blipFill>
          <a:blip r:embed="rId5">
            <a:alphaModFix/>
          </a:blip>
          <a:stretch>
            <a:fillRect/>
          </a:stretch>
        </p:blipFill>
        <p:spPr>
          <a:xfrm>
            <a:off x="714375" y="1017800"/>
            <a:ext cx="3175125" cy="2116750"/>
          </a:xfrm>
          <a:prstGeom prst="rect">
            <a:avLst/>
          </a:prstGeom>
          <a:noFill/>
          <a:ln>
            <a:noFill/>
          </a:ln>
        </p:spPr>
      </p:pic>
      <p:pic>
        <p:nvPicPr>
          <p:cNvPr id="179" name="Google Shape;179;p19"/>
          <p:cNvPicPr preferRelativeResize="0"/>
          <p:nvPr/>
        </p:nvPicPr>
        <p:blipFill>
          <a:blip r:embed="rId6">
            <a:alphaModFix/>
          </a:blip>
          <a:stretch>
            <a:fillRect/>
          </a:stretch>
        </p:blipFill>
        <p:spPr>
          <a:xfrm>
            <a:off x="141800" y="3231950"/>
            <a:ext cx="8688348" cy="1821650"/>
          </a:xfrm>
          <a:prstGeom prst="rect">
            <a:avLst/>
          </a:prstGeom>
          <a:noFill/>
          <a:ln>
            <a:noFill/>
          </a:ln>
        </p:spPr>
      </p:pic>
      <p:sp>
        <p:nvSpPr>
          <p:cNvPr id="180" name="Google Shape;180;p19"/>
          <p:cNvSpPr txBox="1"/>
          <p:nvPr>
            <p:ph type="title"/>
          </p:nvPr>
        </p:nvSpPr>
        <p:spPr>
          <a:xfrm>
            <a:off x="225675"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Evaluation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0"/>
          <p:cNvPicPr preferRelativeResize="0"/>
          <p:nvPr/>
        </p:nvPicPr>
        <p:blipFill>
          <a:blip r:embed="rId3">
            <a:alphaModFix/>
          </a:blip>
          <a:stretch>
            <a:fillRect/>
          </a:stretch>
        </p:blipFill>
        <p:spPr>
          <a:xfrm>
            <a:off x="1910450" y="1530398"/>
            <a:ext cx="4930450" cy="2007175"/>
          </a:xfrm>
          <a:prstGeom prst="rect">
            <a:avLst/>
          </a:prstGeom>
          <a:noFill/>
          <a:ln>
            <a:noFill/>
          </a:ln>
        </p:spPr>
      </p:pic>
      <p:sp>
        <p:nvSpPr>
          <p:cNvPr id="186" name="Google Shape;18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Confusion Matrix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5150500" y="209925"/>
            <a:ext cx="3275100" cy="42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50">
                <a:highlight>
                  <a:srgbClr val="FFFFFF"/>
                </a:highlight>
              </a:rPr>
              <a:t>[(0.155884826655826, 'instate_price'),</a:t>
            </a:r>
            <a:endParaRPr sz="650">
              <a:highlight>
                <a:srgbClr val="FFFFFF"/>
              </a:highlight>
            </a:endParaRPr>
          </a:p>
          <a:p>
            <a:pPr indent="0" lvl="0" marL="0" rtl="0" algn="l">
              <a:spcBef>
                <a:spcPts val="0"/>
              </a:spcBef>
              <a:spcAft>
                <a:spcPts val="0"/>
              </a:spcAft>
              <a:buNone/>
            </a:pPr>
            <a:r>
              <a:rPr lang="en" sz="650">
                <a:highlight>
                  <a:srgbClr val="FFFFFF"/>
                </a:highlight>
              </a:rPr>
              <a:t> (0.13571468108496387, 'average_tuition'),</a:t>
            </a:r>
            <a:endParaRPr sz="650">
              <a:highlight>
                <a:srgbClr val="FFFFFF"/>
              </a:highlight>
            </a:endParaRPr>
          </a:p>
          <a:p>
            <a:pPr indent="0" lvl="0" marL="0" rtl="0" algn="l">
              <a:spcBef>
                <a:spcPts val="0"/>
              </a:spcBef>
              <a:spcAft>
                <a:spcPts val="0"/>
              </a:spcAft>
              <a:buNone/>
            </a:pPr>
            <a:r>
              <a:rPr lang="en" sz="650">
                <a:highlight>
                  <a:srgbClr val="FFFFFF"/>
                </a:highlight>
              </a:rPr>
              <a:t> (0.11210951662074045, 'outstate_price'),</a:t>
            </a:r>
            <a:endParaRPr sz="650">
              <a:highlight>
                <a:srgbClr val="FFFFFF"/>
              </a:highlight>
            </a:endParaRPr>
          </a:p>
          <a:p>
            <a:pPr indent="0" lvl="0" marL="0" rtl="0" algn="l">
              <a:spcBef>
                <a:spcPts val="0"/>
              </a:spcBef>
              <a:spcAft>
                <a:spcPts val="0"/>
              </a:spcAft>
              <a:buNone/>
            </a:pPr>
            <a:r>
              <a:rPr lang="en" sz="650">
                <a:highlight>
                  <a:srgbClr val="FFFFFF"/>
                </a:highlight>
              </a:rPr>
              <a:t> (0.07973782157694592, 'public'),</a:t>
            </a:r>
            <a:endParaRPr sz="650">
              <a:highlight>
                <a:srgbClr val="FFFFFF"/>
              </a:highlight>
            </a:endParaRPr>
          </a:p>
          <a:p>
            <a:pPr indent="0" lvl="0" marL="0" rtl="0" algn="l">
              <a:spcBef>
                <a:spcPts val="0"/>
              </a:spcBef>
              <a:spcAft>
                <a:spcPts val="0"/>
              </a:spcAft>
              <a:buNone/>
            </a:pPr>
            <a:r>
              <a:rPr lang="en" sz="650">
                <a:highlight>
                  <a:srgbClr val="FFFFFF"/>
                </a:highlight>
              </a:rPr>
              <a:t> (0.06554146661362745, 'ft_enrollment'),</a:t>
            </a:r>
            <a:endParaRPr sz="650">
              <a:highlight>
                <a:srgbClr val="FFFFFF"/>
              </a:highlight>
            </a:endParaRPr>
          </a:p>
          <a:p>
            <a:pPr indent="0" lvl="0" marL="0" rtl="0" algn="l">
              <a:spcBef>
                <a:spcPts val="0"/>
              </a:spcBef>
              <a:spcAft>
                <a:spcPts val="0"/>
              </a:spcAft>
              <a:buNone/>
            </a:pPr>
            <a:r>
              <a:rPr lang="en" sz="650">
                <a:highlight>
                  <a:srgbClr val="FFFFFF"/>
                </a:highlight>
              </a:rPr>
              <a:t> (0.062428464765603896, 'private'),</a:t>
            </a:r>
            <a:endParaRPr sz="650">
              <a:highlight>
                <a:srgbClr val="FFFFFF"/>
              </a:highlight>
            </a:endParaRPr>
          </a:p>
          <a:p>
            <a:pPr indent="0" lvl="0" marL="0" rtl="0" algn="l">
              <a:spcBef>
                <a:spcPts val="0"/>
              </a:spcBef>
              <a:spcAft>
                <a:spcPts val="0"/>
              </a:spcAft>
              <a:buNone/>
            </a:pPr>
            <a:r>
              <a:rPr lang="en" sz="650">
                <a:highlight>
                  <a:srgbClr val="FFFFFF"/>
                </a:highlight>
              </a:rPr>
              <a:t> (0.05890294850314685, 'undergraduate_enrollment'),</a:t>
            </a:r>
            <a:endParaRPr sz="650">
              <a:highlight>
                <a:srgbClr val="FFFFFF"/>
              </a:highlight>
            </a:endParaRPr>
          </a:p>
          <a:p>
            <a:pPr indent="0" lvl="0" marL="0" rtl="0" algn="l">
              <a:spcBef>
                <a:spcPts val="0"/>
              </a:spcBef>
              <a:spcAft>
                <a:spcPts val="0"/>
              </a:spcAft>
              <a:buNone/>
            </a:pPr>
            <a:r>
              <a:rPr lang="en" sz="650">
                <a:highlight>
                  <a:srgbClr val="FFFFFF"/>
                </a:highlight>
              </a:rPr>
              <a:t> (0.05509187464056854, 'ft_undergrad_enrollment'),</a:t>
            </a:r>
            <a:endParaRPr sz="650">
              <a:highlight>
                <a:srgbClr val="FFFFFF"/>
              </a:highlight>
            </a:endParaRPr>
          </a:p>
          <a:p>
            <a:pPr indent="0" lvl="0" marL="0" rtl="0" algn="l">
              <a:spcBef>
                <a:spcPts val="0"/>
              </a:spcBef>
              <a:spcAft>
                <a:spcPts val="0"/>
              </a:spcAft>
              <a:buNone/>
            </a:pPr>
            <a:r>
              <a:rPr lang="en" sz="650">
                <a:highlight>
                  <a:srgbClr val="FFFFFF"/>
                </a:highlight>
              </a:rPr>
              <a:t> (0.046052384618573916, 'total_enrollment'),</a:t>
            </a:r>
            <a:endParaRPr sz="650">
              <a:highlight>
                <a:srgbClr val="FFFFFF"/>
              </a:highlight>
            </a:endParaRPr>
          </a:p>
          <a:p>
            <a:pPr indent="0" lvl="0" marL="0" rtl="0" algn="l">
              <a:spcBef>
                <a:spcPts val="0"/>
              </a:spcBef>
              <a:spcAft>
                <a:spcPts val="0"/>
              </a:spcAft>
              <a:buNone/>
            </a:pPr>
            <a:r>
              <a:rPr lang="en" sz="650">
                <a:highlight>
                  <a:srgbClr val="FFFFFF"/>
                </a:highlight>
              </a:rPr>
              <a:t> (0.039205165445673436, 'enrolled_total'),</a:t>
            </a:r>
            <a:endParaRPr sz="650">
              <a:highlight>
                <a:srgbClr val="FFFFFF"/>
              </a:highlight>
            </a:endParaRPr>
          </a:p>
          <a:p>
            <a:pPr indent="0" lvl="0" marL="0" rtl="0" algn="l">
              <a:spcBef>
                <a:spcPts val="0"/>
              </a:spcBef>
              <a:spcAft>
                <a:spcPts val="0"/>
              </a:spcAft>
              <a:buNone/>
            </a:pPr>
            <a:r>
              <a:rPr lang="en" sz="650">
                <a:highlight>
                  <a:srgbClr val="FFFFFF"/>
                </a:highlight>
              </a:rPr>
              <a:t> (0.03458615589323019, 'applicants_total'),</a:t>
            </a:r>
            <a:endParaRPr sz="650">
              <a:highlight>
                <a:srgbClr val="FFFFFF"/>
              </a:highlight>
            </a:endParaRPr>
          </a:p>
          <a:p>
            <a:pPr indent="0" lvl="0" marL="0" rtl="0" algn="l">
              <a:spcBef>
                <a:spcPts val="0"/>
              </a:spcBef>
              <a:spcAft>
                <a:spcPts val="0"/>
              </a:spcAft>
              <a:buNone/>
            </a:pPr>
            <a:r>
              <a:rPr lang="en" sz="650">
                <a:highlight>
                  <a:srgbClr val="FFFFFF"/>
                </a:highlight>
              </a:rPr>
              <a:t> (0.02064647808874147, 'perc_fresh_financialaid'),</a:t>
            </a:r>
            <a:endParaRPr sz="650">
              <a:highlight>
                <a:srgbClr val="FFFFFF"/>
              </a:highlight>
            </a:endParaRPr>
          </a:p>
          <a:p>
            <a:pPr indent="0" lvl="0" marL="0" rtl="0" algn="l">
              <a:spcBef>
                <a:spcPts val="0"/>
              </a:spcBef>
              <a:spcAft>
                <a:spcPts val="0"/>
              </a:spcAft>
              <a:buNone/>
            </a:pPr>
            <a:r>
              <a:rPr lang="en" sz="650">
                <a:highlight>
                  <a:srgbClr val="FFFFFF"/>
                </a:highlight>
              </a:rPr>
              <a:t> (0.019396665163092873, 'gradrate_bachelor_four_years'),</a:t>
            </a:r>
            <a:endParaRPr sz="650">
              <a:highlight>
                <a:srgbClr val="FFFFFF"/>
              </a:highlight>
            </a:endParaRPr>
          </a:p>
          <a:p>
            <a:pPr indent="0" lvl="0" marL="0" rtl="0" algn="l">
              <a:spcBef>
                <a:spcPts val="0"/>
              </a:spcBef>
              <a:spcAft>
                <a:spcPts val="0"/>
              </a:spcAft>
              <a:buNone/>
            </a:pPr>
            <a:r>
              <a:rPr lang="en" sz="650">
                <a:highlight>
                  <a:srgbClr val="FFFFFF"/>
                </a:highlight>
              </a:rPr>
              <a:t> (0.01718470710286264, 'gradrate_bachelor_five_years'),</a:t>
            </a:r>
            <a:endParaRPr sz="650">
              <a:highlight>
                <a:srgbClr val="FFFFFF"/>
              </a:highlight>
            </a:endParaRPr>
          </a:p>
          <a:p>
            <a:pPr indent="0" lvl="0" marL="0" rtl="0" algn="l">
              <a:spcBef>
                <a:spcPts val="0"/>
              </a:spcBef>
              <a:spcAft>
                <a:spcPts val="0"/>
              </a:spcAft>
              <a:buNone/>
            </a:pPr>
            <a:r>
              <a:rPr lang="en" sz="650">
                <a:highlight>
                  <a:srgbClr val="FFFFFF"/>
                </a:highlight>
              </a:rPr>
              <a:t> (0.01557774441414399, 'gradrate_bachelor_six_years'),</a:t>
            </a:r>
            <a:endParaRPr sz="650">
              <a:highlight>
                <a:srgbClr val="FFFFFF"/>
              </a:highlight>
            </a:endParaRPr>
          </a:p>
          <a:p>
            <a:pPr indent="0" lvl="0" marL="0" rtl="0" algn="l">
              <a:spcBef>
                <a:spcPts val="0"/>
              </a:spcBef>
              <a:spcAft>
                <a:spcPts val="0"/>
              </a:spcAft>
              <a:buNone/>
            </a:pPr>
            <a:r>
              <a:rPr lang="en" sz="650">
                <a:highlight>
                  <a:srgbClr val="FFFFFF"/>
                </a:highlight>
              </a:rPr>
              <a:t> (0.0135700814786587, 'pt_enrollment'),</a:t>
            </a:r>
            <a:endParaRPr sz="650">
              <a:highlight>
                <a:srgbClr val="FFFFFF"/>
              </a:highlight>
            </a:endParaRPr>
          </a:p>
          <a:p>
            <a:pPr indent="0" lvl="0" marL="0" rtl="0" algn="l">
              <a:spcBef>
                <a:spcPts val="0"/>
              </a:spcBef>
              <a:spcAft>
                <a:spcPts val="0"/>
              </a:spcAft>
              <a:buNone/>
            </a:pPr>
            <a:r>
              <a:rPr lang="en" sz="650">
                <a:highlight>
                  <a:srgbClr val="FFFFFF"/>
                </a:highlight>
              </a:rPr>
              <a:t> (0.012414139255510749, 'pt_undergrad_enrollment'),</a:t>
            </a:r>
            <a:endParaRPr sz="650">
              <a:highlight>
                <a:srgbClr val="FFFFFF"/>
              </a:highlight>
            </a:endParaRPr>
          </a:p>
          <a:p>
            <a:pPr indent="0" lvl="0" marL="0" rtl="0" algn="l">
              <a:spcBef>
                <a:spcPts val="0"/>
              </a:spcBef>
              <a:spcAft>
                <a:spcPts val="0"/>
              </a:spcAft>
              <a:buNone/>
            </a:pPr>
            <a:r>
              <a:rPr lang="en" sz="650">
                <a:highlight>
                  <a:srgbClr val="FFFFFF"/>
                </a:highlight>
              </a:rPr>
              <a:t> (0.010635138762378224, 'perc_asiannativehawaiianpacificislander_undergrad'),</a:t>
            </a:r>
            <a:endParaRPr sz="650">
              <a:highlight>
                <a:srgbClr val="FFFFFF"/>
              </a:highlight>
            </a:endParaRPr>
          </a:p>
          <a:p>
            <a:pPr indent="0" lvl="0" marL="0" rtl="0" algn="l">
              <a:spcBef>
                <a:spcPts val="0"/>
              </a:spcBef>
              <a:spcAft>
                <a:spcPts val="0"/>
              </a:spcAft>
              <a:buNone/>
            </a:pPr>
            <a:r>
              <a:rPr lang="en" sz="650">
                <a:highlight>
                  <a:srgbClr val="FFFFFF"/>
                </a:highlight>
              </a:rPr>
              <a:t> (0.007205583689860964, 'perc_asian_undergrad'),</a:t>
            </a:r>
            <a:endParaRPr sz="650">
              <a:highlight>
                <a:srgbClr val="FFFFFF"/>
              </a:highlight>
            </a:endParaRPr>
          </a:p>
          <a:p>
            <a:pPr indent="0" lvl="0" marL="0" rtl="0" algn="l">
              <a:spcBef>
                <a:spcPts val="0"/>
              </a:spcBef>
              <a:spcAft>
                <a:spcPts val="0"/>
              </a:spcAft>
              <a:buNone/>
            </a:pPr>
            <a:r>
              <a:rPr lang="en" sz="650">
                <a:highlight>
                  <a:srgbClr val="FFFFFF"/>
                </a:highlight>
              </a:rPr>
              <a:t> (0.004750784433246922, 'perc_fresh_act_scores'),</a:t>
            </a:r>
            <a:endParaRPr sz="650">
              <a:highlight>
                <a:srgbClr val="FFFFFF"/>
              </a:highlight>
            </a:endParaRPr>
          </a:p>
          <a:p>
            <a:pPr indent="0" lvl="0" marL="0" rtl="0" algn="l">
              <a:spcBef>
                <a:spcPts val="0"/>
              </a:spcBef>
              <a:spcAft>
                <a:spcPts val="0"/>
              </a:spcAft>
              <a:buNone/>
            </a:pPr>
            <a:r>
              <a:rPr lang="en" sz="650">
                <a:highlight>
                  <a:srgbClr val="FFFFFF"/>
                </a:highlight>
              </a:rPr>
              <a:t> (0.004607485482784004, 'perc_white_undergrad'),</a:t>
            </a:r>
            <a:endParaRPr sz="650">
              <a:highlight>
                <a:srgbClr val="FFFFFF"/>
              </a:highlight>
            </a:endParaRPr>
          </a:p>
          <a:p>
            <a:pPr indent="0" lvl="0" marL="0" rtl="0" algn="l">
              <a:spcBef>
                <a:spcPts val="0"/>
              </a:spcBef>
              <a:spcAft>
                <a:spcPts val="0"/>
              </a:spcAft>
              <a:buNone/>
            </a:pPr>
            <a:r>
              <a:rPr lang="en" sz="650">
                <a:highlight>
                  <a:srgbClr val="FFFFFF"/>
                </a:highlight>
              </a:rPr>
              <a:t> (0.004394887097830324, 'perc_women_undergrad'),</a:t>
            </a:r>
            <a:endParaRPr sz="650">
              <a:highlight>
                <a:srgbClr val="FFFFFF"/>
              </a:highlight>
            </a:endParaRPr>
          </a:p>
          <a:p>
            <a:pPr indent="0" lvl="0" marL="0" rtl="0" algn="l">
              <a:spcBef>
                <a:spcPts val="0"/>
              </a:spcBef>
              <a:spcAft>
                <a:spcPts val="0"/>
              </a:spcAft>
              <a:buNone/>
            </a:pPr>
            <a:r>
              <a:rPr lang="en" sz="650">
                <a:highlight>
                  <a:srgbClr val="FFFFFF"/>
                </a:highlight>
              </a:rPr>
              <a:t> (0.0038698591533260582, 'perc_blackafricanamerican_undergrad'),</a:t>
            </a:r>
            <a:endParaRPr sz="650">
              <a:highlight>
                <a:srgbClr val="FFFFFF"/>
              </a:highlight>
            </a:endParaRPr>
          </a:p>
          <a:p>
            <a:pPr indent="0" lvl="0" marL="0" rtl="0" algn="l">
              <a:spcBef>
                <a:spcPts val="0"/>
              </a:spcBef>
              <a:spcAft>
                <a:spcPts val="0"/>
              </a:spcAft>
              <a:buNone/>
            </a:pPr>
            <a:r>
              <a:rPr lang="en" sz="650">
                <a:highlight>
                  <a:srgbClr val="FFFFFF"/>
                </a:highlight>
              </a:rPr>
              <a:t> (0.003794624473812276, 'perc_nonresidentalien_undergrad'),</a:t>
            </a:r>
            <a:endParaRPr sz="650">
              <a:highlight>
                <a:srgbClr val="FFFFFF"/>
              </a:highlight>
            </a:endParaRPr>
          </a:p>
          <a:p>
            <a:pPr indent="0" lvl="0" marL="0" rtl="0" algn="l">
              <a:spcBef>
                <a:spcPts val="0"/>
              </a:spcBef>
              <a:spcAft>
                <a:spcPts val="0"/>
              </a:spcAft>
              <a:buNone/>
            </a:pPr>
            <a:r>
              <a:rPr lang="en" sz="650">
                <a:highlight>
                  <a:srgbClr val="FFFFFF"/>
                </a:highlight>
              </a:rPr>
              <a:t> (0.003194854085562593, 'perc_fresh_sat_scores'),</a:t>
            </a:r>
            <a:endParaRPr sz="650">
              <a:highlight>
                <a:srgbClr val="FFFFFF"/>
              </a:highlight>
            </a:endParaRPr>
          </a:p>
          <a:p>
            <a:pPr indent="0" lvl="0" marL="0" rtl="0" algn="l">
              <a:spcBef>
                <a:spcPts val="0"/>
              </a:spcBef>
              <a:spcAft>
                <a:spcPts val="0"/>
              </a:spcAft>
              <a:buNone/>
            </a:pPr>
            <a:r>
              <a:rPr lang="en" sz="650">
                <a:highlight>
                  <a:srgbClr val="FFFFFF"/>
                </a:highlight>
              </a:rPr>
              <a:t> (0.0027977513170457514, 'perc_multiracial_undergrad'),</a:t>
            </a:r>
            <a:endParaRPr sz="650">
              <a:highlight>
                <a:srgbClr val="FFFFFF"/>
              </a:highlight>
            </a:endParaRPr>
          </a:p>
          <a:p>
            <a:pPr indent="0" lvl="0" marL="0" rtl="0" algn="l">
              <a:spcBef>
                <a:spcPts val="0"/>
              </a:spcBef>
              <a:spcAft>
                <a:spcPts val="0"/>
              </a:spcAft>
              <a:buNone/>
            </a:pPr>
            <a:r>
              <a:rPr lang="en" sz="650">
                <a:highlight>
                  <a:srgbClr val="FFFFFF"/>
                </a:highlight>
              </a:rPr>
              <a:t> (0.0026412021297245775, 'perc_raceunknown_undergrad'),</a:t>
            </a:r>
            <a:endParaRPr sz="650">
              <a:highlight>
                <a:srgbClr val="FFFFFF"/>
              </a:highlight>
            </a:endParaRPr>
          </a:p>
          <a:p>
            <a:pPr indent="0" lvl="0" marL="0" rtl="0" algn="l">
              <a:spcBef>
                <a:spcPts val="0"/>
              </a:spcBef>
              <a:spcAft>
                <a:spcPts val="0"/>
              </a:spcAft>
              <a:buNone/>
            </a:pPr>
            <a:r>
              <a:rPr lang="en" sz="650">
                <a:highlight>
                  <a:srgbClr val="FFFFFF"/>
                </a:highlight>
              </a:rPr>
              <a:t> (0.0024185246417317073, 'perc_hispaniclatino_undergrad'),</a:t>
            </a:r>
            <a:endParaRPr sz="650">
              <a:highlight>
                <a:srgbClr val="FFFFFF"/>
              </a:highlight>
            </a:endParaRPr>
          </a:p>
          <a:p>
            <a:pPr indent="0" lvl="0" marL="0" rtl="0" algn="l">
              <a:spcBef>
                <a:spcPts val="0"/>
              </a:spcBef>
              <a:spcAft>
                <a:spcPts val="0"/>
              </a:spcAft>
              <a:buNone/>
            </a:pPr>
            <a:r>
              <a:rPr lang="en" sz="650">
                <a:highlight>
                  <a:srgbClr val="FFFFFF"/>
                </a:highlight>
              </a:rPr>
              <a:t> (0.0018343601197454904, 'state'),</a:t>
            </a:r>
            <a:endParaRPr sz="650">
              <a:highlight>
                <a:srgbClr val="FFFFFF"/>
              </a:highlight>
            </a:endParaRPr>
          </a:p>
          <a:p>
            <a:pPr indent="0" lvl="0" marL="0" rtl="0" algn="l">
              <a:spcBef>
                <a:spcPts val="0"/>
              </a:spcBef>
              <a:spcAft>
                <a:spcPts val="0"/>
              </a:spcAft>
              <a:buNone/>
            </a:pPr>
            <a:r>
              <a:rPr lang="en" sz="650">
                <a:highlight>
                  <a:srgbClr val="FFFFFF"/>
                </a:highlight>
              </a:rPr>
              <a:t> (0.0008838969381214157,</a:t>
            </a:r>
            <a:endParaRPr sz="650">
              <a:highlight>
                <a:srgbClr val="FFFFFF"/>
              </a:highlight>
            </a:endParaRPr>
          </a:p>
          <a:p>
            <a:pPr indent="0" lvl="0" marL="0" rtl="0" algn="l">
              <a:spcBef>
                <a:spcPts val="0"/>
              </a:spcBef>
              <a:spcAft>
                <a:spcPts val="0"/>
              </a:spcAft>
              <a:buNone/>
            </a:pPr>
            <a:r>
              <a:rPr lang="en" sz="650">
                <a:highlight>
                  <a:srgbClr val="FFFFFF"/>
                </a:highlight>
              </a:rPr>
              <a:t>  'perc_nativehawaiian_or_otherpacificislander_undergrad'),</a:t>
            </a:r>
            <a:endParaRPr sz="650">
              <a:highlight>
                <a:srgbClr val="FFFFFF"/>
              </a:highlight>
            </a:endParaRPr>
          </a:p>
          <a:p>
            <a:pPr indent="0" lvl="0" marL="0" rtl="0" algn="l">
              <a:spcBef>
                <a:spcPts val="0"/>
              </a:spcBef>
              <a:spcAft>
                <a:spcPts val="0"/>
              </a:spcAft>
              <a:buNone/>
            </a:pPr>
            <a:r>
              <a:rPr lang="en" sz="650">
                <a:highlight>
                  <a:srgbClr val="FFFFFF"/>
                </a:highlight>
              </a:rPr>
              <a:t> (0.0008413665575730455, 'mid_east_region'),</a:t>
            </a:r>
            <a:endParaRPr sz="650">
              <a:highlight>
                <a:srgbClr val="FFFFFF"/>
              </a:highlight>
            </a:endParaRPr>
          </a:p>
          <a:p>
            <a:pPr indent="0" lvl="0" marL="0" rtl="0" algn="l">
              <a:spcBef>
                <a:spcPts val="0"/>
              </a:spcBef>
              <a:spcAft>
                <a:spcPts val="0"/>
              </a:spcAft>
              <a:buNone/>
            </a:pPr>
            <a:r>
              <a:rPr lang="en" sz="650">
                <a:highlight>
                  <a:srgbClr val="FFFFFF"/>
                </a:highlight>
              </a:rPr>
              <a:t> (0.0005643397704656214, 'great_lakes_region'),</a:t>
            </a:r>
            <a:endParaRPr sz="650">
              <a:highlight>
                <a:srgbClr val="FFFFFF"/>
              </a:highlight>
            </a:endParaRPr>
          </a:p>
          <a:p>
            <a:pPr indent="0" lvl="0" marL="0" rtl="0" algn="l">
              <a:spcBef>
                <a:spcPts val="0"/>
              </a:spcBef>
              <a:spcAft>
                <a:spcPts val="0"/>
              </a:spcAft>
              <a:buNone/>
            </a:pPr>
            <a:r>
              <a:rPr lang="en" sz="650">
                <a:highlight>
                  <a:srgbClr val="FFFFFF"/>
                </a:highlight>
              </a:rPr>
              <a:t> (0.00045827785948574743, 'southeast_region'),</a:t>
            </a:r>
            <a:endParaRPr sz="650">
              <a:highlight>
                <a:srgbClr val="FFFFFF"/>
              </a:highlight>
            </a:endParaRPr>
          </a:p>
          <a:p>
            <a:pPr indent="0" lvl="0" marL="0" rtl="0" algn="l">
              <a:spcBef>
                <a:spcPts val="0"/>
              </a:spcBef>
              <a:spcAft>
                <a:spcPts val="0"/>
              </a:spcAft>
              <a:buNone/>
            </a:pPr>
            <a:r>
              <a:rPr lang="en" sz="650">
                <a:highlight>
                  <a:srgbClr val="FFFFFF"/>
                </a:highlight>
              </a:rPr>
              <a:t> (0.0004026894971574826, 'perc_americanindian_or_alaskanative_undergrad'),</a:t>
            </a:r>
            <a:endParaRPr sz="650">
              <a:highlight>
                <a:srgbClr val="FFFFFF"/>
              </a:highlight>
            </a:endParaRPr>
          </a:p>
          <a:p>
            <a:pPr indent="0" lvl="0" marL="0" rtl="0" algn="l">
              <a:spcBef>
                <a:spcPts val="0"/>
              </a:spcBef>
              <a:spcAft>
                <a:spcPts val="0"/>
              </a:spcAft>
              <a:buNone/>
            </a:pPr>
            <a:r>
              <a:rPr lang="en" sz="650">
                <a:highlight>
                  <a:srgbClr val="FFFFFF"/>
                </a:highlight>
              </a:rPr>
              <a:t> (0.0002516902686616636, 'far_west_region'),</a:t>
            </a:r>
            <a:endParaRPr sz="650">
              <a:highlight>
                <a:srgbClr val="FFFFFF"/>
              </a:highlight>
            </a:endParaRPr>
          </a:p>
          <a:p>
            <a:pPr indent="0" lvl="0" marL="0" rtl="0" algn="l">
              <a:spcBef>
                <a:spcPts val="0"/>
              </a:spcBef>
              <a:spcAft>
                <a:spcPts val="0"/>
              </a:spcAft>
              <a:buNone/>
            </a:pPr>
            <a:r>
              <a:rPr lang="en" sz="650">
                <a:highlight>
                  <a:srgbClr val="FFFFFF"/>
                </a:highlight>
              </a:rPr>
              <a:t> (0.00017052522187339676, 'new_england_region'),</a:t>
            </a:r>
            <a:endParaRPr sz="650">
              <a:highlight>
                <a:srgbClr val="FFFFFF"/>
              </a:highlight>
            </a:endParaRPr>
          </a:p>
          <a:p>
            <a:pPr indent="0" lvl="0" marL="0" rtl="0" algn="l">
              <a:spcBef>
                <a:spcPts val="0"/>
              </a:spcBef>
              <a:spcAft>
                <a:spcPts val="0"/>
              </a:spcAft>
              <a:buNone/>
            </a:pPr>
            <a:r>
              <a:rPr lang="en" sz="650">
                <a:highlight>
                  <a:srgbClr val="FFFFFF"/>
                </a:highlight>
              </a:rPr>
              <a:t> (0.00010405537025820586, 'rocky_mountains_region'),</a:t>
            </a:r>
            <a:endParaRPr sz="650">
              <a:highlight>
                <a:srgbClr val="FFFFFF"/>
              </a:highlight>
            </a:endParaRPr>
          </a:p>
          <a:p>
            <a:pPr indent="0" lvl="0" marL="0" rtl="0" algn="l">
              <a:spcBef>
                <a:spcPts val="0"/>
              </a:spcBef>
              <a:spcAft>
                <a:spcPts val="0"/>
              </a:spcAft>
              <a:buNone/>
            </a:pPr>
            <a:r>
              <a:rPr lang="en" sz="650">
                <a:highlight>
                  <a:srgbClr val="FFFFFF"/>
                </a:highlight>
              </a:rPr>
              <a:t> (8.262494377746268e-05, 'plains_region'),</a:t>
            </a:r>
            <a:endParaRPr sz="650">
              <a:highlight>
                <a:srgbClr val="FFFFFF"/>
              </a:highlight>
            </a:endParaRPr>
          </a:p>
          <a:p>
            <a:pPr indent="0" lvl="0" marL="0" rtl="0" algn="l">
              <a:spcBef>
                <a:spcPts val="0"/>
              </a:spcBef>
              <a:spcAft>
                <a:spcPts val="0"/>
              </a:spcAft>
              <a:buNone/>
            </a:pPr>
            <a:r>
              <a:rPr lang="en" sz="650">
                <a:highlight>
                  <a:srgbClr val="FFFFFF"/>
                </a:highlight>
              </a:rPr>
              <a:t> (5.035626366619233e-05, 'southwest_region'),</a:t>
            </a:r>
            <a:endParaRPr sz="650">
              <a:highlight>
                <a:srgbClr val="FFFFFF"/>
              </a:highlight>
            </a:endParaRPr>
          </a:p>
          <a:p>
            <a:pPr indent="0" lvl="0" marL="0" rtl="0" algn="l">
              <a:lnSpc>
                <a:spcPct val="115000"/>
              </a:lnSpc>
              <a:spcBef>
                <a:spcPts val="0"/>
              </a:spcBef>
              <a:spcAft>
                <a:spcPts val="0"/>
              </a:spcAft>
              <a:buNone/>
            </a:pPr>
            <a:r>
              <a:rPr lang="en" sz="650">
                <a:highlight>
                  <a:srgbClr val="FFFFFF"/>
                </a:highlight>
              </a:rPr>
              <a:t> (0.0, 'us_service_schools_region')]</a:t>
            </a:r>
            <a:endParaRPr sz="650">
              <a:highlight>
                <a:srgbClr val="FFFFFF"/>
              </a:highlight>
            </a:endParaRPr>
          </a:p>
        </p:txBody>
      </p:sp>
      <p:pic>
        <p:nvPicPr>
          <p:cNvPr id="192" name="Google Shape;192;p21"/>
          <p:cNvPicPr preferRelativeResize="0"/>
          <p:nvPr/>
        </p:nvPicPr>
        <p:blipFill>
          <a:blip r:embed="rId3">
            <a:alphaModFix/>
          </a:blip>
          <a:stretch>
            <a:fillRect/>
          </a:stretch>
        </p:blipFill>
        <p:spPr>
          <a:xfrm>
            <a:off x="367175" y="1316775"/>
            <a:ext cx="4526500" cy="3017675"/>
          </a:xfrm>
          <a:prstGeom prst="rect">
            <a:avLst/>
          </a:prstGeom>
          <a:noFill/>
          <a:ln>
            <a:noFill/>
          </a:ln>
        </p:spPr>
      </p:pic>
      <p:sp>
        <p:nvSpPr>
          <p:cNvPr id="193" name="Google Shape;19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Feature Importance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