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60" r:id="rId4"/>
    <p:sldId id="258" r:id="rId5"/>
    <p:sldId id="259" r:id="rId6"/>
    <p:sldId id="261" r:id="rId7"/>
    <p:sldId id="262" r:id="rId8"/>
    <p:sldId id="263" r:id="rId9"/>
    <p:sldId id="264" r:id="rId10"/>
    <p:sldId id="265" r:id="rId11"/>
    <p:sldId id="266" r:id="rId12"/>
    <p:sldId id="272" r:id="rId13"/>
    <p:sldId id="267" r:id="rId14"/>
    <p:sldId id="273" r:id="rId15"/>
    <p:sldId id="268" r:id="rId16"/>
    <p:sldId id="274"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57" d="100"/>
          <a:sy n="157" d="100"/>
        </p:scale>
        <p:origin x="23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688865-C1BD-44EB-9208-2B25BA002B3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209603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88865-C1BD-44EB-9208-2B25BA002B3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348640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9688865-C1BD-44EB-9208-2B25BA002B34}" type="datetimeFigureOut">
              <a:rPr lang="en-US" smtClean="0"/>
              <a:t>1/15/2023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180473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688865-C1BD-44EB-9208-2B25BA002B34}"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408403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9688865-C1BD-44EB-9208-2B25BA002B34}" type="datetimeFigureOut">
              <a:rPr lang="en-US" smtClean="0"/>
              <a:t>1/15/2023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62C47BD-2CF6-43C5-91AA-4EEED2E0B84B}" type="slidenum">
              <a:rPr lang="en-US" smtClean="0"/>
              <a:t>‹#›</a:t>
            </a:fld>
            <a:endParaRPr lang="en-US"/>
          </a:p>
        </p:txBody>
      </p:sp>
    </p:spTree>
    <p:extLst>
      <p:ext uri="{BB962C8B-B14F-4D97-AF65-F5344CB8AC3E}">
        <p14:creationId xmlns:p14="http://schemas.microsoft.com/office/powerpoint/2010/main" val="21103142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688865-C1BD-44EB-9208-2B25BA002B3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2837714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688865-C1BD-44EB-9208-2B25BA002B34}"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359394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688865-C1BD-44EB-9208-2B25BA002B34}"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3878685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88865-C1BD-44EB-9208-2B25BA002B34}" type="datetimeFigureOut">
              <a:rPr lang="en-US" smtClean="0"/>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191065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688865-C1BD-44EB-9208-2B25BA002B3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130991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688865-C1BD-44EB-9208-2B25BA002B34}"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C47BD-2CF6-43C5-91AA-4EEED2E0B84B}" type="slidenum">
              <a:rPr lang="en-US" smtClean="0"/>
              <a:t>‹#›</a:t>
            </a:fld>
            <a:endParaRPr lang="en-US"/>
          </a:p>
        </p:txBody>
      </p:sp>
    </p:spTree>
    <p:extLst>
      <p:ext uri="{BB962C8B-B14F-4D97-AF65-F5344CB8AC3E}">
        <p14:creationId xmlns:p14="http://schemas.microsoft.com/office/powerpoint/2010/main" val="103446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9688865-C1BD-44EB-9208-2B25BA002B34}" type="datetimeFigureOut">
              <a:rPr lang="en-US" smtClean="0"/>
              <a:t>1/15/2023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C62C47BD-2CF6-43C5-91AA-4EEED2E0B84B}" type="slidenum">
              <a:rPr lang="en-US" smtClean="0"/>
              <a:t>‹#›</a:t>
            </a:fld>
            <a:endParaRPr lang="en-US"/>
          </a:p>
        </p:txBody>
      </p:sp>
    </p:spTree>
    <p:extLst>
      <p:ext uri="{BB962C8B-B14F-4D97-AF65-F5344CB8AC3E}">
        <p14:creationId xmlns:p14="http://schemas.microsoft.com/office/powerpoint/2010/main" val="4067860976"/>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inance.yahoo.com/quote/SPY/history?period1=1267401600&amp;period2=1582848000&amp;interval=1d&amp;filter=history&amp;frequency=1d&amp;includeAdjustedClose=true" TargetMode="External"/><Relationship Id="rId2" Type="http://schemas.openxmlformats.org/officeDocument/2006/relationships/hyperlink" Target="https://www.kaggle.com/datasets/tarunpaparaju/apple-aapl-historical-stock-data" TargetMode="External"/><Relationship Id="rId1" Type="http://schemas.openxmlformats.org/officeDocument/2006/relationships/slideLayout" Target="../slideLayouts/slideLayout2.xml"/><Relationship Id="rId6" Type="http://schemas.openxmlformats.org/officeDocument/2006/relationships/hyperlink" Target="https://www.businessofapps.com/data/apple-statistics/#:~:text=Share-,iPhone%20statistics,for%2050%25%20of%20its%20revenue" TargetMode="External"/><Relationship Id="rId5" Type="http://schemas.openxmlformats.org/officeDocument/2006/relationships/hyperlink" Target="https://en.wikipedia.org/wiki/Timeline_of_Apple_Inc._products" TargetMode="External"/><Relationship Id="rId4" Type="http://schemas.openxmlformats.org/officeDocument/2006/relationships/hyperlink" Target="https://finance.yahoo.com/calendar/earnings?symbol=AAP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7F72-8479-FA10-E8CE-10F350F75CBC}"/>
              </a:ext>
            </a:extLst>
          </p:cNvPr>
          <p:cNvSpPr>
            <a:spLocks noGrp="1"/>
          </p:cNvSpPr>
          <p:nvPr>
            <p:ph type="ctrTitle"/>
          </p:nvPr>
        </p:nvSpPr>
        <p:spPr>
          <a:xfrm>
            <a:off x="2577547" y="2126605"/>
            <a:ext cx="7036905" cy="1697015"/>
          </a:xfrm>
        </p:spPr>
        <p:txBody>
          <a:bodyPr>
            <a:normAutofit fontScale="90000"/>
          </a:bodyPr>
          <a:lstStyle/>
          <a:p>
            <a:r>
              <a:rPr lang="en-US" dirty="0"/>
              <a:t>Predicting next day stock values</a:t>
            </a:r>
          </a:p>
        </p:txBody>
      </p:sp>
    </p:spTree>
    <p:extLst>
      <p:ext uri="{BB962C8B-B14F-4D97-AF65-F5344CB8AC3E}">
        <p14:creationId xmlns:p14="http://schemas.microsoft.com/office/powerpoint/2010/main" val="372974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Modeling</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563408" y="1836868"/>
            <a:ext cx="5227720" cy="3046988"/>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err="1">
                <a:solidFill>
                  <a:schemeClr val="tx2"/>
                </a:solidFill>
                <a:latin typeface="Abadi" panose="020B0604020104020204" pitchFamily="34" charset="0"/>
              </a:rPr>
              <a:t>LogReg</a:t>
            </a:r>
            <a:r>
              <a:rPr lang="en-US" sz="2400" spc="150" dirty="0">
                <a:solidFill>
                  <a:schemeClr val="tx2"/>
                </a:solidFill>
                <a:latin typeface="Abadi" panose="020B0604020104020204" pitchFamily="34" charset="0"/>
              </a:rPr>
              <a:t>, </a:t>
            </a:r>
            <a:r>
              <a:rPr lang="en-US" sz="2400" spc="150" dirty="0" err="1">
                <a:solidFill>
                  <a:schemeClr val="tx2"/>
                </a:solidFill>
                <a:latin typeface="Abadi" panose="020B0604020104020204" pitchFamily="34" charset="0"/>
              </a:rPr>
              <a:t>ADABoost</a:t>
            </a:r>
            <a:r>
              <a:rPr lang="en-US" sz="2400" spc="150" dirty="0">
                <a:solidFill>
                  <a:schemeClr val="tx2"/>
                </a:solidFill>
                <a:latin typeface="Abadi" panose="020B0604020104020204" pitchFamily="34" charset="0"/>
              </a:rPr>
              <a:t>, </a:t>
            </a:r>
            <a:r>
              <a:rPr lang="en-US" sz="2400" spc="150" dirty="0" err="1">
                <a:solidFill>
                  <a:schemeClr val="tx2"/>
                </a:solidFill>
                <a:latin typeface="Abadi" panose="020B0604020104020204" pitchFamily="34" charset="0"/>
              </a:rPr>
              <a:t>GradientBoosting</a:t>
            </a:r>
            <a:r>
              <a:rPr lang="en-US" sz="2400" spc="150" dirty="0">
                <a:solidFill>
                  <a:schemeClr val="tx2"/>
                </a:solidFill>
                <a:latin typeface="Abadi" panose="020B0604020104020204" pitchFamily="34" charset="0"/>
              </a:rPr>
              <a:t>, </a:t>
            </a:r>
            <a:r>
              <a:rPr lang="en-US" sz="2400" spc="150" dirty="0" err="1">
                <a:solidFill>
                  <a:schemeClr val="tx2"/>
                </a:solidFill>
                <a:latin typeface="Abadi" panose="020B0604020104020204" pitchFamily="34" charset="0"/>
              </a:rPr>
              <a:t>XGBoost</a:t>
            </a:r>
            <a:r>
              <a:rPr lang="en-US" sz="2400" spc="150" dirty="0">
                <a:solidFill>
                  <a:schemeClr val="tx2"/>
                </a:solidFill>
                <a:latin typeface="Abadi" panose="020B0604020104020204" pitchFamily="34" charset="0"/>
              </a:rPr>
              <a:t> and Decision Trees were used as models.</a:t>
            </a:r>
          </a:p>
          <a:p>
            <a:pPr marL="285750" indent="-285750">
              <a:buFont typeface="Arial" panose="020B0604020202020204" pitchFamily="34" charset="0"/>
              <a:buChar char="•"/>
            </a:pPr>
            <a:r>
              <a:rPr lang="en-US" sz="2400" spc="150" dirty="0">
                <a:solidFill>
                  <a:schemeClr val="tx2"/>
                </a:solidFill>
                <a:latin typeface="Abadi" panose="020B0604020104020204" pitchFamily="34" charset="0"/>
              </a:rPr>
              <a:t>Factors such as SPY’s price, Earnings, Quarters and Product Releases were used for the models</a:t>
            </a:r>
          </a:p>
        </p:txBody>
      </p:sp>
    </p:spTree>
    <p:extLst>
      <p:ext uri="{BB962C8B-B14F-4D97-AF65-F5344CB8AC3E}">
        <p14:creationId xmlns:p14="http://schemas.microsoft.com/office/powerpoint/2010/main" val="115317070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Evaluation</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601628" y="600682"/>
            <a:ext cx="5227720" cy="461665"/>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Log Reg</a:t>
            </a:r>
          </a:p>
        </p:txBody>
      </p:sp>
      <p:graphicFrame>
        <p:nvGraphicFramePr>
          <p:cNvPr id="3" name="Table 2">
            <a:extLst>
              <a:ext uri="{FF2B5EF4-FFF2-40B4-BE49-F238E27FC236}">
                <a16:creationId xmlns:a16="http://schemas.microsoft.com/office/drawing/2014/main" id="{48AF4142-A357-5DB9-E65B-9D95BA422290}"/>
              </a:ext>
            </a:extLst>
          </p:cNvPr>
          <p:cNvGraphicFramePr>
            <a:graphicFrameLocks noGrp="1"/>
          </p:cNvGraphicFramePr>
          <p:nvPr>
            <p:extLst>
              <p:ext uri="{D42A27DB-BD31-4B8C-83A1-F6EECF244321}">
                <p14:modId xmlns:p14="http://schemas.microsoft.com/office/powerpoint/2010/main" val="3978806412"/>
              </p:ext>
            </p:extLst>
          </p:nvPr>
        </p:nvGraphicFramePr>
        <p:xfrm>
          <a:off x="4653204" y="1114484"/>
          <a:ext cx="2247900" cy="381000"/>
        </p:xfrm>
        <a:graphic>
          <a:graphicData uri="http://schemas.openxmlformats.org/drawingml/2006/table">
            <a:tbl>
              <a:tblPr/>
              <a:tblGrid>
                <a:gridCol w="1017738">
                  <a:extLst>
                    <a:ext uri="{9D8B030D-6E8A-4147-A177-3AD203B41FA5}">
                      <a16:colId xmlns:a16="http://schemas.microsoft.com/office/drawing/2014/main" val="2435477084"/>
                    </a:ext>
                  </a:extLst>
                </a:gridCol>
                <a:gridCol w="1230162">
                  <a:extLst>
                    <a:ext uri="{9D8B030D-6E8A-4147-A177-3AD203B41FA5}">
                      <a16:colId xmlns:a16="http://schemas.microsoft.com/office/drawing/2014/main" val="3064679580"/>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LogReg</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tcPr>
                </a:tc>
                <a:extLst>
                  <a:ext uri="{0D108BD9-81ED-4DB2-BD59-A6C34878D82A}">
                    <a16:rowId xmlns:a16="http://schemas.microsoft.com/office/drawing/2014/main" val="143131774"/>
                  </a:ext>
                </a:extLst>
              </a:tr>
              <a:tr h="190500">
                <a:tc>
                  <a:txBody>
                    <a:bodyPr/>
                    <a:lstStyle/>
                    <a:p>
                      <a:pPr algn="l" fontAlgn="b"/>
                      <a:r>
                        <a:rPr lang="en-US" sz="1100" b="0" i="0" u="none" strike="noStrike" dirty="0">
                          <a:solidFill>
                            <a:srgbClr val="000000"/>
                          </a:solidFill>
                          <a:effectLst/>
                          <a:latin typeface="Calibri" panose="020F0502020204030204" pitchFamily="34" charset="0"/>
                        </a:rPr>
                        <a:t>SPY Next Day</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0.6812400636</a:t>
                      </a:r>
                    </a:p>
                  </a:txBody>
                  <a:tcPr marL="9525" marR="9525" marT="9525" marB="0" anchor="b">
                    <a:lnL>
                      <a:noFill/>
                    </a:lnL>
                    <a:lnR>
                      <a:noFill/>
                    </a:lnR>
                    <a:lnT>
                      <a:noFill/>
                    </a:lnT>
                    <a:lnB>
                      <a:noFill/>
                    </a:lnB>
                  </a:tcPr>
                </a:tc>
                <a:extLst>
                  <a:ext uri="{0D108BD9-81ED-4DB2-BD59-A6C34878D82A}">
                    <a16:rowId xmlns:a16="http://schemas.microsoft.com/office/drawing/2014/main" val="1596882908"/>
                  </a:ext>
                </a:extLst>
              </a:tr>
            </a:tbl>
          </a:graphicData>
        </a:graphic>
      </p:graphicFrame>
      <p:sp>
        <p:nvSpPr>
          <p:cNvPr id="4" name="TextBox 3">
            <a:extLst>
              <a:ext uri="{FF2B5EF4-FFF2-40B4-BE49-F238E27FC236}">
                <a16:creationId xmlns:a16="http://schemas.microsoft.com/office/drawing/2014/main" id="{01FA2681-C96C-C417-CC26-E9DFF105B217}"/>
              </a:ext>
            </a:extLst>
          </p:cNvPr>
          <p:cNvSpPr txBox="1"/>
          <p:nvPr/>
        </p:nvSpPr>
        <p:spPr>
          <a:xfrm>
            <a:off x="4653204" y="1522445"/>
            <a:ext cx="5227720" cy="461665"/>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Decision Tree</a:t>
            </a:r>
          </a:p>
        </p:txBody>
      </p:sp>
      <p:graphicFrame>
        <p:nvGraphicFramePr>
          <p:cNvPr id="6" name="Table 5">
            <a:extLst>
              <a:ext uri="{FF2B5EF4-FFF2-40B4-BE49-F238E27FC236}">
                <a16:creationId xmlns:a16="http://schemas.microsoft.com/office/drawing/2014/main" id="{ADEC6A8B-F9A8-03EB-B800-B9A677950484}"/>
              </a:ext>
            </a:extLst>
          </p:cNvPr>
          <p:cNvGraphicFramePr>
            <a:graphicFrameLocks noGrp="1"/>
          </p:cNvGraphicFramePr>
          <p:nvPr>
            <p:extLst>
              <p:ext uri="{D42A27DB-BD31-4B8C-83A1-F6EECF244321}">
                <p14:modId xmlns:p14="http://schemas.microsoft.com/office/powerpoint/2010/main" val="575839252"/>
              </p:ext>
            </p:extLst>
          </p:nvPr>
        </p:nvGraphicFramePr>
        <p:xfrm>
          <a:off x="4658555" y="1976138"/>
          <a:ext cx="4013200" cy="571500"/>
        </p:xfrm>
        <a:graphic>
          <a:graphicData uri="http://schemas.openxmlformats.org/drawingml/2006/table">
            <a:tbl>
              <a:tblPr/>
              <a:tblGrid>
                <a:gridCol w="609600">
                  <a:extLst>
                    <a:ext uri="{9D8B030D-6E8A-4147-A177-3AD203B41FA5}">
                      <a16:colId xmlns:a16="http://schemas.microsoft.com/office/drawing/2014/main" val="3812842534"/>
                    </a:ext>
                  </a:extLst>
                </a:gridCol>
                <a:gridCol w="1181100">
                  <a:extLst>
                    <a:ext uri="{9D8B030D-6E8A-4147-A177-3AD203B41FA5}">
                      <a16:colId xmlns:a16="http://schemas.microsoft.com/office/drawing/2014/main" val="4171638153"/>
                    </a:ext>
                  </a:extLst>
                </a:gridCol>
                <a:gridCol w="2222500">
                  <a:extLst>
                    <a:ext uri="{9D8B030D-6E8A-4147-A177-3AD203B41FA5}">
                      <a16:colId xmlns:a16="http://schemas.microsoft.com/office/drawing/2014/main" val="983794063"/>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Tree</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Accuracy</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Dropped</a:t>
                      </a:r>
                    </a:p>
                  </a:txBody>
                  <a:tcPr marL="9525" marR="9525" marT="9525" marB="0" anchor="b">
                    <a:lnL>
                      <a:noFill/>
                    </a:lnL>
                    <a:lnR>
                      <a:noFill/>
                    </a:lnR>
                    <a:lnT>
                      <a:noFill/>
                    </a:lnT>
                    <a:lnB>
                      <a:noFill/>
                    </a:lnB>
                  </a:tcPr>
                </a:tc>
                <a:extLst>
                  <a:ext uri="{0D108BD9-81ED-4DB2-BD59-A6C34878D82A}">
                    <a16:rowId xmlns:a16="http://schemas.microsoft.com/office/drawing/2014/main" val="2014968566"/>
                  </a:ext>
                </a:extLst>
              </a:tr>
              <a:tr h="190500">
                <a:tc>
                  <a:txBody>
                    <a:bodyPr/>
                    <a:lstStyle/>
                    <a:p>
                      <a:pPr algn="l" fontAlgn="b"/>
                      <a:r>
                        <a:rPr lang="en-US" sz="1100" b="0" i="0" u="none" strike="noStrike">
                          <a:solidFill>
                            <a:srgbClr val="000000"/>
                          </a:solidFill>
                          <a:effectLst/>
                          <a:latin typeface="Calibri" panose="020F0502020204030204" pitchFamily="34" charset="0"/>
                        </a:rPr>
                        <a:t>Tree1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0.573098413</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None</a:t>
                      </a:r>
                    </a:p>
                  </a:txBody>
                  <a:tcPr marL="9525" marR="9525" marT="9525" marB="0" anchor="b">
                    <a:lnL>
                      <a:noFill/>
                    </a:lnL>
                    <a:lnR>
                      <a:noFill/>
                    </a:lnR>
                    <a:lnT>
                      <a:noFill/>
                    </a:lnT>
                    <a:lnB>
                      <a:noFill/>
                    </a:lnB>
                  </a:tcPr>
                </a:tc>
                <a:extLst>
                  <a:ext uri="{0D108BD9-81ED-4DB2-BD59-A6C34878D82A}">
                    <a16:rowId xmlns:a16="http://schemas.microsoft.com/office/drawing/2014/main" val="1960899402"/>
                  </a:ext>
                </a:extLst>
              </a:tr>
              <a:tr h="190500">
                <a:tc>
                  <a:txBody>
                    <a:bodyPr/>
                    <a:lstStyle/>
                    <a:p>
                      <a:pPr algn="l" fontAlgn="b"/>
                      <a:r>
                        <a:rPr lang="en-US" sz="1100" b="0" i="0" u="none" strike="noStrike">
                          <a:solidFill>
                            <a:srgbClr val="000000"/>
                          </a:solidFill>
                          <a:effectLst/>
                          <a:latin typeface="Calibri" panose="020F0502020204030204" pitchFamily="34" charset="0"/>
                        </a:rPr>
                        <a:t>Tree2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0.573053968</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High, Low, SPY High, SPY Low</a:t>
                      </a:r>
                    </a:p>
                  </a:txBody>
                  <a:tcPr marL="9525" marR="9525" marT="9525" marB="0" anchor="b">
                    <a:lnL>
                      <a:noFill/>
                    </a:lnL>
                    <a:lnR>
                      <a:noFill/>
                    </a:lnR>
                    <a:lnT>
                      <a:noFill/>
                    </a:lnT>
                    <a:lnB>
                      <a:noFill/>
                    </a:lnB>
                  </a:tcPr>
                </a:tc>
                <a:extLst>
                  <a:ext uri="{0D108BD9-81ED-4DB2-BD59-A6C34878D82A}">
                    <a16:rowId xmlns:a16="http://schemas.microsoft.com/office/drawing/2014/main" val="1834060702"/>
                  </a:ext>
                </a:extLst>
              </a:tr>
            </a:tbl>
          </a:graphicData>
        </a:graphic>
      </p:graphicFrame>
      <p:sp>
        <p:nvSpPr>
          <p:cNvPr id="7" name="TextBox 6">
            <a:extLst>
              <a:ext uri="{FF2B5EF4-FFF2-40B4-BE49-F238E27FC236}">
                <a16:creationId xmlns:a16="http://schemas.microsoft.com/office/drawing/2014/main" id="{CF11424F-CF02-5A9D-5E2C-E6127C027733}"/>
              </a:ext>
            </a:extLst>
          </p:cNvPr>
          <p:cNvSpPr txBox="1"/>
          <p:nvPr/>
        </p:nvSpPr>
        <p:spPr>
          <a:xfrm>
            <a:off x="4653204" y="2558105"/>
            <a:ext cx="5227720" cy="461665"/>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ADA Boost</a:t>
            </a:r>
          </a:p>
        </p:txBody>
      </p:sp>
      <p:graphicFrame>
        <p:nvGraphicFramePr>
          <p:cNvPr id="9" name="Table 8">
            <a:extLst>
              <a:ext uri="{FF2B5EF4-FFF2-40B4-BE49-F238E27FC236}">
                <a16:creationId xmlns:a16="http://schemas.microsoft.com/office/drawing/2014/main" id="{E6565C31-D614-97B2-FDBA-3826E80F8CA4}"/>
              </a:ext>
            </a:extLst>
          </p:cNvPr>
          <p:cNvGraphicFramePr>
            <a:graphicFrameLocks noGrp="1"/>
          </p:cNvGraphicFramePr>
          <p:nvPr>
            <p:extLst>
              <p:ext uri="{D42A27DB-BD31-4B8C-83A1-F6EECF244321}">
                <p14:modId xmlns:p14="http://schemas.microsoft.com/office/powerpoint/2010/main" val="327133429"/>
              </p:ext>
            </p:extLst>
          </p:nvPr>
        </p:nvGraphicFramePr>
        <p:xfrm>
          <a:off x="4653204" y="2981974"/>
          <a:ext cx="5918200" cy="916305"/>
        </p:xfrm>
        <a:graphic>
          <a:graphicData uri="http://schemas.openxmlformats.org/drawingml/2006/table">
            <a:tbl>
              <a:tblPr/>
              <a:tblGrid>
                <a:gridCol w="609600">
                  <a:extLst>
                    <a:ext uri="{9D8B030D-6E8A-4147-A177-3AD203B41FA5}">
                      <a16:colId xmlns:a16="http://schemas.microsoft.com/office/drawing/2014/main" val="3506834957"/>
                    </a:ext>
                  </a:extLst>
                </a:gridCol>
                <a:gridCol w="1155700">
                  <a:extLst>
                    <a:ext uri="{9D8B030D-6E8A-4147-A177-3AD203B41FA5}">
                      <a16:colId xmlns:a16="http://schemas.microsoft.com/office/drawing/2014/main" val="556441125"/>
                    </a:ext>
                  </a:extLst>
                </a:gridCol>
                <a:gridCol w="4152900">
                  <a:extLst>
                    <a:ext uri="{9D8B030D-6E8A-4147-A177-3AD203B41FA5}">
                      <a16:colId xmlns:a16="http://schemas.microsoft.com/office/drawing/2014/main" val="1448151374"/>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Adaboost</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Accuracy</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Dropped</a:t>
                      </a:r>
                    </a:p>
                  </a:txBody>
                  <a:tcPr marL="9525" marR="9525" marT="9525" marB="0" anchor="b">
                    <a:lnL>
                      <a:noFill/>
                    </a:lnL>
                    <a:lnR>
                      <a:noFill/>
                    </a:lnR>
                    <a:lnT>
                      <a:noFill/>
                    </a:lnT>
                    <a:lnB>
                      <a:noFill/>
                    </a:lnB>
                  </a:tcPr>
                </a:tc>
                <a:extLst>
                  <a:ext uri="{0D108BD9-81ED-4DB2-BD59-A6C34878D82A}">
                    <a16:rowId xmlns:a16="http://schemas.microsoft.com/office/drawing/2014/main" val="247945773"/>
                  </a:ext>
                </a:extLst>
              </a:tr>
              <a:tr h="190500">
                <a:tc>
                  <a:txBody>
                    <a:bodyPr/>
                    <a:lstStyle/>
                    <a:p>
                      <a:pPr algn="l" fontAlgn="b"/>
                      <a:r>
                        <a:rPr lang="en-US" sz="1100" b="0" i="0" u="none" strike="noStrike">
                          <a:solidFill>
                            <a:srgbClr val="000000"/>
                          </a:solidFill>
                          <a:effectLst/>
                          <a:latin typeface="Calibri" panose="020F0502020204030204" pitchFamily="34" charset="0"/>
                        </a:rPr>
                        <a:t>ADAB1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0.651873016</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None</a:t>
                      </a:r>
                    </a:p>
                  </a:txBody>
                  <a:tcPr marL="9525" marR="9525" marT="9525" marB="0" anchor="b">
                    <a:lnL>
                      <a:noFill/>
                    </a:lnL>
                    <a:lnR>
                      <a:noFill/>
                    </a:lnR>
                    <a:lnT>
                      <a:noFill/>
                    </a:lnT>
                    <a:lnB>
                      <a:noFill/>
                    </a:lnB>
                  </a:tcPr>
                </a:tc>
                <a:extLst>
                  <a:ext uri="{0D108BD9-81ED-4DB2-BD59-A6C34878D82A}">
                    <a16:rowId xmlns:a16="http://schemas.microsoft.com/office/drawing/2014/main" val="4019285323"/>
                  </a:ext>
                </a:extLst>
              </a:tr>
              <a:tr h="190500">
                <a:tc>
                  <a:txBody>
                    <a:bodyPr/>
                    <a:lstStyle/>
                    <a:p>
                      <a:pPr algn="l" fontAlgn="b"/>
                      <a:r>
                        <a:rPr lang="en-US" sz="1100" b="0" i="0" u="none" strike="noStrike">
                          <a:solidFill>
                            <a:srgbClr val="000000"/>
                          </a:solidFill>
                          <a:effectLst/>
                          <a:latin typeface="Calibri" panose="020F0502020204030204" pitchFamily="34" charset="0"/>
                        </a:rPr>
                        <a:t>ADAB2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0.662196825</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High, Low, SPY High, SPY Low</a:t>
                      </a:r>
                    </a:p>
                  </a:txBody>
                  <a:tcPr marL="9525" marR="9525" marT="9525" marB="0" anchor="b">
                    <a:lnL>
                      <a:noFill/>
                    </a:lnL>
                    <a:lnR>
                      <a:noFill/>
                    </a:lnR>
                    <a:lnT>
                      <a:noFill/>
                    </a:lnT>
                    <a:lnB>
                      <a:noFill/>
                    </a:lnB>
                  </a:tcPr>
                </a:tc>
                <a:extLst>
                  <a:ext uri="{0D108BD9-81ED-4DB2-BD59-A6C34878D82A}">
                    <a16:rowId xmlns:a16="http://schemas.microsoft.com/office/drawing/2014/main" val="1364153800"/>
                  </a:ext>
                </a:extLst>
              </a:tr>
              <a:tr h="190500">
                <a:tc>
                  <a:txBody>
                    <a:bodyPr/>
                    <a:lstStyle/>
                    <a:p>
                      <a:pPr algn="l" fontAlgn="b"/>
                      <a:r>
                        <a:rPr lang="en-US" sz="1100" b="0" i="0" u="none" strike="noStrike" dirty="0">
                          <a:solidFill>
                            <a:srgbClr val="000000"/>
                          </a:solidFill>
                          <a:effectLst/>
                          <a:latin typeface="Calibri" panose="020F0502020204030204" pitchFamily="34" charset="0"/>
                        </a:rPr>
                        <a:t>ADAB3</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0.657415873</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High, Low, SPY High, SPY Low, Other, Quarter1, Quarter2, Quarter3, Quarter4</a:t>
                      </a:r>
                    </a:p>
                  </a:txBody>
                  <a:tcPr marL="9525" marR="9525" marT="9525" marB="0" anchor="b">
                    <a:lnL>
                      <a:noFill/>
                    </a:lnL>
                    <a:lnR>
                      <a:noFill/>
                    </a:lnR>
                    <a:lnT>
                      <a:noFill/>
                    </a:lnT>
                    <a:lnB>
                      <a:noFill/>
                    </a:lnB>
                  </a:tcPr>
                </a:tc>
                <a:extLst>
                  <a:ext uri="{0D108BD9-81ED-4DB2-BD59-A6C34878D82A}">
                    <a16:rowId xmlns:a16="http://schemas.microsoft.com/office/drawing/2014/main" val="1769961690"/>
                  </a:ext>
                </a:extLst>
              </a:tr>
            </a:tbl>
          </a:graphicData>
        </a:graphic>
      </p:graphicFrame>
      <p:graphicFrame>
        <p:nvGraphicFramePr>
          <p:cNvPr id="11" name="Table 10">
            <a:extLst>
              <a:ext uri="{FF2B5EF4-FFF2-40B4-BE49-F238E27FC236}">
                <a16:creationId xmlns:a16="http://schemas.microsoft.com/office/drawing/2014/main" id="{F442F328-8C9D-EDD9-4CF9-C644B6DD07DB}"/>
              </a:ext>
            </a:extLst>
          </p:cNvPr>
          <p:cNvGraphicFramePr>
            <a:graphicFrameLocks noGrp="1"/>
          </p:cNvGraphicFramePr>
          <p:nvPr>
            <p:extLst>
              <p:ext uri="{D42A27DB-BD31-4B8C-83A1-F6EECF244321}">
                <p14:modId xmlns:p14="http://schemas.microsoft.com/office/powerpoint/2010/main" val="4182412310"/>
              </p:ext>
            </p:extLst>
          </p:nvPr>
        </p:nvGraphicFramePr>
        <p:xfrm>
          <a:off x="4653204" y="3878132"/>
          <a:ext cx="2578100" cy="2286000"/>
        </p:xfrm>
        <a:graphic>
          <a:graphicData uri="http://schemas.openxmlformats.org/drawingml/2006/table">
            <a:tbl>
              <a:tblPr/>
              <a:tblGrid>
                <a:gridCol w="1155371">
                  <a:extLst>
                    <a:ext uri="{9D8B030D-6E8A-4147-A177-3AD203B41FA5}">
                      <a16:colId xmlns:a16="http://schemas.microsoft.com/office/drawing/2014/main" val="2003814538"/>
                    </a:ext>
                  </a:extLst>
                </a:gridCol>
                <a:gridCol w="1422729">
                  <a:extLst>
                    <a:ext uri="{9D8B030D-6E8A-4147-A177-3AD203B41FA5}">
                      <a16:colId xmlns:a16="http://schemas.microsoft.com/office/drawing/2014/main" val="610791507"/>
                    </a:ext>
                  </a:extLst>
                </a:gridCol>
              </a:tblGrid>
              <a:tr h="190500">
                <a:tc gridSpan="2">
                  <a:txBody>
                    <a:bodyPr/>
                    <a:lstStyle/>
                    <a:p>
                      <a:pPr algn="l" fontAlgn="b"/>
                      <a:r>
                        <a:rPr lang="en-US" sz="1100" b="0" i="0" u="none" strike="noStrike" dirty="0">
                          <a:solidFill>
                            <a:srgbClr val="000000"/>
                          </a:solidFill>
                          <a:effectLst/>
                          <a:latin typeface="Calibri" panose="020F0502020204030204" pitchFamily="34" charset="0"/>
                        </a:rPr>
                        <a:t>ADAB3 with Learning Rate</a:t>
                      </a:r>
                    </a:p>
                  </a:txBody>
                  <a:tcPr marL="9525" marR="9525" marT="9525"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334733870"/>
                  </a:ext>
                </a:extLst>
              </a:tr>
              <a:tr h="190500">
                <a:tc>
                  <a:txBody>
                    <a:bodyPr/>
                    <a:lstStyle/>
                    <a:p>
                      <a:pPr algn="l" fontAlgn="b"/>
                      <a:r>
                        <a:rPr lang="en-US" sz="1100" b="0" i="0" u="none" strike="noStrike" dirty="0">
                          <a:solidFill>
                            <a:srgbClr val="212121"/>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417872677"/>
                  </a:ext>
                </a:extLst>
              </a:tr>
              <a:tr h="190500">
                <a:tc>
                  <a:txBody>
                    <a:bodyPr/>
                    <a:lstStyle/>
                    <a:p>
                      <a:pPr algn="r" fontAlgn="b"/>
                      <a:r>
                        <a:rPr lang="en-US" sz="1100" b="0" i="0" u="none" strike="noStrike" dirty="0">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68.126349</a:t>
                      </a:r>
                    </a:p>
                  </a:txBody>
                  <a:tcPr marL="9525" marR="9525" marT="9525" marB="0" anchor="b">
                    <a:lnL>
                      <a:noFill/>
                    </a:lnL>
                    <a:lnR>
                      <a:noFill/>
                    </a:lnR>
                    <a:lnT>
                      <a:noFill/>
                    </a:lnT>
                    <a:lnB>
                      <a:noFill/>
                    </a:lnB>
                  </a:tcPr>
                </a:tc>
                <a:extLst>
                  <a:ext uri="{0D108BD9-81ED-4DB2-BD59-A6C34878D82A}">
                    <a16:rowId xmlns:a16="http://schemas.microsoft.com/office/drawing/2014/main" val="1304283092"/>
                  </a:ext>
                </a:extLst>
              </a:tr>
              <a:tr h="190500">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68.126349</a:t>
                      </a:r>
                    </a:p>
                  </a:txBody>
                  <a:tcPr marL="9525" marR="9525" marT="9525" marB="0" anchor="b">
                    <a:lnL>
                      <a:noFill/>
                    </a:lnL>
                    <a:lnR>
                      <a:noFill/>
                    </a:lnR>
                    <a:lnT>
                      <a:noFill/>
                    </a:lnT>
                    <a:lnB>
                      <a:noFill/>
                    </a:lnB>
                  </a:tcPr>
                </a:tc>
                <a:extLst>
                  <a:ext uri="{0D108BD9-81ED-4DB2-BD59-A6C34878D82A}">
                    <a16:rowId xmlns:a16="http://schemas.microsoft.com/office/drawing/2014/main" val="2516093789"/>
                  </a:ext>
                </a:extLst>
              </a:tr>
              <a:tr h="190500">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68.126349</a:t>
                      </a:r>
                    </a:p>
                  </a:txBody>
                  <a:tcPr marL="9525" marR="9525" marT="9525" marB="0" anchor="b">
                    <a:lnL>
                      <a:noFill/>
                    </a:lnL>
                    <a:lnR>
                      <a:noFill/>
                    </a:lnR>
                    <a:lnT>
                      <a:noFill/>
                    </a:lnT>
                    <a:lnB>
                      <a:noFill/>
                    </a:lnB>
                  </a:tcPr>
                </a:tc>
                <a:extLst>
                  <a:ext uri="{0D108BD9-81ED-4DB2-BD59-A6C34878D82A}">
                    <a16:rowId xmlns:a16="http://schemas.microsoft.com/office/drawing/2014/main" val="1201215335"/>
                  </a:ext>
                </a:extLst>
              </a:tr>
              <a:tr h="190500">
                <a:tc>
                  <a:txBody>
                    <a:bodyPr/>
                    <a:lstStyle/>
                    <a:p>
                      <a:pPr algn="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68.126349</a:t>
                      </a:r>
                    </a:p>
                  </a:txBody>
                  <a:tcPr marL="9525" marR="9525" marT="9525" marB="0" anchor="b">
                    <a:lnL>
                      <a:noFill/>
                    </a:lnL>
                    <a:lnR>
                      <a:noFill/>
                    </a:lnR>
                    <a:lnT>
                      <a:noFill/>
                    </a:lnT>
                    <a:lnB>
                      <a:noFill/>
                    </a:lnB>
                  </a:tcPr>
                </a:tc>
                <a:extLst>
                  <a:ext uri="{0D108BD9-81ED-4DB2-BD59-A6C34878D82A}">
                    <a16:rowId xmlns:a16="http://schemas.microsoft.com/office/drawing/2014/main" val="3122239328"/>
                  </a:ext>
                </a:extLst>
              </a:tr>
              <a:tr h="190500">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68.126349</a:t>
                      </a:r>
                    </a:p>
                  </a:txBody>
                  <a:tcPr marL="9525" marR="9525" marT="9525" marB="0" anchor="b">
                    <a:lnL>
                      <a:noFill/>
                    </a:lnL>
                    <a:lnR>
                      <a:noFill/>
                    </a:lnR>
                    <a:lnT>
                      <a:noFill/>
                    </a:lnT>
                    <a:lnB>
                      <a:noFill/>
                    </a:lnB>
                  </a:tcPr>
                </a:tc>
                <a:extLst>
                  <a:ext uri="{0D108BD9-81ED-4DB2-BD59-A6C34878D82A}">
                    <a16:rowId xmlns:a16="http://schemas.microsoft.com/office/drawing/2014/main" val="455033533"/>
                  </a:ext>
                </a:extLst>
              </a:tr>
              <a:tr h="190500">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68.126349</a:t>
                      </a:r>
                    </a:p>
                  </a:txBody>
                  <a:tcPr marL="9525" marR="9525" marT="9525" marB="0" anchor="b">
                    <a:lnL>
                      <a:noFill/>
                    </a:lnL>
                    <a:lnR>
                      <a:noFill/>
                    </a:lnR>
                    <a:lnT>
                      <a:noFill/>
                    </a:lnT>
                    <a:lnB>
                      <a:noFill/>
                    </a:lnB>
                  </a:tcPr>
                </a:tc>
                <a:extLst>
                  <a:ext uri="{0D108BD9-81ED-4DB2-BD59-A6C34878D82A}">
                    <a16:rowId xmlns:a16="http://schemas.microsoft.com/office/drawing/2014/main" val="2974167644"/>
                  </a:ext>
                </a:extLst>
              </a:tr>
              <a:tr h="190500">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68.126349</a:t>
                      </a:r>
                    </a:p>
                  </a:txBody>
                  <a:tcPr marL="9525" marR="9525" marT="9525" marB="0" anchor="b">
                    <a:lnL>
                      <a:noFill/>
                    </a:lnL>
                    <a:lnR>
                      <a:noFill/>
                    </a:lnR>
                    <a:lnT>
                      <a:noFill/>
                    </a:lnT>
                    <a:lnB>
                      <a:noFill/>
                    </a:lnB>
                  </a:tcPr>
                </a:tc>
                <a:extLst>
                  <a:ext uri="{0D108BD9-81ED-4DB2-BD59-A6C34878D82A}">
                    <a16:rowId xmlns:a16="http://schemas.microsoft.com/office/drawing/2014/main" val="2321248764"/>
                  </a:ext>
                </a:extLst>
              </a:tr>
              <a:tr h="190500">
                <a:tc>
                  <a:txBody>
                    <a:bodyPr/>
                    <a:lstStyle/>
                    <a:p>
                      <a:pPr algn="r" fontAlgn="b"/>
                      <a:r>
                        <a:rPr lang="en-US" sz="1100" b="0" i="0" u="none" strike="noStrike" dirty="0">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68.125714</a:t>
                      </a:r>
                    </a:p>
                  </a:txBody>
                  <a:tcPr marL="9525" marR="9525" marT="9525" marB="0" anchor="b">
                    <a:lnL>
                      <a:noFill/>
                    </a:lnL>
                    <a:lnR>
                      <a:noFill/>
                    </a:lnR>
                    <a:lnT>
                      <a:noFill/>
                    </a:lnT>
                    <a:lnB>
                      <a:noFill/>
                    </a:lnB>
                  </a:tcPr>
                </a:tc>
                <a:extLst>
                  <a:ext uri="{0D108BD9-81ED-4DB2-BD59-A6C34878D82A}">
                    <a16:rowId xmlns:a16="http://schemas.microsoft.com/office/drawing/2014/main" val="3905895591"/>
                  </a:ext>
                </a:extLst>
              </a:tr>
              <a:tr h="190500">
                <a:tc>
                  <a:txBody>
                    <a:bodyPr/>
                    <a:lstStyle/>
                    <a:p>
                      <a:pPr algn="r" fontAlgn="b"/>
                      <a:r>
                        <a:rPr lang="en-US"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68.125714</a:t>
                      </a:r>
                    </a:p>
                  </a:txBody>
                  <a:tcPr marL="9525" marR="9525" marT="9525" marB="0" anchor="b">
                    <a:lnL>
                      <a:noFill/>
                    </a:lnL>
                    <a:lnR>
                      <a:noFill/>
                    </a:lnR>
                    <a:lnT>
                      <a:noFill/>
                    </a:lnT>
                    <a:lnB>
                      <a:noFill/>
                    </a:lnB>
                  </a:tcPr>
                </a:tc>
                <a:extLst>
                  <a:ext uri="{0D108BD9-81ED-4DB2-BD59-A6C34878D82A}">
                    <a16:rowId xmlns:a16="http://schemas.microsoft.com/office/drawing/2014/main" val="887338501"/>
                  </a:ext>
                </a:extLst>
              </a:tr>
              <a:tr h="190500">
                <a:tc>
                  <a:txBody>
                    <a:bodyPr/>
                    <a:lstStyle/>
                    <a:p>
                      <a:pPr algn="r" fontAlgn="b"/>
                      <a:r>
                        <a:rPr lang="en-US" sz="1100" b="0" i="0" u="none" strike="noStrike" dirty="0">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67.966984</a:t>
                      </a:r>
                    </a:p>
                  </a:txBody>
                  <a:tcPr marL="9525" marR="9525" marT="9525" marB="0" anchor="b">
                    <a:lnL>
                      <a:noFill/>
                    </a:lnL>
                    <a:lnR>
                      <a:noFill/>
                    </a:lnR>
                    <a:lnT>
                      <a:noFill/>
                    </a:lnT>
                    <a:lnB>
                      <a:noFill/>
                    </a:lnB>
                  </a:tcPr>
                </a:tc>
                <a:extLst>
                  <a:ext uri="{0D108BD9-81ED-4DB2-BD59-A6C34878D82A}">
                    <a16:rowId xmlns:a16="http://schemas.microsoft.com/office/drawing/2014/main" val="1269481439"/>
                  </a:ext>
                </a:extLst>
              </a:tr>
            </a:tbl>
          </a:graphicData>
        </a:graphic>
      </p:graphicFrame>
      <p:pic>
        <p:nvPicPr>
          <p:cNvPr id="13" name="Picture 12">
            <a:extLst>
              <a:ext uri="{FF2B5EF4-FFF2-40B4-BE49-F238E27FC236}">
                <a16:creationId xmlns:a16="http://schemas.microsoft.com/office/drawing/2014/main" id="{D6769DC6-9D9C-6177-CC27-FA53F3F78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448" y="4327850"/>
            <a:ext cx="2809383" cy="184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55314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Evaluation</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CF11424F-CF02-5A9D-5E2C-E6127C027733}"/>
              </a:ext>
            </a:extLst>
          </p:cNvPr>
          <p:cNvSpPr txBox="1"/>
          <p:nvPr/>
        </p:nvSpPr>
        <p:spPr>
          <a:xfrm>
            <a:off x="4556951" y="1039973"/>
            <a:ext cx="5227720" cy="461665"/>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ADA Boost (No SPY Next Day)</a:t>
            </a:r>
          </a:p>
        </p:txBody>
      </p:sp>
      <p:graphicFrame>
        <p:nvGraphicFramePr>
          <p:cNvPr id="15" name="Table 14">
            <a:extLst>
              <a:ext uri="{FF2B5EF4-FFF2-40B4-BE49-F238E27FC236}">
                <a16:creationId xmlns:a16="http://schemas.microsoft.com/office/drawing/2014/main" id="{22EF0FD5-5984-52B3-390D-DF4315A96817}"/>
              </a:ext>
            </a:extLst>
          </p:cNvPr>
          <p:cNvGraphicFramePr>
            <a:graphicFrameLocks noGrp="1"/>
          </p:cNvGraphicFramePr>
          <p:nvPr>
            <p:extLst>
              <p:ext uri="{D42A27DB-BD31-4B8C-83A1-F6EECF244321}">
                <p14:modId xmlns:p14="http://schemas.microsoft.com/office/powerpoint/2010/main" val="1176805654"/>
              </p:ext>
            </p:extLst>
          </p:nvPr>
        </p:nvGraphicFramePr>
        <p:xfrm>
          <a:off x="4556951" y="2073705"/>
          <a:ext cx="1549400" cy="2440305"/>
        </p:xfrm>
        <a:graphic>
          <a:graphicData uri="http://schemas.openxmlformats.org/drawingml/2006/table">
            <a:tbl>
              <a:tblPr/>
              <a:tblGrid>
                <a:gridCol w="612109">
                  <a:extLst>
                    <a:ext uri="{9D8B030D-6E8A-4147-A177-3AD203B41FA5}">
                      <a16:colId xmlns:a16="http://schemas.microsoft.com/office/drawing/2014/main" val="1030120334"/>
                    </a:ext>
                  </a:extLst>
                </a:gridCol>
                <a:gridCol w="937291">
                  <a:extLst>
                    <a:ext uri="{9D8B030D-6E8A-4147-A177-3AD203B41FA5}">
                      <a16:colId xmlns:a16="http://schemas.microsoft.com/office/drawing/2014/main" val="3439584935"/>
                    </a:ext>
                  </a:extLst>
                </a:gridCol>
              </a:tblGrid>
              <a:tr h="190500">
                <a:tc gridSpan="2">
                  <a:txBody>
                    <a:bodyPr/>
                    <a:lstStyle/>
                    <a:p>
                      <a:pPr algn="l" fontAlgn="b"/>
                      <a:r>
                        <a:rPr lang="en-US" sz="1100" b="0" i="0" u="none" strike="noStrike" dirty="0">
                          <a:solidFill>
                            <a:srgbClr val="000000"/>
                          </a:solidFill>
                          <a:effectLst/>
                          <a:latin typeface="Calibri" panose="020F0502020204030204" pitchFamily="34" charset="0"/>
                        </a:rPr>
                        <a:t>ADAB9 with Learning Rate</a:t>
                      </a:r>
                    </a:p>
                  </a:txBody>
                  <a:tcPr marL="9525" marR="9525" marT="9525"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2657738975"/>
                  </a:ext>
                </a:extLst>
              </a:tr>
              <a:tr h="190500">
                <a:tc>
                  <a:txBody>
                    <a:bodyPr/>
                    <a:lstStyle/>
                    <a:p>
                      <a:pPr algn="l" fontAlgn="b"/>
                      <a:r>
                        <a:rPr lang="en-US" sz="1100" b="0" i="0" u="none" strike="noStrike">
                          <a:solidFill>
                            <a:srgbClr val="000000"/>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635865483"/>
                  </a:ext>
                </a:extLst>
              </a:tr>
              <a:tr h="190500">
                <a:tc>
                  <a:txBody>
                    <a:bodyPr/>
                    <a:lstStyle/>
                    <a:p>
                      <a:pPr algn="r" fontAlgn="b"/>
                      <a:r>
                        <a:rPr lang="en-US" sz="11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48.729524</a:t>
                      </a:r>
                    </a:p>
                  </a:txBody>
                  <a:tcPr marL="9525" marR="9525" marT="9525" marB="0" anchor="b">
                    <a:lnL>
                      <a:noFill/>
                    </a:lnL>
                    <a:lnR>
                      <a:noFill/>
                    </a:lnR>
                    <a:lnT>
                      <a:noFill/>
                    </a:lnT>
                    <a:lnB>
                      <a:noFill/>
                    </a:lnB>
                  </a:tcPr>
                </a:tc>
                <a:extLst>
                  <a:ext uri="{0D108BD9-81ED-4DB2-BD59-A6C34878D82A}">
                    <a16:rowId xmlns:a16="http://schemas.microsoft.com/office/drawing/2014/main" val="1699083938"/>
                  </a:ext>
                </a:extLst>
              </a:tr>
              <a:tr h="190500">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48.093333</a:t>
                      </a:r>
                    </a:p>
                  </a:txBody>
                  <a:tcPr marL="9525" marR="9525" marT="9525" marB="0" anchor="b">
                    <a:lnL>
                      <a:noFill/>
                    </a:lnL>
                    <a:lnR>
                      <a:noFill/>
                    </a:lnR>
                    <a:lnT>
                      <a:noFill/>
                    </a:lnT>
                    <a:lnB>
                      <a:noFill/>
                    </a:lnB>
                  </a:tcPr>
                </a:tc>
                <a:extLst>
                  <a:ext uri="{0D108BD9-81ED-4DB2-BD59-A6C34878D82A}">
                    <a16:rowId xmlns:a16="http://schemas.microsoft.com/office/drawing/2014/main" val="1611451257"/>
                  </a:ext>
                </a:extLst>
              </a:tr>
              <a:tr h="190500">
                <a:tc>
                  <a:txBody>
                    <a:bodyPr/>
                    <a:lstStyle/>
                    <a:p>
                      <a:pPr algn="r" fontAlgn="b"/>
                      <a:r>
                        <a:rPr lang="en-US" sz="1100" b="0" i="0" u="none" strike="noStrike" dirty="0">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48.092063</a:t>
                      </a:r>
                    </a:p>
                  </a:txBody>
                  <a:tcPr marL="9525" marR="9525" marT="9525" marB="0" anchor="b">
                    <a:lnL>
                      <a:noFill/>
                    </a:lnL>
                    <a:lnR>
                      <a:noFill/>
                    </a:lnR>
                    <a:lnT>
                      <a:noFill/>
                    </a:lnT>
                    <a:lnB>
                      <a:noFill/>
                    </a:lnB>
                  </a:tcPr>
                </a:tc>
                <a:extLst>
                  <a:ext uri="{0D108BD9-81ED-4DB2-BD59-A6C34878D82A}">
                    <a16:rowId xmlns:a16="http://schemas.microsoft.com/office/drawing/2014/main" val="942758095"/>
                  </a:ext>
                </a:extLst>
              </a:tr>
              <a:tr h="190500">
                <a:tc>
                  <a:txBody>
                    <a:bodyPr/>
                    <a:lstStyle/>
                    <a:p>
                      <a:pPr algn="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48.088889</a:t>
                      </a:r>
                    </a:p>
                  </a:txBody>
                  <a:tcPr marL="9525" marR="9525" marT="9525" marB="0" anchor="b">
                    <a:lnL>
                      <a:noFill/>
                    </a:lnL>
                    <a:lnR>
                      <a:noFill/>
                    </a:lnR>
                    <a:lnT>
                      <a:noFill/>
                    </a:lnT>
                    <a:lnB>
                      <a:noFill/>
                    </a:lnB>
                  </a:tcPr>
                </a:tc>
                <a:extLst>
                  <a:ext uri="{0D108BD9-81ED-4DB2-BD59-A6C34878D82A}">
                    <a16:rowId xmlns:a16="http://schemas.microsoft.com/office/drawing/2014/main" val="3566070322"/>
                  </a:ext>
                </a:extLst>
              </a:tr>
              <a:tr h="190500">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48.728254</a:t>
                      </a:r>
                    </a:p>
                  </a:txBody>
                  <a:tcPr marL="9525" marR="9525" marT="9525" marB="0" anchor="b">
                    <a:lnL>
                      <a:noFill/>
                    </a:lnL>
                    <a:lnR>
                      <a:noFill/>
                    </a:lnR>
                    <a:lnT>
                      <a:noFill/>
                    </a:lnT>
                    <a:lnB>
                      <a:noFill/>
                    </a:lnB>
                  </a:tcPr>
                </a:tc>
                <a:extLst>
                  <a:ext uri="{0D108BD9-81ED-4DB2-BD59-A6C34878D82A}">
                    <a16:rowId xmlns:a16="http://schemas.microsoft.com/office/drawing/2014/main" val="3674056672"/>
                  </a:ext>
                </a:extLst>
              </a:tr>
              <a:tr h="190500">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48.728254</a:t>
                      </a:r>
                    </a:p>
                  </a:txBody>
                  <a:tcPr marL="9525" marR="9525" marT="9525" marB="0" anchor="b">
                    <a:lnL>
                      <a:noFill/>
                    </a:lnL>
                    <a:lnR>
                      <a:noFill/>
                    </a:lnR>
                    <a:lnT>
                      <a:noFill/>
                    </a:lnT>
                    <a:lnB>
                      <a:noFill/>
                    </a:lnB>
                  </a:tcPr>
                </a:tc>
                <a:extLst>
                  <a:ext uri="{0D108BD9-81ED-4DB2-BD59-A6C34878D82A}">
                    <a16:rowId xmlns:a16="http://schemas.microsoft.com/office/drawing/2014/main" val="3330584087"/>
                  </a:ext>
                </a:extLst>
              </a:tr>
              <a:tr h="190500">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48.410794</a:t>
                      </a:r>
                    </a:p>
                  </a:txBody>
                  <a:tcPr marL="9525" marR="9525" marT="9525" marB="0" anchor="b">
                    <a:lnL>
                      <a:noFill/>
                    </a:lnL>
                    <a:lnR>
                      <a:noFill/>
                    </a:lnR>
                    <a:lnT>
                      <a:noFill/>
                    </a:lnT>
                    <a:lnB>
                      <a:noFill/>
                    </a:lnB>
                  </a:tcPr>
                </a:tc>
                <a:extLst>
                  <a:ext uri="{0D108BD9-81ED-4DB2-BD59-A6C34878D82A}">
                    <a16:rowId xmlns:a16="http://schemas.microsoft.com/office/drawing/2014/main" val="3923372443"/>
                  </a:ext>
                </a:extLst>
              </a:tr>
              <a:tr h="190500">
                <a:tc>
                  <a:txBody>
                    <a:bodyPr/>
                    <a:lstStyle/>
                    <a:p>
                      <a:pPr algn="r" fontAlgn="b"/>
                      <a:r>
                        <a:rPr lang="en-US" sz="11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48.645714</a:t>
                      </a:r>
                    </a:p>
                  </a:txBody>
                  <a:tcPr marL="9525" marR="9525" marT="9525" marB="0" anchor="b">
                    <a:lnL>
                      <a:noFill/>
                    </a:lnL>
                    <a:lnR>
                      <a:noFill/>
                    </a:lnR>
                    <a:lnT>
                      <a:noFill/>
                    </a:lnT>
                    <a:lnB>
                      <a:noFill/>
                    </a:lnB>
                  </a:tcPr>
                </a:tc>
                <a:extLst>
                  <a:ext uri="{0D108BD9-81ED-4DB2-BD59-A6C34878D82A}">
                    <a16:rowId xmlns:a16="http://schemas.microsoft.com/office/drawing/2014/main" val="2154013487"/>
                  </a:ext>
                </a:extLst>
              </a:tr>
              <a:tr h="190500">
                <a:tc>
                  <a:txBody>
                    <a:bodyPr/>
                    <a:lstStyle/>
                    <a:p>
                      <a:pPr algn="r" fontAlgn="b"/>
                      <a:r>
                        <a:rPr lang="en-US"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48.246984</a:t>
                      </a:r>
                    </a:p>
                  </a:txBody>
                  <a:tcPr marL="9525" marR="9525" marT="9525" marB="0" anchor="b">
                    <a:lnL>
                      <a:noFill/>
                    </a:lnL>
                    <a:lnR>
                      <a:noFill/>
                    </a:lnR>
                    <a:lnT>
                      <a:noFill/>
                    </a:lnT>
                    <a:lnB>
                      <a:noFill/>
                    </a:lnB>
                  </a:tcPr>
                </a:tc>
                <a:extLst>
                  <a:ext uri="{0D108BD9-81ED-4DB2-BD59-A6C34878D82A}">
                    <a16:rowId xmlns:a16="http://schemas.microsoft.com/office/drawing/2014/main" val="1667917471"/>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48.326984</a:t>
                      </a:r>
                    </a:p>
                  </a:txBody>
                  <a:tcPr marL="9525" marR="9525" marT="9525" marB="0" anchor="b">
                    <a:lnL>
                      <a:noFill/>
                    </a:lnL>
                    <a:lnR>
                      <a:noFill/>
                    </a:lnR>
                    <a:lnT>
                      <a:noFill/>
                    </a:lnT>
                    <a:lnB>
                      <a:noFill/>
                    </a:lnB>
                  </a:tcPr>
                </a:tc>
                <a:extLst>
                  <a:ext uri="{0D108BD9-81ED-4DB2-BD59-A6C34878D82A}">
                    <a16:rowId xmlns:a16="http://schemas.microsoft.com/office/drawing/2014/main" val="1573061490"/>
                  </a:ext>
                </a:extLst>
              </a:tr>
            </a:tbl>
          </a:graphicData>
        </a:graphic>
      </p:graphicFrame>
      <p:pic>
        <p:nvPicPr>
          <p:cNvPr id="1026" name="Picture 2">
            <a:extLst>
              <a:ext uri="{FF2B5EF4-FFF2-40B4-BE49-F238E27FC236}">
                <a16:creationId xmlns:a16="http://schemas.microsoft.com/office/drawing/2014/main" id="{7A0C843F-ADDA-8621-F5D6-15C0139FD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7319" y="4669361"/>
            <a:ext cx="2188664" cy="146283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421036E-8659-A998-AB82-41D3BD0BEF29}"/>
              </a:ext>
            </a:extLst>
          </p:cNvPr>
          <p:cNvSpPr txBox="1"/>
          <p:nvPr/>
        </p:nvSpPr>
        <p:spPr>
          <a:xfrm>
            <a:off x="4556951" y="1512855"/>
            <a:ext cx="5227720" cy="461665"/>
          </a:xfrm>
          <a:prstGeom prst="rect">
            <a:avLst/>
          </a:prstGeom>
          <a:noFill/>
        </p:spPr>
        <p:txBody>
          <a:bodyPr wrap="square" rtlCol="0">
            <a:spAutoFit/>
          </a:bodyPr>
          <a:lstStyle/>
          <a:p>
            <a:r>
              <a:rPr lang="en-US" sz="2400" spc="150" dirty="0">
                <a:solidFill>
                  <a:schemeClr val="tx2"/>
                </a:solidFill>
                <a:latin typeface="Abadi" panose="020B0604020104020204" pitchFamily="34" charset="0"/>
              </a:rPr>
              <a:t>Train Accuracy</a:t>
            </a:r>
          </a:p>
        </p:txBody>
      </p:sp>
      <p:sp>
        <p:nvSpPr>
          <p:cNvPr id="18" name="TextBox 17">
            <a:extLst>
              <a:ext uri="{FF2B5EF4-FFF2-40B4-BE49-F238E27FC236}">
                <a16:creationId xmlns:a16="http://schemas.microsoft.com/office/drawing/2014/main" id="{8AF1599D-57F9-B7BB-AF0D-7E0D1E55DD4C}"/>
              </a:ext>
            </a:extLst>
          </p:cNvPr>
          <p:cNvSpPr txBox="1"/>
          <p:nvPr/>
        </p:nvSpPr>
        <p:spPr>
          <a:xfrm>
            <a:off x="8372888" y="1524072"/>
            <a:ext cx="5227720" cy="461665"/>
          </a:xfrm>
          <a:prstGeom prst="rect">
            <a:avLst/>
          </a:prstGeom>
          <a:noFill/>
        </p:spPr>
        <p:txBody>
          <a:bodyPr wrap="square" rtlCol="0">
            <a:spAutoFit/>
          </a:bodyPr>
          <a:lstStyle/>
          <a:p>
            <a:r>
              <a:rPr lang="en-US" sz="2400" spc="150" dirty="0">
                <a:solidFill>
                  <a:schemeClr val="tx2"/>
                </a:solidFill>
                <a:latin typeface="Abadi" panose="020B0604020104020204" pitchFamily="34" charset="0"/>
              </a:rPr>
              <a:t>Test Accuracy</a:t>
            </a:r>
          </a:p>
        </p:txBody>
      </p:sp>
      <p:pic>
        <p:nvPicPr>
          <p:cNvPr id="1028" name="Picture 4">
            <a:extLst>
              <a:ext uri="{FF2B5EF4-FFF2-40B4-BE49-F238E27FC236}">
                <a16:creationId xmlns:a16="http://schemas.microsoft.com/office/drawing/2014/main" id="{D5FC0480-5B12-6E36-A915-3E42785EE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6064" y="4582017"/>
            <a:ext cx="2366630" cy="15817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Table 18">
            <a:extLst>
              <a:ext uri="{FF2B5EF4-FFF2-40B4-BE49-F238E27FC236}">
                <a16:creationId xmlns:a16="http://schemas.microsoft.com/office/drawing/2014/main" id="{7C291FB5-D652-EBFE-5ECE-CEB0CEE00D3E}"/>
              </a:ext>
            </a:extLst>
          </p:cNvPr>
          <p:cNvGraphicFramePr>
            <a:graphicFrameLocks noGrp="1"/>
          </p:cNvGraphicFramePr>
          <p:nvPr>
            <p:extLst>
              <p:ext uri="{D42A27DB-BD31-4B8C-83A1-F6EECF244321}">
                <p14:modId xmlns:p14="http://schemas.microsoft.com/office/powerpoint/2010/main" val="578876806"/>
              </p:ext>
            </p:extLst>
          </p:nvPr>
        </p:nvGraphicFramePr>
        <p:xfrm>
          <a:off x="8624679" y="2070229"/>
          <a:ext cx="1549400" cy="2440305"/>
        </p:xfrm>
        <a:graphic>
          <a:graphicData uri="http://schemas.openxmlformats.org/drawingml/2006/table">
            <a:tbl>
              <a:tblPr/>
              <a:tblGrid>
                <a:gridCol w="612109">
                  <a:extLst>
                    <a:ext uri="{9D8B030D-6E8A-4147-A177-3AD203B41FA5}">
                      <a16:colId xmlns:a16="http://schemas.microsoft.com/office/drawing/2014/main" val="4171114884"/>
                    </a:ext>
                  </a:extLst>
                </a:gridCol>
                <a:gridCol w="937291">
                  <a:extLst>
                    <a:ext uri="{9D8B030D-6E8A-4147-A177-3AD203B41FA5}">
                      <a16:colId xmlns:a16="http://schemas.microsoft.com/office/drawing/2014/main" val="3197280363"/>
                    </a:ext>
                  </a:extLst>
                </a:gridCol>
              </a:tblGrid>
              <a:tr h="190500">
                <a:tc gridSpan="2">
                  <a:txBody>
                    <a:bodyPr/>
                    <a:lstStyle/>
                    <a:p>
                      <a:pPr algn="l" fontAlgn="b"/>
                      <a:r>
                        <a:rPr lang="en-US" sz="1100" b="0" i="0" u="none" strike="noStrike">
                          <a:solidFill>
                            <a:srgbClr val="000000"/>
                          </a:solidFill>
                          <a:effectLst/>
                          <a:latin typeface="Calibri" panose="020F0502020204030204" pitchFamily="34" charset="0"/>
                        </a:rPr>
                        <a:t>ADAB9 with Learning Rate</a:t>
                      </a:r>
                    </a:p>
                  </a:txBody>
                  <a:tcPr marL="9525" marR="9525" marT="9525"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227996177"/>
                  </a:ext>
                </a:extLst>
              </a:tr>
              <a:tr h="190500">
                <a:tc>
                  <a:txBody>
                    <a:bodyPr/>
                    <a:lstStyle/>
                    <a:p>
                      <a:pPr algn="l" fontAlgn="b"/>
                      <a:r>
                        <a:rPr lang="en-US" sz="1100" b="0" i="0" u="none" strike="noStrike" dirty="0">
                          <a:solidFill>
                            <a:srgbClr val="000000"/>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1857964"/>
                  </a:ext>
                </a:extLst>
              </a:tr>
              <a:tr h="190500">
                <a:tc>
                  <a:txBody>
                    <a:bodyPr/>
                    <a:lstStyle/>
                    <a:p>
                      <a:pPr algn="r" fontAlgn="b"/>
                      <a:r>
                        <a:rPr lang="en-US" sz="11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54.285714</a:t>
                      </a:r>
                    </a:p>
                  </a:txBody>
                  <a:tcPr marL="9525" marR="9525" marT="9525" marB="0" anchor="b">
                    <a:lnL>
                      <a:noFill/>
                    </a:lnL>
                    <a:lnR>
                      <a:noFill/>
                    </a:lnR>
                    <a:lnT>
                      <a:noFill/>
                    </a:lnT>
                    <a:lnB>
                      <a:noFill/>
                    </a:lnB>
                  </a:tcPr>
                </a:tc>
                <a:extLst>
                  <a:ext uri="{0D108BD9-81ED-4DB2-BD59-A6C34878D82A}">
                    <a16:rowId xmlns:a16="http://schemas.microsoft.com/office/drawing/2014/main" val="1480837056"/>
                  </a:ext>
                </a:extLst>
              </a:tr>
              <a:tr h="190500">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53.968254</a:t>
                      </a:r>
                    </a:p>
                  </a:txBody>
                  <a:tcPr marL="9525" marR="9525" marT="9525" marB="0" anchor="b">
                    <a:lnL>
                      <a:noFill/>
                    </a:lnL>
                    <a:lnR>
                      <a:noFill/>
                    </a:lnR>
                    <a:lnT>
                      <a:noFill/>
                    </a:lnT>
                    <a:lnB>
                      <a:noFill/>
                    </a:lnB>
                  </a:tcPr>
                </a:tc>
                <a:extLst>
                  <a:ext uri="{0D108BD9-81ED-4DB2-BD59-A6C34878D82A}">
                    <a16:rowId xmlns:a16="http://schemas.microsoft.com/office/drawing/2014/main" val="2351994123"/>
                  </a:ext>
                </a:extLst>
              </a:tr>
              <a:tr h="190500">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54.285714</a:t>
                      </a:r>
                    </a:p>
                  </a:txBody>
                  <a:tcPr marL="9525" marR="9525" marT="9525" marB="0" anchor="b">
                    <a:lnL>
                      <a:noFill/>
                    </a:lnL>
                    <a:lnR>
                      <a:noFill/>
                    </a:lnR>
                    <a:lnT>
                      <a:noFill/>
                    </a:lnT>
                    <a:lnB>
                      <a:noFill/>
                    </a:lnB>
                  </a:tcPr>
                </a:tc>
                <a:extLst>
                  <a:ext uri="{0D108BD9-81ED-4DB2-BD59-A6C34878D82A}">
                    <a16:rowId xmlns:a16="http://schemas.microsoft.com/office/drawing/2014/main" val="1689121024"/>
                  </a:ext>
                </a:extLst>
              </a:tr>
              <a:tr h="190500">
                <a:tc>
                  <a:txBody>
                    <a:bodyPr/>
                    <a:lstStyle/>
                    <a:p>
                      <a:pPr algn="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53.968254</a:t>
                      </a:r>
                    </a:p>
                  </a:txBody>
                  <a:tcPr marL="9525" marR="9525" marT="9525" marB="0" anchor="b">
                    <a:lnL>
                      <a:noFill/>
                    </a:lnL>
                    <a:lnR>
                      <a:noFill/>
                    </a:lnR>
                    <a:lnT>
                      <a:noFill/>
                    </a:lnT>
                    <a:lnB>
                      <a:noFill/>
                    </a:lnB>
                  </a:tcPr>
                </a:tc>
                <a:extLst>
                  <a:ext uri="{0D108BD9-81ED-4DB2-BD59-A6C34878D82A}">
                    <a16:rowId xmlns:a16="http://schemas.microsoft.com/office/drawing/2014/main" val="2036572528"/>
                  </a:ext>
                </a:extLst>
              </a:tr>
              <a:tr h="190500">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54.761905</a:t>
                      </a:r>
                    </a:p>
                  </a:txBody>
                  <a:tcPr marL="9525" marR="9525" marT="9525" marB="0" anchor="b">
                    <a:lnL>
                      <a:noFill/>
                    </a:lnL>
                    <a:lnR>
                      <a:noFill/>
                    </a:lnR>
                    <a:lnT>
                      <a:noFill/>
                    </a:lnT>
                    <a:lnB>
                      <a:noFill/>
                    </a:lnB>
                  </a:tcPr>
                </a:tc>
                <a:extLst>
                  <a:ext uri="{0D108BD9-81ED-4DB2-BD59-A6C34878D82A}">
                    <a16:rowId xmlns:a16="http://schemas.microsoft.com/office/drawing/2014/main" val="2707485415"/>
                  </a:ext>
                </a:extLst>
              </a:tr>
              <a:tr h="190500">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55.238095</a:t>
                      </a:r>
                    </a:p>
                  </a:txBody>
                  <a:tcPr marL="9525" marR="9525" marT="9525" marB="0" anchor="b">
                    <a:lnL>
                      <a:noFill/>
                    </a:lnL>
                    <a:lnR>
                      <a:noFill/>
                    </a:lnR>
                    <a:lnT>
                      <a:noFill/>
                    </a:lnT>
                    <a:lnB>
                      <a:noFill/>
                    </a:lnB>
                  </a:tcPr>
                </a:tc>
                <a:extLst>
                  <a:ext uri="{0D108BD9-81ED-4DB2-BD59-A6C34878D82A}">
                    <a16:rowId xmlns:a16="http://schemas.microsoft.com/office/drawing/2014/main" val="1980418752"/>
                  </a:ext>
                </a:extLst>
              </a:tr>
              <a:tr h="190500">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54.920635</a:t>
                      </a:r>
                    </a:p>
                  </a:txBody>
                  <a:tcPr marL="9525" marR="9525" marT="9525" marB="0" anchor="b">
                    <a:lnL>
                      <a:noFill/>
                    </a:lnL>
                    <a:lnR>
                      <a:noFill/>
                    </a:lnR>
                    <a:lnT>
                      <a:noFill/>
                    </a:lnT>
                    <a:lnB>
                      <a:noFill/>
                    </a:lnB>
                  </a:tcPr>
                </a:tc>
                <a:extLst>
                  <a:ext uri="{0D108BD9-81ED-4DB2-BD59-A6C34878D82A}">
                    <a16:rowId xmlns:a16="http://schemas.microsoft.com/office/drawing/2014/main" val="3732845700"/>
                  </a:ext>
                </a:extLst>
              </a:tr>
              <a:tr h="190500">
                <a:tc>
                  <a:txBody>
                    <a:bodyPr/>
                    <a:lstStyle/>
                    <a:p>
                      <a:pPr algn="r" fontAlgn="b"/>
                      <a:r>
                        <a:rPr lang="en-US" sz="11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54.761905</a:t>
                      </a:r>
                    </a:p>
                  </a:txBody>
                  <a:tcPr marL="9525" marR="9525" marT="9525" marB="0" anchor="b">
                    <a:lnL>
                      <a:noFill/>
                    </a:lnL>
                    <a:lnR>
                      <a:noFill/>
                    </a:lnR>
                    <a:lnT>
                      <a:noFill/>
                    </a:lnT>
                    <a:lnB>
                      <a:noFill/>
                    </a:lnB>
                  </a:tcPr>
                </a:tc>
                <a:extLst>
                  <a:ext uri="{0D108BD9-81ED-4DB2-BD59-A6C34878D82A}">
                    <a16:rowId xmlns:a16="http://schemas.microsoft.com/office/drawing/2014/main" val="157819052"/>
                  </a:ext>
                </a:extLst>
              </a:tr>
              <a:tr h="190500">
                <a:tc>
                  <a:txBody>
                    <a:bodyPr/>
                    <a:lstStyle/>
                    <a:p>
                      <a:pPr algn="r" fontAlgn="b"/>
                      <a:r>
                        <a:rPr lang="en-US"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54.761905</a:t>
                      </a:r>
                    </a:p>
                  </a:txBody>
                  <a:tcPr marL="9525" marR="9525" marT="9525" marB="0" anchor="b">
                    <a:lnL>
                      <a:noFill/>
                    </a:lnL>
                    <a:lnR>
                      <a:noFill/>
                    </a:lnR>
                    <a:lnT>
                      <a:noFill/>
                    </a:lnT>
                    <a:lnB>
                      <a:noFill/>
                    </a:lnB>
                  </a:tcPr>
                </a:tc>
                <a:extLst>
                  <a:ext uri="{0D108BD9-81ED-4DB2-BD59-A6C34878D82A}">
                    <a16:rowId xmlns:a16="http://schemas.microsoft.com/office/drawing/2014/main" val="1997315500"/>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54.126984</a:t>
                      </a:r>
                    </a:p>
                  </a:txBody>
                  <a:tcPr marL="9525" marR="9525" marT="9525" marB="0" anchor="b">
                    <a:lnL>
                      <a:noFill/>
                    </a:lnL>
                    <a:lnR>
                      <a:noFill/>
                    </a:lnR>
                    <a:lnT>
                      <a:noFill/>
                    </a:lnT>
                    <a:lnB>
                      <a:noFill/>
                    </a:lnB>
                  </a:tcPr>
                </a:tc>
                <a:extLst>
                  <a:ext uri="{0D108BD9-81ED-4DB2-BD59-A6C34878D82A}">
                    <a16:rowId xmlns:a16="http://schemas.microsoft.com/office/drawing/2014/main" val="1486518809"/>
                  </a:ext>
                </a:extLst>
              </a:tr>
            </a:tbl>
          </a:graphicData>
        </a:graphic>
      </p:graphicFrame>
    </p:spTree>
    <p:extLst>
      <p:ext uri="{BB962C8B-B14F-4D97-AF65-F5344CB8AC3E}">
        <p14:creationId xmlns:p14="http://schemas.microsoft.com/office/powerpoint/2010/main" val="243493104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Evaluation</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352254" y="809140"/>
            <a:ext cx="5227720" cy="461665"/>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Gradient Boosting</a:t>
            </a:r>
          </a:p>
        </p:txBody>
      </p:sp>
      <p:graphicFrame>
        <p:nvGraphicFramePr>
          <p:cNvPr id="15" name="Table 14">
            <a:extLst>
              <a:ext uri="{FF2B5EF4-FFF2-40B4-BE49-F238E27FC236}">
                <a16:creationId xmlns:a16="http://schemas.microsoft.com/office/drawing/2014/main" id="{5EB3DCF4-ABFD-A099-BD24-6A641540D9E5}"/>
              </a:ext>
            </a:extLst>
          </p:cNvPr>
          <p:cNvGraphicFramePr>
            <a:graphicFrameLocks noGrp="1"/>
          </p:cNvGraphicFramePr>
          <p:nvPr>
            <p:extLst>
              <p:ext uri="{D42A27DB-BD31-4B8C-83A1-F6EECF244321}">
                <p14:modId xmlns:p14="http://schemas.microsoft.com/office/powerpoint/2010/main" val="396802660"/>
              </p:ext>
            </p:extLst>
          </p:nvPr>
        </p:nvGraphicFramePr>
        <p:xfrm>
          <a:off x="4518473" y="1303362"/>
          <a:ext cx="2755900" cy="2476500"/>
        </p:xfrm>
        <a:graphic>
          <a:graphicData uri="http://schemas.openxmlformats.org/drawingml/2006/table">
            <a:tbl>
              <a:tblPr/>
              <a:tblGrid>
                <a:gridCol w="1498600">
                  <a:extLst>
                    <a:ext uri="{9D8B030D-6E8A-4147-A177-3AD203B41FA5}">
                      <a16:colId xmlns:a16="http://schemas.microsoft.com/office/drawing/2014/main" val="1522763839"/>
                    </a:ext>
                  </a:extLst>
                </a:gridCol>
                <a:gridCol w="1257300">
                  <a:extLst>
                    <a:ext uri="{9D8B030D-6E8A-4147-A177-3AD203B41FA5}">
                      <a16:colId xmlns:a16="http://schemas.microsoft.com/office/drawing/2014/main" val="18652122"/>
                    </a:ext>
                  </a:extLst>
                </a:gridCol>
              </a:tblGrid>
              <a:tr h="190500">
                <a:tc>
                  <a:txBody>
                    <a:bodyPr/>
                    <a:lstStyle/>
                    <a:p>
                      <a:pPr algn="l" fontAlgn="b"/>
                      <a:r>
                        <a:rPr lang="en-US" sz="1100" b="0" i="0" u="none" strike="noStrike">
                          <a:solidFill>
                            <a:srgbClr val="212121"/>
                          </a:solidFill>
                          <a:effectLst/>
                          <a:latin typeface="Calibri" panose="020F0502020204030204" pitchFamily="34" charset="0"/>
                        </a:rPr>
                        <a:t>GB2 with Learning Rate</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266172808"/>
                  </a:ext>
                </a:extLst>
              </a:tr>
              <a:tr h="190500">
                <a:tc>
                  <a:txBody>
                    <a:bodyPr/>
                    <a:lstStyle/>
                    <a:p>
                      <a:pPr algn="l" fontAlgn="b"/>
                      <a:r>
                        <a:rPr lang="en-US" sz="1100" b="0" i="0" u="none" strike="noStrike">
                          <a:solidFill>
                            <a:srgbClr val="212121"/>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1863095252"/>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65.502857</a:t>
                      </a:r>
                    </a:p>
                  </a:txBody>
                  <a:tcPr marL="9525" marR="9525" marT="9525" marB="0" anchor="b">
                    <a:lnL>
                      <a:noFill/>
                    </a:lnL>
                    <a:lnR>
                      <a:noFill/>
                    </a:lnR>
                    <a:lnT>
                      <a:noFill/>
                    </a:lnT>
                    <a:lnB>
                      <a:noFill/>
                    </a:lnB>
                  </a:tcPr>
                </a:tc>
                <a:extLst>
                  <a:ext uri="{0D108BD9-81ED-4DB2-BD59-A6C34878D82A}">
                    <a16:rowId xmlns:a16="http://schemas.microsoft.com/office/drawing/2014/main" val="1108093460"/>
                  </a:ext>
                </a:extLst>
              </a:tr>
              <a:tr h="190500">
                <a:tc>
                  <a:txBody>
                    <a:bodyPr/>
                    <a:lstStyle/>
                    <a:p>
                      <a:pPr algn="r" fontAlgn="b"/>
                      <a:r>
                        <a:rPr lang="en-US" sz="1100" b="0" i="0" u="none" strike="noStrike">
                          <a:solidFill>
                            <a:srgbClr val="000000"/>
                          </a:solidFill>
                          <a:effectLst/>
                          <a:latin typeface="Calibri" panose="020F0502020204030204" pitchFamily="34" charset="0"/>
                        </a:rPr>
                        <a:t>0.11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64.307937</a:t>
                      </a:r>
                    </a:p>
                  </a:txBody>
                  <a:tcPr marL="9525" marR="9525" marT="9525" marB="0" anchor="b">
                    <a:lnL>
                      <a:noFill/>
                    </a:lnL>
                    <a:lnR>
                      <a:noFill/>
                    </a:lnR>
                    <a:lnT>
                      <a:noFill/>
                    </a:lnT>
                    <a:lnB>
                      <a:noFill/>
                    </a:lnB>
                  </a:tcPr>
                </a:tc>
                <a:extLst>
                  <a:ext uri="{0D108BD9-81ED-4DB2-BD59-A6C34878D82A}">
                    <a16:rowId xmlns:a16="http://schemas.microsoft.com/office/drawing/2014/main" val="3810689537"/>
                  </a:ext>
                </a:extLst>
              </a:tr>
              <a:tr h="190500">
                <a:tc>
                  <a:txBody>
                    <a:bodyPr/>
                    <a:lstStyle/>
                    <a:p>
                      <a:pPr algn="r" fontAlgn="b"/>
                      <a:r>
                        <a:rPr lang="en-US" sz="11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64.309206</a:t>
                      </a:r>
                    </a:p>
                  </a:txBody>
                  <a:tcPr marL="9525" marR="9525" marT="9525" marB="0" anchor="b">
                    <a:lnL>
                      <a:noFill/>
                    </a:lnL>
                    <a:lnR>
                      <a:noFill/>
                    </a:lnR>
                    <a:lnT>
                      <a:noFill/>
                    </a:lnT>
                    <a:lnB>
                      <a:noFill/>
                    </a:lnB>
                  </a:tcPr>
                </a:tc>
                <a:extLst>
                  <a:ext uri="{0D108BD9-81ED-4DB2-BD59-A6C34878D82A}">
                    <a16:rowId xmlns:a16="http://schemas.microsoft.com/office/drawing/2014/main" val="3594938047"/>
                  </a:ext>
                </a:extLst>
              </a:tr>
              <a:tr h="190500">
                <a:tc>
                  <a:txBody>
                    <a:bodyPr/>
                    <a:lstStyle/>
                    <a:p>
                      <a:pPr algn="r" fontAlgn="b"/>
                      <a:r>
                        <a:rPr lang="en-US" sz="11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63.909841</a:t>
                      </a:r>
                    </a:p>
                  </a:txBody>
                  <a:tcPr marL="9525" marR="9525" marT="9525" marB="0" anchor="b">
                    <a:lnL>
                      <a:noFill/>
                    </a:lnL>
                    <a:lnR>
                      <a:noFill/>
                    </a:lnR>
                    <a:lnT>
                      <a:noFill/>
                    </a:lnT>
                    <a:lnB>
                      <a:noFill/>
                    </a:lnB>
                  </a:tcPr>
                </a:tc>
                <a:extLst>
                  <a:ext uri="{0D108BD9-81ED-4DB2-BD59-A6C34878D82A}">
                    <a16:rowId xmlns:a16="http://schemas.microsoft.com/office/drawing/2014/main" val="2141305261"/>
                  </a:ext>
                </a:extLst>
              </a:tr>
              <a:tr h="190500">
                <a:tc>
                  <a:txBody>
                    <a:bodyPr/>
                    <a:lstStyle/>
                    <a:p>
                      <a:pPr algn="r" fontAlgn="b"/>
                      <a:r>
                        <a:rPr lang="en-US" sz="1100" b="0" i="0" u="none" strike="noStrike">
                          <a:solidFill>
                            <a:srgbClr val="000000"/>
                          </a:solidFill>
                          <a:effectLst/>
                          <a:latin typeface="Calibri" panose="020F0502020204030204" pitchFamily="34" charset="0"/>
                        </a:rPr>
                        <a:t>0.14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63.274921</a:t>
                      </a:r>
                    </a:p>
                  </a:txBody>
                  <a:tcPr marL="9525" marR="9525" marT="9525" marB="0" anchor="b">
                    <a:lnL>
                      <a:noFill/>
                    </a:lnL>
                    <a:lnR>
                      <a:noFill/>
                    </a:lnR>
                    <a:lnT>
                      <a:noFill/>
                    </a:lnT>
                    <a:lnB>
                      <a:noFill/>
                    </a:lnB>
                  </a:tcPr>
                </a:tc>
                <a:extLst>
                  <a:ext uri="{0D108BD9-81ED-4DB2-BD59-A6C34878D82A}">
                    <a16:rowId xmlns:a16="http://schemas.microsoft.com/office/drawing/2014/main" val="1410401371"/>
                  </a:ext>
                </a:extLst>
              </a:tr>
              <a:tr h="190500">
                <a:tc>
                  <a:txBody>
                    <a:bodyPr/>
                    <a:lstStyle/>
                    <a:p>
                      <a:pPr algn="r" fontAlgn="b"/>
                      <a:r>
                        <a:rPr lang="en-US" sz="1100" b="0" i="0" u="none" strike="noStrike">
                          <a:solidFill>
                            <a:srgbClr val="000000"/>
                          </a:solidFill>
                          <a:effectLst/>
                          <a:latin typeface="Calibri" panose="020F0502020204030204" pitchFamily="34" charset="0"/>
                        </a:rPr>
                        <a:t>0.15</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62.95746</a:t>
                      </a:r>
                    </a:p>
                  </a:txBody>
                  <a:tcPr marL="9525" marR="9525" marT="9525" marB="0" anchor="b">
                    <a:lnL>
                      <a:noFill/>
                    </a:lnL>
                    <a:lnR>
                      <a:noFill/>
                    </a:lnR>
                    <a:lnT>
                      <a:noFill/>
                    </a:lnT>
                    <a:lnB>
                      <a:noFill/>
                    </a:lnB>
                  </a:tcPr>
                </a:tc>
                <a:extLst>
                  <a:ext uri="{0D108BD9-81ED-4DB2-BD59-A6C34878D82A}">
                    <a16:rowId xmlns:a16="http://schemas.microsoft.com/office/drawing/2014/main" val="2109941955"/>
                  </a:ext>
                </a:extLst>
              </a:tr>
              <a:tr h="190500">
                <a:tc>
                  <a:txBody>
                    <a:bodyPr/>
                    <a:lstStyle/>
                    <a:p>
                      <a:pPr algn="r" fontAlgn="b"/>
                      <a:r>
                        <a:rPr lang="en-US" sz="1100" b="0" i="0" u="none" strike="noStrike">
                          <a:solidFill>
                            <a:srgbClr val="000000"/>
                          </a:solidFill>
                          <a:effectLst/>
                          <a:latin typeface="Calibri" panose="020F0502020204030204" pitchFamily="34" charset="0"/>
                        </a:rPr>
                        <a:t>0.16</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62.635556</a:t>
                      </a:r>
                    </a:p>
                  </a:txBody>
                  <a:tcPr marL="9525" marR="9525" marT="9525" marB="0" anchor="b">
                    <a:lnL>
                      <a:noFill/>
                    </a:lnL>
                    <a:lnR>
                      <a:noFill/>
                    </a:lnR>
                    <a:lnT>
                      <a:noFill/>
                    </a:lnT>
                    <a:lnB>
                      <a:noFill/>
                    </a:lnB>
                  </a:tcPr>
                </a:tc>
                <a:extLst>
                  <a:ext uri="{0D108BD9-81ED-4DB2-BD59-A6C34878D82A}">
                    <a16:rowId xmlns:a16="http://schemas.microsoft.com/office/drawing/2014/main" val="4211485681"/>
                  </a:ext>
                </a:extLst>
              </a:tr>
              <a:tr h="190500">
                <a:tc>
                  <a:txBody>
                    <a:bodyPr/>
                    <a:lstStyle/>
                    <a:p>
                      <a:pPr algn="r" fontAlgn="b"/>
                      <a:r>
                        <a:rPr lang="en-US" sz="1100" b="0" i="0" u="none" strike="noStrike">
                          <a:solidFill>
                            <a:srgbClr val="000000"/>
                          </a:solidFill>
                          <a:effectLst/>
                          <a:latin typeface="Calibri" panose="020F0502020204030204" pitchFamily="34" charset="0"/>
                        </a:rPr>
                        <a:t>0.17</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63.910476</a:t>
                      </a:r>
                    </a:p>
                  </a:txBody>
                  <a:tcPr marL="9525" marR="9525" marT="9525" marB="0" anchor="b">
                    <a:lnL>
                      <a:noFill/>
                    </a:lnL>
                    <a:lnR>
                      <a:noFill/>
                    </a:lnR>
                    <a:lnT>
                      <a:noFill/>
                    </a:lnT>
                    <a:lnB>
                      <a:noFill/>
                    </a:lnB>
                  </a:tcPr>
                </a:tc>
                <a:extLst>
                  <a:ext uri="{0D108BD9-81ED-4DB2-BD59-A6C34878D82A}">
                    <a16:rowId xmlns:a16="http://schemas.microsoft.com/office/drawing/2014/main" val="2493581311"/>
                  </a:ext>
                </a:extLst>
              </a:tr>
              <a:tr h="190500">
                <a:tc>
                  <a:txBody>
                    <a:bodyPr/>
                    <a:lstStyle/>
                    <a:p>
                      <a:pPr algn="r" fontAlgn="b"/>
                      <a:r>
                        <a:rPr lang="en-US" sz="1100" b="0" i="0" u="none" strike="noStrike">
                          <a:solidFill>
                            <a:srgbClr val="000000"/>
                          </a:solidFill>
                          <a:effectLst/>
                          <a:latin typeface="Calibri" panose="020F0502020204030204" pitchFamily="34" charset="0"/>
                        </a:rPr>
                        <a:t>0.18</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62.083175</a:t>
                      </a:r>
                    </a:p>
                  </a:txBody>
                  <a:tcPr marL="9525" marR="9525" marT="9525" marB="0" anchor="b">
                    <a:lnL>
                      <a:noFill/>
                    </a:lnL>
                    <a:lnR>
                      <a:noFill/>
                    </a:lnR>
                    <a:lnT>
                      <a:noFill/>
                    </a:lnT>
                    <a:lnB>
                      <a:noFill/>
                    </a:lnB>
                  </a:tcPr>
                </a:tc>
                <a:extLst>
                  <a:ext uri="{0D108BD9-81ED-4DB2-BD59-A6C34878D82A}">
                    <a16:rowId xmlns:a16="http://schemas.microsoft.com/office/drawing/2014/main" val="2726088284"/>
                  </a:ext>
                </a:extLst>
              </a:tr>
              <a:tr h="190500">
                <a:tc>
                  <a:txBody>
                    <a:bodyPr/>
                    <a:lstStyle/>
                    <a:p>
                      <a:pPr algn="r" fontAlgn="b"/>
                      <a:r>
                        <a:rPr lang="en-US" sz="1100" b="0" i="0" u="none" strike="noStrike">
                          <a:solidFill>
                            <a:srgbClr val="000000"/>
                          </a:solidFill>
                          <a:effectLst/>
                          <a:latin typeface="Calibri" panose="020F0502020204030204" pitchFamily="34" charset="0"/>
                        </a:rPr>
                        <a:t>0.19</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62.00127</a:t>
                      </a:r>
                    </a:p>
                  </a:txBody>
                  <a:tcPr marL="9525" marR="9525" marT="9525" marB="0" anchor="b">
                    <a:lnL>
                      <a:noFill/>
                    </a:lnL>
                    <a:lnR>
                      <a:noFill/>
                    </a:lnR>
                    <a:lnT>
                      <a:noFill/>
                    </a:lnT>
                    <a:lnB>
                      <a:noFill/>
                    </a:lnB>
                  </a:tcPr>
                </a:tc>
                <a:extLst>
                  <a:ext uri="{0D108BD9-81ED-4DB2-BD59-A6C34878D82A}">
                    <a16:rowId xmlns:a16="http://schemas.microsoft.com/office/drawing/2014/main" val="1159805081"/>
                  </a:ext>
                </a:extLst>
              </a:tr>
              <a:tr h="190500">
                <a:tc>
                  <a:txBody>
                    <a:bodyPr/>
                    <a:lstStyle/>
                    <a:p>
                      <a:pPr algn="r" fontAlgn="b"/>
                      <a:r>
                        <a:rPr lang="en-US" sz="1100" b="0" i="0" u="none" strike="noStrike">
                          <a:solidFill>
                            <a:srgbClr val="000000"/>
                          </a:solidFill>
                          <a:effectLst/>
                          <a:latin typeface="Calibri" panose="020F0502020204030204" pitchFamily="34" charset="0"/>
                        </a:rPr>
                        <a:t>0.2</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61.919365</a:t>
                      </a:r>
                    </a:p>
                  </a:txBody>
                  <a:tcPr marL="9525" marR="9525" marT="9525" marB="0" anchor="b">
                    <a:lnL>
                      <a:noFill/>
                    </a:lnL>
                    <a:lnR>
                      <a:noFill/>
                    </a:lnR>
                    <a:lnT>
                      <a:noFill/>
                    </a:lnT>
                    <a:lnB>
                      <a:noFill/>
                    </a:lnB>
                  </a:tcPr>
                </a:tc>
                <a:extLst>
                  <a:ext uri="{0D108BD9-81ED-4DB2-BD59-A6C34878D82A}">
                    <a16:rowId xmlns:a16="http://schemas.microsoft.com/office/drawing/2014/main" val="3233275000"/>
                  </a:ext>
                </a:extLst>
              </a:tr>
            </a:tbl>
          </a:graphicData>
        </a:graphic>
      </p:graphicFrame>
      <p:graphicFrame>
        <p:nvGraphicFramePr>
          <p:cNvPr id="17" name="Table 16">
            <a:extLst>
              <a:ext uri="{FF2B5EF4-FFF2-40B4-BE49-F238E27FC236}">
                <a16:creationId xmlns:a16="http://schemas.microsoft.com/office/drawing/2014/main" id="{887F8F19-61E5-016A-90D0-9158FC3CBDEB}"/>
              </a:ext>
            </a:extLst>
          </p:cNvPr>
          <p:cNvGraphicFramePr>
            <a:graphicFrameLocks noGrp="1"/>
          </p:cNvGraphicFramePr>
          <p:nvPr>
            <p:extLst>
              <p:ext uri="{D42A27DB-BD31-4B8C-83A1-F6EECF244321}">
                <p14:modId xmlns:p14="http://schemas.microsoft.com/office/powerpoint/2010/main" val="495783966"/>
              </p:ext>
            </p:extLst>
          </p:nvPr>
        </p:nvGraphicFramePr>
        <p:xfrm>
          <a:off x="7677494" y="519191"/>
          <a:ext cx="4406900" cy="1428750"/>
        </p:xfrm>
        <a:graphic>
          <a:graphicData uri="http://schemas.openxmlformats.org/drawingml/2006/table">
            <a:tbl>
              <a:tblPr/>
              <a:tblGrid>
                <a:gridCol w="1132659">
                  <a:extLst>
                    <a:ext uri="{9D8B030D-6E8A-4147-A177-3AD203B41FA5}">
                      <a16:colId xmlns:a16="http://schemas.microsoft.com/office/drawing/2014/main" val="1469054218"/>
                    </a:ext>
                  </a:extLst>
                </a:gridCol>
                <a:gridCol w="1269086">
                  <a:extLst>
                    <a:ext uri="{9D8B030D-6E8A-4147-A177-3AD203B41FA5}">
                      <a16:colId xmlns:a16="http://schemas.microsoft.com/office/drawing/2014/main" val="4186171749"/>
                    </a:ext>
                  </a:extLst>
                </a:gridCol>
                <a:gridCol w="2005155">
                  <a:extLst>
                    <a:ext uri="{9D8B030D-6E8A-4147-A177-3AD203B41FA5}">
                      <a16:colId xmlns:a16="http://schemas.microsoft.com/office/drawing/2014/main" val="953700854"/>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Gradient</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Dropped</a:t>
                      </a:r>
                    </a:p>
                  </a:txBody>
                  <a:tcPr marL="9525" marR="9525" marT="9525" marB="0" anchor="b">
                    <a:lnL>
                      <a:noFill/>
                    </a:lnL>
                    <a:lnR>
                      <a:noFill/>
                    </a:lnR>
                    <a:lnT>
                      <a:noFill/>
                    </a:lnT>
                    <a:lnB>
                      <a:noFill/>
                    </a:lnB>
                  </a:tcPr>
                </a:tc>
                <a:extLst>
                  <a:ext uri="{0D108BD9-81ED-4DB2-BD59-A6C34878D82A}">
                    <a16:rowId xmlns:a16="http://schemas.microsoft.com/office/drawing/2014/main" val="3260727965"/>
                  </a:ext>
                </a:extLst>
              </a:tr>
              <a:tr h="190500">
                <a:tc>
                  <a:txBody>
                    <a:bodyPr/>
                    <a:lstStyle/>
                    <a:p>
                      <a:pPr algn="l" fontAlgn="b"/>
                      <a:r>
                        <a:rPr lang="en-US" sz="1100" b="0" i="0" u="none" strike="noStrike">
                          <a:solidFill>
                            <a:srgbClr val="000000"/>
                          </a:solidFill>
                          <a:effectLst/>
                          <a:latin typeface="Calibri" panose="020F0502020204030204" pitchFamily="34" charset="0"/>
                        </a:rPr>
                        <a:t>GB1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0.644692063</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None</a:t>
                      </a:r>
                    </a:p>
                  </a:txBody>
                  <a:tcPr marL="9525" marR="9525" marT="9525" marB="0" anchor="b">
                    <a:lnL>
                      <a:noFill/>
                    </a:lnL>
                    <a:lnR>
                      <a:noFill/>
                    </a:lnR>
                    <a:lnT>
                      <a:noFill/>
                    </a:lnT>
                    <a:lnB>
                      <a:noFill/>
                    </a:lnB>
                  </a:tcPr>
                </a:tc>
                <a:extLst>
                  <a:ext uri="{0D108BD9-81ED-4DB2-BD59-A6C34878D82A}">
                    <a16:rowId xmlns:a16="http://schemas.microsoft.com/office/drawing/2014/main" val="2134697161"/>
                  </a:ext>
                </a:extLst>
              </a:tr>
              <a:tr h="190500">
                <a:tc>
                  <a:txBody>
                    <a:bodyPr/>
                    <a:lstStyle/>
                    <a:p>
                      <a:pPr algn="l" fontAlgn="b"/>
                      <a:r>
                        <a:rPr lang="en-US" sz="1100" b="0" i="0" u="none" strike="noStrike">
                          <a:solidFill>
                            <a:srgbClr val="000000"/>
                          </a:solidFill>
                          <a:effectLst/>
                          <a:latin typeface="Calibri" panose="020F0502020204030204" pitchFamily="34" charset="0"/>
                        </a:rPr>
                        <a:t>GB2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0.655028571</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High, Low, SPY High, SPY Low</a:t>
                      </a:r>
                    </a:p>
                  </a:txBody>
                  <a:tcPr marL="9525" marR="9525" marT="9525" marB="0" anchor="b">
                    <a:lnL>
                      <a:noFill/>
                    </a:lnL>
                    <a:lnR>
                      <a:noFill/>
                    </a:lnR>
                    <a:lnT>
                      <a:noFill/>
                    </a:lnT>
                    <a:lnB>
                      <a:noFill/>
                    </a:lnB>
                  </a:tcPr>
                </a:tc>
                <a:extLst>
                  <a:ext uri="{0D108BD9-81ED-4DB2-BD59-A6C34878D82A}">
                    <a16:rowId xmlns:a16="http://schemas.microsoft.com/office/drawing/2014/main" val="3506821622"/>
                  </a:ext>
                </a:extLst>
              </a:tr>
              <a:tr h="190500">
                <a:tc>
                  <a:txBody>
                    <a:bodyPr/>
                    <a:lstStyle/>
                    <a:p>
                      <a:pPr algn="l" fontAlgn="b"/>
                      <a:r>
                        <a:rPr lang="en-US" sz="1100" b="0" i="0" u="none" strike="noStrike">
                          <a:solidFill>
                            <a:srgbClr val="000000"/>
                          </a:solidFill>
                          <a:effectLst/>
                          <a:latin typeface="Calibri" panose="020F0502020204030204" pitchFamily="34" charset="0"/>
                        </a:rPr>
                        <a:t>GB3</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0.651834921</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High, Low, SPY High, SPY Low, Other, Quarter1, Quarter2, Quarter3, Quarter4</a:t>
                      </a:r>
                    </a:p>
                  </a:txBody>
                  <a:tcPr marL="9525" marR="9525" marT="9525" marB="0" anchor="b">
                    <a:lnL>
                      <a:noFill/>
                    </a:lnL>
                    <a:lnR>
                      <a:noFill/>
                    </a:lnR>
                    <a:lnT>
                      <a:noFill/>
                    </a:lnT>
                    <a:lnB>
                      <a:noFill/>
                    </a:lnB>
                  </a:tcPr>
                </a:tc>
                <a:extLst>
                  <a:ext uri="{0D108BD9-81ED-4DB2-BD59-A6C34878D82A}">
                    <a16:rowId xmlns:a16="http://schemas.microsoft.com/office/drawing/2014/main" val="1585145981"/>
                  </a:ext>
                </a:extLst>
              </a:tr>
              <a:tr h="190500">
                <a:tc>
                  <a:txBody>
                    <a:bodyPr/>
                    <a:lstStyle/>
                    <a:p>
                      <a:pPr algn="l" fontAlgn="b"/>
                      <a:r>
                        <a:rPr lang="en-US" sz="1100" b="0" i="0" u="none" strike="noStrike">
                          <a:solidFill>
                            <a:srgbClr val="000000"/>
                          </a:solidFill>
                          <a:effectLst/>
                          <a:latin typeface="Calibri" panose="020F0502020204030204" pitchFamily="34" charset="0"/>
                        </a:rPr>
                        <a:t>GB4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0.647853968</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Quarter1, Quarter2, Quarter3, Quarter4</a:t>
                      </a:r>
                    </a:p>
                  </a:txBody>
                  <a:tcPr marL="9525" marR="9525" marT="9525" marB="0" anchor="b">
                    <a:lnL>
                      <a:noFill/>
                    </a:lnL>
                    <a:lnR>
                      <a:noFill/>
                    </a:lnR>
                    <a:lnT>
                      <a:noFill/>
                    </a:lnT>
                    <a:lnB>
                      <a:noFill/>
                    </a:lnB>
                  </a:tcPr>
                </a:tc>
                <a:extLst>
                  <a:ext uri="{0D108BD9-81ED-4DB2-BD59-A6C34878D82A}">
                    <a16:rowId xmlns:a16="http://schemas.microsoft.com/office/drawing/2014/main" val="4216277097"/>
                  </a:ext>
                </a:extLst>
              </a:tr>
            </a:tbl>
          </a:graphicData>
        </a:graphic>
      </p:graphicFrame>
      <p:graphicFrame>
        <p:nvGraphicFramePr>
          <p:cNvPr id="18" name="Table 17">
            <a:extLst>
              <a:ext uri="{FF2B5EF4-FFF2-40B4-BE49-F238E27FC236}">
                <a16:creationId xmlns:a16="http://schemas.microsoft.com/office/drawing/2014/main" id="{6D5CE975-792F-AF6D-EC56-422676CC3D84}"/>
              </a:ext>
            </a:extLst>
          </p:cNvPr>
          <p:cNvGraphicFramePr>
            <a:graphicFrameLocks noGrp="1"/>
          </p:cNvGraphicFramePr>
          <p:nvPr>
            <p:extLst>
              <p:ext uri="{D42A27DB-BD31-4B8C-83A1-F6EECF244321}">
                <p14:modId xmlns:p14="http://schemas.microsoft.com/office/powerpoint/2010/main" val="829544686"/>
              </p:ext>
            </p:extLst>
          </p:nvPr>
        </p:nvGraphicFramePr>
        <p:xfrm>
          <a:off x="4630046" y="3758754"/>
          <a:ext cx="2755900" cy="2286000"/>
        </p:xfrm>
        <a:graphic>
          <a:graphicData uri="http://schemas.openxmlformats.org/drawingml/2006/table">
            <a:tbl>
              <a:tblPr/>
              <a:tblGrid>
                <a:gridCol w="1498600">
                  <a:extLst>
                    <a:ext uri="{9D8B030D-6E8A-4147-A177-3AD203B41FA5}">
                      <a16:colId xmlns:a16="http://schemas.microsoft.com/office/drawing/2014/main" val="881478631"/>
                    </a:ext>
                  </a:extLst>
                </a:gridCol>
                <a:gridCol w="1257300">
                  <a:extLst>
                    <a:ext uri="{9D8B030D-6E8A-4147-A177-3AD203B41FA5}">
                      <a16:colId xmlns:a16="http://schemas.microsoft.com/office/drawing/2014/main" val="1210724538"/>
                    </a:ext>
                  </a:extLst>
                </a:gridCol>
              </a:tblGrid>
              <a:tr h="190500">
                <a:tc>
                  <a:txBody>
                    <a:bodyPr/>
                    <a:lstStyle/>
                    <a:p>
                      <a:pPr algn="l" fontAlgn="b"/>
                      <a:r>
                        <a:rPr lang="en-US" sz="1100" b="0" i="0" u="none" strike="noStrike">
                          <a:solidFill>
                            <a:srgbClr val="212121"/>
                          </a:solidFill>
                          <a:effectLst/>
                          <a:latin typeface="Calibri" panose="020F0502020204030204" pitchFamily="34" charset="0"/>
                        </a:rPr>
                        <a:t>GB3 with Learning Rate</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005725382"/>
                  </a:ext>
                </a:extLst>
              </a:tr>
              <a:tr h="190500">
                <a:tc>
                  <a:txBody>
                    <a:bodyPr/>
                    <a:lstStyle/>
                    <a:p>
                      <a:pPr algn="l" fontAlgn="b"/>
                      <a:r>
                        <a:rPr lang="en-US" sz="1100" b="0" i="0" u="none" strike="noStrike">
                          <a:solidFill>
                            <a:srgbClr val="212121"/>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3524418713"/>
                  </a:ext>
                </a:extLst>
              </a:tr>
              <a:tr h="190500">
                <a:tc>
                  <a:txBody>
                    <a:bodyPr/>
                    <a:lstStyle/>
                    <a:p>
                      <a:pPr algn="r" fontAlgn="b"/>
                      <a:r>
                        <a:rPr lang="en-US" sz="11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66.854603</a:t>
                      </a:r>
                    </a:p>
                  </a:txBody>
                  <a:tcPr marL="9525" marR="9525" marT="9525" marB="0" anchor="b">
                    <a:lnL>
                      <a:noFill/>
                    </a:lnL>
                    <a:lnR>
                      <a:noFill/>
                    </a:lnR>
                    <a:lnT>
                      <a:noFill/>
                    </a:lnT>
                    <a:lnB>
                      <a:noFill/>
                    </a:lnB>
                  </a:tcPr>
                </a:tc>
                <a:extLst>
                  <a:ext uri="{0D108BD9-81ED-4DB2-BD59-A6C34878D82A}">
                    <a16:rowId xmlns:a16="http://schemas.microsoft.com/office/drawing/2014/main" val="175476667"/>
                  </a:ext>
                </a:extLst>
              </a:tr>
              <a:tr h="190500">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67.491429</a:t>
                      </a:r>
                    </a:p>
                  </a:txBody>
                  <a:tcPr marL="9525" marR="9525" marT="9525" marB="0" anchor="b">
                    <a:lnL>
                      <a:noFill/>
                    </a:lnL>
                    <a:lnR>
                      <a:noFill/>
                    </a:lnR>
                    <a:lnT>
                      <a:noFill/>
                    </a:lnT>
                    <a:lnB>
                      <a:noFill/>
                    </a:lnB>
                  </a:tcPr>
                </a:tc>
                <a:extLst>
                  <a:ext uri="{0D108BD9-81ED-4DB2-BD59-A6C34878D82A}">
                    <a16:rowId xmlns:a16="http://schemas.microsoft.com/office/drawing/2014/main" val="881263900"/>
                  </a:ext>
                </a:extLst>
              </a:tr>
              <a:tr h="190500">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67.491429</a:t>
                      </a:r>
                    </a:p>
                  </a:txBody>
                  <a:tcPr marL="9525" marR="9525" marT="9525" marB="0" anchor="b">
                    <a:lnL>
                      <a:noFill/>
                    </a:lnL>
                    <a:lnR>
                      <a:noFill/>
                    </a:lnR>
                    <a:lnT>
                      <a:noFill/>
                    </a:lnT>
                    <a:lnB>
                      <a:noFill/>
                    </a:lnB>
                  </a:tcPr>
                </a:tc>
                <a:extLst>
                  <a:ext uri="{0D108BD9-81ED-4DB2-BD59-A6C34878D82A}">
                    <a16:rowId xmlns:a16="http://schemas.microsoft.com/office/drawing/2014/main" val="4275819248"/>
                  </a:ext>
                </a:extLst>
              </a:tr>
              <a:tr h="190500">
                <a:tc>
                  <a:txBody>
                    <a:bodyPr/>
                    <a:lstStyle/>
                    <a:p>
                      <a:pPr algn="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66.615238</a:t>
                      </a:r>
                    </a:p>
                  </a:txBody>
                  <a:tcPr marL="9525" marR="9525" marT="9525" marB="0" anchor="b">
                    <a:lnL>
                      <a:noFill/>
                    </a:lnL>
                    <a:lnR>
                      <a:noFill/>
                    </a:lnR>
                    <a:lnT>
                      <a:noFill/>
                    </a:lnT>
                    <a:lnB>
                      <a:noFill/>
                    </a:lnB>
                  </a:tcPr>
                </a:tc>
                <a:extLst>
                  <a:ext uri="{0D108BD9-81ED-4DB2-BD59-A6C34878D82A}">
                    <a16:rowId xmlns:a16="http://schemas.microsoft.com/office/drawing/2014/main" val="1319948939"/>
                  </a:ext>
                </a:extLst>
              </a:tr>
              <a:tr h="190500">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66.615873</a:t>
                      </a:r>
                    </a:p>
                  </a:txBody>
                  <a:tcPr marL="9525" marR="9525" marT="9525" marB="0" anchor="b">
                    <a:lnL>
                      <a:noFill/>
                    </a:lnL>
                    <a:lnR>
                      <a:noFill/>
                    </a:lnR>
                    <a:lnT>
                      <a:noFill/>
                    </a:lnT>
                    <a:lnB>
                      <a:noFill/>
                    </a:lnB>
                  </a:tcPr>
                </a:tc>
                <a:extLst>
                  <a:ext uri="{0D108BD9-81ED-4DB2-BD59-A6C34878D82A}">
                    <a16:rowId xmlns:a16="http://schemas.microsoft.com/office/drawing/2014/main" val="1508663304"/>
                  </a:ext>
                </a:extLst>
              </a:tr>
              <a:tr h="190500">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66.535873</a:t>
                      </a:r>
                    </a:p>
                  </a:txBody>
                  <a:tcPr marL="9525" marR="9525" marT="9525" marB="0" anchor="b">
                    <a:lnL>
                      <a:noFill/>
                    </a:lnL>
                    <a:lnR>
                      <a:noFill/>
                    </a:lnR>
                    <a:lnT>
                      <a:noFill/>
                    </a:lnT>
                    <a:lnB>
                      <a:noFill/>
                    </a:lnB>
                  </a:tcPr>
                </a:tc>
                <a:extLst>
                  <a:ext uri="{0D108BD9-81ED-4DB2-BD59-A6C34878D82A}">
                    <a16:rowId xmlns:a16="http://schemas.microsoft.com/office/drawing/2014/main" val="2421031162"/>
                  </a:ext>
                </a:extLst>
              </a:tr>
              <a:tr h="190500">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65.979048</a:t>
                      </a:r>
                    </a:p>
                  </a:txBody>
                  <a:tcPr marL="9525" marR="9525" marT="9525" marB="0" anchor="b">
                    <a:lnL>
                      <a:noFill/>
                    </a:lnL>
                    <a:lnR>
                      <a:noFill/>
                    </a:lnR>
                    <a:lnT>
                      <a:noFill/>
                    </a:lnT>
                    <a:lnB>
                      <a:noFill/>
                    </a:lnB>
                  </a:tcPr>
                </a:tc>
                <a:extLst>
                  <a:ext uri="{0D108BD9-81ED-4DB2-BD59-A6C34878D82A}">
                    <a16:rowId xmlns:a16="http://schemas.microsoft.com/office/drawing/2014/main" val="2138071085"/>
                  </a:ext>
                </a:extLst>
              </a:tr>
              <a:tr h="190500">
                <a:tc>
                  <a:txBody>
                    <a:bodyPr/>
                    <a:lstStyle/>
                    <a:p>
                      <a:pPr algn="r" fontAlgn="b"/>
                      <a:r>
                        <a:rPr lang="en-US" sz="11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65.579048</a:t>
                      </a:r>
                    </a:p>
                  </a:txBody>
                  <a:tcPr marL="9525" marR="9525" marT="9525" marB="0" anchor="b">
                    <a:lnL>
                      <a:noFill/>
                    </a:lnL>
                    <a:lnR>
                      <a:noFill/>
                    </a:lnR>
                    <a:lnT>
                      <a:noFill/>
                    </a:lnT>
                    <a:lnB>
                      <a:noFill/>
                    </a:lnB>
                  </a:tcPr>
                </a:tc>
                <a:extLst>
                  <a:ext uri="{0D108BD9-81ED-4DB2-BD59-A6C34878D82A}">
                    <a16:rowId xmlns:a16="http://schemas.microsoft.com/office/drawing/2014/main" val="775976092"/>
                  </a:ext>
                </a:extLst>
              </a:tr>
              <a:tr h="190500">
                <a:tc>
                  <a:txBody>
                    <a:bodyPr/>
                    <a:lstStyle/>
                    <a:p>
                      <a:pPr algn="r" fontAlgn="b"/>
                      <a:r>
                        <a:rPr lang="en-US"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65.660952</a:t>
                      </a:r>
                    </a:p>
                  </a:txBody>
                  <a:tcPr marL="9525" marR="9525" marT="9525" marB="0" anchor="b">
                    <a:lnL>
                      <a:noFill/>
                    </a:lnL>
                    <a:lnR>
                      <a:noFill/>
                    </a:lnR>
                    <a:lnT>
                      <a:noFill/>
                    </a:lnT>
                    <a:lnB>
                      <a:noFill/>
                    </a:lnB>
                  </a:tcPr>
                </a:tc>
                <a:extLst>
                  <a:ext uri="{0D108BD9-81ED-4DB2-BD59-A6C34878D82A}">
                    <a16:rowId xmlns:a16="http://schemas.microsoft.com/office/drawing/2014/main" val="1394776749"/>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ourier New" panose="02070309020205020404" pitchFamily="49" charset="0"/>
                        </a:rPr>
                        <a:t>65.183492</a:t>
                      </a:r>
                    </a:p>
                  </a:txBody>
                  <a:tcPr marL="9525" marR="9525" marT="9525" marB="0" anchor="b">
                    <a:lnL>
                      <a:noFill/>
                    </a:lnL>
                    <a:lnR>
                      <a:noFill/>
                    </a:lnR>
                    <a:lnT>
                      <a:noFill/>
                    </a:lnT>
                    <a:lnB>
                      <a:noFill/>
                    </a:lnB>
                  </a:tcPr>
                </a:tc>
                <a:extLst>
                  <a:ext uri="{0D108BD9-81ED-4DB2-BD59-A6C34878D82A}">
                    <a16:rowId xmlns:a16="http://schemas.microsoft.com/office/drawing/2014/main" val="2259381924"/>
                  </a:ext>
                </a:extLst>
              </a:tr>
            </a:tbl>
          </a:graphicData>
        </a:graphic>
      </p:graphicFrame>
      <p:pic>
        <p:nvPicPr>
          <p:cNvPr id="19" name="Picture 18">
            <a:extLst>
              <a:ext uri="{FF2B5EF4-FFF2-40B4-BE49-F238E27FC236}">
                <a16:creationId xmlns:a16="http://schemas.microsoft.com/office/drawing/2014/main" id="{A928195C-8521-3685-34D7-EF84B561E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826" y="1947941"/>
            <a:ext cx="3206508"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8E10BFCE-A5C4-6EB3-2FB9-46943AE32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26" y="4006953"/>
            <a:ext cx="3206508" cy="2185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14492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Evaluation</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352253" y="809140"/>
            <a:ext cx="6017573" cy="461665"/>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Gradient Boosting (No SPY Next Day)</a:t>
            </a:r>
          </a:p>
        </p:txBody>
      </p:sp>
      <p:sp>
        <p:nvSpPr>
          <p:cNvPr id="4" name="TextBox 3">
            <a:extLst>
              <a:ext uri="{FF2B5EF4-FFF2-40B4-BE49-F238E27FC236}">
                <a16:creationId xmlns:a16="http://schemas.microsoft.com/office/drawing/2014/main" id="{A4318C71-BC8D-0CB6-D571-924BF884469E}"/>
              </a:ext>
            </a:extLst>
          </p:cNvPr>
          <p:cNvSpPr txBox="1"/>
          <p:nvPr/>
        </p:nvSpPr>
        <p:spPr>
          <a:xfrm>
            <a:off x="4556951" y="1512855"/>
            <a:ext cx="2645604" cy="461665"/>
          </a:xfrm>
          <a:prstGeom prst="rect">
            <a:avLst/>
          </a:prstGeom>
          <a:noFill/>
        </p:spPr>
        <p:txBody>
          <a:bodyPr wrap="square" rtlCol="0">
            <a:spAutoFit/>
          </a:bodyPr>
          <a:lstStyle/>
          <a:p>
            <a:r>
              <a:rPr lang="en-US" sz="2400" spc="150" dirty="0">
                <a:solidFill>
                  <a:schemeClr val="tx2"/>
                </a:solidFill>
                <a:latin typeface="Abadi" panose="020B0604020104020204" pitchFamily="34" charset="0"/>
              </a:rPr>
              <a:t>Train Accuracy</a:t>
            </a:r>
          </a:p>
        </p:txBody>
      </p:sp>
      <p:sp>
        <p:nvSpPr>
          <p:cNvPr id="6" name="TextBox 5">
            <a:extLst>
              <a:ext uri="{FF2B5EF4-FFF2-40B4-BE49-F238E27FC236}">
                <a16:creationId xmlns:a16="http://schemas.microsoft.com/office/drawing/2014/main" id="{2ABAC5BC-1508-4BB3-E447-ED6915D5092B}"/>
              </a:ext>
            </a:extLst>
          </p:cNvPr>
          <p:cNvSpPr txBox="1"/>
          <p:nvPr/>
        </p:nvSpPr>
        <p:spPr>
          <a:xfrm>
            <a:off x="8308484" y="1512855"/>
            <a:ext cx="2339637" cy="461665"/>
          </a:xfrm>
          <a:prstGeom prst="rect">
            <a:avLst/>
          </a:prstGeom>
          <a:noFill/>
        </p:spPr>
        <p:txBody>
          <a:bodyPr wrap="square" rtlCol="0">
            <a:spAutoFit/>
          </a:bodyPr>
          <a:lstStyle/>
          <a:p>
            <a:r>
              <a:rPr lang="en-US" sz="2400" spc="150" dirty="0">
                <a:solidFill>
                  <a:schemeClr val="tx2"/>
                </a:solidFill>
                <a:latin typeface="Abadi" panose="020B0604020104020204" pitchFamily="34" charset="0"/>
              </a:rPr>
              <a:t>Test Accuracy</a:t>
            </a:r>
          </a:p>
        </p:txBody>
      </p:sp>
      <p:graphicFrame>
        <p:nvGraphicFramePr>
          <p:cNvPr id="9" name="Table 8">
            <a:extLst>
              <a:ext uri="{FF2B5EF4-FFF2-40B4-BE49-F238E27FC236}">
                <a16:creationId xmlns:a16="http://schemas.microsoft.com/office/drawing/2014/main" id="{E4679E24-3CE7-2056-F7B7-3B2BA6D86C22}"/>
              </a:ext>
            </a:extLst>
          </p:cNvPr>
          <p:cNvGraphicFramePr>
            <a:graphicFrameLocks noGrp="1"/>
          </p:cNvGraphicFramePr>
          <p:nvPr>
            <p:extLst>
              <p:ext uri="{D42A27DB-BD31-4B8C-83A1-F6EECF244321}">
                <p14:modId xmlns:p14="http://schemas.microsoft.com/office/powerpoint/2010/main" val="1525904396"/>
              </p:ext>
            </p:extLst>
          </p:nvPr>
        </p:nvGraphicFramePr>
        <p:xfrm>
          <a:off x="8308484" y="2057311"/>
          <a:ext cx="2132186" cy="2095500"/>
        </p:xfrm>
        <a:graphic>
          <a:graphicData uri="http://schemas.openxmlformats.org/drawingml/2006/table">
            <a:tbl>
              <a:tblPr/>
              <a:tblGrid>
                <a:gridCol w="798011">
                  <a:extLst>
                    <a:ext uri="{9D8B030D-6E8A-4147-A177-3AD203B41FA5}">
                      <a16:colId xmlns:a16="http://schemas.microsoft.com/office/drawing/2014/main" val="2814582511"/>
                    </a:ext>
                  </a:extLst>
                </a:gridCol>
                <a:gridCol w="1334175">
                  <a:extLst>
                    <a:ext uri="{9D8B030D-6E8A-4147-A177-3AD203B41FA5}">
                      <a16:colId xmlns:a16="http://schemas.microsoft.com/office/drawing/2014/main" val="2162102913"/>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1333813163"/>
                  </a:ext>
                </a:extLst>
              </a:tr>
              <a:tr h="190500">
                <a:tc>
                  <a:txBody>
                    <a:bodyPr/>
                    <a:lstStyle/>
                    <a:p>
                      <a:pPr algn="r" fontAlgn="b"/>
                      <a:r>
                        <a:rPr lang="en-US" sz="11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53.650794</a:t>
                      </a:r>
                    </a:p>
                  </a:txBody>
                  <a:tcPr marL="9525" marR="9525" marT="9525" marB="0" anchor="b">
                    <a:lnL>
                      <a:noFill/>
                    </a:lnL>
                    <a:lnR>
                      <a:noFill/>
                    </a:lnR>
                    <a:lnT>
                      <a:noFill/>
                    </a:lnT>
                    <a:lnB>
                      <a:noFill/>
                    </a:lnB>
                  </a:tcPr>
                </a:tc>
                <a:extLst>
                  <a:ext uri="{0D108BD9-81ED-4DB2-BD59-A6C34878D82A}">
                    <a16:rowId xmlns:a16="http://schemas.microsoft.com/office/drawing/2014/main" val="264107567"/>
                  </a:ext>
                </a:extLst>
              </a:tr>
              <a:tr h="190500">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53.809524</a:t>
                      </a:r>
                    </a:p>
                  </a:txBody>
                  <a:tcPr marL="9525" marR="9525" marT="9525" marB="0" anchor="b">
                    <a:lnL>
                      <a:noFill/>
                    </a:lnL>
                    <a:lnR>
                      <a:noFill/>
                    </a:lnR>
                    <a:lnT>
                      <a:noFill/>
                    </a:lnT>
                    <a:lnB>
                      <a:noFill/>
                    </a:lnB>
                  </a:tcPr>
                </a:tc>
                <a:extLst>
                  <a:ext uri="{0D108BD9-81ED-4DB2-BD59-A6C34878D82A}">
                    <a16:rowId xmlns:a16="http://schemas.microsoft.com/office/drawing/2014/main" val="3064675572"/>
                  </a:ext>
                </a:extLst>
              </a:tr>
              <a:tr h="190500">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54.603175</a:t>
                      </a:r>
                    </a:p>
                  </a:txBody>
                  <a:tcPr marL="9525" marR="9525" marT="9525" marB="0" anchor="b">
                    <a:lnL>
                      <a:noFill/>
                    </a:lnL>
                    <a:lnR>
                      <a:noFill/>
                    </a:lnR>
                    <a:lnT>
                      <a:noFill/>
                    </a:lnT>
                    <a:lnB>
                      <a:noFill/>
                    </a:lnB>
                  </a:tcPr>
                </a:tc>
                <a:extLst>
                  <a:ext uri="{0D108BD9-81ED-4DB2-BD59-A6C34878D82A}">
                    <a16:rowId xmlns:a16="http://schemas.microsoft.com/office/drawing/2014/main" val="1484815980"/>
                  </a:ext>
                </a:extLst>
              </a:tr>
              <a:tr h="190500">
                <a:tc>
                  <a:txBody>
                    <a:bodyPr/>
                    <a:lstStyle/>
                    <a:p>
                      <a:pPr algn="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54.285714</a:t>
                      </a:r>
                    </a:p>
                  </a:txBody>
                  <a:tcPr marL="9525" marR="9525" marT="9525" marB="0" anchor="b">
                    <a:lnL>
                      <a:noFill/>
                    </a:lnL>
                    <a:lnR>
                      <a:noFill/>
                    </a:lnR>
                    <a:lnT>
                      <a:noFill/>
                    </a:lnT>
                    <a:lnB>
                      <a:noFill/>
                    </a:lnB>
                  </a:tcPr>
                </a:tc>
                <a:extLst>
                  <a:ext uri="{0D108BD9-81ED-4DB2-BD59-A6C34878D82A}">
                    <a16:rowId xmlns:a16="http://schemas.microsoft.com/office/drawing/2014/main" val="2128664268"/>
                  </a:ext>
                </a:extLst>
              </a:tr>
              <a:tr h="190500">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53.650794</a:t>
                      </a:r>
                    </a:p>
                  </a:txBody>
                  <a:tcPr marL="9525" marR="9525" marT="9525" marB="0" anchor="b">
                    <a:lnL>
                      <a:noFill/>
                    </a:lnL>
                    <a:lnR>
                      <a:noFill/>
                    </a:lnR>
                    <a:lnT>
                      <a:noFill/>
                    </a:lnT>
                    <a:lnB>
                      <a:noFill/>
                    </a:lnB>
                  </a:tcPr>
                </a:tc>
                <a:extLst>
                  <a:ext uri="{0D108BD9-81ED-4DB2-BD59-A6C34878D82A}">
                    <a16:rowId xmlns:a16="http://schemas.microsoft.com/office/drawing/2014/main" val="2378646215"/>
                  </a:ext>
                </a:extLst>
              </a:tr>
              <a:tr h="190500">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54.761905</a:t>
                      </a:r>
                    </a:p>
                  </a:txBody>
                  <a:tcPr marL="9525" marR="9525" marT="9525" marB="0" anchor="b">
                    <a:lnL>
                      <a:noFill/>
                    </a:lnL>
                    <a:lnR>
                      <a:noFill/>
                    </a:lnR>
                    <a:lnT>
                      <a:noFill/>
                    </a:lnT>
                    <a:lnB>
                      <a:noFill/>
                    </a:lnB>
                  </a:tcPr>
                </a:tc>
                <a:extLst>
                  <a:ext uri="{0D108BD9-81ED-4DB2-BD59-A6C34878D82A}">
                    <a16:rowId xmlns:a16="http://schemas.microsoft.com/office/drawing/2014/main" val="570427705"/>
                  </a:ext>
                </a:extLst>
              </a:tr>
              <a:tr h="190500">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52.539683</a:t>
                      </a:r>
                    </a:p>
                  </a:txBody>
                  <a:tcPr marL="9525" marR="9525" marT="9525" marB="0" anchor="b">
                    <a:lnL>
                      <a:noFill/>
                    </a:lnL>
                    <a:lnR>
                      <a:noFill/>
                    </a:lnR>
                    <a:lnT>
                      <a:noFill/>
                    </a:lnT>
                    <a:lnB>
                      <a:noFill/>
                    </a:lnB>
                  </a:tcPr>
                </a:tc>
                <a:extLst>
                  <a:ext uri="{0D108BD9-81ED-4DB2-BD59-A6C34878D82A}">
                    <a16:rowId xmlns:a16="http://schemas.microsoft.com/office/drawing/2014/main" val="457771771"/>
                  </a:ext>
                </a:extLst>
              </a:tr>
              <a:tr h="190500">
                <a:tc>
                  <a:txBody>
                    <a:bodyPr/>
                    <a:lstStyle/>
                    <a:p>
                      <a:pPr algn="r" fontAlgn="b"/>
                      <a:r>
                        <a:rPr lang="en-US" sz="11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53.650794</a:t>
                      </a:r>
                    </a:p>
                  </a:txBody>
                  <a:tcPr marL="9525" marR="9525" marT="9525" marB="0" anchor="b">
                    <a:lnL>
                      <a:noFill/>
                    </a:lnL>
                    <a:lnR>
                      <a:noFill/>
                    </a:lnR>
                    <a:lnT>
                      <a:noFill/>
                    </a:lnT>
                    <a:lnB>
                      <a:noFill/>
                    </a:lnB>
                  </a:tcPr>
                </a:tc>
                <a:extLst>
                  <a:ext uri="{0D108BD9-81ED-4DB2-BD59-A6C34878D82A}">
                    <a16:rowId xmlns:a16="http://schemas.microsoft.com/office/drawing/2014/main" val="2068544352"/>
                  </a:ext>
                </a:extLst>
              </a:tr>
              <a:tr h="190500">
                <a:tc>
                  <a:txBody>
                    <a:bodyPr/>
                    <a:lstStyle/>
                    <a:p>
                      <a:pPr algn="r" fontAlgn="b"/>
                      <a:r>
                        <a:rPr lang="en-US"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54.603175</a:t>
                      </a:r>
                    </a:p>
                  </a:txBody>
                  <a:tcPr marL="9525" marR="9525" marT="9525" marB="0" anchor="b">
                    <a:lnL>
                      <a:noFill/>
                    </a:lnL>
                    <a:lnR>
                      <a:noFill/>
                    </a:lnR>
                    <a:lnT>
                      <a:noFill/>
                    </a:lnT>
                    <a:lnB>
                      <a:noFill/>
                    </a:lnB>
                  </a:tcPr>
                </a:tc>
                <a:extLst>
                  <a:ext uri="{0D108BD9-81ED-4DB2-BD59-A6C34878D82A}">
                    <a16:rowId xmlns:a16="http://schemas.microsoft.com/office/drawing/2014/main" val="2164300554"/>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53.968254</a:t>
                      </a:r>
                    </a:p>
                  </a:txBody>
                  <a:tcPr marL="9525" marR="9525" marT="9525" marB="0" anchor="b">
                    <a:lnL>
                      <a:noFill/>
                    </a:lnL>
                    <a:lnR>
                      <a:noFill/>
                    </a:lnR>
                    <a:lnT>
                      <a:noFill/>
                    </a:lnT>
                    <a:lnB>
                      <a:noFill/>
                    </a:lnB>
                  </a:tcPr>
                </a:tc>
                <a:extLst>
                  <a:ext uri="{0D108BD9-81ED-4DB2-BD59-A6C34878D82A}">
                    <a16:rowId xmlns:a16="http://schemas.microsoft.com/office/drawing/2014/main" val="2178490403"/>
                  </a:ext>
                </a:extLst>
              </a:tr>
            </a:tbl>
          </a:graphicData>
        </a:graphic>
      </p:graphicFrame>
      <p:pic>
        <p:nvPicPr>
          <p:cNvPr id="11" name="Picture 10">
            <a:extLst>
              <a:ext uri="{FF2B5EF4-FFF2-40B4-BE49-F238E27FC236}">
                <a16:creationId xmlns:a16="http://schemas.microsoft.com/office/drawing/2014/main" id="{73CE58B7-1407-959D-CDF5-E67CBD071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8484" y="4374954"/>
            <a:ext cx="2468159" cy="16496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id="{377076A0-3EA0-DC64-1FD2-CF976B0A1B6A}"/>
              </a:ext>
            </a:extLst>
          </p:cNvPr>
          <p:cNvGraphicFramePr>
            <a:graphicFrameLocks noGrp="1"/>
          </p:cNvGraphicFramePr>
          <p:nvPr>
            <p:extLst>
              <p:ext uri="{D42A27DB-BD31-4B8C-83A1-F6EECF244321}">
                <p14:modId xmlns:p14="http://schemas.microsoft.com/office/powerpoint/2010/main" val="1179632622"/>
              </p:ext>
            </p:extLst>
          </p:nvPr>
        </p:nvGraphicFramePr>
        <p:xfrm>
          <a:off x="4556951" y="2057311"/>
          <a:ext cx="2132185" cy="2095500"/>
        </p:xfrm>
        <a:graphic>
          <a:graphicData uri="http://schemas.openxmlformats.org/drawingml/2006/table">
            <a:tbl>
              <a:tblPr/>
              <a:tblGrid>
                <a:gridCol w="798011">
                  <a:extLst>
                    <a:ext uri="{9D8B030D-6E8A-4147-A177-3AD203B41FA5}">
                      <a16:colId xmlns:a16="http://schemas.microsoft.com/office/drawing/2014/main" val="4098573124"/>
                    </a:ext>
                  </a:extLst>
                </a:gridCol>
                <a:gridCol w="1334174">
                  <a:extLst>
                    <a:ext uri="{9D8B030D-6E8A-4147-A177-3AD203B41FA5}">
                      <a16:colId xmlns:a16="http://schemas.microsoft.com/office/drawing/2014/main" val="1380426018"/>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1762585522"/>
                  </a:ext>
                </a:extLst>
              </a:tr>
              <a:tr h="190500">
                <a:tc>
                  <a:txBody>
                    <a:bodyPr/>
                    <a:lstStyle/>
                    <a:p>
                      <a:pPr algn="r" fontAlgn="b"/>
                      <a:r>
                        <a:rPr lang="en-US" sz="11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46.734603</a:t>
                      </a:r>
                    </a:p>
                  </a:txBody>
                  <a:tcPr marL="9525" marR="9525" marT="9525" marB="0" anchor="b">
                    <a:lnL>
                      <a:noFill/>
                    </a:lnL>
                    <a:lnR>
                      <a:noFill/>
                    </a:lnR>
                    <a:lnT>
                      <a:noFill/>
                    </a:lnT>
                    <a:lnB>
                      <a:noFill/>
                    </a:lnB>
                  </a:tcPr>
                </a:tc>
                <a:extLst>
                  <a:ext uri="{0D108BD9-81ED-4DB2-BD59-A6C34878D82A}">
                    <a16:rowId xmlns:a16="http://schemas.microsoft.com/office/drawing/2014/main" val="1374826792"/>
                  </a:ext>
                </a:extLst>
              </a:tr>
              <a:tr h="190500">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46.818413</a:t>
                      </a:r>
                    </a:p>
                  </a:txBody>
                  <a:tcPr marL="9525" marR="9525" marT="9525" marB="0" anchor="b">
                    <a:lnL>
                      <a:noFill/>
                    </a:lnL>
                    <a:lnR>
                      <a:noFill/>
                    </a:lnR>
                    <a:lnT>
                      <a:noFill/>
                    </a:lnT>
                    <a:lnB>
                      <a:noFill/>
                    </a:lnB>
                  </a:tcPr>
                </a:tc>
                <a:extLst>
                  <a:ext uri="{0D108BD9-81ED-4DB2-BD59-A6C34878D82A}">
                    <a16:rowId xmlns:a16="http://schemas.microsoft.com/office/drawing/2014/main" val="515502068"/>
                  </a:ext>
                </a:extLst>
              </a:tr>
              <a:tr h="190500">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46.892698</a:t>
                      </a:r>
                    </a:p>
                  </a:txBody>
                  <a:tcPr marL="9525" marR="9525" marT="9525" marB="0" anchor="b">
                    <a:lnL>
                      <a:noFill/>
                    </a:lnL>
                    <a:lnR>
                      <a:noFill/>
                    </a:lnR>
                    <a:lnT>
                      <a:noFill/>
                    </a:lnT>
                    <a:lnB>
                      <a:noFill/>
                    </a:lnB>
                  </a:tcPr>
                </a:tc>
                <a:extLst>
                  <a:ext uri="{0D108BD9-81ED-4DB2-BD59-A6C34878D82A}">
                    <a16:rowId xmlns:a16="http://schemas.microsoft.com/office/drawing/2014/main" val="3881152523"/>
                  </a:ext>
                </a:extLst>
              </a:tr>
              <a:tr h="190500">
                <a:tc>
                  <a:txBody>
                    <a:bodyPr/>
                    <a:lstStyle/>
                    <a:p>
                      <a:pPr algn="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46.813333</a:t>
                      </a:r>
                    </a:p>
                  </a:txBody>
                  <a:tcPr marL="9525" marR="9525" marT="9525" marB="0" anchor="b">
                    <a:lnL>
                      <a:noFill/>
                    </a:lnL>
                    <a:lnR>
                      <a:noFill/>
                    </a:lnR>
                    <a:lnT>
                      <a:noFill/>
                    </a:lnT>
                    <a:lnB>
                      <a:noFill/>
                    </a:lnB>
                  </a:tcPr>
                </a:tc>
                <a:extLst>
                  <a:ext uri="{0D108BD9-81ED-4DB2-BD59-A6C34878D82A}">
                    <a16:rowId xmlns:a16="http://schemas.microsoft.com/office/drawing/2014/main" val="792001206"/>
                  </a:ext>
                </a:extLst>
              </a:tr>
              <a:tr h="190500">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45.466032</a:t>
                      </a:r>
                    </a:p>
                  </a:txBody>
                  <a:tcPr marL="9525" marR="9525" marT="9525" marB="0" anchor="b">
                    <a:lnL>
                      <a:noFill/>
                    </a:lnL>
                    <a:lnR>
                      <a:noFill/>
                    </a:lnR>
                    <a:lnT>
                      <a:noFill/>
                    </a:lnT>
                    <a:lnB>
                      <a:noFill/>
                    </a:lnB>
                  </a:tcPr>
                </a:tc>
                <a:extLst>
                  <a:ext uri="{0D108BD9-81ED-4DB2-BD59-A6C34878D82A}">
                    <a16:rowId xmlns:a16="http://schemas.microsoft.com/office/drawing/2014/main" val="2354302568"/>
                  </a:ext>
                </a:extLst>
              </a:tr>
              <a:tr h="190500">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45.544127</a:t>
                      </a:r>
                    </a:p>
                  </a:txBody>
                  <a:tcPr marL="9525" marR="9525" marT="9525" marB="0" anchor="b">
                    <a:lnL>
                      <a:noFill/>
                    </a:lnL>
                    <a:lnR>
                      <a:noFill/>
                    </a:lnR>
                    <a:lnT>
                      <a:noFill/>
                    </a:lnT>
                    <a:lnB>
                      <a:noFill/>
                    </a:lnB>
                  </a:tcPr>
                </a:tc>
                <a:extLst>
                  <a:ext uri="{0D108BD9-81ED-4DB2-BD59-A6C34878D82A}">
                    <a16:rowId xmlns:a16="http://schemas.microsoft.com/office/drawing/2014/main" val="3096585575"/>
                  </a:ext>
                </a:extLst>
              </a:tr>
              <a:tr h="190500">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45.701587</a:t>
                      </a:r>
                    </a:p>
                  </a:txBody>
                  <a:tcPr marL="9525" marR="9525" marT="9525" marB="0" anchor="b">
                    <a:lnL>
                      <a:noFill/>
                    </a:lnL>
                    <a:lnR>
                      <a:noFill/>
                    </a:lnR>
                    <a:lnT>
                      <a:noFill/>
                    </a:lnT>
                    <a:lnB>
                      <a:noFill/>
                    </a:lnB>
                  </a:tcPr>
                </a:tc>
                <a:extLst>
                  <a:ext uri="{0D108BD9-81ED-4DB2-BD59-A6C34878D82A}">
                    <a16:rowId xmlns:a16="http://schemas.microsoft.com/office/drawing/2014/main" val="4183373262"/>
                  </a:ext>
                </a:extLst>
              </a:tr>
              <a:tr h="190500">
                <a:tc>
                  <a:txBody>
                    <a:bodyPr/>
                    <a:lstStyle/>
                    <a:p>
                      <a:pPr algn="r" fontAlgn="b"/>
                      <a:r>
                        <a:rPr lang="en-US" sz="11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45.942222</a:t>
                      </a:r>
                    </a:p>
                  </a:txBody>
                  <a:tcPr marL="9525" marR="9525" marT="9525" marB="0" anchor="b">
                    <a:lnL>
                      <a:noFill/>
                    </a:lnL>
                    <a:lnR>
                      <a:noFill/>
                    </a:lnR>
                    <a:lnT>
                      <a:noFill/>
                    </a:lnT>
                    <a:lnB>
                      <a:noFill/>
                    </a:lnB>
                  </a:tcPr>
                </a:tc>
                <a:extLst>
                  <a:ext uri="{0D108BD9-81ED-4DB2-BD59-A6C34878D82A}">
                    <a16:rowId xmlns:a16="http://schemas.microsoft.com/office/drawing/2014/main" val="778443324"/>
                  </a:ext>
                </a:extLst>
              </a:tr>
              <a:tr h="190500">
                <a:tc>
                  <a:txBody>
                    <a:bodyPr/>
                    <a:lstStyle/>
                    <a:p>
                      <a:pPr algn="r" fontAlgn="b"/>
                      <a:r>
                        <a:rPr lang="en-US"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46.580952</a:t>
                      </a:r>
                    </a:p>
                  </a:txBody>
                  <a:tcPr marL="9525" marR="9525" marT="9525" marB="0" anchor="b">
                    <a:lnL>
                      <a:noFill/>
                    </a:lnL>
                    <a:lnR>
                      <a:noFill/>
                    </a:lnR>
                    <a:lnT>
                      <a:noFill/>
                    </a:lnT>
                    <a:lnB>
                      <a:noFill/>
                    </a:lnB>
                  </a:tcPr>
                </a:tc>
                <a:extLst>
                  <a:ext uri="{0D108BD9-81ED-4DB2-BD59-A6C34878D82A}">
                    <a16:rowId xmlns:a16="http://schemas.microsoft.com/office/drawing/2014/main" val="1344381596"/>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45.864762</a:t>
                      </a:r>
                    </a:p>
                  </a:txBody>
                  <a:tcPr marL="9525" marR="9525" marT="9525" marB="0" anchor="b">
                    <a:lnL>
                      <a:noFill/>
                    </a:lnL>
                    <a:lnR>
                      <a:noFill/>
                    </a:lnR>
                    <a:lnT>
                      <a:noFill/>
                    </a:lnT>
                    <a:lnB>
                      <a:noFill/>
                    </a:lnB>
                  </a:tcPr>
                </a:tc>
                <a:extLst>
                  <a:ext uri="{0D108BD9-81ED-4DB2-BD59-A6C34878D82A}">
                    <a16:rowId xmlns:a16="http://schemas.microsoft.com/office/drawing/2014/main" val="1016285528"/>
                  </a:ext>
                </a:extLst>
              </a:tr>
            </a:tbl>
          </a:graphicData>
        </a:graphic>
      </p:graphicFrame>
      <p:pic>
        <p:nvPicPr>
          <p:cNvPr id="21" name="Picture 20">
            <a:extLst>
              <a:ext uri="{FF2B5EF4-FFF2-40B4-BE49-F238E27FC236}">
                <a16:creationId xmlns:a16="http://schemas.microsoft.com/office/drawing/2014/main" id="{3328CE59-9794-57D4-367E-81024CEA8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6951" y="4374088"/>
            <a:ext cx="2266770" cy="1515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80982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Evaluation</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352254" y="809140"/>
            <a:ext cx="5227720" cy="461665"/>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err="1">
                <a:solidFill>
                  <a:schemeClr val="tx2"/>
                </a:solidFill>
                <a:latin typeface="Abadi" panose="020B0604020104020204" pitchFamily="34" charset="0"/>
              </a:rPr>
              <a:t>XGBoost</a:t>
            </a:r>
            <a:endParaRPr lang="en-US" sz="2400" spc="150" dirty="0">
              <a:solidFill>
                <a:schemeClr val="tx2"/>
              </a:solidFill>
              <a:latin typeface="Abadi" panose="020B0604020104020204" pitchFamily="34" charset="0"/>
            </a:endParaRPr>
          </a:p>
        </p:txBody>
      </p:sp>
      <p:graphicFrame>
        <p:nvGraphicFramePr>
          <p:cNvPr id="3" name="Table 2">
            <a:extLst>
              <a:ext uri="{FF2B5EF4-FFF2-40B4-BE49-F238E27FC236}">
                <a16:creationId xmlns:a16="http://schemas.microsoft.com/office/drawing/2014/main" id="{EA48C4E2-500A-B1C5-AF37-7E588C96C08B}"/>
              </a:ext>
            </a:extLst>
          </p:cNvPr>
          <p:cNvGraphicFramePr>
            <a:graphicFrameLocks noGrp="1"/>
          </p:cNvGraphicFramePr>
          <p:nvPr>
            <p:extLst>
              <p:ext uri="{D42A27DB-BD31-4B8C-83A1-F6EECF244321}">
                <p14:modId xmlns:p14="http://schemas.microsoft.com/office/powerpoint/2010/main" val="582829067"/>
              </p:ext>
            </p:extLst>
          </p:nvPr>
        </p:nvGraphicFramePr>
        <p:xfrm>
          <a:off x="7385946" y="593671"/>
          <a:ext cx="4825999" cy="1106805"/>
        </p:xfrm>
        <a:graphic>
          <a:graphicData uri="http://schemas.openxmlformats.org/drawingml/2006/table">
            <a:tbl>
              <a:tblPr/>
              <a:tblGrid>
                <a:gridCol w="942355">
                  <a:extLst>
                    <a:ext uri="{9D8B030D-6E8A-4147-A177-3AD203B41FA5}">
                      <a16:colId xmlns:a16="http://schemas.microsoft.com/office/drawing/2014/main" val="4165950735"/>
                    </a:ext>
                  </a:extLst>
                </a:gridCol>
                <a:gridCol w="1180323">
                  <a:extLst>
                    <a:ext uri="{9D8B030D-6E8A-4147-A177-3AD203B41FA5}">
                      <a16:colId xmlns:a16="http://schemas.microsoft.com/office/drawing/2014/main" val="1987504314"/>
                    </a:ext>
                  </a:extLst>
                </a:gridCol>
                <a:gridCol w="2703321">
                  <a:extLst>
                    <a:ext uri="{9D8B030D-6E8A-4147-A177-3AD203B41FA5}">
                      <a16:colId xmlns:a16="http://schemas.microsoft.com/office/drawing/2014/main" val="2381950011"/>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XGB</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Accuracy</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Dropped</a:t>
                      </a:r>
                    </a:p>
                  </a:txBody>
                  <a:tcPr marL="9525" marR="9525" marT="9525" marB="0" anchor="b">
                    <a:lnL>
                      <a:noFill/>
                    </a:lnL>
                    <a:lnR>
                      <a:noFill/>
                    </a:lnR>
                    <a:lnT>
                      <a:noFill/>
                    </a:lnT>
                    <a:lnB>
                      <a:noFill/>
                    </a:lnB>
                  </a:tcPr>
                </a:tc>
                <a:extLst>
                  <a:ext uri="{0D108BD9-81ED-4DB2-BD59-A6C34878D82A}">
                    <a16:rowId xmlns:a16="http://schemas.microsoft.com/office/drawing/2014/main" val="237802907"/>
                  </a:ext>
                </a:extLst>
              </a:tr>
              <a:tr h="190500">
                <a:tc>
                  <a:txBody>
                    <a:bodyPr/>
                    <a:lstStyle/>
                    <a:p>
                      <a:pPr algn="l" fontAlgn="b"/>
                      <a:r>
                        <a:rPr lang="en-US" sz="1100" b="0" i="0" u="none" strike="noStrike">
                          <a:solidFill>
                            <a:srgbClr val="000000"/>
                          </a:solidFill>
                          <a:effectLst/>
                          <a:latin typeface="Calibri" panose="020F0502020204030204" pitchFamily="34" charset="0"/>
                        </a:rPr>
                        <a:t>XGB1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0.646253968</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None</a:t>
                      </a:r>
                    </a:p>
                  </a:txBody>
                  <a:tcPr marL="9525" marR="9525" marT="9525" marB="0" anchor="b">
                    <a:lnL>
                      <a:noFill/>
                    </a:lnL>
                    <a:lnR>
                      <a:noFill/>
                    </a:lnR>
                    <a:lnT>
                      <a:noFill/>
                    </a:lnT>
                    <a:lnB>
                      <a:noFill/>
                    </a:lnB>
                  </a:tcPr>
                </a:tc>
                <a:extLst>
                  <a:ext uri="{0D108BD9-81ED-4DB2-BD59-A6C34878D82A}">
                    <a16:rowId xmlns:a16="http://schemas.microsoft.com/office/drawing/2014/main" val="1899903567"/>
                  </a:ext>
                </a:extLst>
              </a:tr>
              <a:tr h="190500">
                <a:tc>
                  <a:txBody>
                    <a:bodyPr/>
                    <a:lstStyle/>
                    <a:p>
                      <a:pPr algn="l" fontAlgn="b"/>
                      <a:r>
                        <a:rPr lang="en-US" sz="1100" b="0" i="0" u="none" strike="noStrike">
                          <a:solidFill>
                            <a:srgbClr val="000000"/>
                          </a:solidFill>
                          <a:effectLst/>
                          <a:latin typeface="Calibri" panose="020F0502020204030204" pitchFamily="34" charset="0"/>
                        </a:rPr>
                        <a:t>XGB2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0.652609524</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High, Low, SPY High, SPY Low</a:t>
                      </a:r>
                    </a:p>
                  </a:txBody>
                  <a:tcPr marL="9525" marR="9525" marT="9525" marB="0" anchor="b">
                    <a:lnL>
                      <a:noFill/>
                    </a:lnL>
                    <a:lnR>
                      <a:noFill/>
                    </a:lnR>
                    <a:lnT>
                      <a:noFill/>
                    </a:lnT>
                    <a:lnB>
                      <a:noFill/>
                    </a:lnB>
                  </a:tcPr>
                </a:tc>
                <a:extLst>
                  <a:ext uri="{0D108BD9-81ED-4DB2-BD59-A6C34878D82A}">
                    <a16:rowId xmlns:a16="http://schemas.microsoft.com/office/drawing/2014/main" val="35717356"/>
                  </a:ext>
                </a:extLst>
              </a:tr>
              <a:tr h="190500">
                <a:tc>
                  <a:txBody>
                    <a:bodyPr/>
                    <a:lstStyle/>
                    <a:p>
                      <a:pPr algn="l" fontAlgn="b"/>
                      <a:r>
                        <a:rPr lang="en-US" sz="1100" b="0" i="0" u="none" strike="noStrike">
                          <a:solidFill>
                            <a:srgbClr val="000000"/>
                          </a:solidFill>
                          <a:effectLst/>
                          <a:latin typeface="Calibri" panose="020F0502020204030204" pitchFamily="34" charset="0"/>
                        </a:rPr>
                        <a:t>XGB3</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0.662146032</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High, Low, SPY High, SPY Low, Other, Quarter1, Quarter2, Quarter3, Quarter4</a:t>
                      </a:r>
                    </a:p>
                  </a:txBody>
                  <a:tcPr marL="9525" marR="9525" marT="9525" marB="0" anchor="b">
                    <a:lnL>
                      <a:noFill/>
                    </a:lnL>
                    <a:lnR>
                      <a:noFill/>
                    </a:lnR>
                    <a:lnT>
                      <a:noFill/>
                    </a:lnT>
                    <a:lnB>
                      <a:noFill/>
                    </a:lnB>
                  </a:tcPr>
                </a:tc>
                <a:extLst>
                  <a:ext uri="{0D108BD9-81ED-4DB2-BD59-A6C34878D82A}">
                    <a16:rowId xmlns:a16="http://schemas.microsoft.com/office/drawing/2014/main" val="1438730172"/>
                  </a:ext>
                </a:extLst>
              </a:tr>
              <a:tr h="190500">
                <a:tc>
                  <a:txBody>
                    <a:bodyPr/>
                    <a:lstStyle/>
                    <a:p>
                      <a:pPr algn="l" fontAlgn="b"/>
                      <a:r>
                        <a:rPr lang="en-US" sz="1100" b="0" i="0" u="none" strike="noStrike">
                          <a:solidFill>
                            <a:srgbClr val="000000"/>
                          </a:solidFill>
                          <a:effectLst/>
                          <a:latin typeface="Calibri" panose="020F0502020204030204" pitchFamily="34" charset="0"/>
                        </a:rPr>
                        <a:t>XGB4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0.654996825</a:t>
                      </a:r>
                    </a:p>
                  </a:txBody>
                  <a:tcPr marL="9525" marR="9525" marT="9525"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Quarter1, Quarter2, Quarter3, Quarter4</a:t>
                      </a:r>
                    </a:p>
                  </a:txBody>
                  <a:tcPr marL="9525" marR="9525" marT="9525" marB="0" anchor="b">
                    <a:lnL>
                      <a:noFill/>
                    </a:lnL>
                    <a:lnR>
                      <a:noFill/>
                    </a:lnR>
                    <a:lnT>
                      <a:noFill/>
                    </a:lnT>
                    <a:lnB>
                      <a:noFill/>
                    </a:lnB>
                  </a:tcPr>
                </a:tc>
                <a:extLst>
                  <a:ext uri="{0D108BD9-81ED-4DB2-BD59-A6C34878D82A}">
                    <a16:rowId xmlns:a16="http://schemas.microsoft.com/office/drawing/2014/main" val="2499336063"/>
                  </a:ext>
                </a:extLst>
              </a:tr>
            </a:tbl>
          </a:graphicData>
        </a:graphic>
      </p:graphicFrame>
      <p:graphicFrame>
        <p:nvGraphicFramePr>
          <p:cNvPr id="4" name="Table 3">
            <a:extLst>
              <a:ext uri="{FF2B5EF4-FFF2-40B4-BE49-F238E27FC236}">
                <a16:creationId xmlns:a16="http://schemas.microsoft.com/office/drawing/2014/main" id="{D9354363-B666-AC7B-3DDA-AD9E8B6D7D96}"/>
              </a:ext>
            </a:extLst>
          </p:cNvPr>
          <p:cNvGraphicFramePr>
            <a:graphicFrameLocks noGrp="1"/>
          </p:cNvGraphicFramePr>
          <p:nvPr>
            <p:extLst>
              <p:ext uri="{D42A27DB-BD31-4B8C-83A1-F6EECF244321}">
                <p14:modId xmlns:p14="http://schemas.microsoft.com/office/powerpoint/2010/main" val="1526096911"/>
              </p:ext>
            </p:extLst>
          </p:nvPr>
        </p:nvGraphicFramePr>
        <p:xfrm>
          <a:off x="4192691" y="1639159"/>
          <a:ext cx="3314700" cy="2476500"/>
        </p:xfrm>
        <a:graphic>
          <a:graphicData uri="http://schemas.openxmlformats.org/drawingml/2006/table">
            <a:tbl>
              <a:tblPr/>
              <a:tblGrid>
                <a:gridCol w="1551089">
                  <a:extLst>
                    <a:ext uri="{9D8B030D-6E8A-4147-A177-3AD203B41FA5}">
                      <a16:colId xmlns:a16="http://schemas.microsoft.com/office/drawing/2014/main" val="2030826936"/>
                    </a:ext>
                  </a:extLst>
                </a:gridCol>
                <a:gridCol w="1763611">
                  <a:extLst>
                    <a:ext uri="{9D8B030D-6E8A-4147-A177-3AD203B41FA5}">
                      <a16:colId xmlns:a16="http://schemas.microsoft.com/office/drawing/2014/main" val="16952075"/>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XGB3 with Learning Rate</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32779337"/>
                  </a:ext>
                </a:extLst>
              </a:tr>
              <a:tr h="190500">
                <a:tc>
                  <a:txBody>
                    <a:bodyPr/>
                    <a:lstStyle/>
                    <a:p>
                      <a:pPr algn="l" fontAlgn="b"/>
                      <a:r>
                        <a:rPr lang="en-US" sz="1100" b="0" i="0" u="none" strike="noStrike">
                          <a:solidFill>
                            <a:srgbClr val="212121"/>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993508244"/>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66.214603</a:t>
                      </a:r>
                    </a:p>
                  </a:txBody>
                  <a:tcPr marL="9525" marR="9525" marT="9525" marB="0" anchor="b">
                    <a:lnL>
                      <a:noFill/>
                    </a:lnL>
                    <a:lnR>
                      <a:noFill/>
                    </a:lnR>
                    <a:lnT>
                      <a:noFill/>
                    </a:lnT>
                    <a:lnB>
                      <a:noFill/>
                    </a:lnB>
                  </a:tcPr>
                </a:tc>
                <a:extLst>
                  <a:ext uri="{0D108BD9-81ED-4DB2-BD59-A6C34878D82A}">
                    <a16:rowId xmlns:a16="http://schemas.microsoft.com/office/drawing/2014/main" val="2097521191"/>
                  </a:ext>
                </a:extLst>
              </a:tr>
              <a:tr h="190500">
                <a:tc>
                  <a:txBody>
                    <a:bodyPr/>
                    <a:lstStyle/>
                    <a:p>
                      <a:pPr algn="r" fontAlgn="b"/>
                      <a:r>
                        <a:rPr lang="en-US" sz="1100" b="0" i="0" u="none" strike="noStrike">
                          <a:solidFill>
                            <a:srgbClr val="000000"/>
                          </a:solidFill>
                          <a:effectLst/>
                          <a:latin typeface="Calibri" panose="020F0502020204030204" pitchFamily="34" charset="0"/>
                        </a:rPr>
                        <a:t>0.11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65.337778</a:t>
                      </a:r>
                    </a:p>
                  </a:txBody>
                  <a:tcPr marL="9525" marR="9525" marT="9525" marB="0" anchor="b">
                    <a:lnL>
                      <a:noFill/>
                    </a:lnL>
                    <a:lnR>
                      <a:noFill/>
                    </a:lnR>
                    <a:lnT>
                      <a:noFill/>
                    </a:lnT>
                    <a:lnB>
                      <a:noFill/>
                    </a:lnB>
                  </a:tcPr>
                </a:tc>
                <a:extLst>
                  <a:ext uri="{0D108BD9-81ED-4DB2-BD59-A6C34878D82A}">
                    <a16:rowId xmlns:a16="http://schemas.microsoft.com/office/drawing/2014/main" val="2061296329"/>
                  </a:ext>
                </a:extLst>
              </a:tr>
              <a:tr h="190500">
                <a:tc>
                  <a:txBody>
                    <a:bodyPr/>
                    <a:lstStyle/>
                    <a:p>
                      <a:pPr algn="r" fontAlgn="b"/>
                      <a:r>
                        <a:rPr lang="en-US" sz="1100" b="0" i="0" u="none" strike="noStrike">
                          <a:solidFill>
                            <a:srgbClr val="000000"/>
                          </a:solidFill>
                          <a:effectLst/>
                          <a:latin typeface="Calibri" panose="020F0502020204030204" pitchFamily="34" charset="0"/>
                        </a:rPr>
                        <a:t>0.12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65.020317</a:t>
                      </a:r>
                    </a:p>
                  </a:txBody>
                  <a:tcPr marL="9525" marR="9525" marT="9525" marB="0" anchor="b">
                    <a:lnL>
                      <a:noFill/>
                    </a:lnL>
                    <a:lnR>
                      <a:noFill/>
                    </a:lnR>
                    <a:lnT>
                      <a:noFill/>
                    </a:lnT>
                    <a:lnB>
                      <a:noFill/>
                    </a:lnB>
                  </a:tcPr>
                </a:tc>
                <a:extLst>
                  <a:ext uri="{0D108BD9-81ED-4DB2-BD59-A6C34878D82A}">
                    <a16:rowId xmlns:a16="http://schemas.microsoft.com/office/drawing/2014/main" val="308043242"/>
                  </a:ext>
                </a:extLst>
              </a:tr>
              <a:tr h="190500">
                <a:tc>
                  <a:txBody>
                    <a:bodyPr/>
                    <a:lstStyle/>
                    <a:p>
                      <a:pPr algn="r" fontAlgn="b"/>
                      <a:r>
                        <a:rPr lang="en-US" sz="1100" b="0" i="0" u="none" strike="noStrike">
                          <a:solidFill>
                            <a:srgbClr val="000000"/>
                          </a:solidFill>
                          <a:effectLst/>
                          <a:latin typeface="Calibri" panose="020F0502020204030204" pitchFamily="34" charset="0"/>
                        </a:rPr>
                        <a:t>0.13</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64.464762</a:t>
                      </a:r>
                    </a:p>
                  </a:txBody>
                  <a:tcPr marL="9525" marR="9525" marT="9525" marB="0" anchor="b">
                    <a:lnL>
                      <a:noFill/>
                    </a:lnL>
                    <a:lnR>
                      <a:noFill/>
                    </a:lnR>
                    <a:lnT>
                      <a:noFill/>
                    </a:lnT>
                    <a:lnB>
                      <a:noFill/>
                    </a:lnB>
                  </a:tcPr>
                </a:tc>
                <a:extLst>
                  <a:ext uri="{0D108BD9-81ED-4DB2-BD59-A6C34878D82A}">
                    <a16:rowId xmlns:a16="http://schemas.microsoft.com/office/drawing/2014/main" val="3377671126"/>
                  </a:ext>
                </a:extLst>
              </a:tr>
              <a:tr h="190500">
                <a:tc>
                  <a:txBody>
                    <a:bodyPr/>
                    <a:lstStyle/>
                    <a:p>
                      <a:pPr algn="r" fontAlgn="b"/>
                      <a:r>
                        <a:rPr lang="en-US" sz="1100" b="0" i="0" u="none" strike="noStrike">
                          <a:solidFill>
                            <a:srgbClr val="000000"/>
                          </a:solidFill>
                          <a:effectLst/>
                          <a:latin typeface="Calibri" panose="020F0502020204030204" pitchFamily="34" charset="0"/>
                        </a:rPr>
                        <a:t>0.14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64.460952</a:t>
                      </a:r>
                    </a:p>
                  </a:txBody>
                  <a:tcPr marL="9525" marR="9525" marT="9525" marB="0" anchor="b">
                    <a:lnL>
                      <a:noFill/>
                    </a:lnL>
                    <a:lnR>
                      <a:noFill/>
                    </a:lnR>
                    <a:lnT>
                      <a:noFill/>
                    </a:lnT>
                    <a:lnB>
                      <a:noFill/>
                    </a:lnB>
                  </a:tcPr>
                </a:tc>
                <a:extLst>
                  <a:ext uri="{0D108BD9-81ED-4DB2-BD59-A6C34878D82A}">
                    <a16:rowId xmlns:a16="http://schemas.microsoft.com/office/drawing/2014/main" val="1324621617"/>
                  </a:ext>
                </a:extLst>
              </a:tr>
              <a:tr h="190500">
                <a:tc>
                  <a:txBody>
                    <a:bodyPr/>
                    <a:lstStyle/>
                    <a:p>
                      <a:pPr algn="r" fontAlgn="b"/>
                      <a:r>
                        <a:rPr lang="en-US" sz="1100" b="0" i="0" u="none" strike="noStrike">
                          <a:solidFill>
                            <a:srgbClr val="000000"/>
                          </a:solidFill>
                          <a:effectLst/>
                          <a:latin typeface="Calibri" panose="020F0502020204030204" pitchFamily="34" charset="0"/>
                        </a:rPr>
                        <a:t>0.15</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64.226032</a:t>
                      </a:r>
                    </a:p>
                  </a:txBody>
                  <a:tcPr marL="9525" marR="9525" marT="9525" marB="0" anchor="b">
                    <a:lnL>
                      <a:noFill/>
                    </a:lnL>
                    <a:lnR>
                      <a:noFill/>
                    </a:lnR>
                    <a:lnT>
                      <a:noFill/>
                    </a:lnT>
                    <a:lnB>
                      <a:noFill/>
                    </a:lnB>
                  </a:tcPr>
                </a:tc>
                <a:extLst>
                  <a:ext uri="{0D108BD9-81ED-4DB2-BD59-A6C34878D82A}">
                    <a16:rowId xmlns:a16="http://schemas.microsoft.com/office/drawing/2014/main" val="1492190772"/>
                  </a:ext>
                </a:extLst>
              </a:tr>
              <a:tr h="190500">
                <a:tc>
                  <a:txBody>
                    <a:bodyPr/>
                    <a:lstStyle/>
                    <a:p>
                      <a:pPr algn="r" fontAlgn="b"/>
                      <a:r>
                        <a:rPr lang="en-US" sz="1100" b="0" i="0" u="none" strike="noStrike">
                          <a:solidFill>
                            <a:srgbClr val="000000"/>
                          </a:solidFill>
                          <a:effectLst/>
                          <a:latin typeface="Calibri" panose="020F0502020204030204" pitchFamily="34" charset="0"/>
                        </a:rPr>
                        <a:t>0.16</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63.267937</a:t>
                      </a:r>
                    </a:p>
                  </a:txBody>
                  <a:tcPr marL="9525" marR="9525" marT="9525" marB="0" anchor="b">
                    <a:lnL>
                      <a:noFill/>
                    </a:lnL>
                    <a:lnR>
                      <a:noFill/>
                    </a:lnR>
                    <a:lnT>
                      <a:noFill/>
                    </a:lnT>
                    <a:lnB>
                      <a:noFill/>
                    </a:lnB>
                  </a:tcPr>
                </a:tc>
                <a:extLst>
                  <a:ext uri="{0D108BD9-81ED-4DB2-BD59-A6C34878D82A}">
                    <a16:rowId xmlns:a16="http://schemas.microsoft.com/office/drawing/2014/main" val="2276054335"/>
                  </a:ext>
                </a:extLst>
              </a:tr>
              <a:tr h="190500">
                <a:tc>
                  <a:txBody>
                    <a:bodyPr/>
                    <a:lstStyle/>
                    <a:p>
                      <a:pPr algn="r" fontAlgn="b"/>
                      <a:r>
                        <a:rPr lang="en-US" sz="1100" b="0" i="0" u="none" strike="noStrike">
                          <a:solidFill>
                            <a:srgbClr val="000000"/>
                          </a:solidFill>
                          <a:effectLst/>
                          <a:latin typeface="Calibri" panose="020F0502020204030204" pitchFamily="34" charset="0"/>
                        </a:rPr>
                        <a:t>0.17</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63.826667</a:t>
                      </a:r>
                    </a:p>
                  </a:txBody>
                  <a:tcPr marL="9525" marR="9525" marT="9525" marB="0" anchor="b">
                    <a:lnL>
                      <a:noFill/>
                    </a:lnL>
                    <a:lnR>
                      <a:noFill/>
                    </a:lnR>
                    <a:lnT>
                      <a:noFill/>
                    </a:lnT>
                    <a:lnB>
                      <a:noFill/>
                    </a:lnB>
                  </a:tcPr>
                </a:tc>
                <a:extLst>
                  <a:ext uri="{0D108BD9-81ED-4DB2-BD59-A6C34878D82A}">
                    <a16:rowId xmlns:a16="http://schemas.microsoft.com/office/drawing/2014/main" val="1807374944"/>
                  </a:ext>
                </a:extLst>
              </a:tr>
              <a:tr h="190500">
                <a:tc>
                  <a:txBody>
                    <a:bodyPr/>
                    <a:lstStyle/>
                    <a:p>
                      <a:pPr algn="r" fontAlgn="b"/>
                      <a:r>
                        <a:rPr lang="en-US" sz="1100" b="0" i="0" u="none" strike="noStrike">
                          <a:solidFill>
                            <a:srgbClr val="000000"/>
                          </a:solidFill>
                          <a:effectLst/>
                          <a:latin typeface="Calibri" panose="020F0502020204030204" pitchFamily="34" charset="0"/>
                        </a:rPr>
                        <a:t>0.18</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63.428571</a:t>
                      </a:r>
                    </a:p>
                  </a:txBody>
                  <a:tcPr marL="9525" marR="9525" marT="9525" marB="0" anchor="b">
                    <a:lnL>
                      <a:noFill/>
                    </a:lnL>
                    <a:lnR>
                      <a:noFill/>
                    </a:lnR>
                    <a:lnT>
                      <a:noFill/>
                    </a:lnT>
                    <a:lnB>
                      <a:noFill/>
                    </a:lnB>
                  </a:tcPr>
                </a:tc>
                <a:extLst>
                  <a:ext uri="{0D108BD9-81ED-4DB2-BD59-A6C34878D82A}">
                    <a16:rowId xmlns:a16="http://schemas.microsoft.com/office/drawing/2014/main" val="131144139"/>
                  </a:ext>
                </a:extLst>
              </a:tr>
              <a:tr h="190500">
                <a:tc>
                  <a:txBody>
                    <a:bodyPr/>
                    <a:lstStyle/>
                    <a:p>
                      <a:pPr algn="r" fontAlgn="b"/>
                      <a:r>
                        <a:rPr lang="en-US" sz="1100" b="0" i="0" u="none" strike="noStrike">
                          <a:solidFill>
                            <a:srgbClr val="000000"/>
                          </a:solidFill>
                          <a:effectLst/>
                          <a:latin typeface="Calibri" panose="020F0502020204030204" pitchFamily="34" charset="0"/>
                        </a:rPr>
                        <a:t>0.19</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62.398095</a:t>
                      </a:r>
                    </a:p>
                  </a:txBody>
                  <a:tcPr marL="9525" marR="9525" marT="9525" marB="0" anchor="b">
                    <a:lnL>
                      <a:noFill/>
                    </a:lnL>
                    <a:lnR>
                      <a:noFill/>
                    </a:lnR>
                    <a:lnT>
                      <a:noFill/>
                    </a:lnT>
                    <a:lnB>
                      <a:noFill/>
                    </a:lnB>
                  </a:tcPr>
                </a:tc>
                <a:extLst>
                  <a:ext uri="{0D108BD9-81ED-4DB2-BD59-A6C34878D82A}">
                    <a16:rowId xmlns:a16="http://schemas.microsoft.com/office/drawing/2014/main" val="2251307631"/>
                  </a:ext>
                </a:extLst>
              </a:tr>
              <a:tr h="190500">
                <a:tc>
                  <a:txBody>
                    <a:bodyPr/>
                    <a:lstStyle/>
                    <a:p>
                      <a:pPr algn="r" fontAlgn="b"/>
                      <a:r>
                        <a:rPr lang="en-US" sz="1100" b="0" i="0" u="none" strike="noStrike">
                          <a:solidFill>
                            <a:srgbClr val="000000"/>
                          </a:solidFill>
                          <a:effectLst/>
                          <a:latin typeface="Calibri" panose="020F0502020204030204" pitchFamily="34" charset="0"/>
                        </a:rPr>
                        <a:t>0.2</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63.271111</a:t>
                      </a:r>
                    </a:p>
                  </a:txBody>
                  <a:tcPr marL="9525" marR="9525" marT="9525" marB="0" anchor="b">
                    <a:lnL>
                      <a:noFill/>
                    </a:lnL>
                    <a:lnR>
                      <a:noFill/>
                    </a:lnR>
                    <a:lnT>
                      <a:noFill/>
                    </a:lnT>
                    <a:lnB>
                      <a:noFill/>
                    </a:lnB>
                  </a:tcPr>
                </a:tc>
                <a:extLst>
                  <a:ext uri="{0D108BD9-81ED-4DB2-BD59-A6C34878D82A}">
                    <a16:rowId xmlns:a16="http://schemas.microsoft.com/office/drawing/2014/main" val="2315590508"/>
                  </a:ext>
                </a:extLst>
              </a:tr>
            </a:tbl>
          </a:graphicData>
        </a:graphic>
      </p:graphicFrame>
      <p:pic>
        <p:nvPicPr>
          <p:cNvPr id="6" name="Picture 5">
            <a:extLst>
              <a:ext uri="{FF2B5EF4-FFF2-40B4-BE49-F238E27FC236}">
                <a16:creationId xmlns:a16="http://schemas.microsoft.com/office/drawing/2014/main" id="{5F6D4CB7-4394-C310-A5A8-78DC36FEEA3F}"/>
              </a:ext>
            </a:extLst>
          </p:cNvPr>
          <p:cNvPicPr>
            <a:picLocks noChangeAspect="1"/>
          </p:cNvPicPr>
          <p:nvPr/>
        </p:nvPicPr>
        <p:blipFill>
          <a:blip r:embed="rId2"/>
          <a:stretch>
            <a:fillRect/>
          </a:stretch>
        </p:blipFill>
        <p:spPr>
          <a:xfrm>
            <a:off x="7640146" y="2073794"/>
            <a:ext cx="2879081" cy="2088643"/>
          </a:xfrm>
          <a:prstGeom prst="rect">
            <a:avLst/>
          </a:prstGeom>
        </p:spPr>
      </p:pic>
      <p:graphicFrame>
        <p:nvGraphicFramePr>
          <p:cNvPr id="7" name="Table 6">
            <a:extLst>
              <a:ext uri="{FF2B5EF4-FFF2-40B4-BE49-F238E27FC236}">
                <a16:creationId xmlns:a16="http://schemas.microsoft.com/office/drawing/2014/main" id="{2219CB44-A7EB-E88E-1F9A-034A0C8F6F69}"/>
              </a:ext>
            </a:extLst>
          </p:cNvPr>
          <p:cNvGraphicFramePr>
            <a:graphicFrameLocks noGrp="1"/>
          </p:cNvGraphicFramePr>
          <p:nvPr>
            <p:extLst>
              <p:ext uri="{D42A27DB-BD31-4B8C-83A1-F6EECF244321}">
                <p14:modId xmlns:p14="http://schemas.microsoft.com/office/powerpoint/2010/main" val="2370941853"/>
              </p:ext>
            </p:extLst>
          </p:nvPr>
        </p:nvGraphicFramePr>
        <p:xfrm>
          <a:off x="4192691" y="4072595"/>
          <a:ext cx="3314700" cy="2286000"/>
        </p:xfrm>
        <a:graphic>
          <a:graphicData uri="http://schemas.openxmlformats.org/drawingml/2006/table">
            <a:tbl>
              <a:tblPr/>
              <a:tblGrid>
                <a:gridCol w="1551089">
                  <a:extLst>
                    <a:ext uri="{9D8B030D-6E8A-4147-A177-3AD203B41FA5}">
                      <a16:colId xmlns:a16="http://schemas.microsoft.com/office/drawing/2014/main" val="4292048886"/>
                    </a:ext>
                  </a:extLst>
                </a:gridCol>
                <a:gridCol w="1763611">
                  <a:extLst>
                    <a:ext uri="{9D8B030D-6E8A-4147-A177-3AD203B41FA5}">
                      <a16:colId xmlns:a16="http://schemas.microsoft.com/office/drawing/2014/main" val="3819685028"/>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XGB3 with Learning Rate</a:t>
                      </a:r>
                    </a:p>
                  </a:txBody>
                  <a:tcPr marL="9525" marR="9525" marT="9525"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1076766731"/>
                  </a:ext>
                </a:extLst>
              </a:tr>
              <a:tr h="190500">
                <a:tc>
                  <a:txBody>
                    <a:bodyPr/>
                    <a:lstStyle/>
                    <a:p>
                      <a:pPr algn="l" fontAlgn="b"/>
                      <a:r>
                        <a:rPr lang="en-US" sz="1100" b="0" i="0" u="none" strike="noStrike">
                          <a:solidFill>
                            <a:srgbClr val="212121"/>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3444421617"/>
                  </a:ext>
                </a:extLst>
              </a:tr>
              <a:tr h="190500">
                <a:tc>
                  <a:txBody>
                    <a:bodyPr/>
                    <a:lstStyle/>
                    <a:p>
                      <a:pPr algn="r" fontAlgn="b"/>
                      <a:r>
                        <a:rPr lang="en-US" sz="11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67.411429</a:t>
                      </a:r>
                    </a:p>
                  </a:txBody>
                  <a:tcPr marL="9525" marR="9525" marT="9525" marB="0" anchor="b">
                    <a:lnL>
                      <a:noFill/>
                    </a:lnL>
                    <a:lnR>
                      <a:noFill/>
                    </a:lnR>
                    <a:lnT>
                      <a:noFill/>
                    </a:lnT>
                    <a:lnB>
                      <a:noFill/>
                    </a:lnB>
                  </a:tcPr>
                </a:tc>
                <a:extLst>
                  <a:ext uri="{0D108BD9-81ED-4DB2-BD59-A6C34878D82A}">
                    <a16:rowId xmlns:a16="http://schemas.microsoft.com/office/drawing/2014/main" val="3010832826"/>
                  </a:ext>
                </a:extLst>
              </a:tr>
              <a:tr h="190500">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67.967619</a:t>
                      </a:r>
                    </a:p>
                  </a:txBody>
                  <a:tcPr marL="9525" marR="9525" marT="9525" marB="0" anchor="b">
                    <a:lnL>
                      <a:noFill/>
                    </a:lnL>
                    <a:lnR>
                      <a:noFill/>
                    </a:lnR>
                    <a:lnT>
                      <a:noFill/>
                    </a:lnT>
                    <a:lnB>
                      <a:noFill/>
                    </a:lnB>
                  </a:tcPr>
                </a:tc>
                <a:extLst>
                  <a:ext uri="{0D108BD9-81ED-4DB2-BD59-A6C34878D82A}">
                    <a16:rowId xmlns:a16="http://schemas.microsoft.com/office/drawing/2014/main" val="3273514457"/>
                  </a:ext>
                </a:extLst>
              </a:tr>
              <a:tr h="190500">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67.967619</a:t>
                      </a:r>
                    </a:p>
                  </a:txBody>
                  <a:tcPr marL="9525" marR="9525" marT="9525" marB="0" anchor="b">
                    <a:lnL>
                      <a:noFill/>
                    </a:lnL>
                    <a:lnR>
                      <a:noFill/>
                    </a:lnR>
                    <a:lnT>
                      <a:noFill/>
                    </a:lnT>
                    <a:lnB>
                      <a:noFill/>
                    </a:lnB>
                  </a:tcPr>
                </a:tc>
                <a:extLst>
                  <a:ext uri="{0D108BD9-81ED-4DB2-BD59-A6C34878D82A}">
                    <a16:rowId xmlns:a16="http://schemas.microsoft.com/office/drawing/2014/main" val="2817512077"/>
                  </a:ext>
                </a:extLst>
              </a:tr>
              <a:tr h="190500">
                <a:tc>
                  <a:txBody>
                    <a:bodyPr/>
                    <a:lstStyle/>
                    <a:p>
                      <a:pPr algn="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67.648254</a:t>
                      </a:r>
                    </a:p>
                  </a:txBody>
                  <a:tcPr marL="9525" marR="9525" marT="9525" marB="0" anchor="b">
                    <a:lnL>
                      <a:noFill/>
                    </a:lnL>
                    <a:lnR>
                      <a:noFill/>
                    </a:lnR>
                    <a:lnT>
                      <a:noFill/>
                    </a:lnT>
                    <a:lnB>
                      <a:noFill/>
                    </a:lnB>
                  </a:tcPr>
                </a:tc>
                <a:extLst>
                  <a:ext uri="{0D108BD9-81ED-4DB2-BD59-A6C34878D82A}">
                    <a16:rowId xmlns:a16="http://schemas.microsoft.com/office/drawing/2014/main" val="2122756469"/>
                  </a:ext>
                </a:extLst>
              </a:tr>
              <a:tr h="190500">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67.172063</a:t>
                      </a:r>
                    </a:p>
                  </a:txBody>
                  <a:tcPr marL="9525" marR="9525" marT="9525" marB="0" anchor="b">
                    <a:lnL>
                      <a:noFill/>
                    </a:lnL>
                    <a:lnR>
                      <a:noFill/>
                    </a:lnR>
                    <a:lnT>
                      <a:noFill/>
                    </a:lnT>
                    <a:lnB>
                      <a:noFill/>
                    </a:lnB>
                  </a:tcPr>
                </a:tc>
                <a:extLst>
                  <a:ext uri="{0D108BD9-81ED-4DB2-BD59-A6C34878D82A}">
                    <a16:rowId xmlns:a16="http://schemas.microsoft.com/office/drawing/2014/main" val="465177647"/>
                  </a:ext>
                </a:extLst>
              </a:tr>
              <a:tr h="190500">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66.772063</a:t>
                      </a:r>
                    </a:p>
                  </a:txBody>
                  <a:tcPr marL="9525" marR="9525" marT="9525" marB="0" anchor="b">
                    <a:lnL>
                      <a:noFill/>
                    </a:lnL>
                    <a:lnR>
                      <a:noFill/>
                    </a:lnR>
                    <a:lnT>
                      <a:noFill/>
                    </a:lnT>
                    <a:lnB>
                      <a:noFill/>
                    </a:lnB>
                  </a:tcPr>
                </a:tc>
                <a:extLst>
                  <a:ext uri="{0D108BD9-81ED-4DB2-BD59-A6C34878D82A}">
                    <a16:rowId xmlns:a16="http://schemas.microsoft.com/office/drawing/2014/main" val="643401781"/>
                  </a:ext>
                </a:extLst>
              </a:tr>
              <a:tr h="190500">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66.613333</a:t>
                      </a:r>
                    </a:p>
                  </a:txBody>
                  <a:tcPr marL="9525" marR="9525" marT="9525" marB="0" anchor="b">
                    <a:lnL>
                      <a:noFill/>
                    </a:lnL>
                    <a:lnR>
                      <a:noFill/>
                    </a:lnR>
                    <a:lnT>
                      <a:noFill/>
                    </a:lnT>
                    <a:lnB>
                      <a:noFill/>
                    </a:lnB>
                  </a:tcPr>
                </a:tc>
                <a:extLst>
                  <a:ext uri="{0D108BD9-81ED-4DB2-BD59-A6C34878D82A}">
                    <a16:rowId xmlns:a16="http://schemas.microsoft.com/office/drawing/2014/main" val="1116096396"/>
                  </a:ext>
                </a:extLst>
              </a:tr>
              <a:tr h="190500">
                <a:tc>
                  <a:txBody>
                    <a:bodyPr/>
                    <a:lstStyle/>
                    <a:p>
                      <a:pPr algn="r" fontAlgn="b"/>
                      <a:r>
                        <a:rPr lang="en-US" sz="11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66.133968</a:t>
                      </a:r>
                    </a:p>
                  </a:txBody>
                  <a:tcPr marL="9525" marR="9525" marT="9525" marB="0" anchor="b">
                    <a:lnL>
                      <a:noFill/>
                    </a:lnL>
                    <a:lnR>
                      <a:noFill/>
                    </a:lnR>
                    <a:lnT>
                      <a:noFill/>
                    </a:lnT>
                    <a:lnB>
                      <a:noFill/>
                    </a:lnB>
                  </a:tcPr>
                </a:tc>
                <a:extLst>
                  <a:ext uri="{0D108BD9-81ED-4DB2-BD59-A6C34878D82A}">
                    <a16:rowId xmlns:a16="http://schemas.microsoft.com/office/drawing/2014/main" val="855945097"/>
                  </a:ext>
                </a:extLst>
              </a:tr>
              <a:tr h="190500">
                <a:tc>
                  <a:txBody>
                    <a:bodyPr/>
                    <a:lstStyle/>
                    <a:p>
                      <a:pPr algn="r" fontAlgn="b"/>
                      <a:r>
                        <a:rPr lang="en-US"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r" fontAlgn="b"/>
                      <a:r>
                        <a:rPr lang="en-US" sz="1100" b="0" i="0" u="none" strike="noStrike">
                          <a:solidFill>
                            <a:srgbClr val="000000"/>
                          </a:solidFill>
                          <a:effectLst/>
                          <a:latin typeface="Courier New" panose="02070309020205020404" pitchFamily="49" charset="0"/>
                        </a:rPr>
                        <a:t>66.374603</a:t>
                      </a:r>
                    </a:p>
                  </a:txBody>
                  <a:tcPr marL="9525" marR="9525" marT="9525" marB="0" anchor="b">
                    <a:lnL>
                      <a:noFill/>
                    </a:lnL>
                    <a:lnR>
                      <a:noFill/>
                    </a:lnR>
                    <a:lnT>
                      <a:noFill/>
                    </a:lnT>
                    <a:lnB>
                      <a:noFill/>
                    </a:lnB>
                  </a:tcPr>
                </a:tc>
                <a:extLst>
                  <a:ext uri="{0D108BD9-81ED-4DB2-BD59-A6C34878D82A}">
                    <a16:rowId xmlns:a16="http://schemas.microsoft.com/office/drawing/2014/main" val="3812428607"/>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000000"/>
                          </a:solidFill>
                          <a:effectLst/>
                          <a:latin typeface="Courier New" panose="02070309020205020404" pitchFamily="49" charset="0"/>
                        </a:rPr>
                        <a:t>66.214603</a:t>
                      </a:r>
                    </a:p>
                  </a:txBody>
                  <a:tcPr marL="9525" marR="9525" marT="9525" marB="0" anchor="b">
                    <a:lnL>
                      <a:noFill/>
                    </a:lnL>
                    <a:lnR>
                      <a:noFill/>
                    </a:lnR>
                    <a:lnT>
                      <a:noFill/>
                    </a:lnT>
                    <a:lnB>
                      <a:noFill/>
                    </a:lnB>
                  </a:tcPr>
                </a:tc>
                <a:extLst>
                  <a:ext uri="{0D108BD9-81ED-4DB2-BD59-A6C34878D82A}">
                    <a16:rowId xmlns:a16="http://schemas.microsoft.com/office/drawing/2014/main" val="2473275329"/>
                  </a:ext>
                </a:extLst>
              </a:tr>
            </a:tbl>
          </a:graphicData>
        </a:graphic>
      </p:graphicFrame>
      <p:pic>
        <p:nvPicPr>
          <p:cNvPr id="9" name="Picture 8">
            <a:extLst>
              <a:ext uri="{FF2B5EF4-FFF2-40B4-BE49-F238E27FC236}">
                <a16:creationId xmlns:a16="http://schemas.microsoft.com/office/drawing/2014/main" id="{BA198AF5-CB7C-1732-8486-C34A9B739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146" y="4463321"/>
            <a:ext cx="2879081" cy="1895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97554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Evaluation</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352253" y="809140"/>
            <a:ext cx="6017573" cy="461665"/>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err="1">
                <a:solidFill>
                  <a:schemeClr val="tx2"/>
                </a:solidFill>
                <a:latin typeface="Abadi" panose="020B0604020104020204" pitchFamily="34" charset="0"/>
              </a:rPr>
              <a:t>XGBoosting</a:t>
            </a:r>
            <a:r>
              <a:rPr lang="en-US" sz="2400" spc="150" dirty="0">
                <a:solidFill>
                  <a:schemeClr val="tx2"/>
                </a:solidFill>
                <a:latin typeface="Abadi" panose="020B0604020104020204" pitchFamily="34" charset="0"/>
              </a:rPr>
              <a:t> (No SPY Next Day)</a:t>
            </a:r>
          </a:p>
        </p:txBody>
      </p:sp>
      <p:sp>
        <p:nvSpPr>
          <p:cNvPr id="4" name="TextBox 3">
            <a:extLst>
              <a:ext uri="{FF2B5EF4-FFF2-40B4-BE49-F238E27FC236}">
                <a16:creationId xmlns:a16="http://schemas.microsoft.com/office/drawing/2014/main" id="{A4318C71-BC8D-0CB6-D571-924BF884469E}"/>
              </a:ext>
            </a:extLst>
          </p:cNvPr>
          <p:cNvSpPr txBox="1"/>
          <p:nvPr/>
        </p:nvSpPr>
        <p:spPr>
          <a:xfrm>
            <a:off x="4556951" y="1512855"/>
            <a:ext cx="2645604" cy="461665"/>
          </a:xfrm>
          <a:prstGeom prst="rect">
            <a:avLst/>
          </a:prstGeom>
          <a:noFill/>
        </p:spPr>
        <p:txBody>
          <a:bodyPr wrap="square" rtlCol="0">
            <a:spAutoFit/>
          </a:bodyPr>
          <a:lstStyle/>
          <a:p>
            <a:r>
              <a:rPr lang="en-US" sz="2400" spc="150" dirty="0">
                <a:solidFill>
                  <a:schemeClr val="tx2"/>
                </a:solidFill>
                <a:latin typeface="Abadi" panose="020B0604020104020204" pitchFamily="34" charset="0"/>
              </a:rPr>
              <a:t>Train Accuracy</a:t>
            </a:r>
          </a:p>
        </p:txBody>
      </p:sp>
      <p:sp>
        <p:nvSpPr>
          <p:cNvPr id="6" name="TextBox 5">
            <a:extLst>
              <a:ext uri="{FF2B5EF4-FFF2-40B4-BE49-F238E27FC236}">
                <a16:creationId xmlns:a16="http://schemas.microsoft.com/office/drawing/2014/main" id="{2ABAC5BC-1508-4BB3-E447-ED6915D5092B}"/>
              </a:ext>
            </a:extLst>
          </p:cNvPr>
          <p:cNvSpPr txBox="1"/>
          <p:nvPr/>
        </p:nvSpPr>
        <p:spPr>
          <a:xfrm>
            <a:off x="8308484" y="1512855"/>
            <a:ext cx="2339637" cy="461665"/>
          </a:xfrm>
          <a:prstGeom prst="rect">
            <a:avLst/>
          </a:prstGeom>
          <a:noFill/>
        </p:spPr>
        <p:txBody>
          <a:bodyPr wrap="square" rtlCol="0">
            <a:spAutoFit/>
          </a:bodyPr>
          <a:lstStyle/>
          <a:p>
            <a:r>
              <a:rPr lang="en-US" sz="2400" spc="150" dirty="0">
                <a:solidFill>
                  <a:schemeClr val="tx2"/>
                </a:solidFill>
                <a:latin typeface="Abadi" panose="020B0604020104020204" pitchFamily="34" charset="0"/>
              </a:rPr>
              <a:t>Test Accuracy</a:t>
            </a:r>
          </a:p>
        </p:txBody>
      </p:sp>
      <p:graphicFrame>
        <p:nvGraphicFramePr>
          <p:cNvPr id="7" name="Table 6">
            <a:extLst>
              <a:ext uri="{FF2B5EF4-FFF2-40B4-BE49-F238E27FC236}">
                <a16:creationId xmlns:a16="http://schemas.microsoft.com/office/drawing/2014/main" id="{3354E191-31C6-6C4D-72E7-5A8115B0D3AF}"/>
              </a:ext>
            </a:extLst>
          </p:cNvPr>
          <p:cNvGraphicFramePr>
            <a:graphicFrameLocks noGrp="1"/>
          </p:cNvGraphicFramePr>
          <p:nvPr>
            <p:extLst>
              <p:ext uri="{D42A27DB-BD31-4B8C-83A1-F6EECF244321}">
                <p14:modId xmlns:p14="http://schemas.microsoft.com/office/powerpoint/2010/main" val="102148428"/>
              </p:ext>
            </p:extLst>
          </p:nvPr>
        </p:nvGraphicFramePr>
        <p:xfrm>
          <a:off x="8716302" y="2158297"/>
          <a:ext cx="1524000" cy="2249805"/>
        </p:xfrm>
        <a:graphic>
          <a:graphicData uri="http://schemas.openxmlformats.org/drawingml/2006/table">
            <a:tbl>
              <a:tblPr/>
              <a:tblGrid>
                <a:gridCol w="736600">
                  <a:extLst>
                    <a:ext uri="{9D8B030D-6E8A-4147-A177-3AD203B41FA5}">
                      <a16:colId xmlns:a16="http://schemas.microsoft.com/office/drawing/2014/main" val="1002527755"/>
                    </a:ext>
                  </a:extLst>
                </a:gridCol>
                <a:gridCol w="787400">
                  <a:extLst>
                    <a:ext uri="{9D8B030D-6E8A-4147-A177-3AD203B41FA5}">
                      <a16:colId xmlns:a16="http://schemas.microsoft.com/office/drawing/2014/main" val="2887077634"/>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1761317418"/>
                  </a:ext>
                </a:extLst>
              </a:tr>
              <a:tr h="190500">
                <a:tc>
                  <a:txBody>
                    <a:bodyPr/>
                    <a:lstStyle/>
                    <a:p>
                      <a:pPr algn="r" fontAlgn="b"/>
                      <a:r>
                        <a:rPr lang="en-US" sz="11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55.55556</a:t>
                      </a:r>
                    </a:p>
                  </a:txBody>
                  <a:tcPr marL="9525" marR="9525" marT="9525" marB="0" anchor="b">
                    <a:lnL>
                      <a:noFill/>
                    </a:lnL>
                    <a:lnR>
                      <a:noFill/>
                    </a:lnR>
                    <a:lnT>
                      <a:noFill/>
                    </a:lnT>
                    <a:lnB>
                      <a:noFill/>
                    </a:lnB>
                  </a:tcPr>
                </a:tc>
                <a:extLst>
                  <a:ext uri="{0D108BD9-81ED-4DB2-BD59-A6C34878D82A}">
                    <a16:rowId xmlns:a16="http://schemas.microsoft.com/office/drawing/2014/main" val="1434916140"/>
                  </a:ext>
                </a:extLst>
              </a:tr>
              <a:tr h="190500">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53.33333</a:t>
                      </a:r>
                    </a:p>
                  </a:txBody>
                  <a:tcPr marL="9525" marR="9525" marT="9525" marB="0" anchor="b">
                    <a:lnL>
                      <a:noFill/>
                    </a:lnL>
                    <a:lnR>
                      <a:noFill/>
                    </a:lnR>
                    <a:lnT>
                      <a:noFill/>
                    </a:lnT>
                    <a:lnB>
                      <a:noFill/>
                    </a:lnB>
                  </a:tcPr>
                </a:tc>
                <a:extLst>
                  <a:ext uri="{0D108BD9-81ED-4DB2-BD59-A6C34878D82A}">
                    <a16:rowId xmlns:a16="http://schemas.microsoft.com/office/drawing/2014/main" val="1624754411"/>
                  </a:ext>
                </a:extLst>
              </a:tr>
              <a:tr h="190500">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55.87302</a:t>
                      </a:r>
                    </a:p>
                  </a:txBody>
                  <a:tcPr marL="9525" marR="9525" marT="9525" marB="0" anchor="b">
                    <a:lnL>
                      <a:noFill/>
                    </a:lnL>
                    <a:lnR>
                      <a:noFill/>
                    </a:lnR>
                    <a:lnT>
                      <a:noFill/>
                    </a:lnT>
                    <a:lnB>
                      <a:noFill/>
                    </a:lnB>
                  </a:tcPr>
                </a:tc>
                <a:extLst>
                  <a:ext uri="{0D108BD9-81ED-4DB2-BD59-A6C34878D82A}">
                    <a16:rowId xmlns:a16="http://schemas.microsoft.com/office/drawing/2014/main" val="861346326"/>
                  </a:ext>
                </a:extLst>
              </a:tr>
              <a:tr h="190500">
                <a:tc>
                  <a:txBody>
                    <a:bodyPr/>
                    <a:lstStyle/>
                    <a:p>
                      <a:pPr algn="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56.19048</a:t>
                      </a:r>
                    </a:p>
                  </a:txBody>
                  <a:tcPr marL="9525" marR="9525" marT="9525" marB="0" anchor="b">
                    <a:lnL>
                      <a:noFill/>
                    </a:lnL>
                    <a:lnR>
                      <a:noFill/>
                    </a:lnR>
                    <a:lnT>
                      <a:noFill/>
                    </a:lnT>
                    <a:lnB>
                      <a:noFill/>
                    </a:lnB>
                  </a:tcPr>
                </a:tc>
                <a:extLst>
                  <a:ext uri="{0D108BD9-81ED-4DB2-BD59-A6C34878D82A}">
                    <a16:rowId xmlns:a16="http://schemas.microsoft.com/office/drawing/2014/main" val="1679090893"/>
                  </a:ext>
                </a:extLst>
              </a:tr>
              <a:tr h="190500">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55.39683</a:t>
                      </a:r>
                    </a:p>
                  </a:txBody>
                  <a:tcPr marL="9525" marR="9525" marT="9525" marB="0" anchor="b">
                    <a:lnL>
                      <a:noFill/>
                    </a:lnL>
                    <a:lnR>
                      <a:noFill/>
                    </a:lnR>
                    <a:lnT>
                      <a:noFill/>
                    </a:lnT>
                    <a:lnB>
                      <a:noFill/>
                    </a:lnB>
                  </a:tcPr>
                </a:tc>
                <a:extLst>
                  <a:ext uri="{0D108BD9-81ED-4DB2-BD59-A6C34878D82A}">
                    <a16:rowId xmlns:a16="http://schemas.microsoft.com/office/drawing/2014/main" val="3742234108"/>
                  </a:ext>
                </a:extLst>
              </a:tr>
              <a:tr h="190500">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54.12698</a:t>
                      </a:r>
                    </a:p>
                  </a:txBody>
                  <a:tcPr marL="9525" marR="9525" marT="9525" marB="0" anchor="b">
                    <a:lnL>
                      <a:noFill/>
                    </a:lnL>
                    <a:lnR>
                      <a:noFill/>
                    </a:lnR>
                    <a:lnT>
                      <a:noFill/>
                    </a:lnT>
                    <a:lnB>
                      <a:noFill/>
                    </a:lnB>
                  </a:tcPr>
                </a:tc>
                <a:extLst>
                  <a:ext uri="{0D108BD9-81ED-4DB2-BD59-A6C34878D82A}">
                    <a16:rowId xmlns:a16="http://schemas.microsoft.com/office/drawing/2014/main" val="659808630"/>
                  </a:ext>
                </a:extLst>
              </a:tr>
              <a:tr h="190500">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55.39683</a:t>
                      </a:r>
                    </a:p>
                  </a:txBody>
                  <a:tcPr marL="9525" marR="9525" marT="9525" marB="0" anchor="b">
                    <a:lnL>
                      <a:noFill/>
                    </a:lnL>
                    <a:lnR>
                      <a:noFill/>
                    </a:lnR>
                    <a:lnT>
                      <a:noFill/>
                    </a:lnT>
                    <a:lnB>
                      <a:noFill/>
                    </a:lnB>
                  </a:tcPr>
                </a:tc>
                <a:extLst>
                  <a:ext uri="{0D108BD9-81ED-4DB2-BD59-A6C34878D82A}">
                    <a16:rowId xmlns:a16="http://schemas.microsoft.com/office/drawing/2014/main" val="875493468"/>
                  </a:ext>
                </a:extLst>
              </a:tr>
              <a:tr h="190500">
                <a:tc>
                  <a:txBody>
                    <a:bodyPr/>
                    <a:lstStyle/>
                    <a:p>
                      <a:pPr algn="r" fontAlgn="b"/>
                      <a:r>
                        <a:rPr lang="en-US" sz="11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55.39683</a:t>
                      </a:r>
                    </a:p>
                  </a:txBody>
                  <a:tcPr marL="9525" marR="9525" marT="9525" marB="0" anchor="b">
                    <a:lnL>
                      <a:noFill/>
                    </a:lnL>
                    <a:lnR>
                      <a:noFill/>
                    </a:lnR>
                    <a:lnT>
                      <a:noFill/>
                    </a:lnT>
                    <a:lnB>
                      <a:noFill/>
                    </a:lnB>
                  </a:tcPr>
                </a:tc>
                <a:extLst>
                  <a:ext uri="{0D108BD9-81ED-4DB2-BD59-A6C34878D82A}">
                    <a16:rowId xmlns:a16="http://schemas.microsoft.com/office/drawing/2014/main" val="839831921"/>
                  </a:ext>
                </a:extLst>
              </a:tr>
              <a:tr h="190500">
                <a:tc>
                  <a:txBody>
                    <a:bodyPr/>
                    <a:lstStyle/>
                    <a:p>
                      <a:pPr algn="r" fontAlgn="b"/>
                      <a:r>
                        <a:rPr lang="en-US"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52.69841</a:t>
                      </a:r>
                    </a:p>
                  </a:txBody>
                  <a:tcPr marL="9525" marR="9525" marT="9525" marB="0" anchor="b">
                    <a:lnL>
                      <a:noFill/>
                    </a:lnL>
                    <a:lnR>
                      <a:noFill/>
                    </a:lnR>
                    <a:lnT>
                      <a:noFill/>
                    </a:lnT>
                    <a:lnB>
                      <a:noFill/>
                    </a:lnB>
                  </a:tcPr>
                </a:tc>
                <a:extLst>
                  <a:ext uri="{0D108BD9-81ED-4DB2-BD59-A6C34878D82A}">
                    <a16:rowId xmlns:a16="http://schemas.microsoft.com/office/drawing/2014/main" val="1187214698"/>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52.69841</a:t>
                      </a:r>
                    </a:p>
                  </a:txBody>
                  <a:tcPr marL="9525" marR="9525" marT="9525" marB="0" anchor="b">
                    <a:lnL>
                      <a:noFill/>
                    </a:lnL>
                    <a:lnR>
                      <a:noFill/>
                    </a:lnR>
                    <a:lnT>
                      <a:noFill/>
                    </a:lnT>
                    <a:lnB>
                      <a:noFill/>
                    </a:lnB>
                  </a:tcPr>
                </a:tc>
                <a:extLst>
                  <a:ext uri="{0D108BD9-81ED-4DB2-BD59-A6C34878D82A}">
                    <a16:rowId xmlns:a16="http://schemas.microsoft.com/office/drawing/2014/main" val="2738617112"/>
                  </a:ext>
                </a:extLst>
              </a:tr>
            </a:tbl>
          </a:graphicData>
        </a:graphic>
      </p:graphicFrame>
      <p:graphicFrame>
        <p:nvGraphicFramePr>
          <p:cNvPr id="15" name="Table 14">
            <a:extLst>
              <a:ext uri="{FF2B5EF4-FFF2-40B4-BE49-F238E27FC236}">
                <a16:creationId xmlns:a16="http://schemas.microsoft.com/office/drawing/2014/main" id="{C795BCCB-D3A4-1427-E2F0-DFCA55AD4F56}"/>
              </a:ext>
            </a:extLst>
          </p:cNvPr>
          <p:cNvGraphicFramePr>
            <a:graphicFrameLocks noGrp="1"/>
          </p:cNvGraphicFramePr>
          <p:nvPr>
            <p:extLst>
              <p:ext uri="{D42A27DB-BD31-4B8C-83A1-F6EECF244321}">
                <p14:modId xmlns:p14="http://schemas.microsoft.com/office/powerpoint/2010/main" val="569477416"/>
              </p:ext>
            </p:extLst>
          </p:nvPr>
        </p:nvGraphicFramePr>
        <p:xfrm>
          <a:off x="5117753" y="2167390"/>
          <a:ext cx="1524000" cy="2249805"/>
        </p:xfrm>
        <a:graphic>
          <a:graphicData uri="http://schemas.openxmlformats.org/drawingml/2006/table">
            <a:tbl>
              <a:tblPr/>
              <a:tblGrid>
                <a:gridCol w="736600">
                  <a:extLst>
                    <a:ext uri="{9D8B030D-6E8A-4147-A177-3AD203B41FA5}">
                      <a16:colId xmlns:a16="http://schemas.microsoft.com/office/drawing/2014/main" val="3813020202"/>
                    </a:ext>
                  </a:extLst>
                </a:gridCol>
                <a:gridCol w="787400">
                  <a:extLst>
                    <a:ext uri="{9D8B030D-6E8A-4147-A177-3AD203B41FA5}">
                      <a16:colId xmlns:a16="http://schemas.microsoft.com/office/drawing/2014/main" val="2140921854"/>
                    </a:ext>
                  </a:extLst>
                </a:gridCol>
              </a:tblGrid>
              <a:tr h="190500">
                <a:tc>
                  <a:txBody>
                    <a:bodyPr/>
                    <a:lstStyle/>
                    <a:p>
                      <a:pPr algn="l" fontAlgn="b"/>
                      <a:r>
                        <a:rPr lang="en-US" sz="1100" b="0" i="0" u="none" strike="noStrike">
                          <a:solidFill>
                            <a:srgbClr val="000000"/>
                          </a:solidFill>
                          <a:effectLst/>
                          <a:latin typeface="Calibri" panose="020F0502020204030204" pitchFamily="34" charset="0"/>
                        </a:rPr>
                        <a:t>learning rate</a:t>
                      </a:r>
                    </a:p>
                  </a:txBody>
                  <a:tcPr marL="9525" marR="9525" marT="9525"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mean accuracy</a:t>
                      </a:r>
                    </a:p>
                  </a:txBody>
                  <a:tcPr marL="9525" marR="9525" marT="9525" marB="0" anchor="b">
                    <a:lnL>
                      <a:noFill/>
                    </a:lnL>
                    <a:lnR>
                      <a:noFill/>
                    </a:lnR>
                    <a:lnT>
                      <a:noFill/>
                    </a:lnT>
                    <a:lnB>
                      <a:noFill/>
                    </a:lnB>
                  </a:tcPr>
                </a:tc>
                <a:extLst>
                  <a:ext uri="{0D108BD9-81ED-4DB2-BD59-A6C34878D82A}">
                    <a16:rowId xmlns:a16="http://schemas.microsoft.com/office/drawing/2014/main" val="3459775459"/>
                  </a:ext>
                </a:extLst>
              </a:tr>
              <a:tr h="190500">
                <a:tc>
                  <a:txBody>
                    <a:bodyPr/>
                    <a:lstStyle/>
                    <a:p>
                      <a:pPr algn="r" fontAlgn="b"/>
                      <a:r>
                        <a:rPr lang="en-US" sz="1100" b="0" i="0" u="none" strike="noStrike">
                          <a:solidFill>
                            <a:srgbClr val="000000"/>
                          </a:solidFill>
                          <a:effectLst/>
                          <a:latin typeface="Calibri" panose="020F0502020204030204" pitchFamily="34" charset="0"/>
                        </a:rPr>
                        <a:t>0.01</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47.69143</a:t>
                      </a:r>
                    </a:p>
                  </a:txBody>
                  <a:tcPr marL="9525" marR="9525" marT="9525" marB="0" anchor="b">
                    <a:lnL>
                      <a:noFill/>
                    </a:lnL>
                    <a:lnR>
                      <a:noFill/>
                    </a:lnR>
                    <a:lnT>
                      <a:noFill/>
                    </a:lnT>
                    <a:lnB>
                      <a:noFill/>
                    </a:lnB>
                  </a:tcPr>
                </a:tc>
                <a:extLst>
                  <a:ext uri="{0D108BD9-81ED-4DB2-BD59-A6C34878D82A}">
                    <a16:rowId xmlns:a16="http://schemas.microsoft.com/office/drawing/2014/main" val="3579146605"/>
                  </a:ext>
                </a:extLst>
              </a:tr>
              <a:tr h="190500">
                <a:tc>
                  <a:txBody>
                    <a:bodyPr/>
                    <a:lstStyle/>
                    <a:p>
                      <a:pPr algn="r" fontAlgn="b"/>
                      <a:r>
                        <a:rPr lang="en-US" sz="1100" b="0" i="0" u="none" strike="noStrike">
                          <a:solidFill>
                            <a:srgbClr val="000000"/>
                          </a:solidFill>
                          <a:effectLst/>
                          <a:latin typeface="Calibri" panose="020F0502020204030204" pitchFamily="34" charset="0"/>
                        </a:rPr>
                        <a:t>0.02</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47.68571</a:t>
                      </a:r>
                    </a:p>
                  </a:txBody>
                  <a:tcPr marL="9525" marR="9525" marT="9525" marB="0" anchor="b">
                    <a:lnL>
                      <a:noFill/>
                    </a:lnL>
                    <a:lnR>
                      <a:noFill/>
                    </a:lnR>
                    <a:lnT>
                      <a:noFill/>
                    </a:lnT>
                    <a:lnB>
                      <a:noFill/>
                    </a:lnB>
                  </a:tcPr>
                </a:tc>
                <a:extLst>
                  <a:ext uri="{0D108BD9-81ED-4DB2-BD59-A6C34878D82A}">
                    <a16:rowId xmlns:a16="http://schemas.microsoft.com/office/drawing/2014/main" val="11830631"/>
                  </a:ext>
                </a:extLst>
              </a:tr>
              <a:tr h="190500">
                <a:tc>
                  <a:txBody>
                    <a:bodyPr/>
                    <a:lstStyle/>
                    <a:p>
                      <a:pPr algn="r" fontAlgn="b"/>
                      <a:r>
                        <a:rPr lang="en-US" sz="1100" b="0" i="0" u="none" strike="noStrike">
                          <a:solidFill>
                            <a:srgbClr val="000000"/>
                          </a:solidFill>
                          <a:effectLst/>
                          <a:latin typeface="Calibri" panose="020F0502020204030204" pitchFamily="34" charset="0"/>
                        </a:rPr>
                        <a:t>0.03</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46.6546</a:t>
                      </a:r>
                    </a:p>
                  </a:txBody>
                  <a:tcPr marL="9525" marR="9525" marT="9525" marB="0" anchor="b">
                    <a:lnL>
                      <a:noFill/>
                    </a:lnL>
                    <a:lnR>
                      <a:noFill/>
                    </a:lnR>
                    <a:lnT>
                      <a:noFill/>
                    </a:lnT>
                    <a:lnB>
                      <a:noFill/>
                    </a:lnB>
                  </a:tcPr>
                </a:tc>
                <a:extLst>
                  <a:ext uri="{0D108BD9-81ED-4DB2-BD59-A6C34878D82A}">
                    <a16:rowId xmlns:a16="http://schemas.microsoft.com/office/drawing/2014/main" val="283607679"/>
                  </a:ext>
                </a:extLst>
              </a:tr>
              <a:tr h="190500">
                <a:tc>
                  <a:txBody>
                    <a:bodyPr/>
                    <a:lstStyle/>
                    <a:p>
                      <a:pPr algn="r" fontAlgn="b"/>
                      <a:r>
                        <a:rPr lang="en-US" sz="1100" b="0" i="0" u="none" strike="noStrike">
                          <a:solidFill>
                            <a:srgbClr val="000000"/>
                          </a:solidFill>
                          <a:effectLst/>
                          <a:latin typeface="Calibri" panose="020F0502020204030204" pitchFamily="34" charset="0"/>
                        </a:rPr>
                        <a:t>0.04</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46.41651</a:t>
                      </a:r>
                    </a:p>
                  </a:txBody>
                  <a:tcPr marL="9525" marR="9525" marT="9525" marB="0" anchor="b">
                    <a:lnL>
                      <a:noFill/>
                    </a:lnL>
                    <a:lnR>
                      <a:noFill/>
                    </a:lnR>
                    <a:lnT>
                      <a:noFill/>
                    </a:lnT>
                    <a:lnB>
                      <a:noFill/>
                    </a:lnB>
                  </a:tcPr>
                </a:tc>
                <a:extLst>
                  <a:ext uri="{0D108BD9-81ED-4DB2-BD59-A6C34878D82A}">
                    <a16:rowId xmlns:a16="http://schemas.microsoft.com/office/drawing/2014/main" val="3589401643"/>
                  </a:ext>
                </a:extLst>
              </a:tr>
              <a:tr h="190500">
                <a:tc>
                  <a:txBody>
                    <a:bodyPr/>
                    <a:lstStyle/>
                    <a:p>
                      <a:pPr algn="r" fontAlgn="b"/>
                      <a:r>
                        <a:rPr lang="en-US" sz="1100" b="0" i="0" u="none" strike="noStrike">
                          <a:solidFill>
                            <a:srgbClr val="000000"/>
                          </a:solidFill>
                          <a:effectLst/>
                          <a:latin typeface="Calibri" panose="020F0502020204030204" pitchFamily="34" charset="0"/>
                        </a:rPr>
                        <a:t>0.05</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46.25651</a:t>
                      </a:r>
                    </a:p>
                  </a:txBody>
                  <a:tcPr marL="9525" marR="9525" marT="9525" marB="0" anchor="b">
                    <a:lnL>
                      <a:noFill/>
                    </a:lnL>
                    <a:lnR>
                      <a:noFill/>
                    </a:lnR>
                    <a:lnT>
                      <a:noFill/>
                    </a:lnT>
                    <a:lnB>
                      <a:noFill/>
                    </a:lnB>
                  </a:tcPr>
                </a:tc>
                <a:extLst>
                  <a:ext uri="{0D108BD9-81ED-4DB2-BD59-A6C34878D82A}">
                    <a16:rowId xmlns:a16="http://schemas.microsoft.com/office/drawing/2014/main" val="674809946"/>
                  </a:ext>
                </a:extLst>
              </a:tr>
              <a:tr h="190500">
                <a:tc>
                  <a:txBody>
                    <a:bodyPr/>
                    <a:lstStyle/>
                    <a:p>
                      <a:pPr algn="r" fontAlgn="b"/>
                      <a:r>
                        <a:rPr lang="en-US" sz="1100" b="0" i="0" u="none" strike="noStrike">
                          <a:solidFill>
                            <a:srgbClr val="000000"/>
                          </a:solidFill>
                          <a:effectLst/>
                          <a:latin typeface="Calibri" panose="020F0502020204030204" pitchFamily="34" charset="0"/>
                        </a:rPr>
                        <a:t>0.06</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45.78032</a:t>
                      </a:r>
                    </a:p>
                  </a:txBody>
                  <a:tcPr marL="9525" marR="9525" marT="9525" marB="0" anchor="b">
                    <a:lnL>
                      <a:noFill/>
                    </a:lnL>
                    <a:lnR>
                      <a:noFill/>
                    </a:lnR>
                    <a:lnT>
                      <a:noFill/>
                    </a:lnT>
                    <a:lnB>
                      <a:noFill/>
                    </a:lnB>
                  </a:tcPr>
                </a:tc>
                <a:extLst>
                  <a:ext uri="{0D108BD9-81ED-4DB2-BD59-A6C34878D82A}">
                    <a16:rowId xmlns:a16="http://schemas.microsoft.com/office/drawing/2014/main" val="2387380810"/>
                  </a:ext>
                </a:extLst>
              </a:tr>
              <a:tr h="190500">
                <a:tc>
                  <a:txBody>
                    <a:bodyPr/>
                    <a:lstStyle/>
                    <a:p>
                      <a:pPr algn="r" fontAlgn="b"/>
                      <a:r>
                        <a:rPr lang="en-US" sz="1100" b="0" i="0" u="none" strike="noStrike">
                          <a:solidFill>
                            <a:srgbClr val="000000"/>
                          </a:solidFill>
                          <a:effectLst/>
                          <a:latin typeface="Calibri" panose="020F0502020204030204" pitchFamily="34" charset="0"/>
                        </a:rPr>
                        <a:t>0.07</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46.01651</a:t>
                      </a:r>
                    </a:p>
                  </a:txBody>
                  <a:tcPr marL="9525" marR="9525" marT="9525" marB="0" anchor="b">
                    <a:lnL>
                      <a:noFill/>
                    </a:lnL>
                    <a:lnR>
                      <a:noFill/>
                    </a:lnR>
                    <a:lnT>
                      <a:noFill/>
                    </a:lnT>
                    <a:lnB>
                      <a:noFill/>
                    </a:lnB>
                  </a:tcPr>
                </a:tc>
                <a:extLst>
                  <a:ext uri="{0D108BD9-81ED-4DB2-BD59-A6C34878D82A}">
                    <a16:rowId xmlns:a16="http://schemas.microsoft.com/office/drawing/2014/main" val="2386839793"/>
                  </a:ext>
                </a:extLst>
              </a:tr>
              <a:tr h="190500">
                <a:tc>
                  <a:txBody>
                    <a:bodyPr/>
                    <a:lstStyle/>
                    <a:p>
                      <a:pPr algn="r" fontAlgn="b"/>
                      <a:r>
                        <a:rPr lang="en-US" sz="1100" b="0" i="0" u="none" strike="noStrike">
                          <a:solidFill>
                            <a:srgbClr val="000000"/>
                          </a:solidFill>
                          <a:effectLst/>
                          <a:latin typeface="Calibri" panose="020F0502020204030204" pitchFamily="34" charset="0"/>
                        </a:rPr>
                        <a:t>0.08</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45.85714</a:t>
                      </a:r>
                    </a:p>
                  </a:txBody>
                  <a:tcPr marL="9525" marR="9525" marT="9525" marB="0" anchor="b">
                    <a:lnL>
                      <a:noFill/>
                    </a:lnL>
                    <a:lnR>
                      <a:noFill/>
                    </a:lnR>
                    <a:lnT>
                      <a:noFill/>
                    </a:lnT>
                    <a:lnB>
                      <a:noFill/>
                    </a:lnB>
                  </a:tcPr>
                </a:tc>
                <a:extLst>
                  <a:ext uri="{0D108BD9-81ED-4DB2-BD59-A6C34878D82A}">
                    <a16:rowId xmlns:a16="http://schemas.microsoft.com/office/drawing/2014/main" val="2687180798"/>
                  </a:ext>
                </a:extLst>
              </a:tr>
              <a:tr h="190500">
                <a:tc>
                  <a:txBody>
                    <a:bodyPr/>
                    <a:lstStyle/>
                    <a:p>
                      <a:pPr algn="r" fontAlgn="b"/>
                      <a:r>
                        <a:rPr lang="en-US" sz="1100" b="0" i="0" u="none" strike="noStrike">
                          <a:solidFill>
                            <a:srgbClr val="000000"/>
                          </a:solidFill>
                          <a:effectLst/>
                          <a:latin typeface="Calibri" panose="020F0502020204030204" pitchFamily="34" charset="0"/>
                        </a:rPr>
                        <a:t>0.09</a:t>
                      </a:r>
                    </a:p>
                  </a:txBody>
                  <a:tcPr marL="9525" marR="9525" marT="9525" marB="0" anchor="b">
                    <a:lnL>
                      <a:noFill/>
                    </a:lnL>
                    <a:lnR>
                      <a:noFill/>
                    </a:lnR>
                    <a:lnT>
                      <a:noFill/>
                    </a:lnT>
                    <a:lnB>
                      <a:noFill/>
                    </a:lnB>
                  </a:tcPr>
                </a:tc>
                <a:tc>
                  <a:txBody>
                    <a:bodyPr/>
                    <a:lstStyle/>
                    <a:p>
                      <a:pPr algn="r" fontAlgn="b"/>
                      <a:r>
                        <a:rPr lang="en-US" sz="1100" b="0" i="0" u="none" strike="noStrike">
                          <a:solidFill>
                            <a:srgbClr val="212121"/>
                          </a:solidFill>
                          <a:effectLst/>
                          <a:latin typeface="Courier New" panose="02070309020205020404" pitchFamily="49" charset="0"/>
                        </a:rPr>
                        <a:t>46.33714</a:t>
                      </a:r>
                    </a:p>
                  </a:txBody>
                  <a:tcPr marL="9525" marR="9525" marT="9525" marB="0" anchor="b">
                    <a:lnL>
                      <a:noFill/>
                    </a:lnL>
                    <a:lnR>
                      <a:noFill/>
                    </a:lnR>
                    <a:lnT>
                      <a:noFill/>
                    </a:lnT>
                    <a:lnB>
                      <a:noFill/>
                    </a:lnB>
                  </a:tcPr>
                </a:tc>
                <a:extLst>
                  <a:ext uri="{0D108BD9-81ED-4DB2-BD59-A6C34878D82A}">
                    <a16:rowId xmlns:a16="http://schemas.microsoft.com/office/drawing/2014/main" val="885115169"/>
                  </a:ext>
                </a:extLst>
              </a:tr>
              <a:tr h="190500">
                <a:tc>
                  <a:txBody>
                    <a:bodyPr/>
                    <a:lstStyle/>
                    <a:p>
                      <a:pPr algn="r" fontAlgn="b"/>
                      <a:r>
                        <a:rPr lang="en-US" sz="1100" b="0" i="0" u="none" strike="noStrike">
                          <a:solidFill>
                            <a:srgbClr val="000000"/>
                          </a:solidFill>
                          <a:effectLst/>
                          <a:latin typeface="Calibri" panose="020F0502020204030204" pitchFamily="34" charset="0"/>
                        </a:rPr>
                        <a:t>0.1</a:t>
                      </a:r>
                    </a:p>
                  </a:txBody>
                  <a:tcPr marL="9525" marR="9525" marT="9525" marB="0" anchor="b">
                    <a:lnL>
                      <a:noFill/>
                    </a:lnL>
                    <a:lnR>
                      <a:noFill/>
                    </a:lnR>
                    <a:lnT>
                      <a:noFill/>
                    </a:lnT>
                    <a:lnB>
                      <a:noFill/>
                    </a:lnB>
                  </a:tcPr>
                </a:tc>
                <a:tc>
                  <a:txBody>
                    <a:bodyPr/>
                    <a:lstStyle/>
                    <a:p>
                      <a:pPr algn="r" fontAlgn="b"/>
                      <a:r>
                        <a:rPr lang="en-US" sz="1100" b="0" i="0" u="none" strike="noStrike" dirty="0">
                          <a:solidFill>
                            <a:srgbClr val="212121"/>
                          </a:solidFill>
                          <a:effectLst/>
                          <a:latin typeface="Courier New" panose="02070309020205020404" pitchFamily="49" charset="0"/>
                        </a:rPr>
                        <a:t>46.02222</a:t>
                      </a:r>
                    </a:p>
                  </a:txBody>
                  <a:tcPr marL="9525" marR="9525" marT="9525" marB="0" anchor="b">
                    <a:lnL>
                      <a:noFill/>
                    </a:lnL>
                    <a:lnR>
                      <a:noFill/>
                    </a:lnR>
                    <a:lnT>
                      <a:noFill/>
                    </a:lnT>
                    <a:lnB>
                      <a:noFill/>
                    </a:lnB>
                  </a:tcPr>
                </a:tc>
                <a:extLst>
                  <a:ext uri="{0D108BD9-81ED-4DB2-BD59-A6C34878D82A}">
                    <a16:rowId xmlns:a16="http://schemas.microsoft.com/office/drawing/2014/main" val="1888544043"/>
                  </a:ext>
                </a:extLst>
              </a:tr>
            </a:tbl>
          </a:graphicData>
        </a:graphic>
      </p:graphicFrame>
      <p:pic>
        <p:nvPicPr>
          <p:cNvPr id="3076" name="Picture 4">
            <a:extLst>
              <a:ext uri="{FF2B5EF4-FFF2-40B4-BE49-F238E27FC236}">
                <a16:creationId xmlns:a16="http://schemas.microsoft.com/office/drawing/2014/main" id="{0E15DC86-38B4-EB92-2FEB-097E96F99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2426" y="4448218"/>
            <a:ext cx="2714653" cy="17938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BD242D6-F579-C63C-B4A9-2FF265F40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9871" y="4475752"/>
            <a:ext cx="2714650" cy="1814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70162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Results</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DC8BEF0F-BA55-7307-1439-6C754CFE3A7B}"/>
              </a:ext>
            </a:extLst>
          </p:cNvPr>
          <p:cNvSpPr txBox="1"/>
          <p:nvPr/>
        </p:nvSpPr>
        <p:spPr>
          <a:xfrm>
            <a:off x="4605216" y="2059012"/>
            <a:ext cx="5227720" cy="2677656"/>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The best model with training data was only in the 40% range which is not very effective.</a:t>
            </a:r>
          </a:p>
          <a:p>
            <a:pPr marL="285750" indent="-285750">
              <a:buFont typeface="Arial" panose="020B0604020202020204" pitchFamily="34" charset="0"/>
              <a:buChar char="•"/>
            </a:pPr>
            <a:r>
              <a:rPr lang="en-US" sz="2400" spc="150" dirty="0">
                <a:solidFill>
                  <a:schemeClr val="tx2"/>
                </a:solidFill>
                <a:latin typeface="Abadi" panose="020B0604020104020204" pitchFamily="34" charset="0"/>
              </a:rPr>
              <a:t>Moved up to mid 50s with test data but still not accurate enough</a:t>
            </a:r>
          </a:p>
        </p:txBody>
      </p:sp>
    </p:spTree>
    <p:extLst>
      <p:ext uri="{BB962C8B-B14F-4D97-AF65-F5344CB8AC3E}">
        <p14:creationId xmlns:p14="http://schemas.microsoft.com/office/powerpoint/2010/main" val="191896438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778712" cy="2523219"/>
          </a:xfrm>
        </p:spPr>
        <p:txBody>
          <a:bodyPr vert="horz" lIns="91440" tIns="45720" rIns="91440" bIns="45720" rtlCol="0" anchor="ctr">
            <a:normAutofit/>
          </a:bodyPr>
          <a:lstStyle/>
          <a:p>
            <a:pPr>
              <a:lnSpc>
                <a:spcPct val="80000"/>
              </a:lnSpc>
            </a:pPr>
            <a:r>
              <a:rPr lang="en-US" sz="4400" spc="150" dirty="0">
                <a:solidFill>
                  <a:schemeClr val="tx2"/>
                </a:solidFill>
              </a:rPr>
              <a:t>Conclusion</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DC8BEF0F-BA55-7307-1439-6C754CFE3A7B}"/>
              </a:ext>
            </a:extLst>
          </p:cNvPr>
          <p:cNvSpPr txBox="1"/>
          <p:nvPr/>
        </p:nvSpPr>
        <p:spPr>
          <a:xfrm>
            <a:off x="4487196" y="2090172"/>
            <a:ext cx="5227720" cy="2677656"/>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Though some models were accurate, they relied on SPY’s next day value which wouldn’t be available current day</a:t>
            </a:r>
          </a:p>
          <a:p>
            <a:pPr marL="285750" indent="-285750">
              <a:buFont typeface="Arial" panose="020B0604020202020204" pitchFamily="34" charset="0"/>
              <a:buChar char="•"/>
            </a:pPr>
            <a:r>
              <a:rPr lang="en-US" sz="2400" spc="150" dirty="0">
                <a:solidFill>
                  <a:schemeClr val="tx2"/>
                </a:solidFill>
                <a:latin typeface="Abadi" panose="020B0604020104020204" pitchFamily="34" charset="0"/>
              </a:rPr>
              <a:t>The best model only being accurate 55% or so of the time isn’t very helpful for trading</a:t>
            </a:r>
          </a:p>
        </p:txBody>
      </p:sp>
    </p:spTree>
    <p:extLst>
      <p:ext uri="{BB962C8B-B14F-4D97-AF65-F5344CB8AC3E}">
        <p14:creationId xmlns:p14="http://schemas.microsoft.com/office/powerpoint/2010/main" val="91367149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778712" cy="2523219"/>
          </a:xfrm>
        </p:spPr>
        <p:txBody>
          <a:bodyPr vert="horz" lIns="91440" tIns="45720" rIns="91440" bIns="45720" rtlCol="0" anchor="ctr">
            <a:normAutofit/>
          </a:bodyPr>
          <a:lstStyle/>
          <a:p>
            <a:pPr>
              <a:lnSpc>
                <a:spcPct val="80000"/>
              </a:lnSpc>
            </a:pPr>
            <a:r>
              <a:rPr lang="en-US" sz="4400" spc="150" dirty="0">
                <a:solidFill>
                  <a:schemeClr val="tx2"/>
                </a:solidFill>
              </a:rPr>
              <a:t>Sources</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DC8BEF0F-BA55-7307-1439-6C754CFE3A7B}"/>
              </a:ext>
            </a:extLst>
          </p:cNvPr>
          <p:cNvSpPr txBox="1"/>
          <p:nvPr/>
        </p:nvSpPr>
        <p:spPr>
          <a:xfrm>
            <a:off x="4348833" y="1659284"/>
            <a:ext cx="5227720" cy="3539430"/>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boto" panose="02000000000000000000" pitchFamily="2" charset="0"/>
                <a:hlinkClick r:id="rId2"/>
              </a:rPr>
              <a:t>https://www.kaggle.com/datasets/tarunpaparaju/apple-aapl-historical-stock-data</a:t>
            </a:r>
            <a:endParaRPr lang="en-US" sz="1600" b="0" i="0" dirty="0">
              <a:effectLst/>
              <a:latin typeface="Roboto" panose="02000000000000000000" pitchFamily="2" charset="0"/>
              <a:hlinkClick r:id="rId3"/>
            </a:endParaRPr>
          </a:p>
          <a:p>
            <a:pPr marL="285750" indent="-285750">
              <a:buFont typeface="Arial" panose="020B0604020202020204" pitchFamily="34" charset="0"/>
              <a:buChar char="•"/>
            </a:pPr>
            <a:r>
              <a:rPr lang="en-US" sz="1600" b="0" i="0" dirty="0">
                <a:effectLst/>
                <a:latin typeface="Roboto" panose="02000000000000000000" pitchFamily="2" charset="0"/>
                <a:hlinkClick r:id="rId3"/>
              </a:rPr>
              <a:t>https://finance.yahoo.com/quote/SPY/history?period1=1267401600&amp;period2=1582848000&amp;interval=1d&amp;filter=history&amp;frequency=1d&amp;includeAdjustedClose=true</a:t>
            </a:r>
            <a:endParaRPr lang="en-US" sz="1600" b="0" i="0" dirty="0">
              <a:effectLst/>
              <a:latin typeface="Roboto" panose="02000000000000000000" pitchFamily="2" charset="0"/>
            </a:endParaRPr>
          </a:p>
          <a:p>
            <a:pPr marL="285750" indent="-285750">
              <a:buFont typeface="Arial" panose="020B0604020202020204" pitchFamily="34" charset="0"/>
              <a:buChar char="•"/>
            </a:pPr>
            <a:r>
              <a:rPr lang="en-US" sz="1600" b="0" i="0" dirty="0">
                <a:effectLst/>
                <a:latin typeface="Roboto" panose="02000000000000000000" pitchFamily="2" charset="0"/>
                <a:hlinkClick r:id="rId4"/>
              </a:rPr>
              <a:t>https://finance.yahoo.com/calendar/earnings?symbol=AAPL</a:t>
            </a:r>
            <a:endParaRPr lang="en-US" sz="1600" dirty="0">
              <a:latin typeface="Roboto" panose="02000000000000000000" pitchFamily="2" charset="0"/>
            </a:endParaRPr>
          </a:p>
          <a:p>
            <a:pPr marL="285750" indent="-285750">
              <a:buFont typeface="Arial" panose="020B0604020202020204" pitchFamily="34" charset="0"/>
              <a:buChar char="•"/>
            </a:pPr>
            <a:r>
              <a:rPr lang="en-US" sz="1600" b="0" i="0" dirty="0">
                <a:effectLst/>
                <a:latin typeface="Roboto" panose="02000000000000000000" pitchFamily="2" charset="0"/>
                <a:hlinkClick r:id="rId5"/>
              </a:rPr>
              <a:t>https://en.wikipedia.org/wiki/Timeline_of_Apple_Inc._products</a:t>
            </a:r>
            <a:endParaRPr lang="en-US" sz="1600" b="0" i="0" dirty="0">
              <a:effectLst/>
              <a:latin typeface="Roboto" panose="02000000000000000000" pitchFamily="2" charset="0"/>
            </a:endParaRPr>
          </a:p>
          <a:p>
            <a:pPr marL="285750" indent="-285750">
              <a:buFont typeface="Arial" panose="020B0604020202020204" pitchFamily="34" charset="0"/>
              <a:buChar char="•"/>
            </a:pPr>
            <a:r>
              <a:rPr lang="en-US" sz="1600" b="0" i="0" dirty="0">
                <a:effectLst/>
                <a:latin typeface="Roboto" panose="02000000000000000000" pitchFamily="2" charset="0"/>
                <a:hlinkClick r:id="rId6"/>
              </a:rPr>
              <a:t>https://www.businessofapps.com/data/apple-statistics/#:~:text=Share-,iPhone%20statistics,for%2050%25%20of%20its%20revenue</a:t>
            </a:r>
            <a:endParaRPr lang="en-US" sz="1600" spc="150" dirty="0">
              <a:solidFill>
                <a:schemeClr val="tx2"/>
              </a:solidFill>
              <a:latin typeface="Abadi" panose="020B0604020104020204" pitchFamily="34" charset="0"/>
            </a:endParaRPr>
          </a:p>
        </p:txBody>
      </p:sp>
    </p:spTree>
    <p:extLst>
      <p:ext uri="{BB962C8B-B14F-4D97-AF65-F5344CB8AC3E}">
        <p14:creationId xmlns:p14="http://schemas.microsoft.com/office/powerpoint/2010/main" val="228343545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E0E74A-CC3C-EA2A-224F-D05F2D007BC6}"/>
              </a:ext>
            </a:extLst>
          </p:cNvPr>
          <p:cNvSpPr>
            <a:spLocks noGrp="1"/>
          </p:cNvSpPr>
          <p:nvPr>
            <p:ph type="title"/>
          </p:nvPr>
        </p:nvSpPr>
        <p:spPr>
          <a:xfrm>
            <a:off x="622570" y="838646"/>
            <a:ext cx="3709991" cy="5180709"/>
          </a:xfrm>
        </p:spPr>
        <p:txBody>
          <a:bodyPr>
            <a:normAutofit/>
          </a:bodyPr>
          <a:lstStyle/>
          <a:p>
            <a:r>
              <a:rPr lang="en-US" sz="3600"/>
              <a:t>Table of contents</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7B7B7F-006E-0823-1214-BC91FC3F4C1A}"/>
              </a:ext>
            </a:extLst>
          </p:cNvPr>
          <p:cNvSpPr>
            <a:spLocks noGrp="1"/>
          </p:cNvSpPr>
          <p:nvPr>
            <p:ph idx="1"/>
          </p:nvPr>
        </p:nvSpPr>
        <p:spPr>
          <a:xfrm>
            <a:off x="5163671" y="838647"/>
            <a:ext cx="5823328" cy="5180708"/>
          </a:xfrm>
        </p:spPr>
        <p:txBody>
          <a:bodyPr anchor="ctr">
            <a:normAutofit/>
          </a:bodyPr>
          <a:lstStyle/>
          <a:p>
            <a:r>
              <a:rPr lang="en-US" sz="2000" dirty="0">
                <a:solidFill>
                  <a:schemeClr val="tx2"/>
                </a:solidFill>
              </a:rPr>
              <a:t>Research Question</a:t>
            </a:r>
          </a:p>
          <a:p>
            <a:r>
              <a:rPr lang="en-US" sz="2000" dirty="0">
                <a:solidFill>
                  <a:schemeClr val="tx2"/>
                </a:solidFill>
              </a:rPr>
              <a:t>Key Takeaways</a:t>
            </a:r>
          </a:p>
          <a:p>
            <a:r>
              <a:rPr lang="en-US" sz="2000" dirty="0">
                <a:solidFill>
                  <a:schemeClr val="tx2"/>
                </a:solidFill>
              </a:rPr>
              <a:t>Data</a:t>
            </a:r>
          </a:p>
          <a:p>
            <a:r>
              <a:rPr lang="en-US" sz="2000" dirty="0">
                <a:solidFill>
                  <a:schemeClr val="tx2"/>
                </a:solidFill>
              </a:rPr>
              <a:t>EDA</a:t>
            </a:r>
          </a:p>
          <a:p>
            <a:r>
              <a:rPr lang="en-US" sz="2000" dirty="0">
                <a:solidFill>
                  <a:schemeClr val="tx2"/>
                </a:solidFill>
              </a:rPr>
              <a:t>Modeling</a:t>
            </a:r>
          </a:p>
          <a:p>
            <a:r>
              <a:rPr lang="en-US" sz="2000" dirty="0">
                <a:solidFill>
                  <a:schemeClr val="tx2"/>
                </a:solidFill>
              </a:rPr>
              <a:t>Evaluation</a:t>
            </a:r>
          </a:p>
          <a:p>
            <a:r>
              <a:rPr lang="en-US" sz="2000" dirty="0">
                <a:solidFill>
                  <a:schemeClr val="tx2"/>
                </a:solidFill>
              </a:rPr>
              <a:t>Results</a:t>
            </a:r>
          </a:p>
          <a:p>
            <a:r>
              <a:rPr lang="en-US" sz="2000" dirty="0">
                <a:solidFill>
                  <a:schemeClr val="tx2"/>
                </a:solidFill>
              </a:rPr>
              <a:t>Conclusion</a:t>
            </a:r>
          </a:p>
          <a:p>
            <a:r>
              <a:rPr lang="en-US" sz="2000" dirty="0">
                <a:solidFill>
                  <a:schemeClr val="tx2"/>
                </a:solidFill>
              </a:rPr>
              <a:t>Sources</a:t>
            </a:r>
          </a:p>
        </p:txBody>
      </p:sp>
    </p:spTree>
    <p:extLst>
      <p:ext uri="{BB962C8B-B14F-4D97-AF65-F5344CB8AC3E}">
        <p14:creationId xmlns:p14="http://schemas.microsoft.com/office/powerpoint/2010/main" val="186572313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90112-B4D5-7F54-9BD9-D9E13D59119D}"/>
              </a:ext>
            </a:extLst>
          </p:cNvPr>
          <p:cNvSpPr>
            <a:spLocks noGrp="1"/>
          </p:cNvSpPr>
          <p:nvPr>
            <p:ph type="title"/>
          </p:nvPr>
        </p:nvSpPr>
        <p:spPr>
          <a:xfrm>
            <a:off x="365759" y="1693334"/>
            <a:ext cx="8821199" cy="3471334"/>
          </a:xfrm>
        </p:spPr>
        <p:txBody>
          <a:bodyPr vert="horz" lIns="91440" tIns="45720" rIns="91440" bIns="45720" rtlCol="0" anchor="ctr">
            <a:normAutofit/>
          </a:bodyPr>
          <a:lstStyle/>
          <a:p>
            <a:pPr>
              <a:lnSpc>
                <a:spcPct val="80000"/>
              </a:lnSpc>
            </a:pPr>
            <a:r>
              <a:rPr lang="en-US" sz="6600" spc="150" dirty="0"/>
              <a:t>Research Question</a:t>
            </a:r>
          </a:p>
        </p:txBody>
      </p:sp>
      <p:sp>
        <p:nvSpPr>
          <p:cNvPr id="4" name="TextBox 3">
            <a:extLst>
              <a:ext uri="{FF2B5EF4-FFF2-40B4-BE49-F238E27FC236}">
                <a16:creationId xmlns:a16="http://schemas.microsoft.com/office/drawing/2014/main" id="{310401A3-2551-B4DC-86E3-0C0722138D63}"/>
              </a:ext>
            </a:extLst>
          </p:cNvPr>
          <p:cNvSpPr txBox="1"/>
          <p:nvPr/>
        </p:nvSpPr>
        <p:spPr>
          <a:xfrm>
            <a:off x="3005042" y="4575224"/>
            <a:ext cx="8217568" cy="369332"/>
          </a:xfrm>
          <a:prstGeom prst="rect">
            <a:avLst/>
          </a:prstGeom>
          <a:noFill/>
        </p:spPr>
        <p:txBody>
          <a:bodyPr wrap="square" rtlCol="0">
            <a:spAutoFit/>
          </a:bodyPr>
          <a:lstStyle/>
          <a:p>
            <a:r>
              <a:rPr lang="en-US" dirty="0">
                <a:solidFill>
                  <a:schemeClr val="bg2"/>
                </a:solidFill>
              </a:rPr>
              <a:t>How well does a stock’s daily available information help predict its price the next day?</a:t>
            </a:r>
          </a:p>
        </p:txBody>
      </p:sp>
    </p:spTree>
    <p:extLst>
      <p:ext uri="{BB962C8B-B14F-4D97-AF65-F5344CB8AC3E}">
        <p14:creationId xmlns:p14="http://schemas.microsoft.com/office/powerpoint/2010/main" val="391293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Key takeaways</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499811" y="1836868"/>
            <a:ext cx="4421605" cy="1477328"/>
          </a:xfrm>
          <a:prstGeom prst="rect">
            <a:avLst/>
          </a:prstGeom>
          <a:noFill/>
        </p:spPr>
        <p:txBody>
          <a:bodyPr wrap="square" rtlCol="0">
            <a:spAutoFit/>
          </a:bodyPr>
          <a:lstStyle/>
          <a:p>
            <a:r>
              <a:rPr lang="en-US" spc="150" dirty="0">
                <a:solidFill>
                  <a:schemeClr val="tx2"/>
                </a:solidFill>
              </a:rPr>
              <a:t>Predicting Apple’s price movement relative to SPY</a:t>
            </a:r>
          </a:p>
          <a:p>
            <a:endParaRPr lang="en-US" spc="150" dirty="0">
              <a:solidFill>
                <a:schemeClr val="tx2"/>
              </a:solidFill>
            </a:endParaRPr>
          </a:p>
          <a:p>
            <a:r>
              <a:rPr lang="en-US" spc="150" dirty="0">
                <a:solidFill>
                  <a:schemeClr val="tx2"/>
                </a:solidFill>
              </a:rPr>
              <a:t>What kind of model’s best predict Apple’s price</a:t>
            </a:r>
          </a:p>
        </p:txBody>
      </p:sp>
    </p:spTree>
    <p:extLst>
      <p:ext uri="{BB962C8B-B14F-4D97-AF65-F5344CB8AC3E}">
        <p14:creationId xmlns:p14="http://schemas.microsoft.com/office/powerpoint/2010/main" val="137241952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Data</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396010" y="1905505"/>
            <a:ext cx="5227720" cy="3046988"/>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rPr>
              <a:t>Apple’s stock price history from 2010 to 2020</a:t>
            </a:r>
          </a:p>
          <a:p>
            <a:pPr marL="285750" indent="-285750">
              <a:buFont typeface="Arial" panose="020B0604020202020204" pitchFamily="34" charset="0"/>
              <a:buChar char="•"/>
            </a:pPr>
            <a:r>
              <a:rPr lang="en-US" sz="2400" spc="150" dirty="0">
                <a:solidFill>
                  <a:schemeClr val="tx2"/>
                </a:solidFill>
              </a:rPr>
              <a:t>SPY (S&amp;P 500 Index) price history from 2010 to 2020</a:t>
            </a:r>
          </a:p>
          <a:p>
            <a:pPr marL="285750" indent="-285750">
              <a:buFont typeface="Arial" panose="020B0604020202020204" pitchFamily="34" charset="0"/>
              <a:buChar char="•"/>
            </a:pPr>
            <a:r>
              <a:rPr lang="en-US" sz="2400" spc="150" dirty="0">
                <a:solidFill>
                  <a:schemeClr val="tx2"/>
                </a:solidFill>
              </a:rPr>
              <a:t>Apple’s Product Launch History</a:t>
            </a:r>
          </a:p>
          <a:p>
            <a:pPr marL="285750" indent="-285750">
              <a:buFont typeface="Arial" panose="020B0604020202020204" pitchFamily="34" charset="0"/>
              <a:buChar char="•"/>
            </a:pPr>
            <a:r>
              <a:rPr lang="en-US" sz="2400" spc="150" dirty="0">
                <a:solidFill>
                  <a:schemeClr val="tx2"/>
                </a:solidFill>
              </a:rPr>
              <a:t>Apple’s Earnings History</a:t>
            </a:r>
          </a:p>
          <a:p>
            <a:pPr marL="285750" indent="-285750">
              <a:buFont typeface="Arial" panose="020B0604020202020204" pitchFamily="34" charset="0"/>
              <a:buChar char="•"/>
            </a:pPr>
            <a:r>
              <a:rPr lang="en-US" sz="2400" spc="150" dirty="0">
                <a:solidFill>
                  <a:schemeClr val="tx2"/>
                </a:solidFill>
              </a:rPr>
              <a:t>Apple’s Revenue by Product History</a:t>
            </a:r>
          </a:p>
        </p:txBody>
      </p:sp>
    </p:spTree>
    <p:extLst>
      <p:ext uri="{BB962C8B-B14F-4D97-AF65-F5344CB8AC3E}">
        <p14:creationId xmlns:p14="http://schemas.microsoft.com/office/powerpoint/2010/main" val="72897678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EDA</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396010" y="1905505"/>
            <a:ext cx="5227720" cy="1938992"/>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rPr>
              <a:t>Target is ‘Next Day’ which is tomorrow’s price</a:t>
            </a:r>
          </a:p>
          <a:p>
            <a:pPr marL="285750" indent="-285750">
              <a:buFont typeface="Arial" panose="020B0604020202020204" pitchFamily="34" charset="0"/>
              <a:buChar char="•"/>
            </a:pPr>
            <a:r>
              <a:rPr lang="en-US" sz="2400" spc="150" dirty="0">
                <a:solidFill>
                  <a:schemeClr val="tx2"/>
                </a:solidFill>
              </a:rPr>
              <a:t>Boosting Classifiers</a:t>
            </a:r>
          </a:p>
          <a:p>
            <a:pPr marL="285750" indent="-285750">
              <a:buFont typeface="Arial" panose="020B0604020202020204" pitchFamily="34" charset="0"/>
              <a:buChar char="•"/>
            </a:pPr>
            <a:r>
              <a:rPr lang="en-US" sz="2400" spc="150" dirty="0" err="1">
                <a:solidFill>
                  <a:schemeClr val="tx2"/>
                </a:solidFill>
              </a:rPr>
              <a:t>LogReg</a:t>
            </a:r>
            <a:r>
              <a:rPr lang="en-US" sz="2400" spc="150" dirty="0">
                <a:solidFill>
                  <a:schemeClr val="tx2"/>
                </a:solidFill>
              </a:rPr>
              <a:t> used to get a starting point</a:t>
            </a:r>
          </a:p>
        </p:txBody>
      </p:sp>
    </p:spTree>
    <p:extLst>
      <p:ext uri="{BB962C8B-B14F-4D97-AF65-F5344CB8AC3E}">
        <p14:creationId xmlns:p14="http://schemas.microsoft.com/office/powerpoint/2010/main" val="342210716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EDA</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396010" y="1905505"/>
            <a:ext cx="5227720" cy="1200329"/>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The target will be 1 when the price increases the next day, 0 if anything else</a:t>
            </a:r>
          </a:p>
        </p:txBody>
      </p:sp>
      <p:sp>
        <p:nvSpPr>
          <p:cNvPr id="4" name="TextBox 3">
            <a:extLst>
              <a:ext uri="{FF2B5EF4-FFF2-40B4-BE49-F238E27FC236}">
                <a16:creationId xmlns:a16="http://schemas.microsoft.com/office/drawing/2014/main" id="{24DFE05E-B2F3-D9A4-E28A-81A16FCD0DA6}"/>
              </a:ext>
            </a:extLst>
          </p:cNvPr>
          <p:cNvSpPr txBox="1"/>
          <p:nvPr/>
        </p:nvSpPr>
        <p:spPr>
          <a:xfrm>
            <a:off x="4499811" y="3241891"/>
            <a:ext cx="7574755" cy="1384995"/>
          </a:xfrm>
          <a:prstGeom prst="rect">
            <a:avLst/>
          </a:prstGeom>
          <a:noFill/>
        </p:spPr>
        <p:txBody>
          <a:bodyPr wrap="square">
            <a:spAutoFit/>
          </a:bodyPr>
          <a:lstStyle/>
          <a:p>
            <a:r>
              <a:rPr lang="en-US" sz="1200" b="0" dirty="0">
                <a:solidFill>
                  <a:srgbClr val="008000"/>
                </a:solidFill>
                <a:effectLst/>
                <a:latin typeface="Courier New" panose="02070309020205020404" pitchFamily="49" charset="0"/>
              </a:rPr>
              <a:t>#Create a column that determines if the day’s closing price was higher than the previous day's closing price</a:t>
            </a:r>
            <a:endParaRPr lang="en-US" sz="1200" b="0" dirty="0">
              <a:solidFill>
                <a:srgbClr val="000000"/>
              </a:solidFill>
              <a:effectLst/>
              <a:latin typeface="Courier New" panose="02070309020205020404" pitchFamily="49" charset="0"/>
            </a:endParaRPr>
          </a:p>
          <a:p>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'Gain or Loss'</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np.where</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'Close/Last'</a:t>
            </a:r>
            <a:r>
              <a:rPr lang="en-US" sz="1200" b="0" dirty="0">
                <a:solidFill>
                  <a:srgbClr val="000000"/>
                </a:solidFill>
                <a:effectLst/>
                <a:latin typeface="Courier New" panose="02070309020205020404" pitchFamily="49" charset="0"/>
              </a:rPr>
              <a:t>] &gt; </a:t>
            </a:r>
          </a:p>
          <a:p>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'Close/Last'</a:t>
            </a:r>
            <a:r>
              <a:rPr lang="en-US" sz="1200" b="0" dirty="0">
                <a:solidFill>
                  <a:srgbClr val="000000"/>
                </a:solidFill>
                <a:effectLst/>
                <a:latin typeface="Courier New" panose="02070309020205020404" pitchFamily="49" charset="0"/>
              </a:rPr>
              <a:t>].shift(</a:t>
            </a:r>
            <a:r>
              <a:rPr lang="en-US" sz="1200" b="0" dirty="0">
                <a:solidFill>
                  <a:srgbClr val="098156"/>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 </a:t>
            </a:r>
            <a:r>
              <a:rPr lang="en-US" sz="1200" b="0" dirty="0">
                <a:solidFill>
                  <a:srgbClr val="098156"/>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a:t>
            </a:r>
            <a:r>
              <a:rPr lang="en-US" sz="1200" b="0" dirty="0">
                <a:solidFill>
                  <a:srgbClr val="098156"/>
                </a:solidFill>
                <a:effectLst/>
                <a:latin typeface="Courier New" panose="02070309020205020404" pitchFamily="49" charset="0"/>
              </a:rPr>
              <a:t>0</a:t>
            </a:r>
            <a:r>
              <a:rPr lang="en-US" sz="1200" b="0" dirty="0">
                <a:solidFill>
                  <a:srgbClr val="000000"/>
                </a:solidFill>
                <a:effectLst/>
                <a:latin typeface="Courier New" panose="02070309020205020404" pitchFamily="49" charset="0"/>
              </a:rPr>
              <a:t>)</a:t>
            </a:r>
          </a:p>
          <a:p>
            <a:r>
              <a:rPr lang="en-US" sz="1200" b="0" dirty="0">
                <a:solidFill>
                  <a:srgbClr val="008000"/>
                </a:solidFill>
                <a:effectLst/>
                <a:latin typeface="Courier New" panose="02070309020205020404" pitchFamily="49" charset="0"/>
              </a:rPr>
              <a:t>#Create a column titled 'Next Day' that shows whether or not the next day was a gain or loss</a:t>
            </a:r>
            <a:endParaRPr lang="en-US" sz="1200" b="0" dirty="0">
              <a:solidFill>
                <a:srgbClr val="000000"/>
              </a:solidFill>
              <a:effectLst/>
              <a:latin typeface="Courier New" panose="02070309020205020404" pitchFamily="49" charset="0"/>
            </a:endParaRPr>
          </a:p>
          <a:p>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'Next Day'</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df</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'Gain or Loss'</a:t>
            </a:r>
            <a:r>
              <a:rPr lang="en-US" sz="1200" b="0" dirty="0">
                <a:solidFill>
                  <a:srgbClr val="000000"/>
                </a:solidFill>
                <a:effectLst/>
                <a:latin typeface="Courier New" panose="02070309020205020404" pitchFamily="49" charset="0"/>
              </a:rPr>
              <a:t>].shift(</a:t>
            </a:r>
            <a:r>
              <a:rPr lang="en-US" sz="1200" b="0" dirty="0">
                <a:solidFill>
                  <a:srgbClr val="098156"/>
                </a:solidFill>
                <a:effectLst/>
                <a:latin typeface="Courier New" panose="02070309020205020404" pitchFamily="49" charset="0"/>
              </a:rPr>
              <a:t>1</a:t>
            </a:r>
            <a:r>
              <a:rPr lang="en-US" sz="12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45462536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EDA</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TextBox 4">
            <a:extLst>
              <a:ext uri="{FF2B5EF4-FFF2-40B4-BE49-F238E27FC236}">
                <a16:creationId xmlns:a16="http://schemas.microsoft.com/office/drawing/2014/main" id="{9ABB935B-9584-9EDA-AD8A-276159018FC2}"/>
              </a:ext>
            </a:extLst>
          </p:cNvPr>
          <p:cNvSpPr txBox="1"/>
          <p:nvPr/>
        </p:nvSpPr>
        <p:spPr>
          <a:xfrm>
            <a:off x="4396010" y="1905505"/>
            <a:ext cx="5227720" cy="3416320"/>
          </a:xfrm>
          <a:prstGeom prst="rect">
            <a:avLst/>
          </a:prstGeom>
          <a:noFill/>
        </p:spPr>
        <p:txBody>
          <a:bodyPr wrap="square" rtlCol="0">
            <a:spAutoFit/>
          </a:bodyPr>
          <a:lstStyle/>
          <a:p>
            <a:pPr marL="285750" indent="-285750">
              <a:buFont typeface="Arial" panose="020B0604020202020204" pitchFamily="34" charset="0"/>
              <a:buChar char="•"/>
            </a:pPr>
            <a:r>
              <a:rPr lang="en-US" sz="2400" spc="150" dirty="0">
                <a:solidFill>
                  <a:schemeClr val="tx2"/>
                </a:solidFill>
                <a:latin typeface="Abadi" panose="020B0604020104020204" pitchFamily="34" charset="0"/>
              </a:rPr>
              <a:t>There were </a:t>
            </a:r>
            <a:r>
              <a:rPr lang="en-US" sz="2400" spc="150" dirty="0" err="1">
                <a:solidFill>
                  <a:schemeClr val="tx2"/>
                </a:solidFill>
                <a:latin typeface="Abadi" panose="020B0604020104020204" pitchFamily="34" charset="0"/>
              </a:rPr>
              <a:t>NaNs</a:t>
            </a:r>
            <a:r>
              <a:rPr lang="en-US" sz="2400" spc="150" dirty="0">
                <a:solidFill>
                  <a:schemeClr val="tx2"/>
                </a:solidFill>
                <a:latin typeface="Abadi" panose="020B0604020104020204" pitchFamily="34" charset="0"/>
              </a:rPr>
              <a:t> that needed to be dropped</a:t>
            </a:r>
          </a:p>
          <a:p>
            <a:pPr marL="285750" indent="-285750">
              <a:buFont typeface="Arial" panose="020B0604020202020204" pitchFamily="34" charset="0"/>
              <a:buChar char="•"/>
            </a:pPr>
            <a:r>
              <a:rPr lang="en-US" sz="2400" spc="150" dirty="0">
                <a:solidFill>
                  <a:schemeClr val="tx2"/>
                </a:solidFill>
                <a:latin typeface="Abadi" panose="020B0604020104020204" pitchFamily="34" charset="0"/>
              </a:rPr>
              <a:t>SPY was in a second data frame that I had to clean and merge with AAPL’s price history</a:t>
            </a:r>
          </a:p>
          <a:p>
            <a:pPr marL="285750" indent="-285750">
              <a:buFont typeface="Arial" panose="020B0604020202020204" pitchFamily="34" charset="0"/>
              <a:buChar char="•"/>
            </a:pPr>
            <a:r>
              <a:rPr lang="en-US" sz="2400" spc="150" dirty="0">
                <a:solidFill>
                  <a:schemeClr val="tx2"/>
                </a:solidFill>
                <a:latin typeface="Abadi" panose="020B0604020104020204" pitchFamily="34" charset="0"/>
              </a:rPr>
              <a:t>Third data set containing AAPL’s earnings and product release dates that I cleaned and merged</a:t>
            </a:r>
          </a:p>
        </p:txBody>
      </p:sp>
    </p:spTree>
    <p:extLst>
      <p:ext uri="{BB962C8B-B14F-4D97-AF65-F5344CB8AC3E}">
        <p14:creationId xmlns:p14="http://schemas.microsoft.com/office/powerpoint/2010/main" val="308632523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C0F6F8-978E-76E6-0B19-A9334EF64CC6}"/>
              </a:ext>
            </a:extLst>
          </p:cNvPr>
          <p:cNvSpPr>
            <a:spLocks noGrp="1"/>
          </p:cNvSpPr>
          <p:nvPr>
            <p:ph type="title"/>
          </p:nvPr>
        </p:nvSpPr>
        <p:spPr>
          <a:xfrm>
            <a:off x="117427" y="2167390"/>
            <a:ext cx="3606434" cy="2523219"/>
          </a:xfrm>
        </p:spPr>
        <p:txBody>
          <a:bodyPr vert="horz" lIns="91440" tIns="45720" rIns="91440" bIns="45720" rtlCol="0" anchor="ctr">
            <a:normAutofit/>
          </a:bodyPr>
          <a:lstStyle/>
          <a:p>
            <a:pPr>
              <a:lnSpc>
                <a:spcPct val="80000"/>
              </a:lnSpc>
            </a:pPr>
            <a:r>
              <a:rPr lang="en-US" sz="4400" spc="150" dirty="0">
                <a:solidFill>
                  <a:schemeClr val="tx2"/>
                </a:solidFill>
              </a:rPr>
              <a:t>EDA</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56A2B79D-432B-AEB9-63D7-54244F858C4D}"/>
              </a:ext>
            </a:extLst>
          </p:cNvPr>
          <p:cNvSpPr txBox="1"/>
          <p:nvPr/>
        </p:nvSpPr>
        <p:spPr>
          <a:xfrm>
            <a:off x="4520311" y="591651"/>
            <a:ext cx="5540542" cy="2708434"/>
          </a:xfrm>
          <a:prstGeom prst="rect">
            <a:avLst/>
          </a:prstGeom>
          <a:noFill/>
        </p:spPr>
        <p:txBody>
          <a:bodyPr wrap="square">
            <a:spAutoFit/>
          </a:bodyPr>
          <a:lstStyle/>
          <a:p>
            <a:r>
              <a:rPr lang="en-US" sz="1000" b="0" dirty="0">
                <a:solidFill>
                  <a:srgbClr val="008000"/>
                </a:solidFill>
                <a:effectLst/>
                <a:latin typeface="Courier New" panose="02070309020205020404" pitchFamily="49" charset="0"/>
              </a:rPr>
              <a:t>#Created a column that would divide the dates into quarters</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'Quarter'</a:t>
            </a:r>
            <a:r>
              <a:rPr lang="en-US" sz="1000" b="0" dirty="0">
                <a:solidFill>
                  <a:srgbClr val="000000"/>
                </a:solidFill>
                <a:effectLst/>
                <a:latin typeface="Courier New" panose="02070309020205020404" pitchFamily="49" charset="0"/>
              </a:rPr>
              <a:t>] = </a:t>
            </a:r>
            <a:r>
              <a:rPr lang="en-US" sz="1000" b="0" dirty="0" err="1">
                <a:solidFill>
                  <a:srgbClr val="000000"/>
                </a:solidFill>
                <a:effectLst/>
                <a:latin typeface="Courier New" panose="02070309020205020404" pitchFamily="49" charset="0"/>
              </a:rPr>
              <a:t>pd.PeriodIndex</a:t>
            </a:r>
            <a:r>
              <a:rPr lang="en-US" sz="1000" b="0" dirty="0">
                <a:solidFill>
                  <a:srgbClr val="000000"/>
                </a:solidFill>
                <a:effectLst/>
                <a:latin typeface="Courier New" panose="02070309020205020404" pitchFamily="49" charset="0"/>
              </a:rPr>
              <a:t>(df3.Date, </a:t>
            </a:r>
            <a:r>
              <a:rPr lang="en-US" sz="1000" b="0" dirty="0" err="1">
                <a:solidFill>
                  <a:srgbClr val="000000"/>
                </a:solidFill>
                <a:effectLst/>
                <a:latin typeface="Courier New" panose="02070309020205020404" pitchFamily="49" charset="0"/>
              </a:rPr>
              <a:t>freq</a:t>
            </a:r>
            <a:r>
              <a:rPr lang="en-US" sz="1000" b="0" dirty="0">
                <a:solidFill>
                  <a:srgbClr val="000000"/>
                </a:solidFill>
                <a:effectLst/>
                <a:latin typeface="Courier New" panose="02070309020205020404" pitchFamily="49" charset="0"/>
              </a:rPr>
              <a:t>=</a:t>
            </a:r>
            <a:r>
              <a:rPr lang="en-US" sz="1000" b="0" dirty="0">
                <a:solidFill>
                  <a:srgbClr val="A31515"/>
                </a:solidFill>
                <a:effectLst/>
                <a:latin typeface="Courier New" panose="02070309020205020404" pitchFamily="49" charset="0"/>
              </a:rPr>
              <a:t>'Q'</a:t>
            </a:r>
            <a:r>
              <a:rPr lang="en-US" sz="1000" b="0" dirty="0">
                <a:solidFill>
                  <a:srgbClr val="000000"/>
                </a:solidFill>
                <a:effectLst/>
                <a:latin typeface="Courier New" panose="02070309020205020404" pitchFamily="49" charset="0"/>
              </a:rPr>
              <a:t>)</a:t>
            </a:r>
          </a:p>
          <a:p>
            <a:r>
              <a:rPr lang="en-US" sz="1000" b="0" dirty="0">
                <a:solidFill>
                  <a:srgbClr val="008000"/>
                </a:solidFill>
                <a:effectLst/>
                <a:latin typeface="Courier New" panose="02070309020205020404" pitchFamily="49" charset="0"/>
              </a:rPr>
              <a:t>#Created 4 new columns named Quarter1, Quarter2, Quarter3, and Quarter4 to assign value to each one depending on which quarter of the year we were in.</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'Quarter1'</a:t>
            </a:r>
            <a:r>
              <a:rPr lang="en-US" sz="1000" b="0" dirty="0">
                <a:solidFill>
                  <a:srgbClr val="000000"/>
                </a:solidFill>
                <a:effectLst/>
                <a:latin typeface="Courier New" panose="02070309020205020404" pitchFamily="49" charset="0"/>
              </a:rPr>
              <a:t>] = </a:t>
            </a:r>
            <a:r>
              <a:rPr lang="en-US" sz="1000" b="0" dirty="0" err="1">
                <a:solidFill>
                  <a:srgbClr val="000000"/>
                </a:solidFill>
                <a:effectLst/>
                <a:latin typeface="Courier New" panose="02070309020205020404" pitchFamily="49" charset="0"/>
              </a:rPr>
              <a:t>np.where</a:t>
            </a:r>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'Quarter'</a:t>
            </a:r>
            <a:r>
              <a:rPr lang="en-US" sz="1000" b="0" dirty="0">
                <a:solidFill>
                  <a:srgbClr val="000000"/>
                </a:solidFill>
                <a:effectLst/>
                <a:latin typeface="Courier New" panose="02070309020205020404" pitchFamily="49" charset="0"/>
              </a:rPr>
              <a:t>] == </a:t>
            </a:r>
            <a:r>
              <a:rPr lang="en-US" sz="1000" b="0" dirty="0">
                <a:solidFill>
                  <a:srgbClr val="A31515"/>
                </a:solidFill>
                <a:effectLst/>
                <a:latin typeface="Courier New" panose="02070309020205020404" pitchFamily="49" charset="0"/>
              </a:rPr>
              <a:t>'2020Q1'</a:t>
            </a:r>
            <a:r>
              <a:rPr lang="en-US" sz="1000" b="0" dirty="0">
                <a:solidFill>
                  <a:srgbClr val="000000"/>
                </a:solidFill>
                <a:effectLst/>
                <a:latin typeface="Courier New" panose="02070309020205020404" pitchFamily="49" charset="0"/>
              </a:rPr>
              <a:t>) </a:t>
            </a:r>
            <a:r>
              <a:rPr lang="en-US" sz="1000" b="0" dirty="0">
                <a:solidFill>
                  <a:srgbClr val="098156"/>
                </a:solidFill>
                <a:effectLst/>
                <a:latin typeface="Courier New" panose="02070309020205020404" pitchFamily="49" charset="0"/>
              </a:rPr>
              <a:t>1</a:t>
            </a:r>
            <a:r>
              <a:rPr lang="en-US" sz="1000" b="0" dirty="0">
                <a:solidFill>
                  <a:srgbClr val="000000"/>
                </a:solidFill>
                <a:effectLst/>
                <a:latin typeface="Courier New" panose="02070309020205020404" pitchFamily="49" charset="0"/>
              </a:rPr>
              <a:t>, </a:t>
            </a:r>
            <a:r>
              <a:rPr lang="en-US" sz="1000" b="0" dirty="0">
                <a:solidFill>
                  <a:srgbClr val="098156"/>
                </a:solidFill>
                <a:effectLst/>
                <a:latin typeface="Courier New" panose="02070309020205020404" pitchFamily="49" charset="0"/>
              </a:rPr>
              <a:t>0</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'Quarter2'</a:t>
            </a:r>
            <a:r>
              <a:rPr lang="en-US" sz="1000" b="0" dirty="0">
                <a:solidFill>
                  <a:srgbClr val="000000"/>
                </a:solidFill>
                <a:effectLst/>
                <a:latin typeface="Courier New" panose="02070309020205020404" pitchFamily="49" charset="0"/>
              </a:rPr>
              <a:t>] = </a:t>
            </a:r>
            <a:r>
              <a:rPr lang="en-US" sz="1000" b="0" dirty="0" err="1">
                <a:solidFill>
                  <a:srgbClr val="000000"/>
                </a:solidFill>
                <a:effectLst/>
                <a:latin typeface="Courier New" panose="02070309020205020404" pitchFamily="49" charset="0"/>
              </a:rPr>
              <a:t>np.where</a:t>
            </a:r>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'Quarter'</a:t>
            </a:r>
            <a:r>
              <a:rPr lang="en-US" sz="1000" b="0" dirty="0">
                <a:solidFill>
                  <a:srgbClr val="000000"/>
                </a:solidFill>
                <a:effectLst/>
                <a:latin typeface="Courier New" panose="02070309020205020404" pitchFamily="49" charset="0"/>
              </a:rPr>
              <a:t>] == </a:t>
            </a:r>
            <a:r>
              <a:rPr lang="en-US" sz="1000" b="0" dirty="0">
                <a:solidFill>
                  <a:srgbClr val="A31515"/>
                </a:solidFill>
                <a:effectLst/>
                <a:latin typeface="Courier New" panose="02070309020205020404" pitchFamily="49" charset="0"/>
              </a:rPr>
              <a:t>'2020Q2'</a:t>
            </a:r>
            <a:r>
              <a:rPr lang="en-US" sz="1000" b="0" dirty="0">
                <a:solidFill>
                  <a:srgbClr val="000000"/>
                </a:solidFill>
                <a:effectLst/>
                <a:latin typeface="Courier New" panose="02070309020205020404" pitchFamily="49" charset="0"/>
              </a:rPr>
              <a:t>) </a:t>
            </a:r>
            <a:r>
              <a:rPr lang="en-US" sz="1000" b="0" dirty="0">
                <a:solidFill>
                  <a:srgbClr val="098156"/>
                </a:solidFill>
                <a:effectLst/>
                <a:latin typeface="Courier New" panose="02070309020205020404" pitchFamily="49" charset="0"/>
              </a:rPr>
              <a:t>1</a:t>
            </a:r>
            <a:r>
              <a:rPr lang="en-US" sz="1000" b="0" dirty="0">
                <a:solidFill>
                  <a:srgbClr val="000000"/>
                </a:solidFill>
                <a:effectLst/>
                <a:latin typeface="Courier New" panose="02070309020205020404" pitchFamily="49" charset="0"/>
              </a:rPr>
              <a:t>, </a:t>
            </a:r>
            <a:r>
              <a:rPr lang="en-US" sz="1000" b="0" dirty="0">
                <a:solidFill>
                  <a:srgbClr val="098156"/>
                </a:solidFill>
                <a:effectLst/>
                <a:latin typeface="Courier New" panose="02070309020205020404" pitchFamily="49" charset="0"/>
              </a:rPr>
              <a:t>0</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'Quarter3'</a:t>
            </a:r>
            <a:r>
              <a:rPr lang="en-US" sz="1000" b="0" dirty="0">
                <a:solidFill>
                  <a:srgbClr val="000000"/>
                </a:solidFill>
                <a:effectLst/>
                <a:latin typeface="Courier New" panose="02070309020205020404" pitchFamily="49" charset="0"/>
              </a:rPr>
              <a:t>] = </a:t>
            </a:r>
            <a:r>
              <a:rPr lang="en-US" sz="1000" b="0" dirty="0" err="1">
                <a:solidFill>
                  <a:srgbClr val="000000"/>
                </a:solidFill>
                <a:effectLst/>
                <a:latin typeface="Courier New" panose="02070309020205020404" pitchFamily="49" charset="0"/>
              </a:rPr>
              <a:t>np.where</a:t>
            </a:r>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'Quarter'</a:t>
            </a:r>
            <a:r>
              <a:rPr lang="en-US" sz="1000" b="0" dirty="0">
                <a:solidFill>
                  <a:srgbClr val="000000"/>
                </a:solidFill>
                <a:effectLst/>
                <a:latin typeface="Courier New" panose="02070309020205020404" pitchFamily="49" charset="0"/>
              </a:rPr>
              <a:t>] == </a:t>
            </a:r>
            <a:r>
              <a:rPr lang="en-US" sz="1000" b="0" dirty="0">
                <a:solidFill>
                  <a:srgbClr val="A31515"/>
                </a:solidFill>
                <a:effectLst/>
                <a:latin typeface="Courier New" panose="02070309020205020404" pitchFamily="49" charset="0"/>
              </a:rPr>
              <a:t>'2020Q3'</a:t>
            </a:r>
            <a:r>
              <a:rPr lang="en-US" sz="1000" b="0" dirty="0">
                <a:solidFill>
                  <a:srgbClr val="000000"/>
                </a:solidFill>
                <a:effectLst/>
                <a:latin typeface="Courier New" panose="02070309020205020404" pitchFamily="49" charset="0"/>
              </a:rPr>
              <a:t>) </a:t>
            </a:r>
            <a:r>
              <a:rPr lang="en-US" sz="1000" b="0" dirty="0">
                <a:solidFill>
                  <a:srgbClr val="098156"/>
                </a:solidFill>
                <a:effectLst/>
                <a:latin typeface="Courier New" panose="02070309020205020404" pitchFamily="49" charset="0"/>
              </a:rPr>
              <a:t>1</a:t>
            </a:r>
            <a:r>
              <a:rPr lang="en-US" sz="1000" b="0" dirty="0">
                <a:solidFill>
                  <a:srgbClr val="000000"/>
                </a:solidFill>
                <a:effectLst/>
                <a:latin typeface="Courier New" panose="02070309020205020404" pitchFamily="49" charset="0"/>
              </a:rPr>
              <a:t>, </a:t>
            </a:r>
            <a:r>
              <a:rPr lang="en-US" sz="1000" b="0" dirty="0">
                <a:solidFill>
                  <a:srgbClr val="098156"/>
                </a:solidFill>
                <a:effectLst/>
                <a:latin typeface="Courier New" panose="02070309020205020404" pitchFamily="49" charset="0"/>
              </a:rPr>
              <a:t>0</a:t>
            </a:r>
            <a:r>
              <a:rPr lang="en-US" sz="1000" b="0" dirty="0">
                <a:solidFill>
                  <a:srgbClr val="000000"/>
                </a:solidFill>
                <a:effectLst/>
                <a:latin typeface="Courier New" panose="02070309020205020404" pitchFamily="49" charset="0"/>
              </a:rPr>
              <a:t>)</a:t>
            </a:r>
            <a:endParaRPr lang="en-US" sz="1000" dirty="0">
              <a:solidFill>
                <a:srgbClr val="000000"/>
              </a:solidFill>
              <a:latin typeface="Courier New" panose="02070309020205020404" pitchFamily="49" charset="0"/>
            </a:endParaRPr>
          </a:p>
          <a:p>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'Quarter4'</a:t>
            </a:r>
            <a:r>
              <a:rPr lang="en-US" sz="1000" b="0" dirty="0">
                <a:solidFill>
                  <a:srgbClr val="000000"/>
                </a:solidFill>
                <a:effectLst/>
                <a:latin typeface="Courier New" panose="02070309020205020404" pitchFamily="49" charset="0"/>
              </a:rPr>
              <a:t>] = </a:t>
            </a:r>
            <a:r>
              <a:rPr lang="en-US" sz="1000" b="0" dirty="0" err="1">
                <a:solidFill>
                  <a:srgbClr val="000000"/>
                </a:solidFill>
                <a:effectLst/>
                <a:latin typeface="Courier New" panose="02070309020205020404" pitchFamily="49" charset="0"/>
              </a:rPr>
              <a:t>np.where</a:t>
            </a:r>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'Quarter'</a:t>
            </a:r>
            <a:r>
              <a:rPr lang="en-US" sz="1000" b="0" dirty="0">
                <a:solidFill>
                  <a:srgbClr val="000000"/>
                </a:solidFill>
                <a:effectLst/>
                <a:latin typeface="Courier New" panose="02070309020205020404" pitchFamily="49" charset="0"/>
              </a:rPr>
              <a:t>] == </a:t>
            </a:r>
            <a:r>
              <a:rPr lang="en-US" sz="1000" b="0" dirty="0">
                <a:solidFill>
                  <a:srgbClr val="A31515"/>
                </a:solidFill>
                <a:effectLst/>
                <a:latin typeface="Courier New" panose="02070309020205020404" pitchFamily="49" charset="0"/>
              </a:rPr>
              <a:t>'2020Q4'</a:t>
            </a:r>
            <a:r>
              <a:rPr lang="en-US" sz="1000" b="0" dirty="0">
                <a:solidFill>
                  <a:srgbClr val="000000"/>
                </a:solidFill>
                <a:effectLst/>
                <a:latin typeface="Courier New" panose="02070309020205020404" pitchFamily="49" charset="0"/>
              </a:rPr>
              <a:t>) </a:t>
            </a:r>
            <a:r>
              <a:rPr lang="en-US" sz="1000" b="0" dirty="0">
                <a:solidFill>
                  <a:srgbClr val="098156"/>
                </a:solidFill>
                <a:effectLst/>
                <a:latin typeface="Courier New" panose="02070309020205020404" pitchFamily="49" charset="0"/>
              </a:rPr>
              <a:t>1</a:t>
            </a:r>
            <a:r>
              <a:rPr lang="en-US" sz="1000" b="0" dirty="0">
                <a:solidFill>
                  <a:srgbClr val="000000"/>
                </a:solidFill>
                <a:effectLst/>
                <a:latin typeface="Courier New" panose="02070309020205020404" pitchFamily="49" charset="0"/>
              </a:rPr>
              <a:t>, </a:t>
            </a:r>
            <a:r>
              <a:rPr lang="en-US" sz="1000" b="0" dirty="0">
                <a:solidFill>
                  <a:srgbClr val="098156"/>
                </a:solidFill>
                <a:effectLst/>
                <a:latin typeface="Courier New" panose="02070309020205020404" pitchFamily="49" charset="0"/>
              </a:rPr>
              <a:t>0</a:t>
            </a:r>
            <a:r>
              <a:rPr lang="en-US" sz="1000" b="0" dirty="0">
                <a:solidFill>
                  <a:srgbClr val="000000"/>
                </a:solidFill>
                <a:effectLst/>
                <a:latin typeface="Courier New" panose="02070309020205020404" pitchFamily="49" charset="0"/>
              </a:rPr>
              <a:t>)</a:t>
            </a:r>
          </a:p>
          <a:p>
            <a:r>
              <a:rPr lang="en-US" sz="1000" b="0" dirty="0">
                <a:solidFill>
                  <a:srgbClr val="008000"/>
                </a:solidFill>
                <a:effectLst/>
                <a:latin typeface="Courier New" panose="02070309020205020404" pitchFamily="49" charset="0"/>
              </a:rPr>
              <a:t>#Created a new column named Earnings, assigning it 0 to show that it was not an earnings date</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df3[</a:t>
            </a:r>
            <a:r>
              <a:rPr lang="en-US" sz="1000" b="0" dirty="0">
                <a:solidFill>
                  <a:srgbClr val="A31515"/>
                </a:solidFill>
                <a:effectLst/>
                <a:latin typeface="Courier New" panose="02070309020205020404" pitchFamily="49" charset="0"/>
              </a:rPr>
              <a:t>'Earnings'</a:t>
            </a:r>
            <a:r>
              <a:rPr lang="en-US" sz="1000" b="0" dirty="0">
                <a:solidFill>
                  <a:srgbClr val="000000"/>
                </a:solidFill>
                <a:effectLst/>
                <a:latin typeface="Courier New" panose="02070309020205020404" pitchFamily="49" charset="0"/>
              </a:rPr>
              <a:t>] = </a:t>
            </a:r>
            <a:r>
              <a:rPr lang="en-US" sz="1000" b="0" dirty="0">
                <a:solidFill>
                  <a:srgbClr val="098156"/>
                </a:solidFill>
                <a:effectLst/>
                <a:latin typeface="Courier New" panose="02070309020205020404" pitchFamily="49" charset="0"/>
              </a:rPr>
              <a:t>0</a:t>
            </a:r>
            <a:endParaRPr lang="en-US" sz="1000" b="0" dirty="0">
              <a:solidFill>
                <a:srgbClr val="000000"/>
              </a:solidFill>
              <a:effectLst/>
              <a:latin typeface="Courier New" panose="02070309020205020404" pitchFamily="49" charset="0"/>
            </a:endParaRPr>
          </a:p>
          <a:p>
            <a:r>
              <a:rPr lang="en-US" sz="1000" b="0" dirty="0">
                <a:solidFill>
                  <a:srgbClr val="008000"/>
                </a:solidFill>
                <a:effectLst/>
                <a:latin typeface="Courier New" panose="02070309020205020404" pitchFamily="49" charset="0"/>
              </a:rPr>
              <a:t>#Added earnings dates to the data set, </a:t>
            </a:r>
            <a:r>
              <a:rPr lang="en-US" sz="1000" b="0" dirty="0" err="1">
                <a:solidFill>
                  <a:srgbClr val="008000"/>
                </a:solidFill>
                <a:effectLst/>
                <a:latin typeface="Courier New" panose="02070309020205020404" pitchFamily="49" charset="0"/>
              </a:rPr>
              <a:t>i</a:t>
            </a:r>
            <a:r>
              <a:rPr lang="en-US" sz="1000" b="0" dirty="0">
                <a:solidFill>
                  <a:srgbClr val="008000"/>
                </a:solidFill>
                <a:effectLst/>
                <a:latin typeface="Courier New" panose="02070309020205020404" pitchFamily="49" charset="0"/>
              </a:rPr>
              <a:t> couldn't find a data set so </a:t>
            </a:r>
            <a:r>
              <a:rPr lang="en-US" sz="1000" b="0" dirty="0" err="1">
                <a:solidFill>
                  <a:srgbClr val="008000"/>
                </a:solidFill>
                <a:effectLst/>
                <a:latin typeface="Courier New" panose="02070309020205020404" pitchFamily="49" charset="0"/>
              </a:rPr>
              <a:t>i</a:t>
            </a:r>
            <a:r>
              <a:rPr lang="en-US" sz="1000" b="0" dirty="0">
                <a:solidFill>
                  <a:srgbClr val="008000"/>
                </a:solidFill>
                <a:effectLst/>
                <a:latin typeface="Courier New" panose="02070309020205020404" pitchFamily="49" charset="0"/>
              </a:rPr>
              <a:t> added each one in manually.</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df3.loc[df3[</a:t>
            </a:r>
            <a:r>
              <a:rPr lang="en-US" sz="1000" b="0" dirty="0">
                <a:solidFill>
                  <a:srgbClr val="A31515"/>
                </a:solidFill>
                <a:effectLst/>
                <a:latin typeface="Courier New" panose="02070309020205020404" pitchFamily="49" charset="0"/>
              </a:rPr>
              <a:t>'Date'</a:t>
            </a:r>
            <a:r>
              <a:rPr lang="en-US" sz="1000" b="0" dirty="0">
                <a:solidFill>
                  <a:srgbClr val="000000"/>
                </a:solidFill>
                <a:effectLst/>
                <a:latin typeface="Courier New" panose="02070309020205020404" pitchFamily="49" charset="0"/>
              </a:rPr>
              <a:t>] == </a:t>
            </a:r>
            <a:r>
              <a:rPr lang="en-US" sz="1000" b="0" dirty="0">
                <a:solidFill>
                  <a:srgbClr val="A31515"/>
                </a:solidFill>
                <a:effectLst/>
                <a:latin typeface="Courier New" panose="02070309020205020404" pitchFamily="49" charset="0"/>
              </a:rPr>
              <a:t>'01/28/2020'</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'Earnings'</a:t>
            </a:r>
            <a:r>
              <a:rPr lang="en-US" sz="1000" b="0" dirty="0">
                <a:solidFill>
                  <a:srgbClr val="000000"/>
                </a:solidFill>
                <a:effectLst/>
                <a:latin typeface="Courier New" panose="02070309020205020404" pitchFamily="49" charset="0"/>
              </a:rPr>
              <a:t>] = </a:t>
            </a:r>
            <a:r>
              <a:rPr lang="en-US" sz="1000" b="0" dirty="0">
                <a:solidFill>
                  <a:srgbClr val="098156"/>
                </a:solidFill>
                <a:effectLst/>
                <a:latin typeface="Courier New" panose="02070309020205020404" pitchFamily="49" charset="0"/>
              </a:rPr>
              <a:t>1</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df3.loc[df3[</a:t>
            </a:r>
            <a:r>
              <a:rPr lang="en-US" sz="1000" b="0" dirty="0">
                <a:solidFill>
                  <a:srgbClr val="A31515"/>
                </a:solidFill>
                <a:effectLst/>
                <a:latin typeface="Courier New" panose="02070309020205020404" pitchFamily="49" charset="0"/>
              </a:rPr>
              <a:t>'Date'</a:t>
            </a:r>
            <a:r>
              <a:rPr lang="en-US" sz="1000" b="0" dirty="0">
                <a:solidFill>
                  <a:srgbClr val="000000"/>
                </a:solidFill>
                <a:effectLst/>
                <a:latin typeface="Courier New" panose="02070309020205020404" pitchFamily="49" charset="0"/>
              </a:rPr>
              <a:t>] == </a:t>
            </a:r>
            <a:r>
              <a:rPr lang="en-US" sz="1000" b="0" dirty="0">
                <a:solidFill>
                  <a:srgbClr val="A31515"/>
                </a:solidFill>
                <a:effectLst/>
                <a:latin typeface="Courier New" panose="02070309020205020404" pitchFamily="49" charset="0"/>
              </a:rPr>
              <a:t>'10/30/2019'</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'Earnings'</a:t>
            </a:r>
            <a:r>
              <a:rPr lang="en-US" sz="1000" b="0" dirty="0">
                <a:solidFill>
                  <a:srgbClr val="000000"/>
                </a:solidFill>
                <a:effectLst/>
                <a:latin typeface="Courier New" panose="02070309020205020404" pitchFamily="49" charset="0"/>
              </a:rPr>
              <a:t>] = </a:t>
            </a:r>
            <a:r>
              <a:rPr lang="en-US" sz="1000" b="0" dirty="0">
                <a:solidFill>
                  <a:srgbClr val="098156"/>
                </a:solidFill>
                <a:effectLst/>
                <a:latin typeface="Courier New" panose="02070309020205020404" pitchFamily="49" charset="0"/>
              </a:rPr>
              <a:t>1</a:t>
            </a:r>
          </a:p>
          <a:p>
            <a:r>
              <a:rPr lang="en-US" sz="1000" dirty="0">
                <a:latin typeface="Courier New" panose="02070309020205020404" pitchFamily="49" charset="0"/>
              </a:rPr>
              <a:t>…</a:t>
            </a:r>
            <a:endParaRPr lang="en-US" sz="1000" b="0" dirty="0">
              <a:effectLst/>
              <a:latin typeface="Courier New" panose="02070309020205020404" pitchFamily="49" charset="0"/>
            </a:endParaRPr>
          </a:p>
        </p:txBody>
      </p:sp>
      <p:sp>
        <p:nvSpPr>
          <p:cNvPr id="6" name="TextBox 5">
            <a:extLst>
              <a:ext uri="{FF2B5EF4-FFF2-40B4-BE49-F238E27FC236}">
                <a16:creationId xmlns:a16="http://schemas.microsoft.com/office/drawing/2014/main" id="{2CD93D9C-087A-6484-8F47-E16636822AAA}"/>
              </a:ext>
            </a:extLst>
          </p:cNvPr>
          <p:cNvSpPr txBox="1"/>
          <p:nvPr/>
        </p:nvSpPr>
        <p:spPr>
          <a:xfrm>
            <a:off x="4520311" y="3177573"/>
            <a:ext cx="6160168" cy="1323439"/>
          </a:xfrm>
          <a:prstGeom prst="rect">
            <a:avLst/>
          </a:prstGeom>
          <a:noFill/>
        </p:spPr>
        <p:txBody>
          <a:bodyPr wrap="square">
            <a:spAutoFit/>
          </a:bodyPr>
          <a:lstStyle/>
          <a:p>
            <a:r>
              <a:rPr lang="en-US" sz="1000" b="0" dirty="0">
                <a:solidFill>
                  <a:srgbClr val="008000"/>
                </a:solidFill>
                <a:effectLst/>
                <a:latin typeface="Courier New" panose="02070309020205020404" pitchFamily="49" charset="0"/>
              </a:rPr>
              <a:t>#In excel I created new columns named iPhone, iPad, Mac and Other Hardware and assigned them values of 1 or 0 based on whether or not they </a:t>
            </a:r>
            <a:r>
              <a:rPr lang="en-US" sz="1000" b="0" dirty="0" err="1">
                <a:solidFill>
                  <a:srgbClr val="008000"/>
                </a:solidFill>
                <a:effectLst/>
                <a:latin typeface="Courier New" panose="02070309020205020404" pitchFamily="49" charset="0"/>
              </a:rPr>
              <a:t>occured</a:t>
            </a:r>
            <a:r>
              <a:rPr lang="en-US" sz="1000" b="0" dirty="0">
                <a:solidFill>
                  <a:srgbClr val="008000"/>
                </a:solidFill>
                <a:effectLst/>
                <a:latin typeface="Courier New" panose="02070309020205020404" pitchFamily="49" charset="0"/>
              </a:rPr>
              <a:t>, then reuploaded the excel file to work on again</a:t>
            </a:r>
            <a:endParaRPr lang="en-US" sz="1000" b="0" dirty="0">
              <a:solidFill>
                <a:srgbClr val="000000"/>
              </a:solidFill>
              <a:effectLst/>
              <a:latin typeface="Courier New" panose="02070309020205020404" pitchFamily="49" charset="0"/>
            </a:endParaRPr>
          </a:p>
          <a:p>
            <a:r>
              <a:rPr lang="en-US" sz="1000" b="0" dirty="0">
                <a:solidFill>
                  <a:srgbClr val="008000"/>
                </a:solidFill>
                <a:effectLst/>
                <a:latin typeface="Courier New" panose="02070309020205020404" pitchFamily="49" charset="0"/>
              </a:rPr>
              <a:t>#I then combined the rows because some dates had multiple releases and were in the table twice, one for each release (if an iPad and iPhone were released on the same day, it would show up on the table as two separate rows)</a:t>
            </a:r>
            <a:endParaRPr lang="en-US" sz="1000" b="0" dirty="0">
              <a:solidFill>
                <a:srgbClr val="000000"/>
              </a:solidFill>
              <a:effectLst/>
              <a:latin typeface="Courier New" panose="02070309020205020404" pitchFamily="49" charset="0"/>
            </a:endParaRPr>
          </a:p>
          <a:p>
            <a:r>
              <a:rPr lang="en-US" sz="1000" b="0" dirty="0" err="1">
                <a:solidFill>
                  <a:srgbClr val="000000"/>
                </a:solidFill>
                <a:effectLst/>
                <a:latin typeface="Courier New" panose="02070309020205020404" pitchFamily="49" charset="0"/>
              </a:rPr>
              <a:t>agg_functions</a:t>
            </a:r>
            <a:r>
              <a:rPr lang="en-US" sz="1000" b="0" dirty="0">
                <a:solidFill>
                  <a:srgbClr val="000000"/>
                </a:solidFill>
                <a:effectLst/>
                <a:latin typeface="Courier New" panose="02070309020205020404" pitchFamily="49" charset="0"/>
              </a:rPr>
              <a:t> = {</a:t>
            </a:r>
            <a:r>
              <a:rPr lang="en-US" sz="1000" b="0" dirty="0">
                <a:solidFill>
                  <a:srgbClr val="A31515"/>
                </a:solidFill>
                <a:effectLst/>
                <a:latin typeface="Courier New" panose="02070309020205020404" pitchFamily="49" charset="0"/>
              </a:rPr>
              <a:t>'</a:t>
            </a:r>
            <a:r>
              <a:rPr lang="en-US" sz="1000" b="0" dirty="0" err="1">
                <a:solidFill>
                  <a:srgbClr val="A31515"/>
                </a:solidFill>
                <a:effectLst/>
                <a:latin typeface="Courier New" panose="02070309020205020404" pitchFamily="49" charset="0"/>
              </a:rPr>
              <a:t>iPhone'</a:t>
            </a:r>
            <a:r>
              <a:rPr lang="en-US" sz="1000" b="0" dirty="0" err="1">
                <a:solidFill>
                  <a:srgbClr val="000000"/>
                </a:solidFill>
                <a:effectLst/>
                <a:latin typeface="Courier New" panose="02070309020205020404" pitchFamily="49" charset="0"/>
              </a:rPr>
              <a:t>:</a:t>
            </a:r>
            <a:r>
              <a:rPr lang="en-US" sz="1000" b="0" dirty="0" err="1">
                <a:solidFill>
                  <a:srgbClr val="A31515"/>
                </a:solidFill>
                <a:effectLst/>
                <a:latin typeface="Courier New" panose="02070309020205020404" pitchFamily="49" charset="0"/>
              </a:rPr>
              <a:t>'sum</a:t>
            </a:r>
            <a:r>
              <a:rPr lang="en-US" sz="1000" b="0" dirty="0">
                <a:solidFill>
                  <a:srgbClr val="A31515"/>
                </a:solidFill>
                <a:effectLst/>
                <a:latin typeface="Courier New" panose="02070309020205020404" pitchFamily="49" charset="0"/>
              </a:rPr>
              <a:t>'</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a:t>
            </a:r>
            <a:r>
              <a:rPr lang="en-US" sz="1000" b="0" dirty="0" err="1">
                <a:solidFill>
                  <a:srgbClr val="A31515"/>
                </a:solidFill>
                <a:effectLst/>
                <a:latin typeface="Courier New" panose="02070309020205020404" pitchFamily="49" charset="0"/>
              </a:rPr>
              <a:t>iPad'</a:t>
            </a:r>
            <a:r>
              <a:rPr lang="en-US" sz="1000" b="0" dirty="0" err="1">
                <a:solidFill>
                  <a:srgbClr val="000000"/>
                </a:solidFill>
                <a:effectLst/>
                <a:latin typeface="Courier New" panose="02070309020205020404" pitchFamily="49" charset="0"/>
              </a:rPr>
              <a:t>:</a:t>
            </a:r>
            <a:r>
              <a:rPr lang="en-US" sz="1000" b="0" dirty="0" err="1">
                <a:solidFill>
                  <a:srgbClr val="A31515"/>
                </a:solidFill>
                <a:effectLst/>
                <a:latin typeface="Courier New" panose="02070309020205020404" pitchFamily="49" charset="0"/>
              </a:rPr>
              <a:t>'sum</a:t>
            </a:r>
            <a:r>
              <a:rPr lang="en-US" sz="1000" b="0" dirty="0">
                <a:solidFill>
                  <a:srgbClr val="A31515"/>
                </a:solidFill>
                <a:effectLst/>
                <a:latin typeface="Courier New" panose="02070309020205020404" pitchFamily="49" charset="0"/>
              </a:rPr>
              <a:t>'</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a:t>
            </a:r>
            <a:r>
              <a:rPr lang="en-US" sz="1000" b="0" dirty="0" err="1">
                <a:solidFill>
                  <a:srgbClr val="A31515"/>
                </a:solidFill>
                <a:effectLst/>
                <a:latin typeface="Courier New" panose="02070309020205020404" pitchFamily="49" charset="0"/>
              </a:rPr>
              <a:t>Mac'</a:t>
            </a:r>
            <a:r>
              <a:rPr lang="en-US" sz="1000" b="0" dirty="0" err="1">
                <a:solidFill>
                  <a:srgbClr val="000000"/>
                </a:solidFill>
                <a:effectLst/>
                <a:latin typeface="Courier New" panose="02070309020205020404" pitchFamily="49" charset="0"/>
              </a:rPr>
              <a:t>:</a:t>
            </a:r>
            <a:r>
              <a:rPr lang="en-US" sz="1000" b="0" dirty="0" err="1">
                <a:solidFill>
                  <a:srgbClr val="A31515"/>
                </a:solidFill>
                <a:effectLst/>
                <a:latin typeface="Courier New" panose="02070309020205020404" pitchFamily="49" charset="0"/>
              </a:rPr>
              <a:t>'sum</a:t>
            </a:r>
            <a:r>
              <a:rPr lang="en-US" sz="1000" b="0" dirty="0">
                <a:solidFill>
                  <a:srgbClr val="A31515"/>
                </a:solidFill>
                <a:effectLst/>
                <a:latin typeface="Courier New" panose="02070309020205020404" pitchFamily="49" charset="0"/>
              </a:rPr>
              <a:t>'</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a:t>
            </a:r>
            <a:r>
              <a:rPr lang="en-US" sz="1000" b="0" dirty="0" err="1">
                <a:solidFill>
                  <a:srgbClr val="A31515"/>
                </a:solidFill>
                <a:effectLst/>
                <a:latin typeface="Courier New" panose="02070309020205020404" pitchFamily="49" charset="0"/>
              </a:rPr>
              <a:t>Other'</a:t>
            </a:r>
            <a:r>
              <a:rPr lang="en-US" sz="1000" b="0" dirty="0" err="1">
                <a:solidFill>
                  <a:srgbClr val="000000"/>
                </a:solidFill>
                <a:effectLst/>
                <a:latin typeface="Courier New" panose="02070309020205020404" pitchFamily="49" charset="0"/>
              </a:rPr>
              <a:t>:</a:t>
            </a:r>
            <a:r>
              <a:rPr lang="en-US" sz="1000" b="0" dirty="0" err="1">
                <a:solidFill>
                  <a:srgbClr val="A31515"/>
                </a:solidFill>
                <a:effectLst/>
                <a:latin typeface="Courier New" panose="02070309020205020404" pitchFamily="49" charset="0"/>
              </a:rPr>
              <a:t>'sum</a:t>
            </a:r>
            <a:r>
              <a:rPr lang="en-US" sz="1000" b="0" dirty="0">
                <a:solidFill>
                  <a:srgbClr val="A31515"/>
                </a:solidFill>
                <a:effectLst/>
                <a:latin typeface="Courier New" panose="02070309020205020404" pitchFamily="49" charset="0"/>
              </a:rPr>
              <a:t>'</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df4 = df4.groupby(df4[</a:t>
            </a:r>
            <a:r>
              <a:rPr lang="en-US" sz="1000" b="0" dirty="0">
                <a:solidFill>
                  <a:srgbClr val="A31515"/>
                </a:solidFill>
                <a:effectLst/>
                <a:latin typeface="Courier New" panose="02070309020205020404" pitchFamily="49" charset="0"/>
              </a:rPr>
              <a:t>'Date'</a:t>
            </a:r>
            <a:r>
              <a:rPr lang="en-US" sz="1000" b="0" dirty="0">
                <a:solidFill>
                  <a:srgbClr val="000000"/>
                </a:solidFill>
                <a:effectLst/>
                <a:latin typeface="Courier New" panose="02070309020205020404" pitchFamily="49" charset="0"/>
              </a:rPr>
              <a:t>]).aggregate(</a:t>
            </a:r>
            <a:r>
              <a:rPr lang="en-US" sz="1000" b="0" dirty="0" err="1">
                <a:solidFill>
                  <a:srgbClr val="000000"/>
                </a:solidFill>
                <a:effectLst/>
                <a:latin typeface="Courier New" panose="02070309020205020404" pitchFamily="49" charset="0"/>
              </a:rPr>
              <a:t>agg_functions</a:t>
            </a:r>
            <a:r>
              <a:rPr lang="en-US" sz="1000" b="0" dirty="0">
                <a:solidFill>
                  <a:srgbClr val="000000"/>
                </a:solidFill>
                <a:effectLst/>
                <a:latin typeface="Courier New" panose="02070309020205020404" pitchFamily="49" charset="0"/>
              </a:rPr>
              <a:t>)</a:t>
            </a:r>
          </a:p>
        </p:txBody>
      </p:sp>
      <p:sp>
        <p:nvSpPr>
          <p:cNvPr id="9" name="TextBox 8">
            <a:extLst>
              <a:ext uri="{FF2B5EF4-FFF2-40B4-BE49-F238E27FC236}">
                <a16:creationId xmlns:a16="http://schemas.microsoft.com/office/drawing/2014/main" id="{BCA2B36A-303F-1B7A-D4C4-A9AAD645284E}"/>
              </a:ext>
            </a:extLst>
          </p:cNvPr>
          <p:cNvSpPr txBox="1"/>
          <p:nvPr/>
        </p:nvSpPr>
        <p:spPr>
          <a:xfrm>
            <a:off x="4520311" y="4507207"/>
            <a:ext cx="6160168" cy="1785104"/>
          </a:xfrm>
          <a:prstGeom prst="rect">
            <a:avLst/>
          </a:prstGeom>
          <a:noFill/>
        </p:spPr>
        <p:txBody>
          <a:bodyPr wrap="square">
            <a:spAutoFit/>
          </a:bodyPr>
          <a:lstStyle/>
          <a:p>
            <a:r>
              <a:rPr lang="en-US" sz="1000" b="0" dirty="0">
                <a:solidFill>
                  <a:srgbClr val="008000"/>
                </a:solidFill>
                <a:effectLst/>
                <a:latin typeface="Courier New" panose="02070309020205020404" pitchFamily="49" charset="0"/>
              </a:rPr>
              <a:t>#So instead, I dropped all days with </a:t>
            </a:r>
            <a:r>
              <a:rPr lang="en-US" sz="1000" b="0" dirty="0" err="1">
                <a:solidFill>
                  <a:srgbClr val="008000"/>
                </a:solidFill>
                <a:effectLst/>
                <a:latin typeface="Courier New" panose="02070309020205020404" pitchFamily="49" charset="0"/>
              </a:rPr>
              <a:t>NaNs</a:t>
            </a:r>
            <a:r>
              <a:rPr lang="en-US" sz="1000" b="0" dirty="0">
                <a:solidFill>
                  <a:srgbClr val="008000"/>
                </a:solidFill>
                <a:effectLst/>
                <a:latin typeface="Courier New" panose="02070309020205020404" pitchFamily="49" charset="0"/>
              </a:rPr>
              <a:t> in SPY High since it would remove all the dividend rows</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df5a = df5a[df5a[</a:t>
            </a:r>
            <a:r>
              <a:rPr lang="en-US" sz="1000" b="0" dirty="0">
                <a:solidFill>
                  <a:srgbClr val="A31515"/>
                </a:solidFill>
                <a:effectLst/>
                <a:latin typeface="Courier New" panose="02070309020205020404" pitchFamily="49" charset="0"/>
              </a:rPr>
              <a:t>'SPY High'</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notna</a:t>
            </a:r>
            <a:r>
              <a:rPr lang="en-US" sz="1000" b="0" dirty="0">
                <a:solidFill>
                  <a:srgbClr val="000000"/>
                </a:solidFill>
                <a:effectLst/>
                <a:latin typeface="Courier New" panose="02070309020205020404" pitchFamily="49" charset="0"/>
              </a:rPr>
              <a:t>()]</a:t>
            </a:r>
          </a:p>
          <a:p>
            <a:r>
              <a:rPr lang="en-US" sz="1000" b="0" dirty="0">
                <a:solidFill>
                  <a:srgbClr val="008000"/>
                </a:solidFill>
                <a:effectLst/>
                <a:latin typeface="Courier New" panose="02070309020205020404" pitchFamily="49" charset="0"/>
              </a:rPr>
              <a:t>#After fixing that problem, I got another error which was that I had a string that was not letting my decision tree work, so I had to find what had the value of '58,126,000'</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df5a[df5a.eq(</a:t>
            </a:r>
            <a:r>
              <a:rPr lang="en-US" sz="1000" b="0" dirty="0">
                <a:solidFill>
                  <a:srgbClr val="A31515"/>
                </a:solidFill>
                <a:effectLst/>
                <a:latin typeface="Courier New" panose="02070309020205020404" pitchFamily="49" charset="0"/>
              </a:rPr>
              <a:t>'58,126,000'</a:t>
            </a:r>
            <a:r>
              <a:rPr lang="en-US" sz="1000" b="0" dirty="0">
                <a:solidFill>
                  <a:srgbClr val="000000"/>
                </a:solidFill>
                <a:effectLst/>
                <a:latin typeface="Courier New" panose="02070309020205020404" pitchFamily="49" charset="0"/>
              </a:rPr>
              <a:t>).</a:t>
            </a:r>
            <a:r>
              <a:rPr lang="en-US" sz="1000" b="0" dirty="0">
                <a:solidFill>
                  <a:srgbClr val="795E26"/>
                </a:solidFill>
                <a:effectLst/>
                <a:latin typeface="Courier New" panose="02070309020205020404" pitchFamily="49" charset="0"/>
              </a:rPr>
              <a:t>any</a:t>
            </a:r>
            <a:r>
              <a:rPr lang="en-US" sz="1000" b="0" dirty="0">
                <a:solidFill>
                  <a:srgbClr val="000000"/>
                </a:solidFill>
                <a:effectLst/>
                <a:latin typeface="Courier New" panose="02070309020205020404" pitchFamily="49" charset="0"/>
              </a:rPr>
              <a:t>(</a:t>
            </a:r>
            <a:r>
              <a:rPr lang="en-US" sz="1000" b="0" dirty="0">
                <a:solidFill>
                  <a:srgbClr val="098156"/>
                </a:solidFill>
                <a:effectLst/>
                <a:latin typeface="Courier New" panose="02070309020205020404" pitchFamily="49" charset="0"/>
              </a:rPr>
              <a:t>1</a:t>
            </a:r>
            <a:r>
              <a:rPr lang="en-US" sz="1000" b="0" dirty="0">
                <a:solidFill>
                  <a:srgbClr val="000000"/>
                </a:solidFill>
                <a:effectLst/>
                <a:latin typeface="Courier New" panose="02070309020205020404" pitchFamily="49" charset="0"/>
              </a:rPr>
              <a:t>)]</a:t>
            </a:r>
          </a:p>
          <a:p>
            <a:r>
              <a:rPr lang="en-US" sz="1000" b="0" dirty="0">
                <a:solidFill>
                  <a:srgbClr val="008000"/>
                </a:solidFill>
                <a:effectLst/>
                <a:latin typeface="Courier New" panose="02070309020205020404" pitchFamily="49" charset="0"/>
              </a:rPr>
              <a:t>#It turned out that the SPY Volume column had ',' in its values instead of just the numbers, so I had to remove and turn it into a float.</a:t>
            </a:r>
            <a:endParaRPr lang="en-US" sz="1000" b="0" dirty="0">
              <a:solidFill>
                <a:srgbClr val="000000"/>
              </a:solidFill>
              <a:effectLst/>
              <a:latin typeface="Courier New" panose="02070309020205020404" pitchFamily="49" charset="0"/>
            </a:endParaRPr>
          </a:p>
          <a:p>
            <a:r>
              <a:rPr lang="en-US" sz="1000" b="0" dirty="0">
                <a:solidFill>
                  <a:srgbClr val="000000"/>
                </a:solidFill>
                <a:effectLst/>
                <a:latin typeface="Courier New" panose="02070309020205020404" pitchFamily="49" charset="0"/>
              </a:rPr>
              <a:t>df5a[</a:t>
            </a:r>
            <a:r>
              <a:rPr lang="en-US" sz="1000" b="0" dirty="0">
                <a:solidFill>
                  <a:srgbClr val="A31515"/>
                </a:solidFill>
                <a:effectLst/>
                <a:latin typeface="Courier New" panose="02070309020205020404" pitchFamily="49" charset="0"/>
              </a:rPr>
              <a:t>'SPY Volume'</a:t>
            </a:r>
            <a:r>
              <a:rPr lang="en-US" sz="1000" b="0" dirty="0">
                <a:solidFill>
                  <a:srgbClr val="000000"/>
                </a:solidFill>
                <a:effectLst/>
                <a:latin typeface="Courier New" panose="02070309020205020404" pitchFamily="49" charset="0"/>
              </a:rPr>
              <a:t>] = df5a[</a:t>
            </a:r>
            <a:r>
              <a:rPr lang="en-US" sz="1000" b="0" dirty="0">
                <a:solidFill>
                  <a:srgbClr val="A31515"/>
                </a:solidFill>
                <a:effectLst/>
                <a:latin typeface="Courier New" panose="02070309020205020404" pitchFamily="49" charset="0"/>
              </a:rPr>
              <a:t>'SPY Volume'</a:t>
            </a:r>
            <a:r>
              <a:rPr lang="en-US" sz="1000" b="0" dirty="0">
                <a:solidFill>
                  <a:srgbClr val="000000"/>
                </a:solidFill>
                <a:effectLst/>
                <a:latin typeface="Courier New" panose="02070309020205020404" pitchFamily="49" charset="0"/>
              </a:rPr>
              <a:t>].</a:t>
            </a:r>
            <a:r>
              <a:rPr lang="en-US" sz="1000" b="0" dirty="0" err="1">
                <a:solidFill>
                  <a:srgbClr val="257693"/>
                </a:solidFill>
                <a:effectLst/>
                <a:latin typeface="Courier New" panose="02070309020205020404" pitchFamily="49" charset="0"/>
              </a:rPr>
              <a:t>str</a:t>
            </a:r>
            <a:r>
              <a:rPr lang="en-US" sz="1000" b="0" dirty="0" err="1">
                <a:solidFill>
                  <a:srgbClr val="000000"/>
                </a:solidFill>
                <a:effectLst/>
                <a:latin typeface="Courier New" panose="02070309020205020404" pitchFamily="49" charset="0"/>
              </a:rPr>
              <a:t>.replace</a:t>
            </a:r>
            <a:r>
              <a:rPr lang="en-US" sz="1000" b="0" dirty="0">
                <a:solidFill>
                  <a:srgbClr val="000000"/>
                </a:solidFill>
                <a:effectLst/>
                <a:latin typeface="Courier New" panose="02070309020205020404" pitchFamily="49" charset="0"/>
              </a:rPr>
              <a:t>(</a:t>
            </a:r>
            <a:r>
              <a:rPr lang="en-US" sz="1000" b="0" dirty="0">
                <a:solidFill>
                  <a:srgbClr val="A31515"/>
                </a:solidFill>
                <a:effectLst/>
                <a:latin typeface="Courier New" panose="02070309020205020404" pitchFamily="49" charset="0"/>
              </a:rPr>
              <a:t>','</a:t>
            </a:r>
            <a:r>
              <a:rPr lang="en-US" sz="1000" b="0" dirty="0">
                <a:solidFill>
                  <a:srgbClr val="000000"/>
                </a:solidFill>
                <a:effectLst/>
                <a:latin typeface="Courier New" panose="02070309020205020404" pitchFamily="49" charset="0"/>
              </a:rPr>
              <a:t>, </a:t>
            </a:r>
            <a:r>
              <a:rPr lang="en-US" sz="1000" b="0" dirty="0">
                <a:solidFill>
                  <a:srgbClr val="A31515"/>
                </a:solidFill>
                <a:effectLst/>
                <a:latin typeface="Courier New" panose="02070309020205020404" pitchFamily="49" charset="0"/>
              </a:rPr>
              <a:t>''</a:t>
            </a:r>
            <a:r>
              <a:rPr lang="en-US" sz="1000" b="0" dirty="0">
                <a:solidFill>
                  <a:srgbClr val="000000"/>
                </a:solidFill>
                <a:effectLst/>
                <a:latin typeface="Courier New" panose="02070309020205020404" pitchFamily="49" charset="0"/>
              </a:rPr>
              <a:t>)</a:t>
            </a:r>
          </a:p>
          <a:p>
            <a:r>
              <a:rPr lang="en-US" sz="1000" b="0" dirty="0">
                <a:solidFill>
                  <a:srgbClr val="000000"/>
                </a:solidFill>
                <a:effectLst/>
                <a:latin typeface="Courier New" panose="02070309020205020404" pitchFamily="49" charset="0"/>
              </a:rPr>
              <a:t>df5a[</a:t>
            </a:r>
            <a:r>
              <a:rPr lang="en-US" sz="1000" b="0" dirty="0">
                <a:solidFill>
                  <a:srgbClr val="A31515"/>
                </a:solidFill>
                <a:effectLst/>
                <a:latin typeface="Courier New" panose="02070309020205020404" pitchFamily="49" charset="0"/>
              </a:rPr>
              <a:t>'SPY Volume'</a:t>
            </a:r>
            <a:r>
              <a:rPr lang="en-US" sz="1000" b="0" dirty="0">
                <a:solidFill>
                  <a:srgbClr val="000000"/>
                </a:solidFill>
                <a:effectLst/>
                <a:latin typeface="Courier New" panose="02070309020205020404" pitchFamily="49" charset="0"/>
              </a:rPr>
              <a:t>] = df5a[</a:t>
            </a:r>
            <a:r>
              <a:rPr lang="en-US" sz="1000" b="0" dirty="0">
                <a:solidFill>
                  <a:srgbClr val="A31515"/>
                </a:solidFill>
                <a:effectLst/>
                <a:latin typeface="Courier New" panose="02070309020205020404" pitchFamily="49" charset="0"/>
              </a:rPr>
              <a:t>'SPY Volume'</a:t>
            </a:r>
            <a:r>
              <a:rPr lang="en-US" sz="1000" b="0" dirty="0">
                <a:solidFill>
                  <a:srgbClr val="000000"/>
                </a:solidFill>
                <a:effectLst/>
                <a:latin typeface="Courier New" panose="02070309020205020404" pitchFamily="49" charset="0"/>
              </a:rPr>
              <a:t>].</a:t>
            </a:r>
            <a:r>
              <a:rPr lang="en-US" sz="1000" b="0" dirty="0" err="1">
                <a:solidFill>
                  <a:srgbClr val="000000"/>
                </a:solidFill>
                <a:effectLst/>
                <a:latin typeface="Courier New" panose="02070309020205020404" pitchFamily="49" charset="0"/>
              </a:rPr>
              <a:t>astype</a:t>
            </a:r>
            <a:r>
              <a:rPr lang="en-US" sz="1000" b="0" dirty="0">
                <a:solidFill>
                  <a:srgbClr val="000000"/>
                </a:solidFill>
                <a:effectLst/>
                <a:latin typeface="Courier New" panose="02070309020205020404" pitchFamily="49" charset="0"/>
              </a:rPr>
              <a:t>(</a:t>
            </a:r>
            <a:r>
              <a:rPr lang="en-US" sz="1000" b="0" dirty="0">
                <a:solidFill>
                  <a:srgbClr val="257693"/>
                </a:solidFill>
                <a:effectLst/>
                <a:latin typeface="Courier New" panose="02070309020205020404" pitchFamily="49" charset="0"/>
              </a:rPr>
              <a:t>float</a:t>
            </a:r>
            <a:r>
              <a:rPr lang="en-US" sz="10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47617114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864</TotalTime>
  <Words>1459</Words>
  <Application>Microsoft Office PowerPoint</Application>
  <PresentationFormat>Widescreen</PresentationFormat>
  <Paragraphs>406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Abadi</vt:lpstr>
      <vt:lpstr>Arial</vt:lpstr>
      <vt:lpstr>Calibri</vt:lpstr>
      <vt:lpstr>Corbel</vt:lpstr>
      <vt:lpstr>Courier New</vt:lpstr>
      <vt:lpstr>Roboto</vt:lpstr>
      <vt:lpstr>Wingdings</vt:lpstr>
      <vt:lpstr>Banded</vt:lpstr>
      <vt:lpstr>Predicting next day stock values</vt:lpstr>
      <vt:lpstr>Table of contents</vt:lpstr>
      <vt:lpstr>Research Question</vt:lpstr>
      <vt:lpstr>Key takeaways</vt:lpstr>
      <vt:lpstr>Data</vt:lpstr>
      <vt:lpstr>EDA</vt:lpstr>
      <vt:lpstr>EDA</vt:lpstr>
      <vt:lpstr>EDA</vt:lpstr>
      <vt:lpstr>EDA</vt:lpstr>
      <vt:lpstr>Modeling</vt:lpstr>
      <vt:lpstr>Evaluation</vt:lpstr>
      <vt:lpstr>Evaluation</vt:lpstr>
      <vt:lpstr>Evaluation</vt:lpstr>
      <vt:lpstr>Evaluation</vt:lpstr>
      <vt:lpstr>Evaluation</vt:lpstr>
      <vt:lpstr>Evaluation</vt:lpstr>
      <vt:lpstr>Results</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next day stock values</dc:title>
  <dc:creator>sterling lor</dc:creator>
  <cp:lastModifiedBy>sterling lor</cp:lastModifiedBy>
  <cp:revision>4</cp:revision>
  <dcterms:created xsi:type="dcterms:W3CDTF">2023-01-14T13:16:36Z</dcterms:created>
  <dcterms:modified xsi:type="dcterms:W3CDTF">2023-01-15T17:06:52Z</dcterms:modified>
</cp:coreProperties>
</file>