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Average" panose="020B0604020202020204" charset="0"/>
      <p:regular r:id="rId12"/>
    </p:embeddedFont>
    <p:embeddedFont>
      <p:font typeface="Oswald" panose="020B0604020202020204" pitchFamily="2" charset="0"/>
      <p:regular r:id="rId13"/>
      <p:bold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562"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80f91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80f91_0_2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c6f980f91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c6f980f91_0_3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c6f980f9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8e95a2a680_0_1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8e95a2a680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c6f980f91_0_3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8e95a2a680_0_1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8e95a2a68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8e95a2a680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8e95a2a68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8e95a2a680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8e95a2a680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Music Genre Classification </a:t>
            </a:r>
            <a:endParaRPr/>
          </a:p>
          <a:p>
            <a:pPr marL="0" lvl="0" indent="0" algn="ctr" rtl="0">
              <a:spcBef>
                <a:spcPts val="0"/>
              </a:spcBef>
              <a:spcAft>
                <a:spcPts val="0"/>
              </a:spcAft>
              <a:buNone/>
            </a:pPr>
            <a:r>
              <a:rPr lang="en"/>
              <a:t>&amp; Recommendation </a:t>
            </a:r>
            <a:endParaRPr/>
          </a:p>
        </p:txBody>
      </p:sp>
      <p:sp>
        <p:nvSpPr>
          <p:cNvPr id="60" name="Google Shape;60;p13"/>
          <p:cNvSpPr txBox="1">
            <a:spLocks noGrp="1"/>
          </p:cNvSpPr>
          <p:nvPr>
            <p:ph type="subTitle" idx="1"/>
          </p:nvPr>
        </p:nvSpPr>
        <p:spPr>
          <a:xfrm>
            <a:off x="671250" y="3174875"/>
            <a:ext cx="7801500" cy="123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Made by :</a:t>
            </a:r>
            <a:endParaRPr/>
          </a:p>
          <a:p>
            <a:pPr marL="0" lvl="0" indent="0" algn="ctr" rtl="0">
              <a:spcBef>
                <a:spcPts val="0"/>
              </a:spcBef>
              <a:spcAft>
                <a:spcPts val="0"/>
              </a:spcAft>
              <a:buNone/>
            </a:pPr>
            <a:r>
              <a:rPr lang="en"/>
              <a:t>Satvik Maheshwari    - 102003283</a:t>
            </a:r>
            <a:endParaRPr/>
          </a:p>
          <a:p>
            <a:pPr marL="0" lvl="0" indent="0" algn="ctr" rtl="0">
              <a:spcBef>
                <a:spcPts val="0"/>
              </a:spcBef>
              <a:spcAft>
                <a:spcPts val="0"/>
              </a:spcAft>
              <a:buNone/>
            </a:pPr>
            <a:r>
              <a:rPr lang="en"/>
              <a:t>Sundaram Srivastava - 102183036</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490250" y="300800"/>
            <a:ext cx="8092200" cy="484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200" b="1"/>
              <a:t>Introduction: </a:t>
            </a:r>
            <a:endParaRPr sz="4200" b="1"/>
          </a:p>
          <a:p>
            <a:pPr marL="0" lvl="0" indent="0" algn="l" rtl="0">
              <a:spcBef>
                <a:spcPts val="0"/>
              </a:spcBef>
              <a:spcAft>
                <a:spcPts val="0"/>
              </a:spcAft>
              <a:buNone/>
            </a:pPr>
            <a:endParaRPr sz="2100" b="1"/>
          </a:p>
          <a:p>
            <a:pPr marL="457200" lvl="0" indent="-342900" algn="l" rtl="0">
              <a:spcBef>
                <a:spcPts val="0"/>
              </a:spcBef>
              <a:spcAft>
                <a:spcPts val="0"/>
              </a:spcAft>
              <a:buSzPts val="1800"/>
              <a:buChar char="●"/>
            </a:pPr>
            <a:r>
              <a:rPr lang="en" sz="1800" b="1"/>
              <a:t>There are apparently 1264 micro-genres of popular music</a:t>
            </a:r>
            <a:endParaRPr sz="1800" b="1"/>
          </a:p>
          <a:p>
            <a:pPr marL="457200" lvl="0" indent="0" algn="l" rtl="0">
              <a:spcBef>
                <a:spcPts val="0"/>
              </a:spcBef>
              <a:spcAft>
                <a:spcPts val="0"/>
              </a:spcAft>
              <a:buNone/>
            </a:pPr>
            <a:endParaRPr sz="1800" b="1"/>
          </a:p>
          <a:p>
            <a:pPr marL="457200" lvl="0" indent="-342900" algn="l" rtl="0">
              <a:spcBef>
                <a:spcPts val="0"/>
              </a:spcBef>
              <a:spcAft>
                <a:spcPts val="0"/>
              </a:spcAft>
              <a:buSzPts val="1800"/>
              <a:buChar char="●"/>
            </a:pPr>
            <a:r>
              <a:rPr lang="en" sz="1800" b="1"/>
              <a:t>Genre recognition is a way to recognize/predict the genre with the help of the audio tracks and the feature datasets.</a:t>
            </a:r>
            <a:endParaRPr sz="1800" b="1"/>
          </a:p>
          <a:p>
            <a:pPr marL="457200" lvl="0" indent="0" algn="l" rtl="0">
              <a:spcBef>
                <a:spcPts val="0"/>
              </a:spcBef>
              <a:spcAft>
                <a:spcPts val="0"/>
              </a:spcAft>
              <a:buNone/>
            </a:pPr>
            <a:endParaRPr sz="1800" b="1"/>
          </a:p>
          <a:p>
            <a:pPr marL="457200" lvl="0" indent="-342900" algn="l" rtl="0">
              <a:spcBef>
                <a:spcPts val="0"/>
              </a:spcBef>
              <a:spcAft>
                <a:spcPts val="0"/>
              </a:spcAft>
              <a:buSzPts val="1800"/>
              <a:buChar char="●"/>
            </a:pPr>
            <a:r>
              <a:rPr lang="en" sz="1800" b="1"/>
              <a:t>The internet has huge collection of multimedia data for the purpose of sharing and online browsing, this results in the need for a unambiguous way of identifying the data description based on a fraction of available information.</a:t>
            </a:r>
            <a:endParaRPr sz="1800" b="1"/>
          </a:p>
          <a:p>
            <a:pPr marL="457200" lvl="0" indent="0" algn="l" rtl="0">
              <a:spcBef>
                <a:spcPts val="0"/>
              </a:spcBef>
              <a:spcAft>
                <a:spcPts val="0"/>
              </a:spcAft>
              <a:buNone/>
            </a:pPr>
            <a:endParaRPr sz="1800" b="1"/>
          </a:p>
          <a:p>
            <a:pPr marL="457200" lvl="0" indent="-342900" algn="l" rtl="0">
              <a:spcBef>
                <a:spcPts val="0"/>
              </a:spcBef>
              <a:spcAft>
                <a:spcPts val="0"/>
              </a:spcAft>
              <a:buSzPts val="1800"/>
              <a:buChar char="●"/>
            </a:pPr>
            <a:r>
              <a:rPr lang="en" sz="1800" b="1"/>
              <a:t>Digital music databases cannot be easily searched through.</a:t>
            </a:r>
            <a:endParaRPr sz="1800" b="1"/>
          </a:p>
          <a:p>
            <a:pPr marL="457200" lvl="0" indent="0" algn="l" rtl="0">
              <a:spcBef>
                <a:spcPts val="0"/>
              </a:spcBef>
              <a:spcAft>
                <a:spcPts val="0"/>
              </a:spcAft>
              <a:buNone/>
            </a:pPr>
            <a:endParaRPr sz="1800" b="1"/>
          </a:p>
          <a:p>
            <a:pPr marL="457200" lvl="0" indent="-342900" algn="l" rtl="0">
              <a:spcBef>
                <a:spcPts val="0"/>
              </a:spcBef>
              <a:spcAft>
                <a:spcPts val="0"/>
              </a:spcAft>
              <a:buSzPts val="1800"/>
              <a:buChar char="●"/>
            </a:pPr>
            <a:r>
              <a:rPr lang="en" sz="1800" b="1"/>
              <a:t>We propose a genre prediction strategy that examines genre distribution and applies the analysis models based on various features of music audio.</a:t>
            </a:r>
            <a:endParaRPr sz="1800" b="1"/>
          </a:p>
          <a:p>
            <a:pPr marL="0" lvl="0" indent="0" algn="l" rtl="0">
              <a:spcBef>
                <a:spcPts val="0"/>
              </a:spcBef>
              <a:spcAft>
                <a:spcPts val="0"/>
              </a:spcAft>
              <a:buNone/>
            </a:pPr>
            <a:endParaRPr sz="4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 Dataset…</a:t>
            </a:r>
            <a:endParaRPr/>
          </a:p>
        </p:txBody>
      </p:sp>
      <p:sp>
        <p:nvSpPr>
          <p:cNvPr id="71" name="Google Shape;71;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Music. Experts have been trying for a long time to understand sound and what differentiates one song from another. How to visualize sound. What makes a tone different from another.</a:t>
            </a:r>
            <a:endParaRPr/>
          </a:p>
          <a:p>
            <a:pPr marL="0" lvl="0" indent="0" algn="l" rtl="0">
              <a:spcBef>
                <a:spcPts val="1600"/>
              </a:spcBef>
              <a:spcAft>
                <a:spcPts val="0"/>
              </a:spcAft>
              <a:buNone/>
            </a:pPr>
            <a:r>
              <a:rPr lang="en"/>
              <a:t>This data gives the opportunity to do just that.</a:t>
            </a:r>
            <a:endParaRPr/>
          </a:p>
          <a:p>
            <a:pPr marL="0" lvl="0" indent="0" algn="l" rtl="0">
              <a:spcBef>
                <a:spcPts val="1600"/>
              </a:spcBef>
              <a:spcAft>
                <a:spcPts val="0"/>
              </a:spcAft>
              <a:buNone/>
            </a:pPr>
            <a:r>
              <a:rPr lang="en"/>
              <a:t>We have used the GTZAN dataset from Kaggle.</a:t>
            </a:r>
            <a:endParaRPr/>
          </a:p>
          <a:p>
            <a:pPr marL="0" lvl="0" indent="0" algn="l" rtl="0">
              <a:spcBef>
                <a:spcPts val="1600"/>
              </a:spcBef>
              <a:spcAft>
                <a:spcPts val="0"/>
              </a:spcAft>
              <a:buNone/>
            </a:pPr>
            <a:r>
              <a:rPr lang="en"/>
              <a:t>Dataset includes a balanced collection of 10 genres with 100 audio files each, all having a length of 30 seconds and it’s csv file containing all the features.</a:t>
            </a:r>
            <a:endParaRPr/>
          </a:p>
          <a:p>
            <a:pPr marL="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645900" y="336525"/>
            <a:ext cx="7852200" cy="8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a:t>Python Libraries for Music Genre Classification</a:t>
            </a:r>
            <a:endParaRPr sz="3500"/>
          </a:p>
        </p:txBody>
      </p:sp>
      <p:sp>
        <p:nvSpPr>
          <p:cNvPr id="77" name="Google Shape;77;p16"/>
          <p:cNvSpPr txBox="1">
            <a:spLocks noGrp="1"/>
          </p:cNvSpPr>
          <p:nvPr>
            <p:ph type="title"/>
          </p:nvPr>
        </p:nvSpPr>
        <p:spPr>
          <a:xfrm>
            <a:off x="273900" y="1117300"/>
            <a:ext cx="4439400" cy="154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t>NumPy:</a:t>
            </a:r>
            <a:endParaRPr sz="1800"/>
          </a:p>
          <a:p>
            <a:pPr marL="457200" lvl="0" indent="-330200" algn="l" rtl="0">
              <a:spcBef>
                <a:spcPts val="0"/>
              </a:spcBef>
              <a:spcAft>
                <a:spcPts val="0"/>
              </a:spcAft>
              <a:buSzPts val="1600"/>
              <a:buChar char="●"/>
            </a:pPr>
            <a:r>
              <a:rPr lang="en" sz="1600"/>
              <a:t>Fundamental package for scientific computing in python</a:t>
            </a:r>
            <a:endParaRPr sz="1600"/>
          </a:p>
          <a:p>
            <a:pPr marL="457200" lvl="0" indent="-330200" algn="l" rtl="0">
              <a:spcBef>
                <a:spcPts val="0"/>
              </a:spcBef>
              <a:spcAft>
                <a:spcPts val="0"/>
              </a:spcAft>
              <a:buSzPts val="1600"/>
              <a:buChar char="●"/>
            </a:pPr>
            <a:r>
              <a:rPr lang="en" sz="1600"/>
              <a:t>Using this, mathematical and logical operations can be performed.</a:t>
            </a:r>
            <a:endParaRPr sz="3300"/>
          </a:p>
        </p:txBody>
      </p:sp>
      <p:sp>
        <p:nvSpPr>
          <p:cNvPr id="78" name="Google Shape;78;p16"/>
          <p:cNvSpPr txBox="1">
            <a:spLocks noGrp="1"/>
          </p:cNvSpPr>
          <p:nvPr>
            <p:ph type="title"/>
          </p:nvPr>
        </p:nvSpPr>
        <p:spPr>
          <a:xfrm>
            <a:off x="4922925" y="1937575"/>
            <a:ext cx="4060800" cy="139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t>Pandas:</a:t>
            </a:r>
            <a:endParaRPr sz="1800"/>
          </a:p>
          <a:p>
            <a:pPr marL="457200" lvl="0" indent="-330200" algn="l" rtl="0">
              <a:spcBef>
                <a:spcPts val="0"/>
              </a:spcBef>
              <a:spcAft>
                <a:spcPts val="0"/>
              </a:spcAft>
              <a:buSzPts val="1600"/>
              <a:buChar char="●"/>
            </a:pPr>
            <a:r>
              <a:rPr lang="en" sz="1600"/>
              <a:t>Used for working with datasets.</a:t>
            </a:r>
            <a:endParaRPr sz="1600"/>
          </a:p>
          <a:p>
            <a:pPr marL="457200" lvl="0" indent="-330200" algn="l" rtl="0">
              <a:spcBef>
                <a:spcPts val="0"/>
              </a:spcBef>
              <a:spcAft>
                <a:spcPts val="0"/>
              </a:spcAft>
              <a:buSzPts val="1600"/>
              <a:buChar char="●"/>
            </a:pPr>
            <a:r>
              <a:rPr lang="en" sz="1600"/>
              <a:t>has functions for analysing, cleaning, exploring and manipulating data.</a:t>
            </a:r>
            <a:endParaRPr sz="1600"/>
          </a:p>
        </p:txBody>
      </p:sp>
      <p:sp>
        <p:nvSpPr>
          <p:cNvPr id="79" name="Google Shape;79;p16"/>
          <p:cNvSpPr txBox="1">
            <a:spLocks noGrp="1"/>
          </p:cNvSpPr>
          <p:nvPr>
            <p:ph type="title"/>
          </p:nvPr>
        </p:nvSpPr>
        <p:spPr>
          <a:xfrm>
            <a:off x="210750" y="2979475"/>
            <a:ext cx="4565700" cy="109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t>Scikit-learn:</a:t>
            </a:r>
            <a:endParaRPr sz="1800"/>
          </a:p>
          <a:p>
            <a:pPr marL="457200" lvl="0" indent="-330200" algn="l" rtl="0">
              <a:spcBef>
                <a:spcPts val="0"/>
              </a:spcBef>
              <a:spcAft>
                <a:spcPts val="0"/>
              </a:spcAft>
              <a:buSzPts val="1600"/>
              <a:buChar char="●"/>
            </a:pPr>
            <a:r>
              <a:rPr lang="en" sz="1600"/>
              <a:t>Features various classification, regression and clustering algorithms.</a:t>
            </a:r>
            <a:endParaRPr sz="1600"/>
          </a:p>
          <a:p>
            <a:pPr marL="457200" lvl="0" indent="-330200" algn="l" rtl="0">
              <a:spcBef>
                <a:spcPts val="0"/>
              </a:spcBef>
              <a:spcAft>
                <a:spcPts val="0"/>
              </a:spcAft>
              <a:buSzPts val="1600"/>
              <a:buChar char="●"/>
            </a:pPr>
            <a:r>
              <a:rPr lang="en" sz="1600"/>
              <a:t>Designed to interoperate with NumPy and SciPy.</a:t>
            </a:r>
            <a:endParaRPr sz="1600"/>
          </a:p>
        </p:txBody>
      </p:sp>
      <p:sp>
        <p:nvSpPr>
          <p:cNvPr id="80" name="Google Shape;80;p16"/>
          <p:cNvSpPr txBox="1">
            <a:spLocks noGrp="1"/>
          </p:cNvSpPr>
          <p:nvPr>
            <p:ph type="title"/>
          </p:nvPr>
        </p:nvSpPr>
        <p:spPr>
          <a:xfrm>
            <a:off x="4624425" y="3803625"/>
            <a:ext cx="4359300" cy="109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t>Librosa:</a:t>
            </a:r>
            <a:endParaRPr sz="1800"/>
          </a:p>
          <a:p>
            <a:pPr marL="457200" lvl="0" indent="-330200" algn="l" rtl="0">
              <a:spcBef>
                <a:spcPts val="0"/>
              </a:spcBef>
              <a:spcAft>
                <a:spcPts val="0"/>
              </a:spcAft>
              <a:buSzPts val="1600"/>
              <a:buChar char="●"/>
            </a:pPr>
            <a:r>
              <a:rPr lang="en" sz="1600"/>
              <a:t>Python package for music and audio analysis.</a:t>
            </a:r>
            <a:endParaRPr sz="1600"/>
          </a:p>
          <a:p>
            <a:pPr marL="457200" lvl="0" indent="-330200" algn="l" rtl="0">
              <a:spcBef>
                <a:spcPts val="0"/>
              </a:spcBef>
              <a:spcAft>
                <a:spcPts val="0"/>
              </a:spcAft>
              <a:buSzPts val="1600"/>
              <a:buChar char="●"/>
            </a:pPr>
            <a:r>
              <a:rPr lang="en" sz="1600"/>
              <a:t>Helps to represent the audio files in time and frequency domain using various plots.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271575" y="1242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MFCC:</a:t>
            </a:r>
            <a:endParaRPr/>
          </a:p>
        </p:txBody>
      </p:sp>
      <p:sp>
        <p:nvSpPr>
          <p:cNvPr id="86" name="Google Shape;86;p17"/>
          <p:cNvSpPr txBox="1">
            <a:spLocks noGrp="1"/>
          </p:cNvSpPr>
          <p:nvPr>
            <p:ph type="body" idx="1"/>
          </p:nvPr>
        </p:nvSpPr>
        <p:spPr>
          <a:xfrm>
            <a:off x="311700" y="696900"/>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MFCC stands for Mel- frequency cepstral coefficients.</a:t>
            </a:r>
            <a:endParaRPr/>
          </a:p>
          <a:p>
            <a:pPr marL="457200" lvl="0" indent="-342900" algn="l" rtl="0">
              <a:spcBef>
                <a:spcPts val="0"/>
              </a:spcBef>
              <a:spcAft>
                <a:spcPts val="0"/>
              </a:spcAft>
              <a:buSzPts val="1800"/>
              <a:buChar char="●"/>
            </a:pPr>
            <a:r>
              <a:rPr lang="en"/>
              <a:t>It represents the short-term power spectrum of a sound, based on linear cosine transform.</a:t>
            </a:r>
            <a:endParaRPr/>
          </a:p>
          <a:p>
            <a:pPr marL="457200" lvl="0" indent="-342900" algn="l" rtl="0">
              <a:spcBef>
                <a:spcPts val="0"/>
              </a:spcBef>
              <a:spcAft>
                <a:spcPts val="0"/>
              </a:spcAft>
              <a:buSzPts val="1800"/>
              <a:buChar char="●"/>
            </a:pPr>
            <a:r>
              <a:rPr lang="en"/>
              <a:t>It is the most commonly used feature extraction used in automatic speech recognition.</a:t>
            </a:r>
            <a:endParaRPr/>
          </a:p>
        </p:txBody>
      </p:sp>
      <p:pic>
        <p:nvPicPr>
          <p:cNvPr id="87" name="Google Shape;87;p17"/>
          <p:cNvPicPr preferRelativeResize="0"/>
          <p:nvPr/>
        </p:nvPicPr>
        <p:blipFill>
          <a:blip r:embed="rId3">
            <a:alphaModFix/>
          </a:blip>
          <a:stretch>
            <a:fillRect/>
          </a:stretch>
        </p:blipFill>
        <p:spPr>
          <a:xfrm>
            <a:off x="2286000" y="2298800"/>
            <a:ext cx="5374101" cy="2648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265500" y="1733850"/>
            <a:ext cx="4045200" cy="16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KNN</a:t>
            </a:r>
            <a:endParaRPr/>
          </a:p>
        </p:txBody>
      </p:sp>
      <p:sp>
        <p:nvSpPr>
          <p:cNvPr id="93" name="Google Shape;93;p18"/>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a:t>The principle machine learning technique we utilized is K- nearest neighbours.</a:t>
            </a:r>
            <a:endParaRPr/>
          </a:p>
          <a:p>
            <a:pPr marL="457200" lvl="0" indent="-342900" algn="l" rtl="0">
              <a:spcBef>
                <a:spcPts val="0"/>
              </a:spcBef>
              <a:spcAft>
                <a:spcPts val="0"/>
              </a:spcAft>
              <a:buSzPts val="1800"/>
              <a:buChar char="●"/>
            </a:pPr>
            <a:r>
              <a:rPr lang="en"/>
              <a:t>KNN is based on the concept of feature similarity</a:t>
            </a:r>
            <a:endParaRPr/>
          </a:p>
          <a:p>
            <a:pPr marL="457200" lvl="0" indent="-342900" algn="l" rtl="0">
              <a:spcBef>
                <a:spcPts val="0"/>
              </a:spcBef>
              <a:spcAft>
                <a:spcPts val="0"/>
              </a:spcAft>
              <a:buSzPts val="1800"/>
              <a:buChar char="●"/>
            </a:pPr>
            <a:r>
              <a:rPr lang="en"/>
              <a:t>It is a lazy learning algorithm, which doesn’t have a specific training stage and uses all the information for training while classification.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Working of KNN Algorithm: </a:t>
            </a:r>
            <a:endParaRPr/>
          </a:p>
        </p:txBody>
      </p:sp>
      <p:sp>
        <p:nvSpPr>
          <p:cNvPr id="99" name="Google Shape;9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1: Load the dataset and choose the value of K</a:t>
            </a:r>
            <a:endParaRPr/>
          </a:p>
          <a:p>
            <a:pPr marL="0" lvl="0" indent="0" algn="l" rtl="0">
              <a:spcBef>
                <a:spcPts val="1600"/>
              </a:spcBef>
              <a:spcAft>
                <a:spcPts val="0"/>
              </a:spcAft>
              <a:buNone/>
            </a:pPr>
            <a:r>
              <a:rPr lang="en"/>
              <a:t>Step 2: Calculate the distance between test data and each row of the training data.</a:t>
            </a:r>
            <a:endParaRPr/>
          </a:p>
          <a:p>
            <a:pPr marL="0" lvl="0" indent="0" algn="l" rtl="0">
              <a:spcBef>
                <a:spcPts val="1600"/>
              </a:spcBef>
              <a:spcAft>
                <a:spcPts val="0"/>
              </a:spcAft>
              <a:buNone/>
            </a:pPr>
            <a:r>
              <a:rPr lang="en"/>
              <a:t>Step 3: Based on the calculated distance, sort training data rows in ascending order</a:t>
            </a:r>
            <a:endParaRPr/>
          </a:p>
          <a:p>
            <a:pPr marL="0" lvl="0" indent="0" algn="l" rtl="0">
              <a:spcBef>
                <a:spcPts val="1600"/>
              </a:spcBef>
              <a:spcAft>
                <a:spcPts val="0"/>
              </a:spcAft>
              <a:buNone/>
            </a:pPr>
            <a:r>
              <a:rPr lang="en"/>
              <a:t>Step 4: Choose top K rows from the sorted array.</a:t>
            </a:r>
            <a:endParaRPr/>
          </a:p>
          <a:p>
            <a:pPr marL="0" lvl="0" indent="0" algn="l" rtl="0">
              <a:spcBef>
                <a:spcPts val="1600"/>
              </a:spcBef>
              <a:spcAft>
                <a:spcPts val="0"/>
              </a:spcAft>
              <a:buNone/>
            </a:pPr>
            <a:r>
              <a:rPr lang="en"/>
              <a:t>Step 5: Assign a class to the test point based on the most frequent class of these rows, if</a:t>
            </a:r>
            <a:endParaRPr/>
          </a:p>
          <a:p>
            <a:pPr marL="0" lvl="0" indent="0" algn="l" rtl="0">
              <a:spcBef>
                <a:spcPts val="1600"/>
              </a:spcBef>
              <a:spcAft>
                <a:spcPts val="0"/>
              </a:spcAft>
              <a:buNone/>
            </a:pPr>
            <a:r>
              <a:rPr lang="en"/>
              <a:t>problem is or classification type or take mean of the target feature of the selected</a:t>
            </a:r>
            <a:endParaRPr/>
          </a:p>
          <a:p>
            <a:pPr marL="0" lvl="0" indent="0" algn="l" rtl="0">
              <a:spcBef>
                <a:spcPts val="1600"/>
              </a:spcBef>
              <a:spcAft>
                <a:spcPts val="0"/>
              </a:spcAft>
              <a:buNone/>
            </a:pPr>
            <a:r>
              <a:rPr lang="en"/>
              <a:t>rows if problem is related to regression.</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1242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Accuracy and Confusion Matrix of KNN</a:t>
            </a:r>
            <a:endParaRPr/>
          </a:p>
        </p:txBody>
      </p:sp>
      <p:pic>
        <p:nvPicPr>
          <p:cNvPr id="105" name="Google Shape;105;p20"/>
          <p:cNvPicPr preferRelativeResize="0"/>
          <p:nvPr/>
        </p:nvPicPr>
        <p:blipFill>
          <a:blip r:embed="rId3">
            <a:alphaModFix/>
          </a:blip>
          <a:stretch>
            <a:fillRect/>
          </a:stretch>
        </p:blipFill>
        <p:spPr>
          <a:xfrm>
            <a:off x="773800" y="781775"/>
            <a:ext cx="7277324" cy="42815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51825" y="22854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496</Words>
  <Application>Microsoft Office PowerPoint</Application>
  <PresentationFormat>On-screen Show (16:9)</PresentationFormat>
  <Paragraphs>52</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Average</vt:lpstr>
      <vt:lpstr>Oswald</vt:lpstr>
      <vt:lpstr>Arial</vt:lpstr>
      <vt:lpstr>Slate</vt:lpstr>
      <vt:lpstr>Music Genre Classification  &amp; Recommendation </vt:lpstr>
      <vt:lpstr>Introduction:   There are apparently 1264 micro-genres of popular music  Genre recognition is a way to recognize/predict the genre with the help of the audio tracks and the feature datasets.  The internet has huge collection of multimedia data for the purpose of sharing and online browsing, this results in the need for a unambiguous way of identifying the data description based on a fraction of available information.  Digital music databases cannot be easily searched through.  We propose a genre prediction strategy that examines genre distribution and applies the analysis models based on various features of music audio. </vt:lpstr>
      <vt:lpstr>About Dataset…</vt:lpstr>
      <vt:lpstr>Python Libraries for Music Genre Classification</vt:lpstr>
      <vt:lpstr>MFCC:</vt:lpstr>
      <vt:lpstr>KNN</vt:lpstr>
      <vt:lpstr>Working of KNN Algorithm: </vt:lpstr>
      <vt:lpstr>Accuracy and Confusion Matrix of KNN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Genre Classification  &amp; Recommendation </dc:title>
  <dc:creator>satvik</dc:creator>
  <cp:lastModifiedBy>Satvik Maheshwari</cp:lastModifiedBy>
  <cp:revision>1</cp:revision>
  <dcterms:modified xsi:type="dcterms:W3CDTF">2022-12-17T18:34:05Z</dcterms:modified>
</cp:coreProperties>
</file>