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66" r:id="rId2"/>
    <p:sldId id="475" r:id="rId3"/>
    <p:sldId id="476" r:id="rId4"/>
    <p:sldId id="477" r:id="rId5"/>
    <p:sldId id="478" r:id="rId6"/>
    <p:sldId id="479" r:id="rId7"/>
    <p:sldId id="480" r:id="rId8"/>
    <p:sldId id="481" r:id="rId9"/>
    <p:sldId id="482" r:id="rId10"/>
    <p:sldId id="483" r:id="rId11"/>
    <p:sldId id="484" r:id="rId12"/>
    <p:sldId id="485" r:id="rId13"/>
    <p:sldId id="486" r:id="rId14"/>
    <p:sldId id="487" r:id="rId15"/>
    <p:sldId id="488" r:id="rId16"/>
    <p:sldId id="489" r:id="rId17"/>
    <p:sldId id="490"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04" r:id="rId31"/>
    <p:sldId id="505" r:id="rId32"/>
    <p:sldId id="506" r:id="rId33"/>
    <p:sldId id="507" r:id="rId34"/>
    <p:sldId id="508" r:id="rId35"/>
    <p:sldId id="509" r:id="rId36"/>
    <p:sldId id="510" r:id="rId37"/>
    <p:sldId id="511" r:id="rId38"/>
    <p:sldId id="512" r:id="rId39"/>
    <p:sldId id="513" r:id="rId40"/>
    <p:sldId id="514" r:id="rId41"/>
    <p:sldId id="515" r:id="rId42"/>
    <p:sldId id="516" r:id="rId43"/>
    <p:sldId id="517" r:id="rId44"/>
    <p:sldId id="518" r:id="rId45"/>
    <p:sldId id="519" r:id="rId46"/>
    <p:sldId id="520" r:id="rId47"/>
    <p:sldId id="521" r:id="rId48"/>
    <p:sldId id="522" r:id="rId49"/>
    <p:sldId id="474" r:id="rId50"/>
  </p:sldIdLst>
  <p:sldSz cx="9144000" cy="6858000" type="screen4x3"/>
  <p:notesSz cx="6797675" cy="9874250"/>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1505" autoAdjust="0"/>
  </p:normalViewPr>
  <p:slideViewPr>
    <p:cSldViewPr>
      <p:cViewPr varScale="1">
        <p:scale>
          <a:sx n="106" d="100"/>
          <a:sy n="106" d="100"/>
        </p:scale>
        <p:origin x="163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3713"/>
          </a:xfrm>
          <a:prstGeom prst="rect">
            <a:avLst/>
          </a:prstGeom>
        </p:spPr>
        <p:txBody>
          <a:bodyPr vert="horz" lIns="91440" tIns="45720" rIns="91440" bIns="45720" rtlCol="0"/>
          <a:lstStyle>
            <a:lvl1pPr algn="l" eaLnBrk="1" fontAlgn="auto" latinLnBrk="1" hangingPunct="1">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49688" y="0"/>
            <a:ext cx="2946400" cy="493713"/>
          </a:xfrm>
          <a:prstGeom prst="rect">
            <a:avLst/>
          </a:prstGeom>
        </p:spPr>
        <p:txBody>
          <a:bodyPr vert="horz" lIns="91440" tIns="45720" rIns="91440" bIns="45720" rtlCol="0"/>
          <a:lstStyle>
            <a:lvl1pPr algn="r" eaLnBrk="1" fontAlgn="auto" latinLnBrk="1" hangingPunct="1">
              <a:spcBef>
                <a:spcPts val="0"/>
              </a:spcBef>
              <a:spcAft>
                <a:spcPts val="0"/>
              </a:spcAft>
              <a:defRPr kumimoji="0" sz="1200">
                <a:latin typeface="+mn-lt"/>
                <a:ea typeface="+mn-ea"/>
              </a:defRPr>
            </a:lvl1pPr>
          </a:lstStyle>
          <a:p>
            <a:pPr>
              <a:defRPr/>
            </a:pPr>
            <a:fld id="{42B9DA67-BABD-4D86-BCA9-AB00D0B101E7}" type="datetimeFigureOut">
              <a:rPr lang="ko-KR" altLang="en-US"/>
              <a:pPr>
                <a:defRPr/>
              </a:pPr>
              <a:t>2022-09-01</a:t>
            </a:fld>
            <a:endParaRPr lang="ko-KR" altLang="en-US"/>
          </a:p>
        </p:txBody>
      </p:sp>
      <p:sp>
        <p:nvSpPr>
          <p:cNvPr id="4" name="슬라이드 이미지 개체 틀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eaLnBrk="1" fontAlgn="auto" latinLnBrk="1" hangingPunct="1">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kumimoji="0" sz="1200">
                <a:latin typeface="맑은 고딕" panose="020B0503020000020004" pitchFamily="50" charset="-127"/>
                <a:ea typeface="맑은 고딕" panose="020B0503020000020004" pitchFamily="50" charset="-127"/>
              </a:defRPr>
            </a:lvl1pPr>
          </a:lstStyle>
          <a:p>
            <a:pPr>
              <a:defRPr/>
            </a:pPr>
            <a:fld id="{0A176170-A142-4729-8A91-6E08E5E9E2C3}" type="slidenum">
              <a:rPr lang="ko-KR" altLang="en-US"/>
              <a:pPr>
                <a:defRPr/>
              </a:pPr>
              <a:t>‹#›</a:t>
            </a:fld>
            <a:endParaRPr lang="ko-KR" altLang="en-US"/>
          </a:p>
        </p:txBody>
      </p:sp>
    </p:spTree>
    <p:extLst>
      <p:ext uri="{BB962C8B-B14F-4D97-AF65-F5344CB8AC3E}">
        <p14:creationId xmlns:p14="http://schemas.microsoft.com/office/powerpoint/2010/main" val="1641662728"/>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a:p>
        </p:txBody>
      </p:sp>
      <p:sp>
        <p:nvSpPr>
          <p:cNvPr id="614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sz="1200">
                <a:solidFill>
                  <a:schemeClr val="tx1"/>
                </a:solidFill>
                <a:latin typeface="맑은 고딕" panose="020B0503020000020004" pitchFamily="50" charset="-127"/>
                <a:ea typeface="맑은 고딕" panose="020B0503020000020004" pitchFamily="50" charset="-127"/>
              </a:defRPr>
            </a:lvl1pPr>
            <a:lvl2pPr marL="742950" indent="-285750" latinLnBrk="1">
              <a:spcBef>
                <a:spcPct val="30000"/>
              </a:spcBef>
              <a:defRPr sz="1200">
                <a:solidFill>
                  <a:schemeClr val="tx1"/>
                </a:solidFill>
                <a:latin typeface="맑은 고딕" panose="020B0503020000020004" pitchFamily="50" charset="-127"/>
                <a:ea typeface="맑은 고딕" panose="020B0503020000020004" pitchFamily="50" charset="-127"/>
              </a:defRPr>
            </a:lvl2pPr>
            <a:lvl3pPr marL="1143000" indent="-228600" latinLnBrk="1">
              <a:spcBef>
                <a:spcPct val="30000"/>
              </a:spcBef>
              <a:defRPr sz="1200">
                <a:solidFill>
                  <a:schemeClr val="tx1"/>
                </a:solidFill>
                <a:latin typeface="맑은 고딕" panose="020B0503020000020004" pitchFamily="50" charset="-127"/>
                <a:ea typeface="맑은 고딕" panose="020B0503020000020004" pitchFamily="50" charset="-127"/>
              </a:defRPr>
            </a:lvl3pPr>
            <a:lvl4pPr marL="1600200" indent="-228600" latinLnBrk="1">
              <a:spcBef>
                <a:spcPct val="30000"/>
              </a:spcBef>
              <a:defRPr sz="1200">
                <a:solidFill>
                  <a:schemeClr val="tx1"/>
                </a:solidFill>
                <a:latin typeface="맑은 고딕" panose="020B0503020000020004" pitchFamily="50" charset="-127"/>
                <a:ea typeface="맑은 고딕" panose="020B0503020000020004" pitchFamily="50" charset="-127"/>
              </a:defRPr>
            </a:lvl4pPr>
            <a:lvl5pPr marL="2057400" indent="-228600" latinLnBrk="1">
              <a:spcBef>
                <a:spcPct val="30000"/>
              </a:spcBef>
              <a:defRPr sz="1200">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30000"/>
              </a:spcBef>
              <a:spcAft>
                <a:spcPct val="0"/>
              </a:spcAft>
              <a:defRPr sz="1200">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30000"/>
              </a:spcBef>
              <a:spcAft>
                <a:spcPct val="0"/>
              </a:spcAft>
              <a:defRPr sz="1200">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30000"/>
              </a:spcBef>
              <a:spcAft>
                <a:spcPct val="0"/>
              </a:spcAft>
              <a:defRPr sz="1200">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30000"/>
              </a:spcBef>
              <a:spcAft>
                <a:spcPct val="0"/>
              </a:spcAft>
              <a:defRPr sz="1200">
                <a:solidFill>
                  <a:schemeClr val="tx1"/>
                </a:solidFill>
                <a:latin typeface="맑은 고딕" panose="020B0503020000020004" pitchFamily="50" charset="-127"/>
                <a:ea typeface="맑은 고딕" panose="020B0503020000020004" pitchFamily="50" charset="-127"/>
              </a:defRPr>
            </a:lvl9pPr>
          </a:lstStyle>
          <a:p>
            <a:pPr>
              <a:spcBef>
                <a:spcPct val="0"/>
              </a:spcBef>
            </a:pPr>
            <a:fld id="{2656F6A1-E067-4D72-BA7B-8EDC0D98EBDE}" type="slidenum">
              <a:rPr lang="ko-KR" altLang="en-US" smtClean="0"/>
              <a:pPr>
                <a:spcBef>
                  <a:spcPct val="0"/>
                </a:spcBef>
              </a:pPr>
              <a:t>1</a:t>
            </a:fld>
            <a:endParaRPr lang="ko-KR" altLang="en-US"/>
          </a:p>
        </p:txBody>
      </p:sp>
    </p:spTree>
    <p:extLst>
      <p:ext uri="{BB962C8B-B14F-4D97-AF65-F5344CB8AC3E}">
        <p14:creationId xmlns:p14="http://schemas.microsoft.com/office/powerpoint/2010/main" val="129522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제목 1"/>
          <p:cNvSpPr>
            <a:spLocks noGrp="1"/>
          </p:cNvSpPr>
          <p:nvPr>
            <p:ph type="ctrTitle"/>
          </p:nvPr>
        </p:nvSpPr>
        <p:spPr>
          <a:xfrm>
            <a:off x="685800" y="1601785"/>
            <a:ext cx="7772400" cy="1684339"/>
          </a:xfrm>
        </p:spPr>
        <p:txBody>
          <a:bodyPr>
            <a:normAutofit/>
          </a:bodyPr>
          <a:lstStyle>
            <a:lvl1pPr algn="r">
              <a:defRPr sz="4400" i="1">
                <a:effectLst>
                  <a:outerShdw blurRad="38100" dist="38100" dir="2700000" algn="tl">
                    <a:srgbClr val="000000">
                      <a:alpha val="43137"/>
                    </a:srgbClr>
                  </a:outerShdw>
                </a:effectLst>
                <a:latin typeface="Times New Roman" pitchFamily="18" charset="0"/>
                <a:cs typeface="Times New Roman" pitchFamily="18" charset="0"/>
              </a:defRPr>
            </a:lvl1pPr>
          </a:lstStyle>
          <a:p>
            <a:r>
              <a:rPr lang="ko-KR" altLang="en-US" dirty="0"/>
              <a:t>마스터 제목 스타일 편집</a:t>
            </a:r>
          </a:p>
        </p:txBody>
      </p:sp>
      <p:sp>
        <p:nvSpPr>
          <p:cNvPr id="8" name="부제목 2"/>
          <p:cNvSpPr>
            <a:spLocks noGrp="1"/>
          </p:cNvSpPr>
          <p:nvPr>
            <p:ph type="subTitle" idx="1"/>
          </p:nvPr>
        </p:nvSpPr>
        <p:spPr>
          <a:xfrm>
            <a:off x="2071670" y="3319474"/>
            <a:ext cx="6400800" cy="1752600"/>
          </a:xfrm>
        </p:spPr>
        <p:txBody>
          <a:bodyPr/>
          <a:lstStyle>
            <a:lvl1pPr marL="0" indent="0" algn="r">
              <a:buNone/>
              <a:defRPr b="1">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a:xfrm>
            <a:off x="385763" y="6464300"/>
            <a:ext cx="3543300" cy="292100"/>
          </a:xfrm>
        </p:spPr>
        <p:txBody>
          <a:bodyPr/>
          <a:lstStyle>
            <a:lvl1pPr>
              <a:defRPr/>
            </a:lvl1pPr>
          </a:lstStyle>
          <a:p>
            <a:pPr>
              <a:defRPr/>
            </a:pPr>
            <a:fld id="{75F6404C-257E-402C-9DA6-F7ED4F802437}" type="datetime1">
              <a:rPr lang="ko-KR" altLang="en-US" smtClean="0"/>
              <a:t>2022-09-01</a:t>
            </a:fld>
            <a:endParaRPr lang="ko-KR" altLang="en-US" dirty="0"/>
          </a:p>
        </p:txBody>
      </p:sp>
      <p:sp>
        <p:nvSpPr>
          <p:cNvPr id="5" name="바닥글 개체 틀 4"/>
          <p:cNvSpPr>
            <a:spLocks noGrp="1"/>
          </p:cNvSpPr>
          <p:nvPr>
            <p:ph type="ftr" sz="quarter" idx="11"/>
          </p:nvPr>
        </p:nvSpPr>
        <p:spPr/>
        <p:txBody>
          <a:bodyPr/>
          <a:lstStyle>
            <a:lvl1pPr>
              <a:defRPr/>
            </a:lvl1pPr>
          </a:lstStyle>
          <a:p>
            <a:pPr>
              <a:defRPr/>
            </a:pPr>
            <a:endParaRPr lang="ko-KR" altLang="en-US" dirty="0"/>
          </a:p>
        </p:txBody>
      </p:sp>
      <p:sp>
        <p:nvSpPr>
          <p:cNvPr id="6" name="슬라이드 번호 개체 틀 5"/>
          <p:cNvSpPr>
            <a:spLocks noGrp="1"/>
          </p:cNvSpPr>
          <p:nvPr>
            <p:ph type="sldNum" sz="quarter" idx="12"/>
          </p:nvPr>
        </p:nvSpPr>
        <p:spPr/>
        <p:txBody>
          <a:bodyPr/>
          <a:lstStyle>
            <a:lvl1pPr>
              <a:defRPr/>
            </a:lvl1pPr>
          </a:lstStyle>
          <a:p>
            <a:pPr>
              <a:defRPr/>
            </a:pPr>
            <a:fld id="{09B263AA-025E-4B4F-AD44-647E77A60571}" type="slidenum">
              <a:rPr lang="ko-KR" altLang="en-US"/>
              <a:pPr>
                <a:defRPr/>
              </a:pPr>
              <a:t>‹#›</a:t>
            </a:fld>
            <a:endParaRPr lang="ko-KR" altLang="en-US"/>
          </a:p>
        </p:txBody>
      </p:sp>
    </p:spTree>
    <p:extLst>
      <p:ext uri="{BB962C8B-B14F-4D97-AF65-F5344CB8AC3E}">
        <p14:creationId xmlns:p14="http://schemas.microsoft.com/office/powerpoint/2010/main" val="402387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5CD4E302-632C-49A7-B339-3B6F2137B23E}" type="datetime1">
              <a:rPr lang="ko-KR" altLang="en-US" smtClean="0"/>
              <a:t>2022-09-01</a:t>
            </a:fld>
            <a:endParaRPr lang="ko-KR" altLang="en-US" dirty="0"/>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556E9CC1-1C96-4210-B5E7-88BC6F847895}" type="slidenum">
              <a:rPr lang="ko-KR" altLang="en-US"/>
              <a:pPr>
                <a:defRPr/>
              </a:pPr>
              <a:t>‹#›</a:t>
            </a:fld>
            <a:endParaRPr lang="ko-KR" altLang="en-US"/>
          </a:p>
        </p:txBody>
      </p:sp>
    </p:spTree>
    <p:extLst>
      <p:ext uri="{BB962C8B-B14F-4D97-AF65-F5344CB8AC3E}">
        <p14:creationId xmlns:p14="http://schemas.microsoft.com/office/powerpoint/2010/main" val="223029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4B991E22-483E-4D75-B012-1F48F5DDDE0D}" type="datetime1">
              <a:rPr lang="ko-KR" altLang="en-US" smtClean="0"/>
              <a:t>2022-09-01</a:t>
            </a:fld>
            <a:endParaRPr lang="ko-KR" altLang="en-US" dirty="0"/>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F2E5DCA5-6286-466F-9138-02DB07C55FA2}" type="slidenum">
              <a:rPr lang="ko-KR" altLang="en-US"/>
              <a:pPr>
                <a:defRPr/>
              </a:pPr>
              <a:t>‹#›</a:t>
            </a:fld>
            <a:endParaRPr lang="ko-KR" altLang="en-US"/>
          </a:p>
        </p:txBody>
      </p:sp>
    </p:spTree>
    <p:extLst>
      <p:ext uri="{BB962C8B-B14F-4D97-AF65-F5344CB8AC3E}">
        <p14:creationId xmlns:p14="http://schemas.microsoft.com/office/powerpoint/2010/main" val="216098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pic>
        <p:nvPicPr>
          <p:cNvPr id="4" name="Picture 2" descr="C:\Documents and Settings\yshoon\바탕 화면\Signature\Signature_07.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9500" y="317500"/>
            <a:ext cx="15001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직선 연결선 4"/>
          <p:cNvCxnSpPr/>
          <p:nvPr userDrawn="1"/>
        </p:nvCxnSpPr>
        <p:spPr>
          <a:xfrm>
            <a:off x="196850" y="1000125"/>
            <a:ext cx="8715375" cy="158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날짜 개체 틀 3"/>
          <p:cNvSpPr>
            <a:spLocks noGrp="1"/>
          </p:cNvSpPr>
          <p:nvPr>
            <p:ph type="dt" sz="half" idx="10"/>
          </p:nvPr>
        </p:nvSpPr>
        <p:spPr/>
        <p:txBody>
          <a:bodyPr/>
          <a:lstStyle>
            <a:lvl1pPr>
              <a:defRPr/>
            </a:lvl1pPr>
          </a:lstStyle>
          <a:p>
            <a:pPr>
              <a:defRPr/>
            </a:pPr>
            <a:fld id="{16302C73-F5A9-4CF3-9C78-9C1CB539B0F0}" type="datetime1">
              <a:rPr lang="ko-KR" altLang="en-US" smtClean="0"/>
              <a:t>2022-09-01</a:t>
            </a:fld>
            <a:endParaRPr lang="ko-KR" altLang="en-US" dirty="0"/>
          </a:p>
        </p:txBody>
      </p:sp>
      <p:sp>
        <p:nvSpPr>
          <p:cNvPr id="7" name="바닥글 개체 틀 4"/>
          <p:cNvSpPr>
            <a:spLocks noGrp="1"/>
          </p:cNvSpPr>
          <p:nvPr>
            <p:ph type="ftr" sz="quarter" idx="11"/>
          </p:nvPr>
        </p:nvSpPr>
        <p:spPr/>
        <p:txBody>
          <a:bodyPr/>
          <a:lstStyle>
            <a:lvl1pPr>
              <a:defRPr/>
            </a:lvl1pPr>
          </a:lstStyle>
          <a:p>
            <a:pPr>
              <a:defRPr/>
            </a:pPr>
            <a:endParaRPr lang="ko-KR" altLang="en-US"/>
          </a:p>
        </p:txBody>
      </p:sp>
      <p:sp>
        <p:nvSpPr>
          <p:cNvPr id="8" name="슬라이드 번호 개체 틀 5"/>
          <p:cNvSpPr>
            <a:spLocks noGrp="1"/>
          </p:cNvSpPr>
          <p:nvPr>
            <p:ph type="sldNum" sz="quarter" idx="12"/>
          </p:nvPr>
        </p:nvSpPr>
        <p:spPr/>
        <p:txBody>
          <a:bodyPr/>
          <a:lstStyle>
            <a:lvl1pPr>
              <a:defRPr/>
            </a:lvl1pPr>
          </a:lstStyle>
          <a:p>
            <a:pPr>
              <a:defRPr/>
            </a:pPr>
            <a:fld id="{CA4AC7C1-D12F-41DB-AB4A-A9F0A9959DA2}" type="slidenum">
              <a:rPr lang="ko-KR" altLang="en-US"/>
              <a:pPr>
                <a:defRPr/>
              </a:pPr>
              <a:t>‹#›</a:t>
            </a:fld>
            <a:endParaRPr lang="ko-KR" altLang="en-US"/>
          </a:p>
        </p:txBody>
      </p:sp>
    </p:spTree>
    <p:extLst>
      <p:ext uri="{BB962C8B-B14F-4D97-AF65-F5344CB8AC3E}">
        <p14:creationId xmlns:p14="http://schemas.microsoft.com/office/powerpoint/2010/main" val="309598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E83FD501-2E8F-495D-B8F4-CE5F8AB9FFF9}" type="datetime1">
              <a:rPr lang="ko-KR" altLang="en-US" smtClean="0"/>
              <a:t>2022-09-01</a:t>
            </a:fld>
            <a:endParaRPr lang="ko-KR" altLang="en-US" dirty="0"/>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9F10B3FF-08AA-4DB8-ABA2-98A69C58A195}" type="slidenum">
              <a:rPr lang="ko-KR" altLang="en-US"/>
              <a:pPr>
                <a:defRPr/>
              </a:pPr>
              <a:t>‹#›</a:t>
            </a:fld>
            <a:endParaRPr lang="ko-KR" altLang="en-US"/>
          </a:p>
        </p:txBody>
      </p:sp>
    </p:spTree>
    <p:extLst>
      <p:ext uri="{BB962C8B-B14F-4D97-AF65-F5344CB8AC3E}">
        <p14:creationId xmlns:p14="http://schemas.microsoft.com/office/powerpoint/2010/main" val="134729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AA8C3AB4-E489-438B-A7F6-4631EE7BA149}" type="datetime1">
              <a:rPr lang="ko-KR" altLang="en-US" smtClean="0"/>
              <a:t>2022-09-01</a:t>
            </a:fld>
            <a:endParaRPr lang="ko-KR" altLang="en-US" dirty="0"/>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0B319D67-153F-49C2-98B8-4708DCD9F41D}" type="slidenum">
              <a:rPr lang="ko-KR" altLang="en-US"/>
              <a:pPr>
                <a:defRPr/>
              </a:pPr>
              <a:t>‹#›</a:t>
            </a:fld>
            <a:endParaRPr lang="ko-KR" altLang="en-US"/>
          </a:p>
        </p:txBody>
      </p:sp>
    </p:spTree>
    <p:extLst>
      <p:ext uri="{BB962C8B-B14F-4D97-AF65-F5344CB8AC3E}">
        <p14:creationId xmlns:p14="http://schemas.microsoft.com/office/powerpoint/2010/main" val="133968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D1E8FAF8-5513-412F-A0A9-9D600605D3B8}" type="datetime1">
              <a:rPr lang="ko-KR" altLang="en-US" smtClean="0"/>
              <a:t>2022-09-01</a:t>
            </a:fld>
            <a:endParaRPr lang="ko-KR" altLang="en-US" dirty="0"/>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DD30E94B-29CC-4793-B981-DD964C5AD7CE}" type="slidenum">
              <a:rPr lang="ko-KR" altLang="en-US"/>
              <a:pPr>
                <a:defRPr/>
              </a:pPr>
              <a:t>‹#›</a:t>
            </a:fld>
            <a:endParaRPr lang="ko-KR" altLang="en-US"/>
          </a:p>
        </p:txBody>
      </p:sp>
    </p:spTree>
    <p:extLst>
      <p:ext uri="{BB962C8B-B14F-4D97-AF65-F5344CB8AC3E}">
        <p14:creationId xmlns:p14="http://schemas.microsoft.com/office/powerpoint/2010/main" val="6181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89E75084-6F57-4999-84D7-4A517898016D}" type="datetime1">
              <a:rPr lang="ko-KR" altLang="en-US" smtClean="0"/>
              <a:t>2022-09-01</a:t>
            </a:fld>
            <a:endParaRPr lang="ko-KR" altLang="en-US" dirty="0"/>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44702C6F-9BEE-4DBC-9875-3E0C94D836F0}" type="slidenum">
              <a:rPr lang="ko-KR" altLang="en-US"/>
              <a:pPr>
                <a:defRPr/>
              </a:pPr>
              <a:t>‹#›</a:t>
            </a:fld>
            <a:endParaRPr lang="ko-KR" altLang="en-US"/>
          </a:p>
        </p:txBody>
      </p:sp>
    </p:spTree>
    <p:extLst>
      <p:ext uri="{BB962C8B-B14F-4D97-AF65-F5344CB8AC3E}">
        <p14:creationId xmlns:p14="http://schemas.microsoft.com/office/powerpoint/2010/main" val="372558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F0489EFD-1FA9-46AC-8070-16B607300E3E}" type="datetime1">
              <a:rPr lang="ko-KR" altLang="en-US" smtClean="0"/>
              <a:t>2022-09-01</a:t>
            </a:fld>
            <a:endParaRPr lang="ko-KR" altLang="en-US" dirty="0"/>
          </a:p>
        </p:txBody>
      </p:sp>
      <p:sp>
        <p:nvSpPr>
          <p:cNvPr id="3" name="바닥글 개체 틀 4"/>
          <p:cNvSpPr>
            <a:spLocks noGrp="1"/>
          </p:cNvSpPr>
          <p:nvPr>
            <p:ph type="ftr" sz="quarter" idx="11"/>
          </p:nvPr>
        </p:nvSpPr>
        <p:spPr>
          <a:xfrm>
            <a:off x="3124199" y="6464300"/>
            <a:ext cx="2931543" cy="292100"/>
          </a:xfrm>
        </p:spPr>
        <p:txBody>
          <a:bodyPr/>
          <a:lstStyle>
            <a:lvl1pPr>
              <a:defRPr/>
            </a:lvl1pPr>
          </a:lstStyle>
          <a:p>
            <a:pPr>
              <a:defRPr/>
            </a:pPr>
            <a:endParaRPr lang="ko-KR" altLang="en-US" dirty="0"/>
          </a:p>
        </p:txBody>
      </p:sp>
      <p:sp>
        <p:nvSpPr>
          <p:cNvPr id="4" name="슬라이드 번호 개체 틀 5"/>
          <p:cNvSpPr>
            <a:spLocks noGrp="1"/>
          </p:cNvSpPr>
          <p:nvPr>
            <p:ph type="sldNum" sz="quarter" idx="12"/>
          </p:nvPr>
        </p:nvSpPr>
        <p:spPr/>
        <p:txBody>
          <a:bodyPr/>
          <a:lstStyle>
            <a:lvl1pPr>
              <a:defRPr/>
            </a:lvl1pPr>
          </a:lstStyle>
          <a:p>
            <a:pPr>
              <a:defRPr/>
            </a:pPr>
            <a:fld id="{58C7DD63-41C9-4196-A02D-BCFB67C9C20C}" type="slidenum">
              <a:rPr lang="ko-KR" altLang="en-US"/>
              <a:pPr>
                <a:defRPr/>
              </a:pPr>
              <a:t>‹#›</a:t>
            </a:fld>
            <a:endParaRPr lang="ko-KR" altLang="en-US"/>
          </a:p>
        </p:txBody>
      </p:sp>
    </p:spTree>
    <p:extLst>
      <p:ext uri="{BB962C8B-B14F-4D97-AF65-F5344CB8AC3E}">
        <p14:creationId xmlns:p14="http://schemas.microsoft.com/office/powerpoint/2010/main" val="195752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053B9FA9-01AD-45B1-B417-4F772B0AF051}" type="datetime1">
              <a:rPr lang="ko-KR" altLang="en-US" smtClean="0"/>
              <a:t>2022-09-01</a:t>
            </a:fld>
            <a:endParaRPr lang="ko-KR" altLang="en-US" dirty="0"/>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3C92D034-647C-40B2-9132-A4174F6E2167}" type="slidenum">
              <a:rPr lang="ko-KR" altLang="en-US"/>
              <a:pPr>
                <a:defRPr/>
              </a:pPr>
              <a:t>‹#›</a:t>
            </a:fld>
            <a:endParaRPr lang="ko-KR" altLang="en-US"/>
          </a:p>
        </p:txBody>
      </p:sp>
    </p:spTree>
    <p:extLst>
      <p:ext uri="{BB962C8B-B14F-4D97-AF65-F5344CB8AC3E}">
        <p14:creationId xmlns:p14="http://schemas.microsoft.com/office/powerpoint/2010/main" val="55400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0FBF3F59-5646-4BB8-BDF2-E25E71A48CC4}" type="datetime1">
              <a:rPr lang="ko-KR" altLang="en-US" smtClean="0"/>
              <a:t>2022-09-01</a:t>
            </a:fld>
            <a:endParaRPr lang="ko-KR" altLang="en-US" dirty="0"/>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52A05B4E-F156-4BF7-A5FB-0961BCC50606}" type="slidenum">
              <a:rPr lang="ko-KR" altLang="en-US"/>
              <a:pPr>
                <a:defRPr/>
              </a:pPr>
              <a:t>‹#›</a:t>
            </a:fld>
            <a:endParaRPr lang="ko-KR" altLang="en-US"/>
          </a:p>
        </p:txBody>
      </p:sp>
    </p:spTree>
    <p:extLst>
      <p:ext uri="{BB962C8B-B14F-4D97-AF65-F5344CB8AC3E}">
        <p14:creationId xmlns:p14="http://schemas.microsoft.com/office/powerpoint/2010/main" val="104610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03200"/>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457200" y="1071563"/>
            <a:ext cx="8229600"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464300"/>
            <a:ext cx="3543300" cy="292100"/>
          </a:xfrm>
          <a:prstGeom prst="rect">
            <a:avLst/>
          </a:prstGeom>
        </p:spPr>
        <p:txBody>
          <a:bodyPr vert="horz" lIns="91440" tIns="45720" rIns="91440" bIns="45720" rtlCol="0" anchor="ctr"/>
          <a:lstStyle>
            <a:lvl1pPr algn="l" eaLnBrk="1" fontAlgn="auto" latinLnBrk="1" hangingPunct="1">
              <a:spcBef>
                <a:spcPts val="0"/>
              </a:spcBef>
              <a:spcAft>
                <a:spcPts val="0"/>
              </a:spcAft>
              <a:defRPr kumimoji="0" sz="1200" b="1">
                <a:solidFill>
                  <a:srgbClr val="7030A0"/>
                </a:solidFill>
                <a:latin typeface="Times New Roman" pitchFamily="18" charset="0"/>
                <a:ea typeface="+mn-ea"/>
                <a:cs typeface="Times New Roman" pitchFamily="18" charset="0"/>
              </a:defRPr>
            </a:lvl1pPr>
          </a:lstStyle>
          <a:p>
            <a:pPr>
              <a:defRPr/>
            </a:pPr>
            <a:fld id="{793D7FA9-64D7-4642-B529-63C75C8C89A8}" type="datetime1">
              <a:rPr lang="ko-KR" altLang="en-US" smtClean="0"/>
              <a:t>2022-09-01</a:t>
            </a:fld>
            <a:endParaRPr lang="ko-KR" altLang="en-US" dirty="0"/>
          </a:p>
        </p:txBody>
      </p:sp>
      <p:sp>
        <p:nvSpPr>
          <p:cNvPr id="5" name="바닥글 개체 틀 4"/>
          <p:cNvSpPr>
            <a:spLocks noGrp="1"/>
          </p:cNvSpPr>
          <p:nvPr>
            <p:ph type="ftr" sz="quarter" idx="3"/>
          </p:nvPr>
        </p:nvSpPr>
        <p:spPr>
          <a:xfrm>
            <a:off x="3124200" y="6464300"/>
            <a:ext cx="2895600" cy="292100"/>
          </a:xfrm>
          <a:prstGeom prst="rect">
            <a:avLst/>
          </a:prstGeom>
        </p:spPr>
        <p:txBody>
          <a:bodyPr vert="horz" lIns="91440" tIns="45720" rIns="91440" bIns="45720" rtlCol="0" anchor="ctr"/>
          <a:lstStyle>
            <a:lvl1pPr algn="ctr" eaLnBrk="1" fontAlgn="auto" latinLnBrk="1" hangingPunct="1">
              <a:spcBef>
                <a:spcPts val="0"/>
              </a:spcBef>
              <a:spcAft>
                <a:spcPts val="0"/>
              </a:spcAft>
              <a:defRPr kumimoji="0" sz="1200">
                <a:solidFill>
                  <a:schemeClr val="tx1">
                    <a:tint val="75000"/>
                  </a:schemeClr>
                </a:solidFill>
                <a:latin typeface="+mn-lt"/>
                <a:ea typeface="+mn-ea"/>
              </a:defRPr>
            </a:lvl1pPr>
          </a:lstStyle>
          <a:p>
            <a:pPr>
              <a:defRPr/>
            </a:pPr>
            <a:endParaRPr lang="ko-KR" altLang="en-US" dirty="0"/>
          </a:p>
        </p:txBody>
      </p:sp>
      <p:sp>
        <p:nvSpPr>
          <p:cNvPr id="6" name="슬라이드 번호 개체 틀 5"/>
          <p:cNvSpPr>
            <a:spLocks noGrp="1"/>
          </p:cNvSpPr>
          <p:nvPr>
            <p:ph type="sldNum" sz="quarter" idx="4"/>
          </p:nvPr>
        </p:nvSpPr>
        <p:spPr>
          <a:xfrm>
            <a:off x="6553200" y="6464300"/>
            <a:ext cx="2133600" cy="292100"/>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kumimoji="0" sz="1200" b="1">
                <a:latin typeface="Times New Roman" panose="02020603050405020304" pitchFamily="18" charset="0"/>
                <a:ea typeface="맑은 고딕" panose="020B0503020000020004" pitchFamily="50" charset="-127"/>
                <a:cs typeface="Times New Roman" panose="02020603050405020304" pitchFamily="18" charset="0"/>
              </a:defRPr>
            </a:lvl1pPr>
          </a:lstStyle>
          <a:p>
            <a:pPr>
              <a:defRPr/>
            </a:pPr>
            <a:fld id="{1EE8C46C-E56C-4911-BEA3-06563D22D6D0}" type="slidenum">
              <a:rPr lang="ko-KR" altLang="en-US"/>
              <a:pPr>
                <a:defRPr/>
              </a:pPr>
              <a:t>‹#›</a:t>
            </a:fld>
            <a:endParaRPr lang="ko-KR" altLang="en-US"/>
          </a:p>
        </p:txBody>
      </p:sp>
      <p:cxnSp>
        <p:nvCxnSpPr>
          <p:cNvPr id="8" name="직선 연결선 7"/>
          <p:cNvCxnSpPr/>
          <p:nvPr userDrawn="1"/>
        </p:nvCxnSpPr>
        <p:spPr>
          <a:xfrm>
            <a:off x="196850" y="6365875"/>
            <a:ext cx="8715375" cy="158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032" name="직사각형 14"/>
          <p:cNvSpPr>
            <a:spLocks noChangeArrowheads="1"/>
          </p:cNvSpPr>
          <p:nvPr userDrawn="1"/>
        </p:nvSpPr>
        <p:spPr bwMode="auto">
          <a:xfrm>
            <a:off x="214312" y="6464300"/>
            <a:ext cx="6338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rtl="0" eaLnBrk="1" latinLnBrk="1" hangingPunct="1">
              <a:defRPr/>
            </a:pPr>
            <a:r>
              <a:rPr kumimoji="0" lang="en-US" altLang="ko-KR" sz="1400" b="1" dirty="0">
                <a:solidFill>
                  <a:srgbClr val="404040"/>
                </a:solidFill>
                <a:latin typeface="Times New Roman" pitchFamily="18" charset="0"/>
                <a:ea typeface="맑은 고딕" pitchFamily="50" charset="-127"/>
                <a:cs typeface="Times New Roman" pitchFamily="18" charset="0"/>
              </a:rPr>
              <a:t>     School of Global Convergence Studies </a:t>
            </a:r>
          </a:p>
        </p:txBody>
      </p:sp>
    </p:spTree>
  </p:cSld>
  <p:clrMap bg1="lt1" tx1="dk1" bg2="lt2" tx2="dk2" accent1="accent1" accent2="accent2" accent3="accent3" accent4="accent4" accent5="accent5" accent6="accent6" hlink="hlink" folHlink="folHlink"/>
  <p:sldLayoutIdLst>
    <p:sldLayoutId id="2147484035" r:id="rId1"/>
    <p:sldLayoutId id="2147484036"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hf hdr="0" ftr="0" dt="0"/>
  <p:txStyles>
    <p:titleStyle>
      <a:lvl1pPr algn="l" rtl="0" eaLnBrk="0" fontAlgn="base" latinLnBrk="1" hangingPunct="0">
        <a:spcBef>
          <a:spcPct val="0"/>
        </a:spcBef>
        <a:spcAft>
          <a:spcPct val="0"/>
        </a:spcAft>
        <a:defRPr sz="3600" b="1" kern="1200">
          <a:solidFill>
            <a:schemeClr val="tx1"/>
          </a:solidFill>
          <a:latin typeface="Times New Roman" pitchFamily="18" charset="0"/>
          <a:ea typeface="+mj-ea"/>
          <a:cs typeface="Times New Roman" pitchFamily="18" charset="0"/>
        </a:defRPr>
      </a:lvl1pPr>
      <a:lvl2pPr algn="l" rtl="0" eaLnBrk="0" fontAlgn="base" latinLnBrk="1" hangingPunct="0">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2pPr>
      <a:lvl3pPr algn="l" rtl="0" eaLnBrk="0" fontAlgn="base" latinLnBrk="1" hangingPunct="0">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3pPr>
      <a:lvl4pPr algn="l" rtl="0" eaLnBrk="0" fontAlgn="base" latinLnBrk="1" hangingPunct="0">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4pPr>
      <a:lvl5pPr algn="l" rtl="0" eaLnBrk="0" fontAlgn="base" latinLnBrk="1" hangingPunct="0">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5pPr>
      <a:lvl6pPr marL="457200" algn="l" rtl="0" fontAlgn="base" latinLnBrk="1">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6pPr>
      <a:lvl7pPr marL="914400" algn="l" rtl="0" fontAlgn="base" latinLnBrk="1">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7pPr>
      <a:lvl8pPr marL="1371600" algn="l" rtl="0" fontAlgn="base" latinLnBrk="1">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8pPr>
      <a:lvl9pPr marL="1828800" algn="l" rtl="0" fontAlgn="base" latinLnBrk="1">
        <a:spcBef>
          <a:spcPct val="0"/>
        </a:spcBef>
        <a:spcAft>
          <a:spcPct val="0"/>
        </a:spcAft>
        <a:defRPr sz="3600" b="1">
          <a:solidFill>
            <a:schemeClr val="tx1"/>
          </a:solidFill>
          <a:latin typeface="Times New Roman" pitchFamily="18" charset="0"/>
          <a:ea typeface="맑은 고딕" pitchFamily="50" charset="-127"/>
          <a:cs typeface="Times New Roman" pitchFamily="18" charset="0"/>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rtl="0" eaLnBrk="0" fontAlgn="base" latinLnBrk="1" hangingPunct="0">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4pPr>
      <a:lvl5pPr marL="2057400" indent="-228600" algn="l" rtl="0" eaLnBrk="0" fontAlgn="base" latinLnBrk="1" hangingPunct="0">
        <a:spcBef>
          <a:spcPct val="20000"/>
        </a:spcBef>
        <a:spcAft>
          <a:spcPct val="0"/>
        </a:spcAft>
        <a:buFont typeface="Arial" panose="020B0604020202020204" pitchFamily="34"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ocs.ros2.org/foxy/api/rclpy/api/actions.html#rclpy.action.server.ServerGoalHandle.publish_feedback"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docs.ros2.org/foxy/api/rclpy/api/actions.html#rclpy.action.client.ActionClient.send_goal_asyn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docs.ros2.org/foxy/api/rclpy/api/actions.html#rclpy.action.client.ClientGoalHandle.get_result_async"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ros2/ros2cli/tree/foxy/ros2component" TargetMode="External"/><Relationship Id="rId2" Type="http://schemas.openxmlformats.org/officeDocument/2006/relationships/hyperlink" Target="https://github.com/ros2/rclcpp/tree/foxy/rclcpp_components"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ros2/demos/tree/foxy/composi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os2/demos/blob/foxy/composition/src/client_component.cpp" TargetMode="External"/><Relationship Id="rId2" Type="http://schemas.openxmlformats.org/officeDocument/2006/relationships/hyperlink" Target="https://github.com/ros2/demos/blob/foxy/composition/src/server_component.c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ros2/demos/blob/foxy/composition/src/dlopen_composition.c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ndex.ros.org/p/urdf_tutorial" TargetMode="External"/><Relationship Id="rId2" Type="http://schemas.openxmlformats.org/officeDocument/2006/relationships/hyperlink" Target="https://index.ros.org/p/joint_state_publisher"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ros/rosdistro"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index.ros.org/p/xacro"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github.com/ros/urdf_tutorial/blob/master/urdf/08-macroed.urdf.xacro"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Fibonacci_numb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DA182-2802-4D62-8778-F8BEB22C463F}"/>
              </a:ext>
            </a:extLst>
          </p:cNvPr>
          <p:cNvPicPr>
            <a:picLocks noChangeAspect="1"/>
          </p:cNvPicPr>
          <p:nvPr/>
        </p:nvPicPr>
        <p:blipFill>
          <a:blip r:embed="rId3"/>
          <a:stretch>
            <a:fillRect/>
          </a:stretch>
        </p:blipFill>
        <p:spPr>
          <a:xfrm>
            <a:off x="251520" y="3187607"/>
            <a:ext cx="4968552" cy="2113601"/>
          </a:xfrm>
          <a:prstGeom prst="rect">
            <a:avLst/>
          </a:prstGeom>
        </p:spPr>
      </p:pic>
      <p:pic>
        <p:nvPicPr>
          <p:cNvPr id="7" name="Picture 6">
            <a:extLst>
              <a:ext uri="{FF2B5EF4-FFF2-40B4-BE49-F238E27FC236}">
                <a16:creationId xmlns:a16="http://schemas.microsoft.com/office/drawing/2014/main" id="{A74E6BAB-8B31-47B8-A51B-543A43664F0D}"/>
              </a:ext>
            </a:extLst>
          </p:cNvPr>
          <p:cNvPicPr>
            <a:picLocks noChangeAspect="1"/>
          </p:cNvPicPr>
          <p:nvPr/>
        </p:nvPicPr>
        <p:blipFill>
          <a:blip r:embed="rId4"/>
          <a:stretch>
            <a:fillRect/>
          </a:stretch>
        </p:blipFill>
        <p:spPr>
          <a:xfrm>
            <a:off x="4572000" y="3187607"/>
            <a:ext cx="4032448" cy="2113601"/>
          </a:xfrm>
          <a:prstGeom prst="rect">
            <a:avLst/>
          </a:prstGeom>
        </p:spPr>
      </p:pic>
      <p:sp>
        <p:nvSpPr>
          <p:cNvPr id="2" name="제목 1"/>
          <p:cNvSpPr>
            <a:spLocks noGrp="1"/>
          </p:cNvSpPr>
          <p:nvPr>
            <p:ph type="ctrTitle"/>
          </p:nvPr>
        </p:nvSpPr>
        <p:spPr>
          <a:xfrm>
            <a:off x="671512" y="2658839"/>
            <a:ext cx="7772400" cy="1252289"/>
          </a:xfrm>
        </p:spPr>
        <p:txBody>
          <a:bodyPr rtlCol="0">
            <a:normAutofit fontScale="90000"/>
          </a:bodyPr>
          <a:lstStyle/>
          <a:p>
            <a:pPr eaLnBrk="1" fontAlgn="auto" hangingPunct="1">
              <a:spcAft>
                <a:spcPts val="0"/>
              </a:spcAft>
              <a:defRPr/>
            </a:pPr>
            <a:r>
              <a:rPr lang="en-US" dirty="0"/>
              <a:t>Smart Mobility Engineering Lab</a:t>
            </a:r>
            <a:br>
              <a:rPr lang="en-US" dirty="0"/>
            </a:br>
            <a:r>
              <a:rPr lang="en-US" i="0" dirty="0"/>
              <a:t>(</a:t>
            </a:r>
            <a:r>
              <a:rPr lang="en-US" sz="4000" i="0" dirty="0"/>
              <a:t>IGS3231</a:t>
            </a:r>
            <a:r>
              <a:rPr lang="en-US" i="0" dirty="0"/>
              <a:t>)</a:t>
            </a:r>
            <a:br>
              <a:rPr lang="en-US" dirty="0"/>
            </a:br>
            <a:br>
              <a:rPr lang="en-US" dirty="0"/>
            </a:br>
            <a:r>
              <a:rPr lang="en-US" dirty="0"/>
              <a:t>Week 4 Lecture </a:t>
            </a:r>
            <a:br>
              <a:rPr lang="en-US" dirty="0"/>
            </a:br>
            <a:br>
              <a:rPr lang="en-US" sz="2700" dirty="0"/>
            </a:br>
            <a:br>
              <a:rPr lang="en-US" sz="2700" dirty="0"/>
            </a:br>
            <a:endParaRPr lang="ko-KR" altLang="en-US" dirty="0"/>
          </a:p>
        </p:txBody>
      </p:sp>
      <p:sp>
        <p:nvSpPr>
          <p:cNvPr id="5123" name="부제목 2"/>
          <p:cNvSpPr>
            <a:spLocks noGrp="1"/>
          </p:cNvSpPr>
          <p:nvPr>
            <p:ph type="subTitle" idx="1"/>
          </p:nvPr>
        </p:nvSpPr>
        <p:spPr>
          <a:xfrm>
            <a:off x="2099940" y="3333672"/>
            <a:ext cx="6400800" cy="2016224"/>
          </a:xfrm>
        </p:spPr>
        <p:txBody>
          <a:bodyPr/>
          <a:lstStyle/>
          <a:p>
            <a:pPr eaLnBrk="1" hangingPunct="1"/>
            <a:r>
              <a:rPr lang="en-US" altLang="ko-KR" dirty="0"/>
              <a:t> </a:t>
            </a:r>
          </a:p>
          <a:p>
            <a:pPr eaLnBrk="1" hangingPunct="1"/>
            <a:endParaRPr lang="en-US" altLang="ko-KR" dirty="0"/>
          </a:p>
          <a:p>
            <a:pPr eaLnBrk="1" hangingPunct="1"/>
            <a:r>
              <a:rPr lang="en-US" altLang="ko-KR" dirty="0"/>
              <a:t>ISE Department</a:t>
            </a:r>
          </a:p>
          <a:p>
            <a:pPr eaLnBrk="1" hangingPunct="1"/>
            <a:r>
              <a:rPr lang="en-US" altLang="ko-KR" dirty="0"/>
              <a:t>Prof. Mehdi Pirahandeh</a:t>
            </a:r>
          </a:p>
        </p:txBody>
      </p:sp>
      <p:cxnSp>
        <p:nvCxnSpPr>
          <p:cNvPr id="5" name="Straight Connector 4">
            <a:extLst>
              <a:ext uri="{FF2B5EF4-FFF2-40B4-BE49-F238E27FC236}">
                <a16:creationId xmlns:a16="http://schemas.microsoft.com/office/drawing/2014/main" id="{2F286431-0732-4C81-819F-EEC956D53618}"/>
              </a:ext>
            </a:extLst>
          </p:cNvPr>
          <p:cNvCxnSpPr/>
          <p:nvPr/>
        </p:nvCxnSpPr>
        <p:spPr>
          <a:xfrm>
            <a:off x="251520" y="3187607"/>
            <a:ext cx="835292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2130A1-ADB0-4816-8CE9-A2D77B227AFF}"/>
              </a:ext>
            </a:extLst>
          </p:cNvPr>
          <p:cNvCxnSpPr/>
          <p:nvPr/>
        </p:nvCxnSpPr>
        <p:spPr>
          <a:xfrm>
            <a:off x="251520" y="5301208"/>
            <a:ext cx="8352928"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B690-BB94-4214-13F0-7F5E4EB6C2F2}"/>
              </a:ext>
            </a:extLst>
          </p:cNvPr>
          <p:cNvSpPr>
            <a:spLocks noGrp="1"/>
          </p:cNvSpPr>
          <p:nvPr>
            <p:ph type="title"/>
          </p:nvPr>
        </p:nvSpPr>
        <p:spPr/>
        <p:txBody>
          <a:bodyPr/>
          <a:lstStyle/>
          <a:p>
            <a:r>
              <a:rPr lang="en-US" sz="2400" dirty="0"/>
              <a:t>Creating and action</a:t>
            </a:r>
          </a:p>
        </p:txBody>
      </p:sp>
      <p:sp>
        <p:nvSpPr>
          <p:cNvPr id="3" name="Content Placeholder 2">
            <a:extLst>
              <a:ext uri="{FF2B5EF4-FFF2-40B4-BE49-F238E27FC236}">
                <a16:creationId xmlns:a16="http://schemas.microsoft.com/office/drawing/2014/main" id="{DA8AE4DC-19B2-53CF-61B0-FCCB1DF12B03}"/>
              </a:ext>
            </a:extLst>
          </p:cNvPr>
          <p:cNvSpPr>
            <a:spLocks noGrp="1"/>
          </p:cNvSpPr>
          <p:nvPr>
            <p:ph idx="1"/>
          </p:nvPr>
        </p:nvSpPr>
        <p:spPr>
          <a:xfrm>
            <a:off x="179512" y="1071563"/>
            <a:ext cx="8712968" cy="52149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Lato" panose="020F0502020204030203" pitchFamily="34" charset="0"/>
              </a:rPr>
              <a:t>Note, we need to depend on </a:t>
            </a:r>
            <a:r>
              <a:rPr kumimoji="0" lang="en-US" altLang="en-US" sz="1600" b="0" i="0" u="none" strike="noStrike" cap="none" normalizeH="0" baseline="0" dirty="0" err="1">
                <a:ln>
                  <a:noFill/>
                </a:ln>
                <a:solidFill>
                  <a:srgbClr val="E74C3C"/>
                </a:solidFill>
                <a:effectLst/>
                <a:latin typeface="Arial Unicode MS"/>
                <a:ea typeface="SFMono-Regular"/>
              </a:rPr>
              <a:t>action_msgs</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since action definitions include additional metadata (e.g. goal IDs).</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Lato" panose="020F0502020204030203" pitchFamily="34" charset="0"/>
              </a:rPr>
              <a:t>We should now be able to build the package containing the </a:t>
            </a:r>
            <a:r>
              <a:rPr kumimoji="0" lang="en-US" altLang="en-US" sz="1600" b="0" i="0" u="none" strike="noStrike" cap="none" normalizeH="0" baseline="0" dirty="0">
                <a:ln>
                  <a:noFill/>
                </a:ln>
                <a:solidFill>
                  <a:srgbClr val="E74C3C"/>
                </a:solidFill>
                <a:effectLst/>
                <a:latin typeface="Arial Unicode MS"/>
                <a:ea typeface="SFMono-Regular"/>
              </a:rPr>
              <a:t>Fibonacci</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action definition: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40404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40404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40404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40404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40404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40404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40404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Lato" panose="020F0502020204030203" pitchFamily="34" charset="0"/>
              </a:rPr>
              <a:t>By convention, action types will be prefixed by their package name and the word </a:t>
            </a:r>
            <a:r>
              <a:rPr kumimoji="0" lang="en-US" altLang="en-US" sz="1400" b="0" i="0" u="none" strike="noStrike" cap="none" normalizeH="0" baseline="0" dirty="0">
                <a:ln>
                  <a:noFill/>
                </a:ln>
                <a:effectLst/>
                <a:latin typeface="Arial Unicode MS"/>
                <a:ea typeface="SFMono-Regular"/>
              </a:rPr>
              <a:t>action</a:t>
            </a:r>
            <a:r>
              <a:rPr kumimoji="0" lang="en-US" altLang="en-US" sz="1400" b="0" i="0" u="none" strike="noStrike" cap="none" normalizeH="0" baseline="0" dirty="0">
                <a:ln>
                  <a:noFill/>
                </a:ln>
                <a:effectLst/>
                <a:latin typeface="Lato" panose="020F0502020204030203" pitchFamily="34" charset="0"/>
              </a:rPr>
              <a:t>. So, when we want to refer to our new action, it will have the full name </a:t>
            </a:r>
            <a:r>
              <a:rPr kumimoji="0" lang="en-US" altLang="en-US" sz="1400" b="0" i="0" u="none" strike="noStrike" cap="none" normalizeH="0" baseline="0" dirty="0" err="1">
                <a:ln>
                  <a:noFill/>
                </a:ln>
                <a:solidFill>
                  <a:srgbClr val="E74C3C"/>
                </a:solidFill>
                <a:effectLst/>
                <a:latin typeface="Arial Unicode MS"/>
                <a:ea typeface="SFMono-Regular"/>
              </a:rPr>
              <a:t>action_tutorials_interfaces</a:t>
            </a:r>
            <a:r>
              <a:rPr kumimoji="0" lang="en-US" altLang="en-US" sz="1400" b="0" i="0" u="none" strike="noStrike" cap="none" normalizeH="0" baseline="0" dirty="0">
                <a:ln>
                  <a:noFill/>
                </a:ln>
                <a:solidFill>
                  <a:srgbClr val="E74C3C"/>
                </a:solidFill>
                <a:effectLst/>
                <a:latin typeface="Arial Unicode MS"/>
                <a:ea typeface="SFMono-Regular"/>
              </a:rPr>
              <a:t>/action/Fibonacci</a:t>
            </a:r>
            <a:r>
              <a:rPr kumimoji="0" lang="en-US" altLang="en-US" sz="1400" b="0" i="0" u="none" strike="noStrike" cap="none" normalizeH="0" baseline="0" dirty="0">
                <a:ln>
                  <a:noFill/>
                </a:ln>
                <a:solidFill>
                  <a:srgbClr val="404040"/>
                </a:solidFill>
                <a:effectLst/>
                <a:latin typeface="Lato" panose="020F0502020204030203" pitchFamily="34"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Lato" panose="020F0502020204030203" pitchFamily="34" charset="0"/>
              </a:rPr>
              <a:t>We can check that our action built successfully with the command line tool:</a:t>
            </a:r>
            <a:endParaRPr kumimoji="0" lang="en-US" altLang="en-US" sz="1400" b="0" i="0" u="none" strike="noStrike" cap="none" normalizeH="0" baseline="0" dirty="0">
              <a:ln>
                <a:noFill/>
              </a:ln>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60804B8-3361-8A92-E85A-4D9E788D4574}"/>
              </a:ext>
            </a:extLst>
          </p:cNvPr>
          <p:cNvSpPr>
            <a:spLocks noGrp="1"/>
          </p:cNvSpPr>
          <p:nvPr>
            <p:ph type="sldNum" sz="quarter" idx="12"/>
          </p:nvPr>
        </p:nvSpPr>
        <p:spPr/>
        <p:txBody>
          <a:bodyPr/>
          <a:lstStyle/>
          <a:p>
            <a:pPr>
              <a:defRPr/>
            </a:pPr>
            <a:fld id="{CA4AC7C1-D12F-41DB-AB4A-A9F0A9959DA2}" type="slidenum">
              <a:rPr lang="ko-KR" altLang="en-US" smtClean="0"/>
              <a:pPr>
                <a:defRPr/>
              </a:pPr>
              <a:t>10</a:t>
            </a:fld>
            <a:endParaRPr lang="ko-KR" altLang="en-US"/>
          </a:p>
        </p:txBody>
      </p:sp>
      <p:pic>
        <p:nvPicPr>
          <p:cNvPr id="8" name="Picture 7">
            <a:extLst>
              <a:ext uri="{FF2B5EF4-FFF2-40B4-BE49-F238E27FC236}">
                <a16:creationId xmlns:a16="http://schemas.microsoft.com/office/drawing/2014/main" id="{36FE6026-7FF2-92DB-949D-6E53DBA84077}"/>
              </a:ext>
            </a:extLst>
          </p:cNvPr>
          <p:cNvPicPr>
            <a:picLocks noChangeAspect="1"/>
          </p:cNvPicPr>
          <p:nvPr/>
        </p:nvPicPr>
        <p:blipFill>
          <a:blip r:embed="rId2"/>
          <a:stretch>
            <a:fillRect/>
          </a:stretch>
        </p:blipFill>
        <p:spPr>
          <a:xfrm>
            <a:off x="3059832" y="2132856"/>
            <a:ext cx="3181794" cy="809738"/>
          </a:xfrm>
          <a:prstGeom prst="rect">
            <a:avLst/>
          </a:prstGeom>
        </p:spPr>
      </p:pic>
      <p:pic>
        <p:nvPicPr>
          <p:cNvPr id="11" name="Picture 10">
            <a:extLst>
              <a:ext uri="{FF2B5EF4-FFF2-40B4-BE49-F238E27FC236}">
                <a16:creationId xmlns:a16="http://schemas.microsoft.com/office/drawing/2014/main" id="{37FA91C5-2E73-918B-5CF5-F8C3B3423509}"/>
              </a:ext>
            </a:extLst>
          </p:cNvPr>
          <p:cNvPicPr>
            <a:picLocks noChangeAspect="1"/>
          </p:cNvPicPr>
          <p:nvPr/>
        </p:nvPicPr>
        <p:blipFill>
          <a:blip r:embed="rId3"/>
          <a:stretch>
            <a:fillRect/>
          </a:stretch>
        </p:blipFill>
        <p:spPr>
          <a:xfrm>
            <a:off x="2123728" y="4437112"/>
            <a:ext cx="5601482" cy="1038370"/>
          </a:xfrm>
          <a:prstGeom prst="rect">
            <a:avLst/>
          </a:prstGeom>
        </p:spPr>
      </p:pic>
    </p:spTree>
    <p:extLst>
      <p:ext uri="{BB962C8B-B14F-4D97-AF65-F5344CB8AC3E}">
        <p14:creationId xmlns:p14="http://schemas.microsoft.com/office/powerpoint/2010/main" val="112377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9948-D09F-23E1-10A1-78B087EE15F6}"/>
              </a:ext>
            </a:extLst>
          </p:cNvPr>
          <p:cNvSpPr>
            <a:spLocks noGrp="1"/>
          </p:cNvSpPr>
          <p:nvPr>
            <p:ph type="title"/>
          </p:nvPr>
        </p:nvSpPr>
        <p:spPr/>
        <p:txBody>
          <a:bodyPr/>
          <a:lstStyle/>
          <a:p>
            <a:r>
              <a:rPr lang="en-US" sz="2400" dirty="0"/>
              <a:t>Writing an action server and client</a:t>
            </a:r>
          </a:p>
        </p:txBody>
      </p:sp>
      <p:sp>
        <p:nvSpPr>
          <p:cNvPr id="3" name="Content Placeholder 2">
            <a:extLst>
              <a:ext uri="{FF2B5EF4-FFF2-40B4-BE49-F238E27FC236}">
                <a16:creationId xmlns:a16="http://schemas.microsoft.com/office/drawing/2014/main" id="{8267D3EC-CF66-6EA8-C41F-DDA370D80B33}"/>
              </a:ext>
            </a:extLst>
          </p:cNvPr>
          <p:cNvSpPr>
            <a:spLocks noGrp="1"/>
          </p:cNvSpPr>
          <p:nvPr>
            <p:ph idx="1"/>
          </p:nvPr>
        </p:nvSpPr>
        <p:spPr>
          <a:xfrm>
            <a:off x="318356" y="1089025"/>
            <a:ext cx="8507288" cy="5214937"/>
          </a:xfrm>
        </p:spPr>
        <p:txBody>
          <a:bodyPr/>
          <a:lstStyle/>
          <a:p>
            <a:pPr algn="l"/>
            <a:r>
              <a:rPr lang="en-US" sz="2000" b="1" i="0" dirty="0">
                <a:effectLst/>
                <a:latin typeface="Lato" panose="020F0502020204030203" pitchFamily="34" charset="0"/>
              </a:rPr>
              <a:t>Goal:</a:t>
            </a:r>
            <a:r>
              <a:rPr lang="en-US" sz="2000" b="0" i="0" dirty="0">
                <a:effectLst/>
                <a:latin typeface="Lato" panose="020F0502020204030203" pitchFamily="34" charset="0"/>
              </a:rPr>
              <a:t> Implement an action server and client in Python.</a:t>
            </a:r>
          </a:p>
          <a:p>
            <a:r>
              <a:rPr lang="en-US" sz="2000" b="0" i="0" dirty="0">
                <a:effectLst/>
                <a:latin typeface="Lato" panose="020F0502020204030203" pitchFamily="34" charset="0"/>
              </a:rPr>
              <a:t>Writing an action server </a:t>
            </a:r>
          </a:p>
          <a:p>
            <a:pPr lvl="1"/>
            <a:r>
              <a:rPr kumimoji="0" lang="en-US" altLang="en-US" sz="1400" b="0" i="0" u="none" strike="noStrike" cap="none" normalizeH="0" baseline="0" dirty="0">
                <a:ln>
                  <a:noFill/>
                </a:ln>
                <a:effectLst/>
                <a:latin typeface="Lato" panose="020F0502020204030203" pitchFamily="34" charset="0"/>
              </a:rPr>
              <a:t>Open a new file in your home directory, let’s call it </a:t>
            </a:r>
            <a:r>
              <a:rPr kumimoji="0" lang="en-US" altLang="en-US" sz="1400" b="0" i="0" u="none" strike="noStrike" cap="none" normalizeH="0" baseline="0" dirty="0">
                <a:ln>
                  <a:noFill/>
                </a:ln>
                <a:solidFill>
                  <a:srgbClr val="E74C3C"/>
                </a:solidFill>
                <a:effectLst/>
                <a:latin typeface="Arial Unicode MS"/>
                <a:ea typeface="SFMono-Regular"/>
              </a:rPr>
              <a:t>fibonacci_action_server.py</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and add the following code:</a:t>
            </a:r>
            <a:r>
              <a:rPr kumimoji="0" lang="en-US" altLang="en-US" sz="1400" b="0" i="0" u="none" strike="noStrike" cap="none" normalizeH="0" baseline="0" dirty="0">
                <a:ln>
                  <a:noFill/>
                </a:ln>
                <a:effectLst/>
              </a:rPr>
              <a:t> </a:t>
            </a:r>
          </a:p>
          <a:p>
            <a:pPr lvl="1"/>
            <a:endParaRPr kumimoji="0" lang="en-US" altLang="en-US" sz="3200" b="0" i="0" u="none" strike="noStrike" cap="none" normalizeH="0" baseline="0" dirty="0">
              <a:ln>
                <a:noFill/>
              </a:ln>
              <a:solidFill>
                <a:schemeClr val="tx1"/>
              </a:solidFill>
              <a:effectLst/>
              <a:latin typeface="Arial" panose="020B0604020202020204" pitchFamily="34" charset="0"/>
            </a:endParaRPr>
          </a:p>
          <a:p>
            <a:pPr lvl="1"/>
            <a:endParaRPr lang="en-US" dirty="0">
              <a:latin typeface="Lato" panose="020F0502020204030203" pitchFamily="34" charset="0"/>
            </a:endParaRPr>
          </a:p>
          <a:p>
            <a:endParaRPr lang="en-US" b="0" i="0" dirty="0">
              <a:effectLst/>
              <a:latin typeface="Lato" panose="020F0502020204030203" pitchFamily="34" charset="0"/>
            </a:endParaRPr>
          </a:p>
          <a:p>
            <a:pPr algn="l"/>
            <a:endParaRPr lang="en-US" dirty="0">
              <a:solidFill>
                <a:srgbClr val="404040"/>
              </a:solidFill>
              <a:latin typeface="Lato" panose="020F0502020204030203" pitchFamily="34" charset="0"/>
            </a:endParaRPr>
          </a:p>
          <a:p>
            <a:pPr algn="l"/>
            <a:endParaRPr lang="en-US" b="0" i="0" dirty="0">
              <a:solidFill>
                <a:srgbClr val="404040"/>
              </a:solidFill>
              <a:effectLst/>
              <a:latin typeface="Lato" panose="020F0502020204030203" pitchFamily="34" charset="0"/>
            </a:endParaRPr>
          </a:p>
        </p:txBody>
      </p:sp>
      <p:sp>
        <p:nvSpPr>
          <p:cNvPr id="4" name="Slide Number Placeholder 3">
            <a:extLst>
              <a:ext uri="{FF2B5EF4-FFF2-40B4-BE49-F238E27FC236}">
                <a16:creationId xmlns:a16="http://schemas.microsoft.com/office/drawing/2014/main" id="{EEDD21EB-EC1A-B668-36F5-7E9BA2CA68D1}"/>
              </a:ext>
            </a:extLst>
          </p:cNvPr>
          <p:cNvSpPr>
            <a:spLocks noGrp="1"/>
          </p:cNvSpPr>
          <p:nvPr>
            <p:ph type="sldNum" sz="quarter" idx="12"/>
          </p:nvPr>
        </p:nvSpPr>
        <p:spPr/>
        <p:txBody>
          <a:bodyPr/>
          <a:lstStyle/>
          <a:p>
            <a:pPr>
              <a:defRPr/>
            </a:pPr>
            <a:fld id="{CA4AC7C1-D12F-41DB-AB4A-A9F0A9959DA2}" type="slidenum">
              <a:rPr lang="ko-KR" altLang="en-US" smtClean="0"/>
              <a:pPr>
                <a:defRPr/>
              </a:pPr>
              <a:t>11</a:t>
            </a:fld>
            <a:endParaRPr lang="ko-KR" altLang="en-US"/>
          </a:p>
        </p:txBody>
      </p:sp>
      <p:pic>
        <p:nvPicPr>
          <p:cNvPr id="9" name="Picture 8">
            <a:extLst>
              <a:ext uri="{FF2B5EF4-FFF2-40B4-BE49-F238E27FC236}">
                <a16:creationId xmlns:a16="http://schemas.microsoft.com/office/drawing/2014/main" id="{FA8B5908-9331-B298-CCE4-573AB1B2C4E7}"/>
              </a:ext>
            </a:extLst>
          </p:cNvPr>
          <p:cNvPicPr>
            <a:picLocks noChangeAspect="1"/>
          </p:cNvPicPr>
          <p:nvPr/>
        </p:nvPicPr>
        <p:blipFill>
          <a:blip r:embed="rId2"/>
          <a:stretch>
            <a:fillRect/>
          </a:stretch>
        </p:blipFill>
        <p:spPr>
          <a:xfrm>
            <a:off x="2699792" y="2184384"/>
            <a:ext cx="3024336" cy="4111904"/>
          </a:xfrm>
          <a:prstGeom prst="rect">
            <a:avLst/>
          </a:prstGeom>
        </p:spPr>
      </p:pic>
    </p:spTree>
    <p:extLst>
      <p:ext uri="{BB962C8B-B14F-4D97-AF65-F5344CB8AC3E}">
        <p14:creationId xmlns:p14="http://schemas.microsoft.com/office/powerpoint/2010/main" val="349764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9948-D09F-23E1-10A1-78B087EE15F6}"/>
              </a:ext>
            </a:extLst>
          </p:cNvPr>
          <p:cNvSpPr>
            <a:spLocks noGrp="1"/>
          </p:cNvSpPr>
          <p:nvPr>
            <p:ph type="title"/>
          </p:nvPr>
        </p:nvSpPr>
        <p:spPr/>
        <p:txBody>
          <a:bodyPr/>
          <a:lstStyle/>
          <a:p>
            <a:r>
              <a:rPr lang="en-US" sz="2400" dirty="0"/>
              <a:t>Writing an action server and client</a:t>
            </a:r>
          </a:p>
        </p:txBody>
      </p:sp>
      <p:sp>
        <p:nvSpPr>
          <p:cNvPr id="3" name="Content Placeholder 2">
            <a:extLst>
              <a:ext uri="{FF2B5EF4-FFF2-40B4-BE49-F238E27FC236}">
                <a16:creationId xmlns:a16="http://schemas.microsoft.com/office/drawing/2014/main" id="{8267D3EC-CF66-6EA8-C41F-DDA370D80B33}"/>
              </a:ext>
            </a:extLst>
          </p:cNvPr>
          <p:cNvSpPr>
            <a:spLocks noGrp="1"/>
          </p:cNvSpPr>
          <p:nvPr>
            <p:ph idx="1"/>
          </p:nvPr>
        </p:nvSpPr>
        <p:spPr>
          <a:xfrm>
            <a:off x="318356" y="1089025"/>
            <a:ext cx="8507288" cy="521493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Lato" panose="020F0502020204030203" pitchFamily="34" charset="0"/>
              </a:rPr>
              <a:t>An action server requires four 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i="0" u="none" strike="noStrike" cap="none" normalizeH="0" baseline="0" dirty="0">
                <a:ln>
                  <a:noFill/>
                </a:ln>
                <a:effectLst/>
                <a:latin typeface="Lato" panose="020F0502020204030203" pitchFamily="34" charset="0"/>
              </a:rPr>
              <a:t>A ROS 2 node to add the action client to: </a:t>
            </a:r>
            <a:r>
              <a:rPr kumimoji="0" lang="en-US" altLang="en-US" sz="1400" b="0" i="0" u="none" strike="noStrike" cap="none" normalizeH="0" baseline="0" dirty="0">
                <a:ln>
                  <a:noFill/>
                </a:ln>
                <a:solidFill>
                  <a:srgbClr val="E74C3C"/>
                </a:solidFill>
                <a:effectLst/>
                <a:latin typeface="Arial Unicode MS"/>
                <a:ea typeface="SFMono-Regular"/>
              </a:rPr>
              <a:t>self</a:t>
            </a:r>
            <a:r>
              <a:rPr kumimoji="0" lang="en-US" altLang="en-US" sz="1400" b="0" i="0" u="none" strike="noStrike" cap="none" normalizeH="0" baseline="0" dirty="0">
                <a:ln>
                  <a:noFill/>
                </a:ln>
                <a:solidFill>
                  <a:srgbClr val="404040"/>
                </a:solidFill>
                <a:effectLst/>
                <a:latin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40404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The type of the action: </a:t>
            </a:r>
            <a:r>
              <a:rPr kumimoji="0" lang="en-US" altLang="en-US" sz="1400" b="0" i="0" u="none" strike="noStrike" cap="none" normalizeH="0" baseline="0" dirty="0">
                <a:ln>
                  <a:noFill/>
                </a:ln>
                <a:solidFill>
                  <a:srgbClr val="E74C3C"/>
                </a:solidFill>
                <a:effectLst/>
                <a:latin typeface="Arial Unicode MS"/>
                <a:ea typeface="SFMono-Regular"/>
              </a:rPr>
              <a:t>Fibonacci</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imported in line 5</a:t>
            </a:r>
            <a:r>
              <a:rPr kumimoji="0" lang="en-US" altLang="en-US" sz="1400" b="0" i="0" u="none" strike="noStrike" cap="none" normalizeH="0" baseline="0" dirty="0">
                <a:ln>
                  <a:noFill/>
                </a:ln>
                <a:solidFill>
                  <a:srgbClr val="404040"/>
                </a:solidFill>
                <a:effectLst/>
                <a:latin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40404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The action name: </a:t>
            </a:r>
            <a:r>
              <a:rPr kumimoji="0" lang="en-US" altLang="en-US" sz="1400" b="0" i="0" u="none" strike="noStrike" cap="none" normalizeH="0" baseline="0" dirty="0">
                <a:ln>
                  <a:noFill/>
                </a:ln>
                <a:solidFill>
                  <a:srgbClr val="E74C3C"/>
                </a:solidFill>
                <a:effectLst/>
                <a:latin typeface="Arial Unicode MS"/>
                <a:ea typeface="SFMono-Regular"/>
              </a:rPr>
              <a:t>'</a:t>
            </a:r>
            <a:r>
              <a:rPr kumimoji="0" lang="en-US" altLang="en-US" sz="1400" b="0" i="0" u="none" strike="noStrike" cap="none" normalizeH="0" baseline="0" dirty="0" err="1">
                <a:ln>
                  <a:noFill/>
                </a:ln>
                <a:solidFill>
                  <a:srgbClr val="E74C3C"/>
                </a:solidFill>
                <a:effectLst/>
                <a:latin typeface="Arial Unicode MS"/>
                <a:ea typeface="SFMono-Regular"/>
              </a:rPr>
              <a:t>fibonacci</a:t>
            </a:r>
            <a:r>
              <a:rPr kumimoji="0" lang="en-US" altLang="en-US" sz="1400" b="0" i="0" u="none" strike="noStrike" cap="none" normalizeH="0" baseline="0" dirty="0">
                <a:ln>
                  <a:noFill/>
                </a:ln>
                <a:solidFill>
                  <a:srgbClr val="E74C3C"/>
                </a:solidFill>
                <a:effectLst/>
                <a:latin typeface="Arial Unicode MS"/>
                <a:ea typeface="SFMono-Regular"/>
              </a:rPr>
              <a:t>’</a:t>
            </a:r>
            <a:r>
              <a:rPr kumimoji="0" lang="en-US" altLang="en-US" sz="1400" b="0" i="0" u="none" strike="noStrike" cap="none" normalizeH="0" baseline="0" dirty="0">
                <a:ln>
                  <a:noFill/>
                </a:ln>
                <a:solidFill>
                  <a:srgbClr val="404040"/>
                </a:solidFill>
                <a:effectLst/>
                <a:latin typeface="Lato" panose="020F0502020204030203"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40404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 callback function for executing accepted goals: </a:t>
            </a:r>
            <a:r>
              <a:rPr kumimoji="0" lang="en-US" altLang="en-US" sz="1400" b="0" i="0" u="none" strike="noStrike" cap="none" normalizeH="0" baseline="0" dirty="0" err="1">
                <a:ln>
                  <a:noFill/>
                </a:ln>
                <a:solidFill>
                  <a:srgbClr val="E74C3C"/>
                </a:solidFill>
                <a:effectLst/>
                <a:latin typeface="Arial Unicode MS"/>
                <a:ea typeface="SFMono-Regular"/>
              </a:rPr>
              <a:t>self.execute_callback</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This callback </a:t>
            </a:r>
            <a:r>
              <a:rPr kumimoji="0" lang="en-US" altLang="en-US" sz="1400" b="1" i="0" u="none" strike="noStrike" cap="none" normalizeH="0" baseline="0" dirty="0">
                <a:ln>
                  <a:noFill/>
                </a:ln>
                <a:effectLst/>
                <a:latin typeface="Lato" panose="020F0502020204030203" pitchFamily="34" charset="0"/>
              </a:rPr>
              <a:t>must</a:t>
            </a:r>
            <a:r>
              <a:rPr kumimoji="0" lang="en-US" altLang="en-US" sz="1400" b="0" i="0" u="none" strike="noStrike" cap="none" normalizeH="0" baseline="0" dirty="0">
                <a:ln>
                  <a:noFill/>
                </a:ln>
                <a:effectLst/>
                <a:latin typeface="Lato" panose="020F0502020204030203" pitchFamily="34" charset="0"/>
              </a:rPr>
              <a:t> return a result message for the action type.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1400" dirty="0">
              <a:solidFill>
                <a:srgbClr val="40404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400" b="0" i="0" u="none" strike="noStrike" cap="none" normalizeH="0" baseline="0" dirty="0">
              <a:ln>
                <a:noFill/>
              </a:ln>
              <a:solidFill>
                <a:srgbClr val="40404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effectLst/>
                <a:latin typeface="Lato" panose="020F0502020204030203" pitchFamily="34" charset="0"/>
              </a:rPr>
              <a:t>Run action server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1" i="0" u="none" strike="noStrike" cap="none" normalizeH="0" baseline="0" dirty="0">
              <a:ln>
                <a:noFill/>
              </a:ln>
              <a:effectLst/>
              <a:latin typeface="Lato" panose="020F0502020204030203" pitchFamily="34" charset="0"/>
            </a:endParaRPr>
          </a:p>
          <a:p>
            <a:pPr lvl="1" latinLnBrk="0">
              <a:spcBef>
                <a:spcPct val="0"/>
              </a:spcBef>
            </a:pPr>
            <a:r>
              <a:rPr kumimoji="0" lang="fr-FR" altLang="en-US" sz="1400" b="1" i="0" u="none" strike="noStrike" cap="none" normalizeH="0" baseline="0" dirty="0">
                <a:ln>
                  <a:noFill/>
                </a:ln>
                <a:effectLst/>
                <a:latin typeface="Lato" panose="020F0502020204030203" pitchFamily="34" charset="0"/>
              </a:rPr>
              <a:t>python3 fibonacci_action_server.py</a:t>
            </a:r>
          </a:p>
          <a:p>
            <a:pPr lvl="1" latinLnBrk="0">
              <a:spcBef>
                <a:spcPct val="0"/>
              </a:spcBef>
            </a:pPr>
            <a:endParaRPr lang="fr-FR" altLang="en-US" sz="1400" b="1" dirty="0">
              <a:latin typeface="Lato" panose="020F0502020204030203" pitchFamily="34" charset="0"/>
            </a:endParaRPr>
          </a:p>
          <a:p>
            <a:pPr algn="l"/>
            <a:r>
              <a:rPr lang="en-US" sz="1400" b="0" i="0" dirty="0">
                <a:effectLst/>
                <a:latin typeface="Lato" panose="020F0502020204030203" pitchFamily="34" charset="0"/>
              </a:rPr>
              <a:t>In another terminal, we can use the command line interface to send a goal:</a:t>
            </a:r>
          </a:p>
          <a:p>
            <a:pPr algn="l"/>
            <a:endParaRPr lang="en-US" sz="1400" b="0" i="0" dirty="0">
              <a:solidFill>
                <a:srgbClr val="404040"/>
              </a:solidFill>
              <a:effectLst/>
              <a:latin typeface="Lato" panose="020F0502020204030203" pitchFamily="34" charset="0"/>
            </a:endParaRPr>
          </a:p>
          <a:p>
            <a:pPr lvl="1"/>
            <a:r>
              <a:rPr lang="en-US" sz="1400" b="0" i="0" dirty="0">
                <a:effectLst/>
                <a:latin typeface="Lato" panose="020F0502020204030203" pitchFamily="34" charset="0"/>
              </a:rPr>
              <a:t>ros2 action </a:t>
            </a:r>
            <a:r>
              <a:rPr lang="en-US" sz="1400" b="0" i="0" dirty="0" err="1">
                <a:effectLst/>
                <a:latin typeface="Lato" panose="020F0502020204030203" pitchFamily="34" charset="0"/>
              </a:rPr>
              <a:t>send_goal</a:t>
            </a:r>
            <a:r>
              <a:rPr lang="en-US" sz="1400" b="0" i="0" dirty="0">
                <a:effectLst/>
                <a:latin typeface="Lato" panose="020F0502020204030203" pitchFamily="34" charset="0"/>
              </a:rPr>
              <a:t> </a:t>
            </a:r>
            <a:r>
              <a:rPr lang="en-US" sz="1400" b="0" i="0" dirty="0" err="1">
                <a:effectLst/>
                <a:latin typeface="Lato" panose="020F0502020204030203" pitchFamily="34" charset="0"/>
              </a:rPr>
              <a:t>fibonacci</a:t>
            </a:r>
            <a:r>
              <a:rPr lang="en-US" sz="1400" b="0" i="0" dirty="0">
                <a:effectLst/>
                <a:latin typeface="Lato" panose="020F0502020204030203" pitchFamily="34" charset="0"/>
              </a:rPr>
              <a:t> </a:t>
            </a:r>
            <a:r>
              <a:rPr lang="en-US" sz="1400" b="0" i="0" dirty="0" err="1">
                <a:effectLst/>
                <a:latin typeface="Lato" panose="020F0502020204030203" pitchFamily="34" charset="0"/>
              </a:rPr>
              <a:t>action_tutorials_interfaces</a:t>
            </a:r>
            <a:r>
              <a:rPr lang="en-US" sz="1400" b="0" i="0" dirty="0">
                <a:effectLst/>
                <a:latin typeface="Lato" panose="020F0502020204030203" pitchFamily="34" charset="0"/>
              </a:rPr>
              <a:t>/action/Fibonacci "{order: 5}“</a:t>
            </a:r>
          </a:p>
          <a:p>
            <a:pPr lvl="1"/>
            <a:br>
              <a:rPr lang="en-US" sz="1400" b="0" i="0" dirty="0">
                <a:effectLst/>
                <a:latin typeface="Lato" panose="020F0502020204030203" pitchFamily="34" charset="0"/>
              </a:rPr>
            </a:br>
            <a:endParaRPr kumimoji="0" lang="en-US" altLang="en-US" sz="1400" b="1" i="0" u="none" strike="noStrike" cap="none" normalizeH="0" baseline="0" dirty="0">
              <a:ln>
                <a:noFill/>
              </a:ln>
              <a:effectLst/>
              <a:latin typeface="Lato" panose="020F0502020204030203" pitchFamily="34" charset="0"/>
            </a:endParaRPr>
          </a:p>
          <a:p>
            <a:pPr algn="l"/>
            <a:endParaRPr lang="en-US" b="0" i="0" dirty="0">
              <a:solidFill>
                <a:srgbClr val="404040"/>
              </a:solidFill>
              <a:effectLst/>
              <a:latin typeface="Lato" panose="020F0502020204030203" pitchFamily="34" charset="0"/>
            </a:endParaRPr>
          </a:p>
        </p:txBody>
      </p:sp>
      <p:sp>
        <p:nvSpPr>
          <p:cNvPr id="4" name="Slide Number Placeholder 3">
            <a:extLst>
              <a:ext uri="{FF2B5EF4-FFF2-40B4-BE49-F238E27FC236}">
                <a16:creationId xmlns:a16="http://schemas.microsoft.com/office/drawing/2014/main" id="{EEDD21EB-EC1A-B668-36F5-7E9BA2CA68D1}"/>
              </a:ext>
            </a:extLst>
          </p:cNvPr>
          <p:cNvSpPr>
            <a:spLocks noGrp="1"/>
          </p:cNvSpPr>
          <p:nvPr>
            <p:ph type="sldNum" sz="quarter" idx="12"/>
          </p:nvPr>
        </p:nvSpPr>
        <p:spPr/>
        <p:txBody>
          <a:bodyPr/>
          <a:lstStyle/>
          <a:p>
            <a:pPr>
              <a:defRPr/>
            </a:pPr>
            <a:fld id="{CA4AC7C1-D12F-41DB-AB4A-A9F0A9959DA2}" type="slidenum">
              <a:rPr lang="ko-KR" altLang="en-US" smtClean="0"/>
              <a:pPr>
                <a:defRPr/>
              </a:pPr>
              <a:t>12</a:t>
            </a:fld>
            <a:endParaRPr lang="ko-KR" altLang="en-US"/>
          </a:p>
        </p:txBody>
      </p:sp>
      <p:sp>
        <p:nvSpPr>
          <p:cNvPr id="6" name="Rectangle 2">
            <a:extLst>
              <a:ext uri="{FF2B5EF4-FFF2-40B4-BE49-F238E27FC236}">
                <a16:creationId xmlns:a16="http://schemas.microsoft.com/office/drawing/2014/main" id="{2F2FFB71-BC88-D13D-E152-183094260B56}"/>
              </a:ext>
            </a:extLst>
          </p:cNvPr>
          <p:cNvSpPr>
            <a:spLocks noChangeArrowheads="1"/>
          </p:cNvSpPr>
          <p:nvPr/>
        </p:nvSpPr>
        <p:spPr bwMode="auto">
          <a:xfrm>
            <a:off x="-457200" y="2290052"/>
            <a:ext cx="65" cy="43083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392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9948-D09F-23E1-10A1-78B087EE15F6}"/>
              </a:ext>
            </a:extLst>
          </p:cNvPr>
          <p:cNvSpPr>
            <a:spLocks noGrp="1"/>
          </p:cNvSpPr>
          <p:nvPr>
            <p:ph type="title"/>
          </p:nvPr>
        </p:nvSpPr>
        <p:spPr/>
        <p:txBody>
          <a:bodyPr/>
          <a:lstStyle/>
          <a:p>
            <a:r>
              <a:rPr lang="en-US" sz="2400" dirty="0"/>
              <a:t>Writing an action server and client</a:t>
            </a:r>
          </a:p>
        </p:txBody>
      </p:sp>
      <p:sp>
        <p:nvSpPr>
          <p:cNvPr id="3" name="Content Placeholder 2">
            <a:extLst>
              <a:ext uri="{FF2B5EF4-FFF2-40B4-BE49-F238E27FC236}">
                <a16:creationId xmlns:a16="http://schemas.microsoft.com/office/drawing/2014/main" id="{8267D3EC-CF66-6EA8-C41F-DDA370D80B33}"/>
              </a:ext>
            </a:extLst>
          </p:cNvPr>
          <p:cNvSpPr>
            <a:spLocks noGrp="1"/>
          </p:cNvSpPr>
          <p:nvPr>
            <p:ph idx="1"/>
          </p:nvPr>
        </p:nvSpPr>
        <p:spPr>
          <a:xfrm>
            <a:off x="318356" y="1089025"/>
            <a:ext cx="8507288" cy="5214937"/>
          </a:xfrm>
        </p:spPr>
        <p:txBody>
          <a:bodyPr/>
          <a:lstStyle/>
          <a:p>
            <a:r>
              <a:rPr kumimoji="0" lang="en-US" altLang="en-US" sz="2000" b="0" i="0" u="none" strike="noStrike" cap="none" normalizeH="0" baseline="0" dirty="0">
                <a:ln>
                  <a:noFill/>
                </a:ln>
                <a:solidFill>
                  <a:schemeClr val="tx1"/>
                </a:solidFill>
                <a:effectLst/>
                <a:latin typeface="Arial" panose="020B0604020202020204" pitchFamily="34" charset="0"/>
              </a:rPr>
              <a:t>Publishing feedback </a:t>
            </a:r>
          </a:p>
          <a:p>
            <a:pPr lvl="1"/>
            <a:r>
              <a:rPr lang="en-US" sz="1400" b="0" i="0" dirty="0">
                <a:effectLst/>
                <a:latin typeface="Lato" panose="020F0502020204030203" pitchFamily="34" charset="0"/>
              </a:rPr>
              <a:t>We can make our action server publish feedback for action clients by calling the goal handle’s </a:t>
            </a:r>
            <a:r>
              <a:rPr lang="en-US" sz="1400" b="0" i="0" u="none" strike="noStrike" dirty="0" err="1">
                <a:solidFill>
                  <a:srgbClr val="2980B9"/>
                </a:solidFill>
                <a:effectLst/>
                <a:latin typeface="Lato" panose="020F0502020204030203" pitchFamily="34" charset="0"/>
                <a:hlinkClick r:id="rId2"/>
              </a:rPr>
              <a:t>publish_feedback</a:t>
            </a:r>
            <a:r>
              <a:rPr lang="en-US" sz="1400" b="0" i="0" u="none" strike="noStrike" dirty="0">
                <a:solidFill>
                  <a:srgbClr val="2980B9"/>
                </a:solidFill>
                <a:effectLst/>
                <a:latin typeface="Lato" panose="020F0502020204030203" pitchFamily="34" charset="0"/>
                <a:hlinkClick r:id="rId2"/>
              </a:rPr>
              <a:t>()</a:t>
            </a:r>
            <a:r>
              <a:rPr lang="en-US" sz="1400" b="0" i="0" dirty="0">
                <a:solidFill>
                  <a:srgbClr val="404040"/>
                </a:solidFill>
                <a:effectLst/>
                <a:latin typeface="Lato" panose="020F0502020204030203" pitchFamily="34" charset="0"/>
              </a:rPr>
              <a:t> </a:t>
            </a:r>
            <a:r>
              <a:rPr lang="en-US" sz="1400" b="0" i="0" dirty="0">
                <a:effectLst/>
                <a:latin typeface="Lato" panose="020F0502020204030203" pitchFamily="34" charset="0"/>
              </a:rPr>
              <a:t>method.</a:t>
            </a:r>
            <a:r>
              <a:rPr kumimoji="0" lang="en-US" altLang="en-US" sz="1400" b="0" i="0" u="none" strike="noStrike" cap="none" normalizeH="0" baseline="0" dirty="0">
                <a:ln>
                  <a:noFill/>
                </a:ln>
                <a:effectLst/>
                <a:latin typeface="Lato" panose="020F0502020204030203" pitchFamily="34" charset="0"/>
              </a:rPr>
              <a:t> We’ll replace the </a:t>
            </a:r>
            <a:r>
              <a:rPr kumimoji="0" lang="en-US" altLang="en-US" sz="1400" b="0" i="0" u="none" strike="noStrike" cap="none" normalizeH="0" baseline="0" dirty="0">
                <a:ln>
                  <a:noFill/>
                </a:ln>
                <a:solidFill>
                  <a:srgbClr val="E74C3C"/>
                </a:solidFill>
                <a:effectLst/>
                <a:latin typeface="Arial Unicode MS"/>
                <a:ea typeface="SFMono-Regular"/>
              </a:rPr>
              <a:t>sequence</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variable and use a feedback message to store the sequence instead. </a:t>
            </a:r>
            <a:endParaRPr kumimoji="0" lang="en-US" altLang="en-US" sz="1400" b="0" i="0" u="none" strike="noStrike" cap="none" normalizeH="0" baseline="0" dirty="0">
              <a:ln>
                <a:noFill/>
              </a:ln>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lvl="1"/>
            <a:endParaRPr lang="en-US" altLang="en-US" sz="700" dirty="0"/>
          </a:p>
          <a:p>
            <a:pPr lvl="1"/>
            <a:endParaRPr kumimoji="0" lang="en-US" altLang="en-US" sz="700" b="0" i="0" u="none" strike="noStrike" cap="none" normalizeH="0" baseline="0" dirty="0">
              <a:ln>
                <a:noFill/>
              </a:ln>
              <a:solidFill>
                <a:schemeClr val="tx1"/>
              </a:solidFill>
              <a:effectLst/>
            </a:endParaRPr>
          </a:p>
          <a:p>
            <a:pPr marL="0" indent="0">
              <a:buNone/>
            </a:pPr>
            <a:endParaRPr lang="en-US" altLang="en-US" sz="1400" dirty="0"/>
          </a:p>
          <a:p>
            <a:r>
              <a:rPr lang="en-US" altLang="en-US" sz="1400" dirty="0"/>
              <a:t>Changes are highlighted in yellow need to be applied the code written before.</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After restarting the action server, we can confirm that feedback is now published by using the command line tool with the </a:t>
            </a:r>
            <a:r>
              <a:rPr kumimoji="0" lang="en-US" altLang="en-US" sz="1000" b="0" i="0" u="none" strike="noStrike" cap="none" normalizeH="0" baseline="0" dirty="0">
                <a:ln>
                  <a:noFill/>
                </a:ln>
                <a:solidFill>
                  <a:srgbClr val="E74C3C"/>
                </a:solidFill>
                <a:effectLst/>
                <a:latin typeface="Arial Unicode MS"/>
                <a:ea typeface="SFMono-Regular"/>
              </a:rPr>
              <a:t>--feedback</a:t>
            </a:r>
            <a:r>
              <a:rPr kumimoji="0" lang="en-US" altLang="en-US" sz="1400" b="0" i="0" u="none" strike="noStrike" cap="none" normalizeH="0" baseline="0" dirty="0">
                <a:ln>
                  <a:noFill/>
                </a:ln>
                <a:effectLst/>
                <a:latin typeface="Lato" panose="020F0502020204030203" pitchFamily="34" charset="0"/>
              </a:rPr>
              <a:t> option:</a:t>
            </a:r>
            <a:r>
              <a:rPr kumimoji="0" lang="en-US" altLang="en-US" sz="7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a:p>
            <a:pPr lvl="1"/>
            <a:r>
              <a:rPr kumimoji="0" lang="en-US" altLang="en-US" sz="1400" b="0" i="0" u="none" strike="noStrike" cap="none" normalizeH="0" baseline="0" dirty="0">
                <a:ln>
                  <a:noFill/>
                </a:ln>
                <a:solidFill>
                  <a:schemeClr val="tx1"/>
                </a:solidFill>
                <a:effectLst/>
              </a:rPr>
              <a:t>ros2 action </a:t>
            </a:r>
            <a:r>
              <a:rPr kumimoji="0" lang="en-US" altLang="en-US" sz="1400" b="0" i="0" u="none" strike="noStrike" cap="none" normalizeH="0" baseline="0" dirty="0" err="1">
                <a:ln>
                  <a:noFill/>
                </a:ln>
                <a:solidFill>
                  <a:schemeClr val="tx1"/>
                </a:solidFill>
                <a:effectLst/>
              </a:rPr>
              <a:t>send_goal</a:t>
            </a:r>
            <a:r>
              <a:rPr kumimoji="0" lang="en-US" altLang="en-US" sz="1400" b="0" i="0" u="none" strike="noStrike" cap="none" normalizeH="0" baseline="0" dirty="0">
                <a:ln>
                  <a:noFill/>
                </a:ln>
                <a:solidFill>
                  <a:schemeClr val="tx1"/>
                </a:solidFill>
                <a:effectLst/>
              </a:rPr>
              <a:t> --feedback </a:t>
            </a:r>
            <a:r>
              <a:rPr kumimoji="0" lang="en-US" altLang="en-US" sz="1400" b="0" i="0" u="none" strike="noStrike" cap="none" normalizeH="0" baseline="0" dirty="0" err="1">
                <a:ln>
                  <a:noFill/>
                </a:ln>
                <a:solidFill>
                  <a:schemeClr val="tx1"/>
                </a:solidFill>
                <a:effectLst/>
              </a:rPr>
              <a:t>fibonacci</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action_tutorials_interfaces</a:t>
            </a:r>
            <a:r>
              <a:rPr kumimoji="0" lang="en-US" altLang="en-US" sz="1400" b="0" i="0" u="none" strike="noStrike" cap="none" normalizeH="0" baseline="0" dirty="0">
                <a:ln>
                  <a:noFill/>
                </a:ln>
                <a:solidFill>
                  <a:schemeClr val="tx1"/>
                </a:solidFill>
                <a:effectLst/>
              </a:rPr>
              <a:t>/action/Fibonacci "{order: 5}"</a:t>
            </a:r>
          </a:p>
          <a:p>
            <a:pPr marL="457200" lvl="1" indent="0">
              <a:buNone/>
            </a:pPr>
            <a:r>
              <a:rPr kumimoji="0" lang="en-US" altLang="en-US" sz="700" b="0" i="0" u="none" strike="noStrike" cap="none" normalizeH="0" baseline="0" dirty="0">
                <a:ln>
                  <a:noFill/>
                </a:ln>
                <a:solidFill>
                  <a:schemeClr val="tx1"/>
                </a:solidFill>
                <a:effectLst/>
              </a:rPr>
              <a:t>					</a:t>
            </a:r>
          </a:p>
          <a:p>
            <a:pPr lvl="2"/>
            <a:endParaRPr kumimoji="0" lang="en-US" altLang="en-US" b="0" i="0" u="none" strike="noStrike" cap="none" normalizeH="0" baseline="0" dirty="0">
              <a:ln>
                <a:noFill/>
              </a:ln>
              <a:solidFill>
                <a:schemeClr val="tx1"/>
              </a:solidFill>
              <a:effectLst/>
              <a:latin typeface="Arial" panose="020B0604020202020204" pitchFamily="34" charset="0"/>
            </a:endParaRPr>
          </a:p>
          <a:p>
            <a:pPr lvl="1"/>
            <a:endParaRPr lang="en-US" sz="1400" b="0" i="0" dirty="0">
              <a:solidFill>
                <a:srgbClr val="404040"/>
              </a:solidFill>
              <a:effectLst/>
              <a:latin typeface="Lato" panose="020F0502020204030203" pitchFamily="34" charset="0"/>
            </a:endParaRPr>
          </a:p>
          <a:p>
            <a:pPr lvl="1"/>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dirty="0">
              <a:latin typeface="Lato" panose="020F0502020204030203" pitchFamily="34" charset="0"/>
            </a:endParaRPr>
          </a:p>
          <a:p>
            <a:endParaRPr lang="en-US" b="0" i="0" dirty="0">
              <a:effectLst/>
              <a:latin typeface="Lato" panose="020F0502020204030203" pitchFamily="34" charset="0"/>
            </a:endParaRPr>
          </a:p>
          <a:p>
            <a:pPr algn="l"/>
            <a:endParaRPr lang="en-US" dirty="0">
              <a:solidFill>
                <a:srgbClr val="404040"/>
              </a:solidFill>
              <a:latin typeface="Lato" panose="020F0502020204030203" pitchFamily="34" charset="0"/>
            </a:endParaRPr>
          </a:p>
          <a:p>
            <a:pPr algn="l"/>
            <a:endParaRPr lang="en-US" b="0" i="0" dirty="0">
              <a:solidFill>
                <a:srgbClr val="404040"/>
              </a:solidFill>
              <a:effectLst/>
              <a:latin typeface="Lato" panose="020F0502020204030203" pitchFamily="34" charset="0"/>
            </a:endParaRPr>
          </a:p>
        </p:txBody>
      </p:sp>
      <p:sp>
        <p:nvSpPr>
          <p:cNvPr id="4" name="Slide Number Placeholder 3">
            <a:extLst>
              <a:ext uri="{FF2B5EF4-FFF2-40B4-BE49-F238E27FC236}">
                <a16:creationId xmlns:a16="http://schemas.microsoft.com/office/drawing/2014/main" id="{EEDD21EB-EC1A-B668-36F5-7E9BA2CA68D1}"/>
              </a:ext>
            </a:extLst>
          </p:cNvPr>
          <p:cNvSpPr>
            <a:spLocks noGrp="1"/>
          </p:cNvSpPr>
          <p:nvPr>
            <p:ph type="sldNum" sz="quarter" idx="12"/>
          </p:nvPr>
        </p:nvSpPr>
        <p:spPr/>
        <p:txBody>
          <a:bodyPr/>
          <a:lstStyle/>
          <a:p>
            <a:pPr>
              <a:defRPr/>
            </a:pPr>
            <a:fld id="{CA4AC7C1-D12F-41DB-AB4A-A9F0A9959DA2}" type="slidenum">
              <a:rPr lang="ko-KR" altLang="en-US" smtClean="0"/>
              <a:pPr>
                <a:defRPr/>
              </a:pPr>
              <a:t>13</a:t>
            </a:fld>
            <a:endParaRPr lang="ko-KR" altLang="en-US"/>
          </a:p>
        </p:txBody>
      </p:sp>
      <p:pic>
        <p:nvPicPr>
          <p:cNvPr id="7" name="Picture 6">
            <a:extLst>
              <a:ext uri="{FF2B5EF4-FFF2-40B4-BE49-F238E27FC236}">
                <a16:creationId xmlns:a16="http://schemas.microsoft.com/office/drawing/2014/main" id="{609A4DA1-8E95-1FF8-D2E8-1DF445B74C22}"/>
              </a:ext>
            </a:extLst>
          </p:cNvPr>
          <p:cNvPicPr>
            <a:picLocks noChangeAspect="1"/>
          </p:cNvPicPr>
          <p:nvPr/>
        </p:nvPicPr>
        <p:blipFill>
          <a:blip r:embed="rId3"/>
          <a:stretch>
            <a:fillRect/>
          </a:stretch>
        </p:blipFill>
        <p:spPr>
          <a:xfrm>
            <a:off x="1198622" y="2230387"/>
            <a:ext cx="4801270" cy="295316"/>
          </a:xfrm>
          <a:prstGeom prst="rect">
            <a:avLst/>
          </a:prstGeom>
        </p:spPr>
      </p:pic>
      <p:pic>
        <p:nvPicPr>
          <p:cNvPr id="10" name="Picture 9">
            <a:extLst>
              <a:ext uri="{FF2B5EF4-FFF2-40B4-BE49-F238E27FC236}">
                <a16:creationId xmlns:a16="http://schemas.microsoft.com/office/drawing/2014/main" id="{883E124C-80F6-2546-3055-05E3FEFE90F8}"/>
              </a:ext>
            </a:extLst>
          </p:cNvPr>
          <p:cNvPicPr>
            <a:picLocks noChangeAspect="1"/>
          </p:cNvPicPr>
          <p:nvPr/>
        </p:nvPicPr>
        <p:blipFill>
          <a:blip r:embed="rId4"/>
          <a:stretch>
            <a:fillRect/>
          </a:stretch>
        </p:blipFill>
        <p:spPr>
          <a:xfrm>
            <a:off x="1198622" y="2525703"/>
            <a:ext cx="4802872" cy="2631489"/>
          </a:xfrm>
          <a:prstGeom prst="rect">
            <a:avLst/>
          </a:prstGeom>
        </p:spPr>
      </p:pic>
    </p:spTree>
    <p:extLst>
      <p:ext uri="{BB962C8B-B14F-4D97-AF65-F5344CB8AC3E}">
        <p14:creationId xmlns:p14="http://schemas.microsoft.com/office/powerpoint/2010/main" val="272024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D85C-52AB-4DE6-5606-AA4E99C64699}"/>
              </a:ext>
            </a:extLst>
          </p:cNvPr>
          <p:cNvSpPr>
            <a:spLocks noGrp="1"/>
          </p:cNvSpPr>
          <p:nvPr>
            <p:ph type="title"/>
          </p:nvPr>
        </p:nvSpPr>
        <p:spPr/>
        <p:txBody>
          <a:bodyPr/>
          <a:lstStyle/>
          <a:p>
            <a:r>
              <a:rPr lang="en-US" sz="2400" dirty="0"/>
              <a:t>Writing an action server and client</a:t>
            </a:r>
          </a:p>
        </p:txBody>
      </p:sp>
      <p:sp>
        <p:nvSpPr>
          <p:cNvPr id="3" name="Content Placeholder 2">
            <a:extLst>
              <a:ext uri="{FF2B5EF4-FFF2-40B4-BE49-F238E27FC236}">
                <a16:creationId xmlns:a16="http://schemas.microsoft.com/office/drawing/2014/main" id="{9FF86C1E-343A-6CC7-29DB-F41C22713088}"/>
              </a:ext>
            </a:extLst>
          </p:cNvPr>
          <p:cNvSpPr>
            <a:spLocks noGrp="1"/>
          </p:cNvSpPr>
          <p:nvPr>
            <p:ph idx="1"/>
          </p:nvPr>
        </p:nvSpPr>
        <p:spPr>
          <a:xfrm>
            <a:off x="251520" y="1071563"/>
            <a:ext cx="8640960" cy="5214937"/>
          </a:xfrm>
        </p:spPr>
        <p:txBody>
          <a:bodyPr/>
          <a:lstStyle/>
          <a:p>
            <a:r>
              <a:rPr lang="en-US" dirty="0"/>
              <a:t>Writing an action client</a:t>
            </a:r>
          </a:p>
          <a:p>
            <a:pPr lvl="1"/>
            <a:r>
              <a:rPr kumimoji="0" lang="en-US" altLang="en-US" sz="1600" b="0" i="0" u="none" strike="noStrike" cap="none" normalizeH="0" baseline="0" dirty="0">
                <a:ln>
                  <a:noFill/>
                </a:ln>
                <a:effectLst/>
                <a:latin typeface="Lato" panose="020F0502020204030203" pitchFamily="34" charset="0"/>
              </a:rPr>
              <a:t>We’ll also scope the action client to a single file. Open a new file, let’s call it </a:t>
            </a:r>
            <a:r>
              <a:rPr kumimoji="0" lang="en-US" altLang="en-US" sz="1600" b="0" i="0" u="none" strike="noStrike" cap="none" normalizeH="0" baseline="0" dirty="0">
                <a:ln>
                  <a:noFill/>
                </a:ln>
                <a:solidFill>
                  <a:srgbClr val="E74C3C"/>
                </a:solidFill>
                <a:effectLst/>
                <a:latin typeface="Arial Unicode MS"/>
                <a:ea typeface="SFMono-Regular"/>
              </a:rPr>
              <a:t>fibonacci_action_client.py</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and add the following code</a:t>
            </a:r>
            <a:r>
              <a:rPr kumimoji="0" lang="en-US" altLang="en-US" sz="1600" b="0" i="0" u="none" strike="noStrike" cap="none" normalizeH="0" baseline="0" dirty="0">
                <a:ln>
                  <a:noFill/>
                </a:ln>
                <a:solidFill>
                  <a:srgbClr val="404040"/>
                </a:solidFill>
                <a:effectLst/>
                <a:latin typeface="Lato" panose="020F0502020204030203" pitchFamily="34" charset="0"/>
              </a:rPr>
              <a:t>:</a:t>
            </a:r>
            <a:r>
              <a:rPr kumimoji="0" lang="en-US" altLang="en-US" sz="1600" b="0" i="0" u="none" strike="noStrike" cap="none" normalizeH="0" baseline="0" dirty="0">
                <a:ln>
                  <a:noFill/>
                </a:ln>
                <a:solidFill>
                  <a:schemeClr val="tx1"/>
                </a:solidFill>
                <a:effectLst/>
              </a:rPr>
              <a:t> </a:t>
            </a:r>
          </a:p>
          <a:p>
            <a:pPr lvl="2"/>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endParaRPr lang="en-US" dirty="0"/>
          </a:p>
          <a:p>
            <a:pPr lvl="1"/>
            <a:endParaRPr lang="en-US" dirty="0"/>
          </a:p>
        </p:txBody>
      </p:sp>
      <p:sp>
        <p:nvSpPr>
          <p:cNvPr id="4" name="Slide Number Placeholder 3">
            <a:extLst>
              <a:ext uri="{FF2B5EF4-FFF2-40B4-BE49-F238E27FC236}">
                <a16:creationId xmlns:a16="http://schemas.microsoft.com/office/drawing/2014/main" id="{D6085EF6-F4E5-61E7-6614-BC1D4481AFC7}"/>
              </a:ext>
            </a:extLst>
          </p:cNvPr>
          <p:cNvSpPr>
            <a:spLocks noGrp="1"/>
          </p:cNvSpPr>
          <p:nvPr>
            <p:ph type="sldNum" sz="quarter" idx="12"/>
          </p:nvPr>
        </p:nvSpPr>
        <p:spPr/>
        <p:txBody>
          <a:bodyPr/>
          <a:lstStyle/>
          <a:p>
            <a:pPr>
              <a:defRPr/>
            </a:pPr>
            <a:fld id="{CA4AC7C1-D12F-41DB-AB4A-A9F0A9959DA2}" type="slidenum">
              <a:rPr lang="ko-KR" altLang="en-US" smtClean="0"/>
              <a:pPr>
                <a:defRPr/>
              </a:pPr>
              <a:t>14</a:t>
            </a:fld>
            <a:endParaRPr lang="ko-KR" altLang="en-US"/>
          </a:p>
        </p:txBody>
      </p:sp>
      <p:pic>
        <p:nvPicPr>
          <p:cNvPr id="7" name="Picture 6">
            <a:extLst>
              <a:ext uri="{FF2B5EF4-FFF2-40B4-BE49-F238E27FC236}">
                <a16:creationId xmlns:a16="http://schemas.microsoft.com/office/drawing/2014/main" id="{61EAD54B-A690-D630-0764-440215963493}"/>
              </a:ext>
            </a:extLst>
          </p:cNvPr>
          <p:cNvPicPr>
            <a:picLocks noChangeAspect="1"/>
          </p:cNvPicPr>
          <p:nvPr/>
        </p:nvPicPr>
        <p:blipFill>
          <a:blip r:embed="rId2"/>
          <a:stretch>
            <a:fillRect/>
          </a:stretch>
        </p:blipFill>
        <p:spPr>
          <a:xfrm>
            <a:off x="2627784" y="2060848"/>
            <a:ext cx="3587403" cy="4225652"/>
          </a:xfrm>
          <a:prstGeom prst="rect">
            <a:avLst/>
          </a:prstGeom>
        </p:spPr>
      </p:pic>
    </p:spTree>
    <p:extLst>
      <p:ext uri="{BB962C8B-B14F-4D97-AF65-F5344CB8AC3E}">
        <p14:creationId xmlns:p14="http://schemas.microsoft.com/office/powerpoint/2010/main" val="4247504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D85C-52AB-4DE6-5606-AA4E99C64699}"/>
              </a:ext>
            </a:extLst>
          </p:cNvPr>
          <p:cNvSpPr>
            <a:spLocks noGrp="1"/>
          </p:cNvSpPr>
          <p:nvPr>
            <p:ph type="title"/>
          </p:nvPr>
        </p:nvSpPr>
        <p:spPr/>
        <p:txBody>
          <a:bodyPr/>
          <a:lstStyle/>
          <a:p>
            <a:r>
              <a:rPr lang="en-US" sz="2400" dirty="0"/>
              <a:t>Writing an action server and client</a:t>
            </a:r>
          </a:p>
        </p:txBody>
      </p:sp>
      <p:sp>
        <p:nvSpPr>
          <p:cNvPr id="3" name="Content Placeholder 2">
            <a:extLst>
              <a:ext uri="{FF2B5EF4-FFF2-40B4-BE49-F238E27FC236}">
                <a16:creationId xmlns:a16="http://schemas.microsoft.com/office/drawing/2014/main" id="{9FF86C1E-343A-6CC7-29DB-F41C22713088}"/>
              </a:ext>
            </a:extLst>
          </p:cNvPr>
          <p:cNvSpPr>
            <a:spLocks noGrp="1"/>
          </p:cNvSpPr>
          <p:nvPr>
            <p:ph idx="1"/>
          </p:nvPr>
        </p:nvSpPr>
        <p:spPr>
          <a:xfrm>
            <a:off x="251520" y="1071563"/>
            <a:ext cx="8640960" cy="5214937"/>
          </a:xfrm>
        </p:spPr>
        <p:txBody>
          <a:bodyPr/>
          <a:lstStyle/>
          <a:p>
            <a:r>
              <a:rPr lang="en-US" dirty="0"/>
              <a:t>To test the code run the following commands on terminal:</a:t>
            </a:r>
          </a:p>
          <a:p>
            <a:pPr lvl="1"/>
            <a:r>
              <a:rPr lang="fr-FR" dirty="0"/>
              <a:t>python3 fibonacci_action_server.py</a:t>
            </a:r>
          </a:p>
          <a:p>
            <a:pPr lvl="1"/>
            <a:r>
              <a:rPr lang="fr-FR" dirty="0"/>
              <a:t>python3 fibonacci_action_client.py</a:t>
            </a:r>
          </a:p>
          <a:p>
            <a:endParaRPr lang="fr-FR" dirty="0"/>
          </a:p>
          <a:p>
            <a:pPr algn="l"/>
            <a:r>
              <a:rPr lang="en-US" sz="1600" b="0" i="0" dirty="0">
                <a:effectLst/>
                <a:latin typeface="Lato" panose="020F0502020204030203" pitchFamily="34" charset="0"/>
              </a:rPr>
              <a:t>You should see messages printed by the action server as it successfully executes the goal:</a:t>
            </a:r>
          </a:p>
          <a:p>
            <a:pPr algn="l"/>
            <a:endParaRPr lang="en-US" sz="1600" dirty="0">
              <a:latin typeface="Lato" panose="020F0502020204030203" pitchFamily="34" charset="0"/>
            </a:endParaRPr>
          </a:p>
          <a:p>
            <a:pPr algn="l"/>
            <a:endParaRPr lang="en-US" sz="1600" b="0" i="0" dirty="0">
              <a:effectLst/>
              <a:latin typeface="Lato" panose="020F0502020204030203" pitchFamily="34" charset="0"/>
            </a:endParaRPr>
          </a:p>
          <a:p>
            <a:pPr algn="l"/>
            <a:endParaRPr lang="en-US" sz="1600" dirty="0">
              <a:latin typeface="Lato" panose="020F0502020204030203" pitchFamily="34" charset="0"/>
            </a:endParaRPr>
          </a:p>
          <a:p>
            <a:pPr algn="l"/>
            <a:endParaRPr lang="en-US" sz="1600" b="0" i="0" dirty="0">
              <a:effectLst/>
              <a:latin typeface="Lato" panose="020F0502020204030203" pitchFamily="34" charset="0"/>
            </a:endParaRPr>
          </a:p>
          <a:p>
            <a:pPr algn="l"/>
            <a:endParaRPr lang="en-US" sz="1600" dirty="0">
              <a:latin typeface="Lato" panose="020F0502020204030203" pitchFamily="34" charset="0"/>
            </a:endParaRPr>
          </a:p>
          <a:p>
            <a:pPr algn="l"/>
            <a:endParaRPr lang="en-US" sz="1600" dirty="0">
              <a:latin typeface="Lato" panose="020F0502020204030203" pitchFamily="34" charset="0"/>
            </a:endParaRPr>
          </a:p>
          <a:p>
            <a:pPr algn="l"/>
            <a:endParaRPr lang="en-US" sz="1600" dirty="0">
              <a:latin typeface="Lato" panose="020F0502020204030203" pitchFamily="34" charset="0"/>
            </a:endParaRPr>
          </a:p>
          <a:p>
            <a:pPr algn="l"/>
            <a:r>
              <a:rPr lang="en-US" sz="1600" b="0" i="0" dirty="0">
                <a:effectLst/>
                <a:latin typeface="Lato" panose="020F0502020204030203" pitchFamily="34" charset="0"/>
              </a:rPr>
              <a:t>At this point, we have a functioning action client, but we don’t see any results or get any    feedback.</a:t>
            </a:r>
          </a:p>
          <a:p>
            <a:pPr lvl="1"/>
            <a:endParaRPr lang="en-US" sz="1200" b="0" i="0" dirty="0">
              <a:effectLst/>
              <a:latin typeface="Lato" panose="020F0502020204030203" pitchFamily="34" charset="0"/>
            </a:endParaRPr>
          </a:p>
          <a:p>
            <a:pPr marL="0" indent="0">
              <a:buNone/>
            </a:pPr>
            <a:br>
              <a:rPr lang="en-US" b="0" i="0" dirty="0">
                <a:solidFill>
                  <a:srgbClr val="404040"/>
                </a:solidFill>
                <a:effectLst/>
                <a:latin typeface="Lato" panose="020F0502020204030203" pitchFamily="34" charset="0"/>
              </a:rPr>
            </a:br>
            <a:endParaRPr lang="en-US" dirty="0"/>
          </a:p>
          <a:p>
            <a:pPr lvl="2"/>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endParaRPr lang="en-US" dirty="0"/>
          </a:p>
          <a:p>
            <a:pPr lvl="1"/>
            <a:endParaRPr lang="en-US" dirty="0"/>
          </a:p>
        </p:txBody>
      </p:sp>
      <p:sp>
        <p:nvSpPr>
          <p:cNvPr id="4" name="Slide Number Placeholder 3">
            <a:extLst>
              <a:ext uri="{FF2B5EF4-FFF2-40B4-BE49-F238E27FC236}">
                <a16:creationId xmlns:a16="http://schemas.microsoft.com/office/drawing/2014/main" id="{D6085EF6-F4E5-61E7-6614-BC1D4481AFC7}"/>
              </a:ext>
            </a:extLst>
          </p:cNvPr>
          <p:cNvSpPr>
            <a:spLocks noGrp="1"/>
          </p:cNvSpPr>
          <p:nvPr>
            <p:ph type="sldNum" sz="quarter" idx="12"/>
          </p:nvPr>
        </p:nvSpPr>
        <p:spPr/>
        <p:txBody>
          <a:bodyPr/>
          <a:lstStyle/>
          <a:p>
            <a:pPr>
              <a:defRPr/>
            </a:pPr>
            <a:fld id="{CA4AC7C1-D12F-41DB-AB4A-A9F0A9959DA2}" type="slidenum">
              <a:rPr lang="ko-KR" altLang="en-US" smtClean="0"/>
              <a:pPr>
                <a:defRPr/>
              </a:pPr>
              <a:t>15</a:t>
            </a:fld>
            <a:endParaRPr lang="ko-KR" altLang="en-US"/>
          </a:p>
        </p:txBody>
      </p:sp>
      <p:pic>
        <p:nvPicPr>
          <p:cNvPr id="6" name="Picture 5">
            <a:extLst>
              <a:ext uri="{FF2B5EF4-FFF2-40B4-BE49-F238E27FC236}">
                <a16:creationId xmlns:a16="http://schemas.microsoft.com/office/drawing/2014/main" id="{04C98866-073F-70A5-8B38-02596C50D839}"/>
              </a:ext>
            </a:extLst>
          </p:cNvPr>
          <p:cNvPicPr>
            <a:picLocks noChangeAspect="1"/>
          </p:cNvPicPr>
          <p:nvPr/>
        </p:nvPicPr>
        <p:blipFill>
          <a:blip r:embed="rId2"/>
          <a:stretch>
            <a:fillRect/>
          </a:stretch>
        </p:blipFill>
        <p:spPr>
          <a:xfrm>
            <a:off x="2195736" y="3188425"/>
            <a:ext cx="4953691" cy="981212"/>
          </a:xfrm>
          <a:prstGeom prst="rect">
            <a:avLst/>
          </a:prstGeom>
        </p:spPr>
      </p:pic>
    </p:spTree>
    <p:extLst>
      <p:ext uri="{BB962C8B-B14F-4D97-AF65-F5344CB8AC3E}">
        <p14:creationId xmlns:p14="http://schemas.microsoft.com/office/powerpoint/2010/main" val="357741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D85C-52AB-4DE6-5606-AA4E99C64699}"/>
              </a:ext>
            </a:extLst>
          </p:cNvPr>
          <p:cNvSpPr>
            <a:spLocks noGrp="1"/>
          </p:cNvSpPr>
          <p:nvPr>
            <p:ph type="title"/>
          </p:nvPr>
        </p:nvSpPr>
        <p:spPr/>
        <p:txBody>
          <a:bodyPr/>
          <a:lstStyle/>
          <a:p>
            <a:r>
              <a:rPr lang="en-US" sz="2400" dirty="0"/>
              <a:t>Writing an action server and client</a:t>
            </a:r>
          </a:p>
        </p:txBody>
      </p:sp>
      <p:sp>
        <p:nvSpPr>
          <p:cNvPr id="3" name="Content Placeholder 2">
            <a:extLst>
              <a:ext uri="{FF2B5EF4-FFF2-40B4-BE49-F238E27FC236}">
                <a16:creationId xmlns:a16="http://schemas.microsoft.com/office/drawing/2014/main" id="{9FF86C1E-343A-6CC7-29DB-F41C22713088}"/>
              </a:ext>
            </a:extLst>
          </p:cNvPr>
          <p:cNvSpPr>
            <a:spLocks noGrp="1"/>
          </p:cNvSpPr>
          <p:nvPr>
            <p:ph idx="1"/>
          </p:nvPr>
        </p:nvSpPr>
        <p:spPr>
          <a:xfrm>
            <a:off x="251520" y="1071563"/>
            <a:ext cx="8640960" cy="5214937"/>
          </a:xfrm>
        </p:spPr>
        <p:txBody>
          <a:bodyPr/>
          <a:lstStyle/>
          <a:p>
            <a:r>
              <a:rPr lang="en-US" sz="2000" dirty="0"/>
              <a:t>Getting a result </a:t>
            </a:r>
            <a:endParaRPr lang="en-US" sz="2000" b="0" i="0" dirty="0">
              <a:effectLst/>
              <a:latin typeface="Lato" panose="020F0502020204030203" pitchFamily="34" charset="0"/>
            </a:endParaRPr>
          </a:p>
          <a:p>
            <a:r>
              <a:rPr lang="en-US" sz="1600" b="0" i="0" dirty="0">
                <a:effectLst/>
                <a:latin typeface="Lato" panose="020F0502020204030203" pitchFamily="34" charset="0"/>
              </a:rPr>
              <a:t>So, we can send a goal, but</a:t>
            </a:r>
            <a:r>
              <a:rPr lang="en-US" sz="1600" b="0" i="0" dirty="0">
                <a:solidFill>
                  <a:srgbClr val="FF0000"/>
                </a:solidFill>
                <a:effectLst/>
                <a:latin typeface="Lato" panose="020F0502020204030203" pitchFamily="34" charset="0"/>
              </a:rPr>
              <a:t> how do we know when it is completed? </a:t>
            </a:r>
            <a:r>
              <a:rPr lang="en-US" sz="1600" b="0" i="0" dirty="0">
                <a:effectLst/>
                <a:latin typeface="Lato" panose="020F0502020204030203" pitchFamily="34" charset="0"/>
              </a:rPr>
              <a:t>We can get the result  information with a couple steps. First, we need to get a goal handle for the goal we sent.   Then, we can use the goal handle to request the result.</a:t>
            </a:r>
            <a:endParaRPr lang="fr-FR" sz="1600" dirty="0"/>
          </a:p>
          <a:p>
            <a:pPr algn="l"/>
            <a:endParaRPr lang="en-US" sz="1600" b="0" i="0" dirty="0">
              <a:effectLst/>
              <a:latin typeface="Lato" panose="020F0502020204030203" pitchFamily="34" charset="0"/>
            </a:endParaRPr>
          </a:p>
          <a:p>
            <a:pPr algn="l"/>
            <a:r>
              <a:rPr lang="en-US" sz="1600" b="0" i="0" dirty="0">
                <a:effectLst/>
                <a:latin typeface="Lato" panose="020F0502020204030203" pitchFamily="34" charset="0"/>
              </a:rPr>
              <a:t>The</a:t>
            </a:r>
            <a:r>
              <a:rPr lang="en-US" sz="1600" b="0" i="0" dirty="0">
                <a:solidFill>
                  <a:srgbClr val="404040"/>
                </a:solidFill>
                <a:effectLst/>
                <a:latin typeface="Lato" panose="020F0502020204030203" pitchFamily="34" charset="0"/>
              </a:rPr>
              <a:t> </a:t>
            </a:r>
            <a:r>
              <a:rPr lang="en-US" sz="1600" b="0" i="0" u="none" strike="noStrike" dirty="0" err="1">
                <a:solidFill>
                  <a:srgbClr val="2980B9"/>
                </a:solidFill>
                <a:effectLst/>
                <a:latin typeface="Lato" panose="020F0502020204030203" pitchFamily="34" charset="0"/>
                <a:hlinkClick r:id="rId2"/>
              </a:rPr>
              <a:t>ActionClient.send_goal_async</a:t>
            </a:r>
            <a:r>
              <a:rPr lang="en-US" sz="1600" b="0" i="0" u="none" strike="noStrike" dirty="0">
                <a:solidFill>
                  <a:srgbClr val="2980B9"/>
                </a:solidFill>
                <a:effectLst/>
                <a:latin typeface="Lato" panose="020F0502020204030203" pitchFamily="34" charset="0"/>
                <a:hlinkClick r:id="rId2"/>
              </a:rPr>
              <a:t>()</a:t>
            </a:r>
            <a:r>
              <a:rPr lang="en-US" sz="1600" b="0" i="0" dirty="0">
                <a:solidFill>
                  <a:srgbClr val="404040"/>
                </a:solidFill>
                <a:effectLst/>
                <a:latin typeface="Lato" panose="020F0502020204030203" pitchFamily="34" charset="0"/>
              </a:rPr>
              <a:t> </a:t>
            </a:r>
            <a:r>
              <a:rPr lang="en-US" sz="1600" b="0" i="0" dirty="0">
                <a:effectLst/>
                <a:latin typeface="Lato" panose="020F0502020204030203" pitchFamily="34" charset="0"/>
              </a:rPr>
              <a:t>method returns a future to a goal handle. First, we register a callback for when the future is complete:</a:t>
            </a:r>
            <a:endParaRPr lang="en-US" sz="1600" dirty="0">
              <a:latin typeface="Lato" panose="020F0502020204030203" pitchFamily="34" charset="0"/>
            </a:endParaRPr>
          </a:p>
          <a:p>
            <a:pPr lvl="1"/>
            <a:r>
              <a:rPr lang="en-US" sz="1600" b="0" i="0" dirty="0">
                <a:effectLst/>
                <a:latin typeface="Lato" panose="020F0502020204030203" pitchFamily="34" charset="0"/>
              </a:rPr>
              <a:t> self._</a:t>
            </a:r>
            <a:r>
              <a:rPr lang="en-US" sz="1600" b="0" i="0" dirty="0" err="1">
                <a:effectLst/>
                <a:latin typeface="Lato" panose="020F0502020204030203" pitchFamily="34" charset="0"/>
              </a:rPr>
              <a:t>send_goal_future.add_done_callback</a:t>
            </a:r>
            <a:r>
              <a:rPr lang="en-US" sz="1600" b="0" i="0" dirty="0">
                <a:effectLst/>
                <a:latin typeface="Lato" panose="020F0502020204030203" pitchFamily="34" charset="0"/>
              </a:rPr>
              <a:t>(</a:t>
            </a:r>
            <a:r>
              <a:rPr lang="en-US" sz="1600" b="0" i="0" dirty="0" err="1">
                <a:effectLst/>
                <a:latin typeface="Lato" panose="020F0502020204030203" pitchFamily="34" charset="0"/>
              </a:rPr>
              <a:t>self.goal_response_callback</a:t>
            </a:r>
            <a:r>
              <a:rPr lang="en-US" sz="1600" b="0" i="0" dirty="0">
                <a:effectLst/>
                <a:latin typeface="Lato" panose="020F0502020204030203" pitchFamily="34" charset="0"/>
              </a:rPr>
              <a:t>)</a:t>
            </a:r>
          </a:p>
          <a:p>
            <a:endParaRPr lang="en-US" sz="1600" b="0" i="0" dirty="0">
              <a:effectLst/>
              <a:latin typeface="Lato" panose="020F0502020204030203" pitchFamily="34" charset="0"/>
            </a:endParaRPr>
          </a:p>
          <a:p>
            <a:r>
              <a:rPr kumimoji="0" lang="en-US" altLang="en-US" sz="1600" b="0" i="0" u="none" strike="noStrike" cap="none" normalizeH="0" baseline="0" dirty="0">
                <a:ln>
                  <a:noFill/>
                </a:ln>
                <a:effectLst/>
                <a:latin typeface="Lato" panose="020F0502020204030203" pitchFamily="34" charset="0"/>
              </a:rPr>
              <a:t>Note that the future is completed when an action server accepts or rejects the goal request. Let’s look at the </a:t>
            </a:r>
            <a:r>
              <a:rPr kumimoji="0" lang="en-US" altLang="en-US" sz="1600" b="0" i="0" u="none" strike="noStrike" cap="none" normalizeH="0" baseline="0" dirty="0" err="1">
                <a:ln>
                  <a:noFill/>
                </a:ln>
                <a:solidFill>
                  <a:srgbClr val="E74C3C"/>
                </a:solidFill>
                <a:effectLst/>
                <a:latin typeface="Arial Unicode MS"/>
                <a:ea typeface="SFMono-Regular"/>
              </a:rPr>
              <a:t>goal_response_callback</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in more detail. We can check to see if the goal was rejected and return early since we know there will be no result:</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pPr algn="l"/>
            <a:endParaRPr lang="en-US" sz="1600" dirty="0">
              <a:latin typeface="Lato" panose="020F0502020204030203" pitchFamily="34" charset="0"/>
            </a:endParaRPr>
          </a:p>
          <a:p>
            <a:pPr algn="l"/>
            <a:endParaRPr lang="en-US" sz="1600" b="0" i="0" dirty="0">
              <a:effectLst/>
              <a:latin typeface="Lato" panose="020F0502020204030203" pitchFamily="34" charset="0"/>
            </a:endParaRPr>
          </a:p>
          <a:p>
            <a:pPr algn="l"/>
            <a:endParaRPr lang="en-US" sz="1600" dirty="0">
              <a:latin typeface="Lato" panose="020F0502020204030203" pitchFamily="34" charset="0"/>
            </a:endParaRPr>
          </a:p>
          <a:p>
            <a:pPr algn="l"/>
            <a:endParaRPr lang="en-US" sz="1600" dirty="0">
              <a:latin typeface="Lato" panose="020F0502020204030203" pitchFamily="34" charset="0"/>
            </a:endParaRPr>
          </a:p>
          <a:p>
            <a:pPr algn="l"/>
            <a:endParaRPr lang="en-US" sz="1600" dirty="0">
              <a:latin typeface="Lato" panose="020F0502020204030203" pitchFamily="34" charset="0"/>
            </a:endParaRPr>
          </a:p>
          <a:p>
            <a:pPr algn="l"/>
            <a:endParaRPr lang="en-US" sz="1600" dirty="0">
              <a:latin typeface="Lato" panose="020F0502020204030203" pitchFamily="34" charset="0"/>
            </a:endParaRPr>
          </a:p>
          <a:p>
            <a:pPr lvl="1"/>
            <a:endParaRPr lang="en-US" sz="1200" b="0" i="0" dirty="0">
              <a:effectLst/>
              <a:latin typeface="Lato" panose="020F0502020204030203" pitchFamily="34" charset="0"/>
            </a:endParaRPr>
          </a:p>
          <a:p>
            <a:pPr marL="0" indent="0">
              <a:buNone/>
            </a:pPr>
            <a:br>
              <a:rPr lang="en-US" b="0" i="0" dirty="0">
                <a:solidFill>
                  <a:srgbClr val="404040"/>
                </a:solidFill>
                <a:effectLst/>
                <a:latin typeface="Lato" panose="020F0502020204030203" pitchFamily="34" charset="0"/>
              </a:rPr>
            </a:br>
            <a:endParaRPr lang="en-US" dirty="0"/>
          </a:p>
          <a:p>
            <a:pPr lvl="2"/>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endParaRPr lang="en-US" dirty="0"/>
          </a:p>
          <a:p>
            <a:pPr lvl="1"/>
            <a:endParaRPr lang="en-US" dirty="0"/>
          </a:p>
        </p:txBody>
      </p:sp>
      <p:sp>
        <p:nvSpPr>
          <p:cNvPr id="4" name="Slide Number Placeholder 3">
            <a:extLst>
              <a:ext uri="{FF2B5EF4-FFF2-40B4-BE49-F238E27FC236}">
                <a16:creationId xmlns:a16="http://schemas.microsoft.com/office/drawing/2014/main" id="{D6085EF6-F4E5-61E7-6614-BC1D4481AFC7}"/>
              </a:ext>
            </a:extLst>
          </p:cNvPr>
          <p:cNvSpPr>
            <a:spLocks noGrp="1"/>
          </p:cNvSpPr>
          <p:nvPr>
            <p:ph type="sldNum" sz="quarter" idx="12"/>
          </p:nvPr>
        </p:nvSpPr>
        <p:spPr/>
        <p:txBody>
          <a:bodyPr/>
          <a:lstStyle/>
          <a:p>
            <a:pPr>
              <a:defRPr/>
            </a:pPr>
            <a:fld id="{CA4AC7C1-D12F-41DB-AB4A-A9F0A9959DA2}" type="slidenum">
              <a:rPr lang="ko-KR" altLang="en-US" smtClean="0"/>
              <a:pPr>
                <a:defRPr/>
              </a:pPr>
              <a:t>16</a:t>
            </a:fld>
            <a:endParaRPr lang="ko-KR" altLang="en-US"/>
          </a:p>
        </p:txBody>
      </p:sp>
      <p:sp>
        <p:nvSpPr>
          <p:cNvPr id="5" name="Rectangle 1">
            <a:extLst>
              <a:ext uri="{FF2B5EF4-FFF2-40B4-BE49-F238E27FC236}">
                <a16:creationId xmlns:a16="http://schemas.microsoft.com/office/drawing/2014/main" id="{D619A38D-E576-C913-5A29-374DBE7B163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6839740-EF98-7F8B-88DA-18F2276C11D2}"/>
              </a:ext>
            </a:extLst>
          </p:cNvPr>
          <p:cNvPicPr>
            <a:picLocks noChangeAspect="1"/>
          </p:cNvPicPr>
          <p:nvPr/>
        </p:nvPicPr>
        <p:blipFill>
          <a:blip r:embed="rId3"/>
          <a:stretch>
            <a:fillRect/>
          </a:stretch>
        </p:blipFill>
        <p:spPr>
          <a:xfrm>
            <a:off x="2580997" y="4581128"/>
            <a:ext cx="3982006" cy="1324160"/>
          </a:xfrm>
          <a:prstGeom prst="rect">
            <a:avLst/>
          </a:prstGeom>
        </p:spPr>
      </p:pic>
    </p:spTree>
    <p:extLst>
      <p:ext uri="{BB962C8B-B14F-4D97-AF65-F5344CB8AC3E}">
        <p14:creationId xmlns:p14="http://schemas.microsoft.com/office/powerpoint/2010/main" val="2662761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D85C-52AB-4DE6-5606-AA4E99C64699}"/>
              </a:ext>
            </a:extLst>
          </p:cNvPr>
          <p:cNvSpPr>
            <a:spLocks noGrp="1"/>
          </p:cNvSpPr>
          <p:nvPr>
            <p:ph type="title"/>
          </p:nvPr>
        </p:nvSpPr>
        <p:spPr/>
        <p:txBody>
          <a:bodyPr/>
          <a:lstStyle/>
          <a:p>
            <a:r>
              <a:rPr lang="en-US" sz="2400" dirty="0"/>
              <a:t>Writing an action server and client</a:t>
            </a:r>
          </a:p>
        </p:txBody>
      </p:sp>
      <p:sp>
        <p:nvSpPr>
          <p:cNvPr id="3" name="Content Placeholder 2">
            <a:extLst>
              <a:ext uri="{FF2B5EF4-FFF2-40B4-BE49-F238E27FC236}">
                <a16:creationId xmlns:a16="http://schemas.microsoft.com/office/drawing/2014/main" id="{9FF86C1E-343A-6CC7-29DB-F41C22713088}"/>
              </a:ext>
            </a:extLst>
          </p:cNvPr>
          <p:cNvSpPr>
            <a:spLocks noGrp="1"/>
          </p:cNvSpPr>
          <p:nvPr>
            <p:ph idx="1"/>
          </p:nvPr>
        </p:nvSpPr>
        <p:spPr>
          <a:xfrm>
            <a:off x="251520" y="1071563"/>
            <a:ext cx="8640960" cy="5214937"/>
          </a:xfrm>
        </p:spPr>
        <p:txBody>
          <a:bodyPr/>
          <a:lstStyle/>
          <a:p>
            <a:r>
              <a:rPr lang="en-US" dirty="0"/>
              <a:t>Getting a result </a:t>
            </a:r>
          </a:p>
          <a:p>
            <a:r>
              <a:rPr lang="en-US" sz="1600" b="0" i="0" dirty="0">
                <a:effectLst/>
                <a:latin typeface="Lato" panose="020F0502020204030203" pitchFamily="34" charset="0"/>
              </a:rPr>
              <a:t>Now that we’ve got a goal handle, we can use it to request the result with the method </a:t>
            </a:r>
            <a:r>
              <a:rPr lang="en-US" sz="1600" b="0" i="0" u="none" strike="noStrike" dirty="0" err="1">
                <a:solidFill>
                  <a:srgbClr val="0000FF"/>
                </a:solidFill>
                <a:effectLst/>
                <a:latin typeface="Lato" panose="020F0502020204030203" pitchFamily="34" charset="0"/>
                <a:hlinkClick r:id="rId2">
                  <a:extLst>
                    <a:ext uri="{A12FA001-AC4F-418D-AE19-62706E023703}">
                      <ahyp:hlinkClr xmlns:ahyp="http://schemas.microsoft.com/office/drawing/2018/hyperlinkcolor" val="tx"/>
                    </a:ext>
                  </a:extLst>
                </a:hlinkClick>
              </a:rPr>
              <a:t>get_result_async</a:t>
            </a:r>
            <a:r>
              <a:rPr lang="en-US" sz="1600" b="0" i="0" u="none" strike="noStrike" dirty="0">
                <a:effectLst/>
                <a:latin typeface="Lato" panose="020F0502020204030203" pitchFamily="34" charset="0"/>
                <a:hlinkClick r:id="rId2">
                  <a:extLst>
                    <a:ext uri="{A12FA001-AC4F-418D-AE19-62706E023703}">
                      <ahyp:hlinkClr xmlns:ahyp="http://schemas.microsoft.com/office/drawing/2018/hyperlinkcolor" val="tx"/>
                    </a:ext>
                  </a:extLst>
                </a:hlinkClick>
              </a:rPr>
              <a:t>()</a:t>
            </a:r>
            <a:r>
              <a:rPr lang="en-US" sz="1600" b="0" i="0" dirty="0">
                <a:effectLst/>
                <a:latin typeface="Lato" panose="020F0502020204030203" pitchFamily="34" charset="0"/>
              </a:rPr>
              <a:t>. Similar to sending the goal, we will get a future that will complete when the result is ready. Let’s register a callback just like we did for the goal response:</a:t>
            </a:r>
          </a:p>
          <a:p>
            <a:endParaRPr lang="en-US" sz="1600" dirty="0">
              <a:latin typeface="Lato" panose="020F0502020204030203" pitchFamily="34" charset="0"/>
            </a:endParaRPr>
          </a:p>
          <a:p>
            <a:endParaRPr lang="en-US" sz="1600" dirty="0">
              <a:latin typeface="Lato" panose="020F0502020204030203" pitchFamily="34" charset="0"/>
            </a:endParaRPr>
          </a:p>
          <a:p>
            <a:endParaRPr lang="en-US" sz="1600" dirty="0">
              <a:latin typeface="Lato" panose="020F0502020204030203" pitchFamily="34" charset="0"/>
            </a:endParaRPr>
          </a:p>
          <a:p>
            <a:endParaRPr lang="en-US" sz="1600" dirty="0">
              <a:latin typeface="Lato" panose="020F0502020204030203" pitchFamily="34" charset="0"/>
            </a:endParaRPr>
          </a:p>
          <a:p>
            <a:r>
              <a:rPr lang="en-US" sz="1600" b="0" i="0" dirty="0">
                <a:effectLst/>
                <a:latin typeface="Lato" panose="020F0502020204030203" pitchFamily="34" charset="0"/>
              </a:rPr>
              <a:t>In the callback, we log the result sequence and shutdown ROS 2 for a clean exit:</a:t>
            </a:r>
          </a:p>
          <a:p>
            <a:endParaRPr lang="en-US" sz="1600" dirty="0">
              <a:latin typeface="Lato" panose="020F0502020204030203" pitchFamily="34" charset="0"/>
            </a:endParaRPr>
          </a:p>
          <a:p>
            <a:endParaRPr lang="en-US" sz="1600" b="0" i="0" dirty="0">
              <a:effectLst/>
              <a:latin typeface="Lato" panose="020F0502020204030203" pitchFamily="34" charset="0"/>
            </a:endParaRPr>
          </a:p>
          <a:p>
            <a:endParaRPr lang="en-US" sz="1600" dirty="0">
              <a:latin typeface="Lato" panose="020F0502020204030203" pitchFamily="34" charset="0"/>
            </a:endParaRPr>
          </a:p>
          <a:p>
            <a:endParaRPr lang="en-US" sz="1600" b="0" i="0" dirty="0">
              <a:effectLst/>
              <a:latin typeface="Lato" panose="020F0502020204030203" pitchFamily="34" charset="0"/>
            </a:endParaRPr>
          </a:p>
          <a:p>
            <a:r>
              <a:rPr lang="en-US" sz="1600" b="0" i="0" dirty="0">
                <a:effectLst/>
                <a:latin typeface="Lato" panose="020F0502020204030203" pitchFamily="34" charset="0"/>
              </a:rPr>
              <a:t>With an action server running in a separate terminal, go ahead and try running our Fibonacci action client!</a:t>
            </a:r>
          </a:p>
          <a:p>
            <a:pPr lvl="1"/>
            <a:r>
              <a:rPr lang="fr-FR" sz="1200" b="0" i="0" dirty="0">
                <a:effectLst/>
                <a:latin typeface="Lato" panose="020F0502020204030203" pitchFamily="34" charset="0"/>
              </a:rPr>
              <a:t>python3 fibonacci_action_client.py</a:t>
            </a:r>
          </a:p>
          <a:p>
            <a:pPr marL="457200" lvl="1" indent="0">
              <a:buNone/>
            </a:pPr>
            <a:endParaRPr lang="en-US" sz="1200" dirty="0">
              <a:latin typeface="Lato" panose="020F0502020204030203" pitchFamily="34" charset="0"/>
            </a:endParaRPr>
          </a:p>
          <a:p>
            <a:pPr algn="l"/>
            <a:r>
              <a:rPr lang="en-US" sz="1600" b="0" i="0" dirty="0">
                <a:solidFill>
                  <a:srgbClr val="FF0000"/>
                </a:solidFill>
                <a:effectLst/>
                <a:latin typeface="Lato" panose="020F0502020204030203" pitchFamily="34" charset="0"/>
              </a:rPr>
              <a:t>You should see logged messages for the goal being accepted and the final result.</a:t>
            </a:r>
          </a:p>
          <a:p>
            <a:pPr marL="0" indent="0">
              <a:buNone/>
            </a:pPr>
            <a:endParaRPr lang="en-US" sz="1600" b="0" i="0" dirty="0">
              <a:effectLst/>
              <a:latin typeface="Lato" panose="020F0502020204030203" pitchFamily="34" charset="0"/>
            </a:endParaRPr>
          </a:p>
          <a:p>
            <a:pPr lvl="1"/>
            <a:endParaRPr lang="en-US" sz="1200" dirty="0"/>
          </a:p>
          <a:p>
            <a:pPr lvl="1"/>
            <a:endParaRPr lang="en-US" dirty="0"/>
          </a:p>
          <a:p>
            <a:pPr lvl="2"/>
            <a:endParaRPr kumimoji="0" lang="en-US" altLang="en-US" b="0" i="0" u="none" strike="noStrike" cap="none" normalizeH="0" baseline="0" dirty="0">
              <a:ln>
                <a:noFill/>
              </a:ln>
              <a:solidFill>
                <a:schemeClr val="tx1"/>
              </a:solidFill>
              <a:effectLst/>
              <a:latin typeface="Arial" panose="020B0604020202020204" pitchFamily="34" charset="0"/>
            </a:endParaRPr>
          </a:p>
          <a:p>
            <a:pPr lvl="1"/>
            <a:endParaRPr lang="en-US" dirty="0"/>
          </a:p>
          <a:p>
            <a:pPr lvl="1"/>
            <a:endParaRPr lang="en-US" dirty="0"/>
          </a:p>
        </p:txBody>
      </p:sp>
      <p:sp>
        <p:nvSpPr>
          <p:cNvPr id="4" name="Slide Number Placeholder 3">
            <a:extLst>
              <a:ext uri="{FF2B5EF4-FFF2-40B4-BE49-F238E27FC236}">
                <a16:creationId xmlns:a16="http://schemas.microsoft.com/office/drawing/2014/main" id="{D6085EF6-F4E5-61E7-6614-BC1D4481AFC7}"/>
              </a:ext>
            </a:extLst>
          </p:cNvPr>
          <p:cNvSpPr>
            <a:spLocks noGrp="1"/>
          </p:cNvSpPr>
          <p:nvPr>
            <p:ph type="sldNum" sz="quarter" idx="12"/>
          </p:nvPr>
        </p:nvSpPr>
        <p:spPr/>
        <p:txBody>
          <a:bodyPr/>
          <a:lstStyle/>
          <a:p>
            <a:pPr>
              <a:defRPr/>
            </a:pPr>
            <a:fld id="{CA4AC7C1-D12F-41DB-AB4A-A9F0A9959DA2}" type="slidenum">
              <a:rPr lang="ko-KR" altLang="en-US" smtClean="0"/>
              <a:pPr>
                <a:defRPr/>
              </a:pPr>
              <a:t>17</a:t>
            </a:fld>
            <a:endParaRPr lang="ko-KR" altLang="en-US"/>
          </a:p>
        </p:txBody>
      </p:sp>
      <p:pic>
        <p:nvPicPr>
          <p:cNvPr id="6" name="Picture 5">
            <a:extLst>
              <a:ext uri="{FF2B5EF4-FFF2-40B4-BE49-F238E27FC236}">
                <a16:creationId xmlns:a16="http://schemas.microsoft.com/office/drawing/2014/main" id="{33F821B8-0929-27A6-1B6D-65AB6207A757}"/>
              </a:ext>
            </a:extLst>
          </p:cNvPr>
          <p:cNvPicPr>
            <a:picLocks noChangeAspect="1"/>
          </p:cNvPicPr>
          <p:nvPr/>
        </p:nvPicPr>
        <p:blipFill>
          <a:blip r:embed="rId3"/>
          <a:stretch>
            <a:fillRect/>
          </a:stretch>
        </p:blipFill>
        <p:spPr>
          <a:xfrm>
            <a:off x="2339752" y="2420888"/>
            <a:ext cx="4915586" cy="466790"/>
          </a:xfrm>
          <a:prstGeom prst="rect">
            <a:avLst/>
          </a:prstGeom>
        </p:spPr>
      </p:pic>
      <p:pic>
        <p:nvPicPr>
          <p:cNvPr id="9" name="Picture 8">
            <a:extLst>
              <a:ext uri="{FF2B5EF4-FFF2-40B4-BE49-F238E27FC236}">
                <a16:creationId xmlns:a16="http://schemas.microsoft.com/office/drawing/2014/main" id="{834FDB9B-B59B-A798-DDC5-E1C2FC6EC485}"/>
              </a:ext>
            </a:extLst>
          </p:cNvPr>
          <p:cNvPicPr>
            <a:picLocks noChangeAspect="1"/>
          </p:cNvPicPr>
          <p:nvPr/>
        </p:nvPicPr>
        <p:blipFill>
          <a:blip r:embed="rId4"/>
          <a:stretch>
            <a:fillRect/>
          </a:stretch>
        </p:blipFill>
        <p:spPr>
          <a:xfrm>
            <a:off x="2331941" y="3970323"/>
            <a:ext cx="4467849" cy="790685"/>
          </a:xfrm>
          <a:prstGeom prst="rect">
            <a:avLst/>
          </a:prstGeom>
        </p:spPr>
      </p:pic>
    </p:spTree>
    <p:extLst>
      <p:ext uri="{BB962C8B-B14F-4D97-AF65-F5344CB8AC3E}">
        <p14:creationId xmlns:p14="http://schemas.microsoft.com/office/powerpoint/2010/main" val="406514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5EDA-02DC-8B15-3761-34EB1FAE3344}"/>
              </a:ext>
            </a:extLst>
          </p:cNvPr>
          <p:cNvSpPr>
            <a:spLocks noGrp="1"/>
          </p:cNvSpPr>
          <p:nvPr>
            <p:ph type="title"/>
          </p:nvPr>
        </p:nvSpPr>
        <p:spPr/>
        <p:txBody>
          <a:bodyPr/>
          <a:lstStyle/>
          <a:p>
            <a:r>
              <a:rPr lang="en-US" sz="2400" dirty="0"/>
              <a:t>Writing an action server and client</a:t>
            </a:r>
          </a:p>
        </p:txBody>
      </p:sp>
      <p:sp>
        <p:nvSpPr>
          <p:cNvPr id="3" name="Content Placeholder 2">
            <a:extLst>
              <a:ext uri="{FF2B5EF4-FFF2-40B4-BE49-F238E27FC236}">
                <a16:creationId xmlns:a16="http://schemas.microsoft.com/office/drawing/2014/main" id="{8E91E0F2-8877-E1CF-3A4E-5F8A467CDD83}"/>
              </a:ext>
            </a:extLst>
          </p:cNvPr>
          <p:cNvSpPr>
            <a:spLocks noGrp="1"/>
          </p:cNvSpPr>
          <p:nvPr>
            <p:ph idx="1"/>
          </p:nvPr>
        </p:nvSpPr>
        <p:spPr>
          <a:xfrm>
            <a:off x="214597" y="1071563"/>
            <a:ext cx="8677883" cy="5214937"/>
          </a:xfrm>
        </p:spPr>
        <p:txBody>
          <a:bodyPr/>
          <a:lstStyle/>
          <a:p>
            <a:r>
              <a:rPr lang="en-US" sz="1600" b="0" i="0" dirty="0">
                <a:effectLst/>
                <a:latin typeface="Lato" panose="020F0502020204030203" pitchFamily="34" charset="0"/>
              </a:rPr>
              <a:t>Our action client can send goals. Nice! But it would be great if we could get some feedback about the goals we send from the action server.</a:t>
            </a:r>
          </a:p>
          <a:p>
            <a:endParaRPr lang="en-US" sz="1600" dirty="0">
              <a:latin typeface="Lato" panose="020F0502020204030203" pitchFamily="34" charset="0"/>
            </a:endParaRPr>
          </a:p>
          <a:p>
            <a:pPr algn="l"/>
            <a:r>
              <a:rPr lang="en-US" sz="1600" b="0" i="0" dirty="0">
                <a:effectLst/>
                <a:latin typeface="Lato" panose="020F0502020204030203" pitchFamily="34" charset="0"/>
              </a:rPr>
              <a:t>Here’s the callback function for feedback messages:</a:t>
            </a:r>
          </a:p>
          <a:p>
            <a:pPr algn="l"/>
            <a:endParaRPr lang="en-US" sz="1600" dirty="0">
              <a:solidFill>
                <a:srgbClr val="404040"/>
              </a:solidFill>
              <a:latin typeface="Lato" panose="020F0502020204030203" pitchFamily="34" charset="0"/>
            </a:endParaRPr>
          </a:p>
          <a:p>
            <a:pPr algn="l"/>
            <a:endParaRPr lang="en-US" sz="1600" b="0" i="0" dirty="0">
              <a:solidFill>
                <a:srgbClr val="404040"/>
              </a:solidFill>
              <a:effectLst/>
              <a:latin typeface="Lato" panose="020F0502020204030203" pitchFamily="34" charset="0"/>
            </a:endParaRPr>
          </a:p>
          <a:p>
            <a:pPr algn="l"/>
            <a:endParaRPr lang="en-US" sz="1600" dirty="0">
              <a:solidFill>
                <a:srgbClr val="404040"/>
              </a:solidFill>
              <a:latin typeface="Lato" panose="020F0502020204030203" pitchFamily="34" charset="0"/>
            </a:endParaRPr>
          </a:p>
          <a:p>
            <a:pPr algn="l"/>
            <a:endParaRPr lang="en-US" sz="1600" b="0" i="0" dirty="0">
              <a:solidFill>
                <a:srgbClr val="404040"/>
              </a:solidFill>
              <a:effectLst/>
              <a:latin typeface="Lato" panose="020F0502020204030203" pitchFamily="34" charset="0"/>
            </a:endParaRPr>
          </a:p>
          <a:p>
            <a:pPr latinLnBrk="0">
              <a:spcBef>
                <a:spcPct val="0"/>
              </a:spcBef>
            </a:pPr>
            <a:r>
              <a:rPr kumimoji="0" lang="en-US" altLang="en-US" sz="1600" b="0" i="0" u="none" strike="noStrike" cap="none" normalizeH="0" baseline="0" dirty="0">
                <a:ln>
                  <a:noFill/>
                </a:ln>
                <a:effectLst/>
                <a:latin typeface="Lato" panose="020F0502020204030203" pitchFamily="34" charset="0"/>
              </a:rPr>
              <a:t>In the callback we get the feedback portion of the message and print the </a:t>
            </a:r>
            <a:r>
              <a:rPr kumimoji="0" lang="en-US" altLang="en-US" sz="1600" b="0" i="0" u="none" strike="noStrike" cap="none" normalizeH="0" baseline="0" dirty="0" err="1">
                <a:ln>
                  <a:noFill/>
                </a:ln>
                <a:solidFill>
                  <a:srgbClr val="E74C3C"/>
                </a:solidFill>
                <a:effectLst/>
                <a:latin typeface="Arial Unicode MS"/>
                <a:ea typeface="SFMono-Regular"/>
              </a:rPr>
              <a:t>partial_sequence</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field to the screen.</a:t>
            </a:r>
            <a:r>
              <a:rPr lang="en-US" altLang="en-US" sz="1600" dirty="0"/>
              <a:t>  </a:t>
            </a:r>
            <a:r>
              <a:rPr kumimoji="0" lang="en-US" altLang="en-US" sz="1600" b="0" i="0" u="none" strike="noStrike" cap="none" normalizeH="0" baseline="0" dirty="0">
                <a:ln>
                  <a:noFill/>
                </a:ln>
                <a:effectLst/>
                <a:latin typeface="Lato" panose="020F0502020204030203" pitchFamily="34" charset="0"/>
              </a:rPr>
              <a:t>We need to register the callback with the action client. This is achieved by additionally passing the callback to the action client when we send a goal:</a:t>
            </a:r>
          </a:p>
          <a:p>
            <a:pPr marL="0" indent="0" latinLnBrk="0">
              <a:spcBef>
                <a:spcPct val="0"/>
              </a:spcBef>
              <a:buNone/>
            </a:pPr>
            <a:endParaRPr kumimoji="0" lang="en-US" altLang="en-US" sz="1600" b="0" i="0" u="none" strike="noStrike" cap="none" normalizeH="0" baseline="0" dirty="0">
              <a:ln>
                <a:noFill/>
              </a:ln>
              <a:effectLst/>
              <a:latin typeface="Lato" panose="020F0502020204030203" pitchFamily="34" charset="0"/>
            </a:endParaRPr>
          </a:p>
          <a:p>
            <a:pPr lvl="2" latinLnBrk="0">
              <a:spcBef>
                <a:spcPct val="0"/>
              </a:spcBef>
            </a:pPr>
            <a:r>
              <a:rPr kumimoji="0" lang="en-US" altLang="en-US" sz="1600" b="0" i="0" u="none" strike="noStrike" cap="none" normalizeH="0" baseline="0" dirty="0">
                <a:ln>
                  <a:noFill/>
                </a:ln>
                <a:solidFill>
                  <a:schemeClr val="tx1"/>
                </a:solidFill>
                <a:effectLst/>
                <a:latin typeface="Arial" panose="020B0604020202020204" pitchFamily="34" charset="0"/>
              </a:rPr>
              <a:t> self._</a:t>
            </a:r>
            <a:r>
              <a:rPr kumimoji="0" lang="en-US" altLang="en-US" sz="1600" b="0" i="0" u="none" strike="noStrike" cap="none" normalizeH="0" baseline="0" dirty="0" err="1">
                <a:ln>
                  <a:noFill/>
                </a:ln>
                <a:solidFill>
                  <a:schemeClr val="tx1"/>
                </a:solidFill>
                <a:effectLst/>
                <a:latin typeface="Arial" panose="020B0604020202020204" pitchFamily="34" charset="0"/>
              </a:rPr>
              <a:t>send_goal_future</a:t>
            </a:r>
            <a:r>
              <a:rPr kumimoji="0" lang="en-US" altLang="en-US" sz="1600" b="0" i="0" u="none" strike="noStrike" cap="none" normalizeH="0" baseline="0" dirty="0">
                <a:ln>
                  <a:noFill/>
                </a:ln>
                <a:solidFill>
                  <a:schemeClr val="tx1"/>
                </a:solidFill>
                <a:effectLst/>
                <a:latin typeface="Arial" panose="020B0604020202020204" pitchFamily="34" charset="0"/>
              </a:rPr>
              <a:t> = self._</a:t>
            </a:r>
            <a:r>
              <a:rPr kumimoji="0" lang="en-US" altLang="en-US" sz="1600" b="0" i="0" u="none" strike="noStrike" cap="none" normalizeH="0" baseline="0" dirty="0" err="1">
                <a:ln>
                  <a:noFill/>
                </a:ln>
                <a:solidFill>
                  <a:schemeClr val="tx1"/>
                </a:solidFill>
                <a:effectLst/>
                <a:latin typeface="Arial" panose="020B0604020202020204" pitchFamily="34" charset="0"/>
              </a:rPr>
              <a:t>action_client.send_goal_async</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goal_msg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feedback_callback</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self.feedback_callback</a:t>
            </a:r>
            <a:r>
              <a:rPr kumimoji="0" lang="en-US" altLang="en-US" sz="1600" b="0" i="0" u="none" strike="noStrike" cap="none" normalizeH="0" baseline="0" dirty="0">
                <a:ln>
                  <a:noFill/>
                </a:ln>
                <a:solidFill>
                  <a:schemeClr val="tx1"/>
                </a:solidFill>
                <a:effectLst/>
                <a:latin typeface="Arial" panose="020B0604020202020204" pitchFamily="34" charset="0"/>
              </a:rPr>
              <a:t>)</a:t>
            </a:r>
          </a:p>
          <a:p>
            <a:pPr algn="l"/>
            <a:endParaRPr lang="en-US" sz="1600" b="0" i="0" dirty="0">
              <a:effectLst/>
              <a:latin typeface="Lato" panose="020F0502020204030203" pitchFamily="34" charset="0"/>
            </a:endParaRPr>
          </a:p>
          <a:p>
            <a:pPr algn="l"/>
            <a:r>
              <a:rPr lang="en-US" sz="1400" b="0" i="0" dirty="0">
                <a:effectLst/>
                <a:latin typeface="Lato" panose="020F0502020204030203" pitchFamily="34" charset="0"/>
              </a:rPr>
              <a:t>We’re all set. If we run our action client, you should see feedback being printed to the screen.</a:t>
            </a:r>
            <a:br>
              <a:rPr lang="en-US" sz="1400" b="0" i="0" dirty="0">
                <a:solidFill>
                  <a:srgbClr val="404040"/>
                </a:solidFill>
                <a:effectLst/>
                <a:latin typeface="Lato" panose="020F0502020204030203"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algn="l">
              <a:buNone/>
            </a:pPr>
            <a:br>
              <a:rPr lang="en-US" sz="1200" b="0" i="0" dirty="0">
                <a:solidFill>
                  <a:srgbClr val="404040"/>
                </a:solidFill>
                <a:effectLst/>
                <a:latin typeface="Lato" panose="020F0502020204030203" pitchFamily="34" charset="0"/>
              </a:rPr>
            </a:br>
            <a:endParaRPr lang="en-US" sz="1600" dirty="0"/>
          </a:p>
        </p:txBody>
      </p:sp>
      <p:sp>
        <p:nvSpPr>
          <p:cNvPr id="4" name="Slide Number Placeholder 3">
            <a:extLst>
              <a:ext uri="{FF2B5EF4-FFF2-40B4-BE49-F238E27FC236}">
                <a16:creationId xmlns:a16="http://schemas.microsoft.com/office/drawing/2014/main" id="{AC86A647-0A09-2393-F121-DD480D890F4D}"/>
              </a:ext>
            </a:extLst>
          </p:cNvPr>
          <p:cNvSpPr>
            <a:spLocks noGrp="1"/>
          </p:cNvSpPr>
          <p:nvPr>
            <p:ph type="sldNum" sz="quarter" idx="12"/>
          </p:nvPr>
        </p:nvSpPr>
        <p:spPr/>
        <p:txBody>
          <a:bodyPr/>
          <a:lstStyle/>
          <a:p>
            <a:pPr>
              <a:defRPr/>
            </a:pPr>
            <a:fld id="{CA4AC7C1-D12F-41DB-AB4A-A9F0A9959DA2}" type="slidenum">
              <a:rPr lang="ko-KR" altLang="en-US" smtClean="0"/>
              <a:pPr>
                <a:defRPr/>
              </a:pPr>
              <a:t>18</a:t>
            </a:fld>
            <a:endParaRPr lang="ko-KR" altLang="en-US"/>
          </a:p>
        </p:txBody>
      </p:sp>
      <p:pic>
        <p:nvPicPr>
          <p:cNvPr id="6" name="Picture 5">
            <a:extLst>
              <a:ext uri="{FF2B5EF4-FFF2-40B4-BE49-F238E27FC236}">
                <a16:creationId xmlns:a16="http://schemas.microsoft.com/office/drawing/2014/main" id="{AEB3F0CE-75F6-73DD-8291-356B02F4BD19}"/>
              </a:ext>
            </a:extLst>
          </p:cNvPr>
          <p:cNvPicPr>
            <a:picLocks noChangeAspect="1"/>
          </p:cNvPicPr>
          <p:nvPr/>
        </p:nvPicPr>
        <p:blipFill>
          <a:blip r:embed="rId2"/>
          <a:stretch>
            <a:fillRect/>
          </a:stretch>
        </p:blipFill>
        <p:spPr>
          <a:xfrm>
            <a:off x="1403648" y="2348880"/>
            <a:ext cx="5906324" cy="619211"/>
          </a:xfrm>
          <a:prstGeom prst="rect">
            <a:avLst/>
          </a:prstGeom>
        </p:spPr>
      </p:pic>
      <p:sp>
        <p:nvSpPr>
          <p:cNvPr id="7" name="Rectangle 1">
            <a:extLst>
              <a:ext uri="{FF2B5EF4-FFF2-40B4-BE49-F238E27FC236}">
                <a16:creationId xmlns:a16="http://schemas.microsoft.com/office/drawing/2014/main" id="{EB89AC1D-3F25-EE76-7E4F-4C0251B8BEB9}"/>
              </a:ext>
            </a:extLst>
          </p:cNvPr>
          <p:cNvSpPr>
            <a:spLocks noChangeArrowheads="1"/>
          </p:cNvSpPr>
          <p:nvPr/>
        </p:nvSpPr>
        <p:spPr bwMode="auto">
          <a:xfrm>
            <a:off x="29866" y="69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011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0007-9492-5438-0591-1615FE2490A4}"/>
              </a:ext>
            </a:extLst>
          </p:cNvPr>
          <p:cNvSpPr>
            <a:spLocks noGrp="1"/>
          </p:cNvSpPr>
          <p:nvPr>
            <p:ph type="title"/>
          </p:nvPr>
        </p:nvSpPr>
        <p:spPr/>
        <p:txBody>
          <a:bodyPr/>
          <a:lstStyle/>
          <a:p>
            <a:r>
              <a:rPr lang="en-US" sz="2400" dirty="0"/>
              <a:t>Composing multiple nodes in a single process</a:t>
            </a:r>
          </a:p>
        </p:txBody>
      </p:sp>
      <p:sp>
        <p:nvSpPr>
          <p:cNvPr id="3" name="Content Placeholder 2">
            <a:extLst>
              <a:ext uri="{FF2B5EF4-FFF2-40B4-BE49-F238E27FC236}">
                <a16:creationId xmlns:a16="http://schemas.microsoft.com/office/drawing/2014/main" id="{D4470CED-5AB7-3E73-AF08-D5096D881787}"/>
              </a:ext>
            </a:extLst>
          </p:cNvPr>
          <p:cNvSpPr>
            <a:spLocks noGrp="1"/>
          </p:cNvSpPr>
          <p:nvPr>
            <p:ph idx="1"/>
          </p:nvPr>
        </p:nvSpPr>
        <p:spPr>
          <a:xfrm>
            <a:off x="179512" y="1071563"/>
            <a:ext cx="8712968" cy="5214937"/>
          </a:xfrm>
        </p:spPr>
        <p:txBody>
          <a:bodyPr/>
          <a:lstStyle/>
          <a:p>
            <a:r>
              <a:rPr lang="en-US" b="1" i="0" dirty="0">
                <a:effectLst/>
                <a:latin typeface="Lato" panose="020F0502020204030203" pitchFamily="34" charset="0"/>
              </a:rPr>
              <a:t>Goal:</a:t>
            </a:r>
            <a:r>
              <a:rPr lang="en-US" b="0" i="0" dirty="0">
                <a:effectLst/>
                <a:latin typeface="Lato" panose="020F0502020204030203" pitchFamily="34" charset="0"/>
              </a:rPr>
              <a:t> Compose multiple nodes into a single process.</a:t>
            </a:r>
          </a:p>
          <a:p>
            <a:endParaRPr lang="en-US" dirty="0">
              <a:latin typeface="Lato" panose="020F0502020204030203" pitchFamily="34" charset="0"/>
            </a:endParaRPr>
          </a:p>
          <a:p>
            <a:r>
              <a:rPr lang="en-US" sz="1600" dirty="0">
                <a:latin typeface="Lato" panose="020F0502020204030203" pitchFamily="34" charset="0"/>
              </a:rPr>
              <a:t>1: Run the demos:</a:t>
            </a:r>
          </a:p>
          <a:p>
            <a:pPr lvl="1"/>
            <a:r>
              <a:rPr lang="en-US" sz="1400" b="0" i="0" dirty="0">
                <a:effectLst/>
                <a:latin typeface="Lato" panose="020F0502020204030203" pitchFamily="34" charset="0"/>
              </a:rPr>
              <a:t>The demos use executables from</a:t>
            </a:r>
            <a:r>
              <a:rPr lang="en-US" sz="1400" b="0" i="0" dirty="0">
                <a:solidFill>
                  <a:srgbClr val="404040"/>
                </a:solidFill>
                <a:effectLst/>
                <a:latin typeface="Lato" panose="020F0502020204030203" pitchFamily="34" charset="0"/>
              </a:rPr>
              <a:t> </a:t>
            </a:r>
            <a:r>
              <a:rPr lang="en-US" sz="1400" b="0" i="0" u="none" strike="noStrike" dirty="0" err="1">
                <a:solidFill>
                  <a:srgbClr val="2980B9"/>
                </a:solidFill>
                <a:effectLst/>
                <a:latin typeface="Lato" panose="020F0502020204030203" pitchFamily="34" charset="0"/>
                <a:hlinkClick r:id="rId2"/>
              </a:rPr>
              <a:t>rclcpp_components</a:t>
            </a:r>
            <a:r>
              <a:rPr lang="en-US" sz="1400" b="0" i="0" dirty="0">
                <a:solidFill>
                  <a:srgbClr val="404040"/>
                </a:solidFill>
                <a:effectLst/>
                <a:latin typeface="Lato" panose="020F0502020204030203" pitchFamily="34" charset="0"/>
              </a:rPr>
              <a:t>, </a:t>
            </a:r>
            <a:r>
              <a:rPr lang="en-US" sz="1400" b="0" i="0" u="none" strike="noStrike" dirty="0">
                <a:solidFill>
                  <a:srgbClr val="2980B9"/>
                </a:solidFill>
                <a:effectLst/>
                <a:latin typeface="Lato" panose="020F0502020204030203" pitchFamily="34" charset="0"/>
                <a:hlinkClick r:id="rId3"/>
              </a:rPr>
              <a:t>ros2component</a:t>
            </a:r>
            <a:r>
              <a:rPr lang="en-US" sz="1400" b="0" i="0" dirty="0">
                <a:solidFill>
                  <a:srgbClr val="404040"/>
                </a:solidFill>
                <a:effectLst/>
                <a:latin typeface="Lato" panose="020F0502020204030203" pitchFamily="34" charset="0"/>
              </a:rPr>
              <a:t>, and </a:t>
            </a:r>
            <a:r>
              <a:rPr lang="en-US" sz="1400" b="0" i="0" u="none" strike="noStrike" dirty="0">
                <a:solidFill>
                  <a:srgbClr val="2980B9"/>
                </a:solidFill>
                <a:effectLst/>
                <a:latin typeface="Lato" panose="020F0502020204030203" pitchFamily="34" charset="0"/>
                <a:hlinkClick r:id="rId4"/>
              </a:rPr>
              <a:t>composition</a:t>
            </a:r>
            <a:r>
              <a:rPr lang="en-US" sz="1400" b="0" i="0" dirty="0">
                <a:solidFill>
                  <a:srgbClr val="404040"/>
                </a:solidFill>
                <a:effectLst/>
                <a:latin typeface="Lato" panose="020F0502020204030203" pitchFamily="34" charset="0"/>
              </a:rPr>
              <a:t> </a:t>
            </a:r>
            <a:r>
              <a:rPr lang="en-US" sz="1400" b="0" i="0" dirty="0">
                <a:effectLst/>
                <a:latin typeface="Lato" panose="020F0502020204030203" pitchFamily="34" charset="0"/>
              </a:rPr>
              <a:t>packages,  and can be run with the following commands.</a:t>
            </a:r>
          </a:p>
          <a:p>
            <a:r>
              <a:rPr lang="en-US" sz="1800" dirty="0">
                <a:latin typeface="Lato" panose="020F0502020204030203" pitchFamily="34" charset="0"/>
              </a:rPr>
              <a:t>2: </a:t>
            </a:r>
            <a:r>
              <a:rPr lang="en-US" sz="1600" dirty="0">
                <a:latin typeface="Lato" panose="020F0502020204030203" pitchFamily="34" charset="0"/>
              </a:rPr>
              <a:t>Discover available components</a:t>
            </a:r>
          </a:p>
          <a:p>
            <a:pPr lvl="1"/>
            <a:r>
              <a:rPr lang="en-US" sz="1400" b="0" i="0" dirty="0">
                <a:effectLst/>
                <a:latin typeface="Lato" panose="020F0502020204030203" pitchFamily="34" charset="0"/>
              </a:rPr>
              <a:t>To see what components are registered and available in the workspace, execute the following in a shell:</a:t>
            </a:r>
          </a:p>
          <a:p>
            <a:pPr lvl="2"/>
            <a:r>
              <a:rPr lang="en-US" sz="1800" b="0" i="0" dirty="0">
                <a:effectLst/>
                <a:latin typeface="Lato" panose="020F0502020204030203" pitchFamily="34" charset="0"/>
              </a:rPr>
              <a:t>ros2 component types</a:t>
            </a:r>
            <a:endParaRPr lang="en-US" sz="1800" dirty="0">
              <a:latin typeface="Lato" panose="020F0502020204030203" pitchFamily="34" charset="0"/>
            </a:endParaRPr>
          </a:p>
          <a:p>
            <a:pPr lvl="5"/>
            <a:endParaRPr lang="en-US" sz="1200" b="0" i="0" dirty="0">
              <a:solidFill>
                <a:srgbClr val="404040"/>
              </a:solidFill>
              <a:effectLst/>
              <a:latin typeface="Lato" panose="020F0502020204030203" pitchFamily="34" charset="0"/>
            </a:endParaRPr>
          </a:p>
          <a:p>
            <a:pPr lvl="4"/>
            <a:r>
              <a:rPr lang="en-US" b="0" i="0" dirty="0">
                <a:effectLst/>
                <a:latin typeface="Lato" panose="020F0502020204030203" pitchFamily="34" charset="0"/>
              </a:rPr>
              <a:t>The terminal will return the list of all available components:</a:t>
            </a:r>
          </a:p>
          <a:p>
            <a:pPr lvl="2"/>
            <a:endParaRPr lang="en-US" sz="1800" dirty="0"/>
          </a:p>
        </p:txBody>
      </p:sp>
      <p:sp>
        <p:nvSpPr>
          <p:cNvPr id="4" name="Slide Number Placeholder 3">
            <a:extLst>
              <a:ext uri="{FF2B5EF4-FFF2-40B4-BE49-F238E27FC236}">
                <a16:creationId xmlns:a16="http://schemas.microsoft.com/office/drawing/2014/main" id="{EC7B0711-4C32-650C-B2F2-B96FEB6EB012}"/>
              </a:ext>
            </a:extLst>
          </p:cNvPr>
          <p:cNvSpPr>
            <a:spLocks noGrp="1"/>
          </p:cNvSpPr>
          <p:nvPr>
            <p:ph type="sldNum" sz="quarter" idx="12"/>
          </p:nvPr>
        </p:nvSpPr>
        <p:spPr/>
        <p:txBody>
          <a:bodyPr/>
          <a:lstStyle/>
          <a:p>
            <a:pPr>
              <a:defRPr/>
            </a:pPr>
            <a:fld id="{CA4AC7C1-D12F-41DB-AB4A-A9F0A9959DA2}" type="slidenum">
              <a:rPr lang="ko-KR" altLang="en-US" smtClean="0"/>
              <a:pPr>
                <a:defRPr/>
              </a:pPr>
              <a:t>19</a:t>
            </a:fld>
            <a:endParaRPr lang="ko-KR" altLang="en-US"/>
          </a:p>
        </p:txBody>
      </p:sp>
      <p:pic>
        <p:nvPicPr>
          <p:cNvPr id="6" name="Picture 5">
            <a:extLst>
              <a:ext uri="{FF2B5EF4-FFF2-40B4-BE49-F238E27FC236}">
                <a16:creationId xmlns:a16="http://schemas.microsoft.com/office/drawing/2014/main" id="{15B47E87-725A-17FF-7131-9FA386BA1C5E}"/>
              </a:ext>
            </a:extLst>
          </p:cNvPr>
          <p:cNvPicPr>
            <a:picLocks noChangeAspect="1"/>
          </p:cNvPicPr>
          <p:nvPr/>
        </p:nvPicPr>
        <p:blipFill>
          <a:blip r:embed="rId5"/>
          <a:stretch>
            <a:fillRect/>
          </a:stretch>
        </p:blipFill>
        <p:spPr>
          <a:xfrm>
            <a:off x="2843808" y="4674951"/>
            <a:ext cx="3658111" cy="1133633"/>
          </a:xfrm>
          <a:prstGeom prst="rect">
            <a:avLst/>
          </a:prstGeom>
        </p:spPr>
      </p:pic>
    </p:spTree>
    <p:extLst>
      <p:ext uri="{BB962C8B-B14F-4D97-AF65-F5344CB8AC3E}">
        <p14:creationId xmlns:p14="http://schemas.microsoft.com/office/powerpoint/2010/main" val="203082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Content</a:t>
            </a:r>
          </a:p>
        </p:txBody>
      </p:sp>
      <p:sp>
        <p:nvSpPr>
          <p:cNvPr id="3" name="내용 개체 틀 2"/>
          <p:cNvSpPr>
            <a:spLocks noGrp="1"/>
          </p:cNvSpPr>
          <p:nvPr>
            <p:ph idx="1"/>
          </p:nvPr>
        </p:nvSpPr>
        <p:spPr>
          <a:xfrm>
            <a:off x="487268" y="1412776"/>
            <a:ext cx="8333204" cy="3397547"/>
          </a:xfrm>
        </p:spPr>
        <p:txBody>
          <a:bodyPr/>
          <a:lstStyle/>
          <a:p>
            <a:endParaRPr lang="en-US" altLang="ko-KR" dirty="0"/>
          </a:p>
          <a:p>
            <a:r>
              <a:rPr lang="en-US" altLang="ko-KR" dirty="0"/>
              <a:t>Introduction to Embedded System Design</a:t>
            </a:r>
          </a:p>
          <a:p>
            <a:r>
              <a:rPr lang="en-US" altLang="ko-KR" dirty="0"/>
              <a:t>Application Examples  </a:t>
            </a:r>
          </a:p>
          <a:p>
            <a:r>
              <a:rPr lang="en-US" altLang="ko-KR" dirty="0"/>
              <a:t>Q &amp; A</a:t>
            </a:r>
          </a:p>
          <a:p>
            <a:r>
              <a:rPr lang="en-US" altLang="ko-KR" dirty="0"/>
              <a:t>Survey</a:t>
            </a:r>
          </a:p>
          <a:p>
            <a:endParaRPr lang="en-US" altLang="ko-KR" dirty="0"/>
          </a:p>
          <a:p>
            <a:endParaRPr lang="en-US" altLang="ko-KR" dirty="0"/>
          </a:p>
          <a:p>
            <a:endParaRPr lang="en-US" altLang="ko-KR" dirty="0"/>
          </a:p>
          <a:p>
            <a:endParaRPr lang="en-US" dirty="0"/>
          </a:p>
        </p:txBody>
      </p:sp>
      <p:sp>
        <p:nvSpPr>
          <p:cNvPr id="4" name="슬라이드 번호 개체 틀 3"/>
          <p:cNvSpPr>
            <a:spLocks noGrp="1"/>
          </p:cNvSpPr>
          <p:nvPr>
            <p:ph type="sldNum" sz="quarter" idx="12"/>
          </p:nvPr>
        </p:nvSpPr>
        <p:spPr/>
        <p:txBody>
          <a:bodyPr/>
          <a:lstStyle/>
          <a:p>
            <a:pPr>
              <a:defRPr/>
            </a:pPr>
            <a:fld id="{CA4AC7C1-D12F-41DB-AB4A-A9F0A9959DA2}" type="slidenum">
              <a:rPr lang="ko-KR" altLang="en-US" smtClean="0"/>
              <a:pPr>
                <a:defRPr/>
              </a:pPr>
              <a:t>2</a:t>
            </a:fld>
            <a:endParaRPr lang="ko-KR" altLang="en-US"/>
          </a:p>
        </p:txBody>
      </p:sp>
    </p:spTree>
    <p:extLst>
      <p:ext uri="{BB962C8B-B14F-4D97-AF65-F5344CB8AC3E}">
        <p14:creationId xmlns:p14="http://schemas.microsoft.com/office/powerpoint/2010/main" val="2777525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F579-9F18-6FA1-E56D-053117F82ED7}"/>
              </a:ext>
            </a:extLst>
          </p:cNvPr>
          <p:cNvSpPr>
            <a:spLocks noGrp="1"/>
          </p:cNvSpPr>
          <p:nvPr>
            <p:ph type="title"/>
          </p:nvPr>
        </p:nvSpPr>
        <p:spPr/>
        <p:txBody>
          <a:bodyPr/>
          <a:lstStyle/>
          <a:p>
            <a:r>
              <a:rPr lang="en-US" sz="2400" dirty="0"/>
              <a:t>Composing multiple nodes in a single process</a:t>
            </a:r>
          </a:p>
        </p:txBody>
      </p:sp>
      <p:sp>
        <p:nvSpPr>
          <p:cNvPr id="3" name="Content Placeholder 2">
            <a:extLst>
              <a:ext uri="{FF2B5EF4-FFF2-40B4-BE49-F238E27FC236}">
                <a16:creationId xmlns:a16="http://schemas.microsoft.com/office/drawing/2014/main" id="{5DA299D4-853A-6E97-9618-745D19AA9DF7}"/>
              </a:ext>
            </a:extLst>
          </p:cNvPr>
          <p:cNvSpPr>
            <a:spLocks noGrp="1"/>
          </p:cNvSpPr>
          <p:nvPr>
            <p:ph idx="1"/>
          </p:nvPr>
        </p:nvSpPr>
        <p:spPr>
          <a:xfrm>
            <a:off x="179512" y="1071563"/>
            <a:ext cx="8712968" cy="5214937"/>
          </a:xfrm>
        </p:spPr>
        <p:txBody>
          <a:bodyPr/>
          <a:lstStyle/>
          <a:p>
            <a:r>
              <a:rPr lang="en-US" sz="2000" dirty="0"/>
              <a:t>Run-time composition using ROS services with a server and client</a:t>
            </a:r>
          </a:p>
          <a:p>
            <a:pPr lvl="1"/>
            <a:r>
              <a:rPr lang="en-US" b="0" i="0" dirty="0">
                <a:effectLst/>
                <a:latin typeface="Lato" panose="020F0502020204030203" pitchFamily="34" charset="0"/>
              </a:rPr>
              <a:t>The example with a server and a client is very similar.</a:t>
            </a:r>
          </a:p>
          <a:p>
            <a:pPr lvl="2"/>
            <a:r>
              <a:rPr lang="fr-FR" sz="1800" dirty="0"/>
              <a:t>ros2 run </a:t>
            </a:r>
            <a:r>
              <a:rPr lang="fr-FR" sz="1800" dirty="0" err="1"/>
              <a:t>rclcpp_components</a:t>
            </a:r>
            <a:r>
              <a:rPr lang="fr-FR" sz="1800" dirty="0"/>
              <a:t> </a:t>
            </a:r>
            <a:r>
              <a:rPr lang="fr-FR" sz="1800" dirty="0" err="1"/>
              <a:t>component_container</a:t>
            </a:r>
            <a:endParaRPr lang="fr-FR" sz="1800" dirty="0"/>
          </a:p>
          <a:p>
            <a:pPr lvl="1"/>
            <a:r>
              <a:rPr lang="en-US" b="0" i="0" dirty="0">
                <a:effectLst/>
                <a:latin typeface="Lato" panose="020F0502020204030203" pitchFamily="34" charset="0"/>
              </a:rPr>
              <a:t>In the second shell (see </a:t>
            </a:r>
            <a:r>
              <a:rPr lang="en-US" b="0" i="0" u="none" strike="noStrike" dirty="0">
                <a:effectLst/>
                <a:latin typeface="Lato" panose="020F0502020204030203" pitchFamily="34" charset="0"/>
                <a:hlinkClick r:id="rId2">
                  <a:extLst>
                    <a:ext uri="{A12FA001-AC4F-418D-AE19-62706E023703}">
                      <ahyp:hlinkClr xmlns:ahyp="http://schemas.microsoft.com/office/drawing/2018/hyperlinkcolor" val="tx"/>
                    </a:ext>
                  </a:extLst>
                </a:hlinkClick>
              </a:rPr>
              <a:t>server</a:t>
            </a:r>
            <a:r>
              <a:rPr lang="en-US" b="0" i="0" dirty="0">
                <a:effectLst/>
                <a:latin typeface="Lato" panose="020F0502020204030203" pitchFamily="34" charset="0"/>
              </a:rPr>
              <a:t> and </a:t>
            </a:r>
            <a:r>
              <a:rPr lang="en-US" b="0" i="0" u="none" strike="noStrike" dirty="0">
                <a:effectLst/>
                <a:latin typeface="Lato" panose="020F0502020204030203" pitchFamily="34" charset="0"/>
                <a:hlinkClick r:id="rId3">
                  <a:extLst>
                    <a:ext uri="{A12FA001-AC4F-418D-AE19-62706E023703}">
                      <ahyp:hlinkClr xmlns:ahyp="http://schemas.microsoft.com/office/drawing/2018/hyperlinkcolor" val="tx"/>
                    </a:ext>
                  </a:extLst>
                </a:hlinkClick>
              </a:rPr>
              <a:t>client</a:t>
            </a:r>
            <a:r>
              <a:rPr lang="en-US" b="0" i="0" dirty="0">
                <a:effectLst/>
                <a:latin typeface="Lato" panose="020F0502020204030203" pitchFamily="34" charset="0"/>
              </a:rPr>
              <a:t> source code):</a:t>
            </a:r>
          </a:p>
          <a:p>
            <a:pPr lvl="2"/>
            <a:r>
              <a:rPr lang="en-US" sz="1800" dirty="0"/>
              <a:t>ros2 component load /</a:t>
            </a:r>
            <a:r>
              <a:rPr lang="en-US" sz="1800" dirty="0" err="1"/>
              <a:t>ComponentManager</a:t>
            </a:r>
            <a:r>
              <a:rPr lang="en-US" sz="1800" dirty="0"/>
              <a:t> composition composition::Server</a:t>
            </a:r>
          </a:p>
          <a:p>
            <a:pPr lvl="2"/>
            <a:r>
              <a:rPr lang="en-US" sz="1800" dirty="0"/>
              <a:t>ros2 component load /</a:t>
            </a:r>
            <a:r>
              <a:rPr lang="en-US" sz="1800" dirty="0" err="1"/>
              <a:t>ComponentManager</a:t>
            </a:r>
            <a:r>
              <a:rPr lang="en-US" sz="1800" dirty="0"/>
              <a:t> composition composition::Client</a:t>
            </a:r>
          </a:p>
          <a:p>
            <a:pPr marL="914400" lvl="2" indent="0">
              <a:buNone/>
            </a:pPr>
            <a:endParaRPr lang="en-US" sz="1800" dirty="0"/>
          </a:p>
          <a:p>
            <a:pPr lvl="1"/>
            <a:r>
              <a:rPr lang="en-US" sz="1600" b="0" i="0" dirty="0">
                <a:effectLst/>
                <a:latin typeface="Lato" panose="020F0502020204030203" pitchFamily="34" charset="0"/>
              </a:rPr>
              <a:t>In this case the client sends a request to the server, the server processes the request and replies with a response, and the client prints the received response.</a:t>
            </a:r>
          </a:p>
          <a:p>
            <a:pPr lvl="1"/>
            <a:endParaRPr lang="en-US" sz="1600" dirty="0">
              <a:latin typeface="Lato" panose="020F0502020204030203" pitchFamily="34" charset="0"/>
            </a:endParaRPr>
          </a:p>
          <a:p>
            <a:r>
              <a:rPr lang="en-US" sz="2000" b="0" i="0" dirty="0">
                <a:effectLst/>
                <a:latin typeface="Lato" panose="020F0502020204030203" pitchFamily="34" charset="0"/>
              </a:rPr>
              <a:t>Compile time composition using ROS services</a:t>
            </a:r>
          </a:p>
          <a:p>
            <a:pPr lvl="1"/>
            <a:r>
              <a:rPr lang="en-US" sz="1600" b="0" i="0" dirty="0">
                <a:effectLst/>
                <a:latin typeface="Lato" panose="020F0502020204030203" pitchFamily="34" charset="0"/>
              </a:rPr>
              <a:t>The executable contains all four components from above: talker and listener as well as server and client.</a:t>
            </a:r>
          </a:p>
          <a:p>
            <a:pPr lvl="2"/>
            <a:r>
              <a:rPr lang="en-US" sz="1600" b="0" i="0" dirty="0">
                <a:effectLst/>
                <a:latin typeface="Lato" panose="020F0502020204030203" pitchFamily="34" charset="0"/>
              </a:rPr>
              <a:t>ros2 run composition </a:t>
            </a:r>
            <a:r>
              <a:rPr lang="en-US" sz="1600" b="0" i="0" dirty="0" err="1">
                <a:effectLst/>
                <a:latin typeface="Lato" panose="020F0502020204030203" pitchFamily="34" charset="0"/>
              </a:rPr>
              <a:t>manual_composition</a:t>
            </a:r>
            <a:endParaRPr lang="en-US" sz="1600" b="0" i="0" dirty="0">
              <a:effectLst/>
              <a:latin typeface="Lato" panose="020F0502020204030203" pitchFamily="34" charset="0"/>
            </a:endParaRPr>
          </a:p>
          <a:p>
            <a:pPr lvl="2"/>
            <a:endParaRPr lang="en-US" sz="1600" b="0" i="0" dirty="0">
              <a:effectLst/>
              <a:latin typeface="Lato" panose="020F0502020204030203" pitchFamily="34" charset="0"/>
            </a:endParaRPr>
          </a:p>
          <a:p>
            <a:pPr lvl="1"/>
            <a:r>
              <a:rPr lang="en-US" sz="1600" b="0" i="0" dirty="0">
                <a:effectLst/>
                <a:latin typeface="Lato" panose="020F0502020204030203" pitchFamily="34" charset="0"/>
              </a:rPr>
              <a:t>This should show repeated messages from both pairs, the talker and the listener as well as the server and the client.</a:t>
            </a:r>
          </a:p>
          <a:p>
            <a:pPr lvl="1"/>
            <a:endParaRPr lang="en-US" sz="1600" dirty="0">
              <a:latin typeface="Lato" panose="020F0502020204030203" pitchFamily="34" charset="0"/>
            </a:endParaRPr>
          </a:p>
          <a:p>
            <a:pPr lvl="1"/>
            <a:endParaRPr lang="en-US" sz="1600" dirty="0"/>
          </a:p>
        </p:txBody>
      </p:sp>
      <p:sp>
        <p:nvSpPr>
          <p:cNvPr id="4" name="Slide Number Placeholder 3">
            <a:extLst>
              <a:ext uri="{FF2B5EF4-FFF2-40B4-BE49-F238E27FC236}">
                <a16:creationId xmlns:a16="http://schemas.microsoft.com/office/drawing/2014/main" id="{847E9E58-4D6A-2FCF-9D73-E14A96C67660}"/>
              </a:ext>
            </a:extLst>
          </p:cNvPr>
          <p:cNvSpPr>
            <a:spLocks noGrp="1"/>
          </p:cNvSpPr>
          <p:nvPr>
            <p:ph type="sldNum" sz="quarter" idx="12"/>
          </p:nvPr>
        </p:nvSpPr>
        <p:spPr/>
        <p:txBody>
          <a:bodyPr/>
          <a:lstStyle/>
          <a:p>
            <a:pPr>
              <a:defRPr/>
            </a:pPr>
            <a:fld id="{CA4AC7C1-D12F-41DB-AB4A-A9F0A9959DA2}" type="slidenum">
              <a:rPr lang="ko-KR" altLang="en-US" smtClean="0"/>
              <a:pPr>
                <a:defRPr/>
              </a:pPr>
              <a:t>20</a:t>
            </a:fld>
            <a:endParaRPr lang="ko-KR" altLang="en-US"/>
          </a:p>
        </p:txBody>
      </p:sp>
    </p:spTree>
    <p:extLst>
      <p:ext uri="{BB962C8B-B14F-4D97-AF65-F5344CB8AC3E}">
        <p14:creationId xmlns:p14="http://schemas.microsoft.com/office/powerpoint/2010/main" val="2380182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8A3F-5055-D66E-22C0-CD41022405DC}"/>
              </a:ext>
            </a:extLst>
          </p:cNvPr>
          <p:cNvSpPr>
            <a:spLocks noGrp="1"/>
          </p:cNvSpPr>
          <p:nvPr>
            <p:ph type="title"/>
          </p:nvPr>
        </p:nvSpPr>
        <p:spPr/>
        <p:txBody>
          <a:bodyPr/>
          <a:lstStyle/>
          <a:p>
            <a:r>
              <a:rPr lang="en-US" sz="2400" dirty="0"/>
              <a:t>Composing multiple nodes in a single process</a:t>
            </a:r>
          </a:p>
        </p:txBody>
      </p:sp>
      <p:sp>
        <p:nvSpPr>
          <p:cNvPr id="3" name="Content Placeholder 2">
            <a:extLst>
              <a:ext uri="{FF2B5EF4-FFF2-40B4-BE49-F238E27FC236}">
                <a16:creationId xmlns:a16="http://schemas.microsoft.com/office/drawing/2014/main" id="{6423001D-4114-8DF1-2A67-49BCCAC31955}"/>
              </a:ext>
            </a:extLst>
          </p:cNvPr>
          <p:cNvSpPr>
            <a:spLocks noGrp="1"/>
          </p:cNvSpPr>
          <p:nvPr>
            <p:ph idx="1"/>
          </p:nvPr>
        </p:nvSpPr>
        <p:spPr>
          <a:xfrm>
            <a:off x="179512" y="1071563"/>
            <a:ext cx="8712968" cy="5214937"/>
          </a:xfrm>
        </p:spPr>
        <p:txBody>
          <a:bodyPr/>
          <a:lstStyle/>
          <a:p>
            <a:r>
              <a:rPr lang="en-US" sz="2000" b="1" i="0" u="none" strike="noStrike" dirty="0">
                <a:effectLst/>
                <a:latin typeface="Roboto Slab"/>
              </a:rPr>
              <a:t>Run-time composition using </a:t>
            </a:r>
            <a:r>
              <a:rPr lang="en-US" sz="2000" b="1" i="0" u="none" strike="noStrike" dirty="0" err="1">
                <a:effectLst/>
                <a:latin typeface="Roboto Slab"/>
              </a:rPr>
              <a:t>dlopen</a:t>
            </a:r>
            <a:endParaRPr lang="en-US" sz="2000" b="1" i="0" u="none" strike="noStrike" dirty="0">
              <a:effectLst/>
              <a:latin typeface="Roboto Slab"/>
            </a:endParaRPr>
          </a:p>
          <a:p>
            <a:pPr lvl="1"/>
            <a:r>
              <a:rPr lang="en-US" sz="1600" b="0" i="0" dirty="0">
                <a:effectLst/>
                <a:latin typeface="Lato" panose="020F0502020204030203" pitchFamily="34" charset="0"/>
              </a:rPr>
              <a:t>This demo presents an alternative to run-time composition by creating a generic container process and explicitly passing the libraries to load without using ROS interfaces. The process will open each library and create one instance of each “</a:t>
            </a:r>
            <a:r>
              <a:rPr lang="en-US" sz="1600" b="0" i="0" dirty="0" err="1">
                <a:effectLst/>
                <a:latin typeface="Lato" panose="020F0502020204030203" pitchFamily="34" charset="0"/>
              </a:rPr>
              <a:t>rclcpp</a:t>
            </a:r>
            <a:r>
              <a:rPr lang="en-US" sz="1600" b="0" i="0" dirty="0">
                <a:effectLst/>
                <a:latin typeface="Lato" panose="020F0502020204030203" pitchFamily="34" charset="0"/>
              </a:rPr>
              <a:t>::Node” class in the library </a:t>
            </a:r>
            <a:r>
              <a:rPr lang="en-US" sz="1600" b="0" i="0" u="none" strike="noStrike" dirty="0">
                <a:effectLst/>
                <a:latin typeface="Lato" panose="020F0502020204030203" pitchFamily="34" charset="0"/>
                <a:hlinkClick r:id="rId2">
                  <a:extLst>
                    <a:ext uri="{A12FA001-AC4F-418D-AE19-62706E023703}">
                      <ahyp:hlinkClr xmlns:ahyp="http://schemas.microsoft.com/office/drawing/2018/hyperlinkcolor" val="tx"/>
                    </a:ext>
                  </a:extLst>
                </a:hlinkClick>
              </a:rPr>
              <a:t>source code</a:t>
            </a:r>
            <a:r>
              <a:rPr lang="en-US" sz="1600" b="0" i="0" dirty="0">
                <a:effectLst/>
                <a:latin typeface="Lato" panose="020F0502020204030203" pitchFamily="34" charset="0"/>
              </a:rPr>
              <a:t>).</a:t>
            </a:r>
          </a:p>
          <a:p>
            <a:pPr marL="457200" lvl="1" indent="0">
              <a:buNone/>
            </a:pPr>
            <a:endParaRPr lang="en-US" sz="1600" b="0" i="0" dirty="0">
              <a:effectLst/>
              <a:latin typeface="Lato" panose="020F0502020204030203" pitchFamily="34" charset="0"/>
            </a:endParaRPr>
          </a:p>
          <a:p>
            <a:pPr lvl="2"/>
            <a:r>
              <a:rPr lang="en-US" sz="1200" i="0" u="none" strike="noStrike" dirty="0">
                <a:effectLst/>
                <a:latin typeface="Roboto Slab"/>
              </a:rPr>
              <a:t>ros2 run composition </a:t>
            </a:r>
            <a:r>
              <a:rPr lang="en-US" sz="1200" i="0" u="none" strike="noStrike" dirty="0" err="1">
                <a:effectLst/>
                <a:latin typeface="Roboto Slab"/>
              </a:rPr>
              <a:t>dlopen_composition</a:t>
            </a:r>
            <a:r>
              <a:rPr lang="en-US" sz="1200" i="0" u="none" strike="noStrike" dirty="0">
                <a:effectLst/>
                <a:latin typeface="Roboto Slab"/>
              </a:rPr>
              <a:t> `ros2 pkg prefix composition`/lib/libtalker_component.so `ros2 pkg prefix composition`/lib/liblistener_component.so</a:t>
            </a:r>
          </a:p>
          <a:p>
            <a:pPr marL="914400" lvl="2" indent="0">
              <a:buNone/>
            </a:pPr>
            <a:endParaRPr lang="en-US" sz="1200" i="0" u="none" strike="noStrike" dirty="0">
              <a:effectLst/>
              <a:latin typeface="Roboto Slab"/>
            </a:endParaRPr>
          </a:p>
          <a:p>
            <a:pPr lvl="1"/>
            <a:r>
              <a:rPr lang="en-US" sz="1600" b="0" i="0" dirty="0">
                <a:effectLst/>
                <a:latin typeface="Lato" panose="020F0502020204030203" pitchFamily="34" charset="0"/>
              </a:rPr>
              <a:t>Now the shell should show repeated output for each sent and received message.</a:t>
            </a:r>
          </a:p>
          <a:p>
            <a:pPr marL="457200" lvl="1" indent="0">
              <a:buNone/>
            </a:pPr>
            <a:endParaRPr lang="en-US" sz="1600" b="0" i="0" dirty="0">
              <a:effectLst/>
              <a:latin typeface="Lato" panose="020F0502020204030203" pitchFamily="34" charset="0"/>
            </a:endParaRPr>
          </a:p>
          <a:p>
            <a:r>
              <a:rPr lang="en-US" sz="2000" b="0" i="0" dirty="0">
                <a:effectLst/>
                <a:latin typeface="Lato" panose="020F0502020204030203" pitchFamily="34" charset="0"/>
              </a:rPr>
              <a:t>Composition using launch actions</a:t>
            </a:r>
          </a:p>
          <a:p>
            <a:pPr marL="0" indent="0">
              <a:buNone/>
            </a:pPr>
            <a:endParaRPr lang="en-US" sz="2000" b="0" i="0" dirty="0">
              <a:effectLst/>
              <a:latin typeface="Lato" panose="020F0502020204030203" pitchFamily="34" charset="0"/>
            </a:endParaRPr>
          </a:p>
          <a:p>
            <a:pPr lvl="1"/>
            <a:r>
              <a:rPr lang="en-US" sz="1600" b="0" i="0" dirty="0">
                <a:effectLst/>
                <a:latin typeface="Lato" panose="020F0502020204030203" pitchFamily="34" charset="0"/>
              </a:rPr>
              <a:t>While the command line tools are useful for debugging and diagnosing component configurations, it is frequently more convenient to start a set of components at the same time. To automate this action, we can use the functionality in </a:t>
            </a:r>
            <a:r>
              <a:rPr lang="en-US" sz="1600" b="0" i="0" dirty="0">
                <a:solidFill>
                  <a:srgbClr val="FF0000"/>
                </a:solidFill>
                <a:effectLst/>
                <a:latin typeface="SFMono-Regular"/>
              </a:rPr>
              <a:t>ros2 launch</a:t>
            </a:r>
          </a:p>
          <a:p>
            <a:pPr lvl="2"/>
            <a:r>
              <a:rPr lang="en-US" sz="2000" b="0" i="0" dirty="0">
                <a:effectLst/>
                <a:latin typeface="Lato" panose="020F0502020204030203" pitchFamily="34" charset="0"/>
              </a:rPr>
              <a:t>ros2 launch composition composition_demo.launch.py</a:t>
            </a:r>
          </a:p>
          <a:p>
            <a:pPr marL="0" indent="0">
              <a:buNone/>
            </a:pPr>
            <a:br>
              <a:rPr lang="en-US" sz="1400" b="0" i="0" dirty="0">
                <a:solidFill>
                  <a:srgbClr val="404040"/>
                </a:solidFill>
                <a:effectLst/>
                <a:latin typeface="Lato" panose="020F0502020204030203" pitchFamily="34" charset="0"/>
              </a:rPr>
            </a:br>
            <a:endParaRPr lang="en-US" sz="1600" i="0" u="none" strike="noStrike" dirty="0">
              <a:effectLst/>
              <a:latin typeface="Roboto Slab"/>
            </a:endParaRPr>
          </a:p>
          <a:p>
            <a:pPr lvl="1"/>
            <a:endParaRPr lang="en-US" b="1" i="0" dirty="0">
              <a:solidFill>
                <a:srgbClr val="404040"/>
              </a:solidFill>
              <a:effectLst/>
              <a:latin typeface="Roboto Slab"/>
            </a:endParaRPr>
          </a:p>
          <a:p>
            <a:endParaRPr lang="en-US" dirty="0"/>
          </a:p>
        </p:txBody>
      </p:sp>
      <p:sp>
        <p:nvSpPr>
          <p:cNvPr id="4" name="Slide Number Placeholder 3">
            <a:extLst>
              <a:ext uri="{FF2B5EF4-FFF2-40B4-BE49-F238E27FC236}">
                <a16:creationId xmlns:a16="http://schemas.microsoft.com/office/drawing/2014/main" id="{F3C7D6C3-06EC-1FF0-FDAB-49352EBEC697}"/>
              </a:ext>
            </a:extLst>
          </p:cNvPr>
          <p:cNvSpPr>
            <a:spLocks noGrp="1"/>
          </p:cNvSpPr>
          <p:nvPr>
            <p:ph type="sldNum" sz="quarter" idx="12"/>
          </p:nvPr>
        </p:nvSpPr>
        <p:spPr/>
        <p:txBody>
          <a:bodyPr/>
          <a:lstStyle/>
          <a:p>
            <a:pPr>
              <a:defRPr/>
            </a:pPr>
            <a:fld id="{CA4AC7C1-D12F-41DB-AB4A-A9F0A9959DA2}" type="slidenum">
              <a:rPr lang="ko-KR" altLang="en-US" smtClean="0"/>
              <a:pPr>
                <a:defRPr/>
              </a:pPr>
              <a:t>21</a:t>
            </a:fld>
            <a:endParaRPr lang="ko-KR" altLang="en-US"/>
          </a:p>
        </p:txBody>
      </p:sp>
    </p:spTree>
    <p:extLst>
      <p:ext uri="{BB962C8B-B14F-4D97-AF65-F5344CB8AC3E}">
        <p14:creationId xmlns:p14="http://schemas.microsoft.com/office/powerpoint/2010/main" val="830925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8E39-25EB-5156-2167-8128E718FB01}"/>
              </a:ext>
            </a:extLst>
          </p:cNvPr>
          <p:cNvSpPr>
            <a:spLocks noGrp="1"/>
          </p:cNvSpPr>
          <p:nvPr>
            <p:ph type="title"/>
          </p:nvPr>
        </p:nvSpPr>
        <p:spPr/>
        <p:txBody>
          <a:bodyPr/>
          <a:lstStyle/>
          <a:p>
            <a:r>
              <a:rPr lang="en-US" sz="2400" b="1" i="0" dirty="0">
                <a:solidFill>
                  <a:srgbClr val="404040"/>
                </a:solidFill>
                <a:effectLst/>
                <a:latin typeface="Roboto Slab"/>
              </a:rPr>
              <a:t>Creating a launch file</a:t>
            </a:r>
            <a:endParaRPr lang="en-US" sz="2400" dirty="0"/>
          </a:p>
        </p:txBody>
      </p:sp>
      <p:sp>
        <p:nvSpPr>
          <p:cNvPr id="3" name="Content Placeholder 2">
            <a:extLst>
              <a:ext uri="{FF2B5EF4-FFF2-40B4-BE49-F238E27FC236}">
                <a16:creationId xmlns:a16="http://schemas.microsoft.com/office/drawing/2014/main" id="{84B77824-7C66-077E-85B8-4EB20BF878D2}"/>
              </a:ext>
            </a:extLst>
          </p:cNvPr>
          <p:cNvSpPr>
            <a:spLocks noGrp="1"/>
          </p:cNvSpPr>
          <p:nvPr>
            <p:ph idx="1"/>
          </p:nvPr>
        </p:nvSpPr>
        <p:spPr>
          <a:xfrm>
            <a:off x="179512" y="1071563"/>
            <a:ext cx="8712968" cy="5214937"/>
          </a:xfrm>
        </p:spPr>
        <p:txBody>
          <a:bodyPr/>
          <a:lstStyle/>
          <a:p>
            <a:r>
              <a:rPr lang="en-US" sz="1600" b="1" i="0" dirty="0">
                <a:effectLst/>
                <a:latin typeface="Lato" panose="020F0502020204030203" pitchFamily="34" charset="0"/>
              </a:rPr>
              <a:t>Goal:</a:t>
            </a:r>
            <a:r>
              <a:rPr lang="en-US" sz="1600" b="0" i="0" dirty="0">
                <a:effectLst/>
                <a:latin typeface="Lato" panose="020F0502020204030203" pitchFamily="34" charset="0"/>
              </a:rPr>
              <a:t> Create a launch file to run a complex ROS 2 system.</a:t>
            </a:r>
          </a:p>
          <a:p>
            <a:pPr lvl="1"/>
            <a:r>
              <a:rPr kumimoji="0" lang="en-US" altLang="en-US" sz="1400" b="0" i="0" u="none" strike="noStrike" cap="none" normalizeH="0" baseline="0" dirty="0">
                <a:ln>
                  <a:noFill/>
                </a:ln>
                <a:effectLst/>
                <a:latin typeface="Lato" panose="020F0502020204030203" pitchFamily="34" charset="0"/>
              </a:rPr>
              <a:t>Launch files written in Python, XML, or YAML can start and stop different nodes as well as trigger and act on various events. </a:t>
            </a:r>
            <a:endParaRPr lang="en-US" altLang="en-US" sz="1800" dirty="0"/>
          </a:p>
          <a:p>
            <a:r>
              <a:rPr kumimoji="0" lang="en-US" altLang="en-US" sz="1800" b="0" i="0" u="none" strike="noStrike" cap="none" normalizeH="0" baseline="0" dirty="0">
                <a:ln>
                  <a:noFill/>
                </a:ln>
                <a:solidFill>
                  <a:schemeClr val="tx1"/>
                </a:solidFill>
                <a:effectLst/>
              </a:rPr>
              <a:t>Step 1: Setup</a:t>
            </a:r>
          </a:p>
          <a:p>
            <a:pPr lvl="1"/>
            <a:r>
              <a:rPr lang="en-US" altLang="en-US" sz="1400" dirty="0"/>
              <a:t> </a:t>
            </a:r>
            <a:r>
              <a:rPr lang="en-US" altLang="en-US" sz="1600" dirty="0"/>
              <a:t>Create a directory to store your launch files:</a:t>
            </a:r>
          </a:p>
          <a:p>
            <a:pPr lvl="2"/>
            <a:r>
              <a:rPr kumimoji="0" lang="en-US" altLang="en-US" sz="1600" b="0" i="0" u="none" strike="noStrike" cap="none" normalizeH="0" baseline="0" dirty="0" err="1">
                <a:ln>
                  <a:noFill/>
                </a:ln>
                <a:solidFill>
                  <a:schemeClr val="tx1"/>
                </a:solidFill>
                <a:effectLst/>
              </a:rPr>
              <a:t>mkdir</a:t>
            </a:r>
            <a:r>
              <a:rPr kumimoji="0" lang="en-US" altLang="en-US" sz="1600" b="0" i="0" u="none" strike="noStrike" cap="none" normalizeH="0" baseline="0" dirty="0">
                <a:ln>
                  <a:noFill/>
                </a:ln>
                <a:solidFill>
                  <a:schemeClr val="tx1"/>
                </a:solidFill>
                <a:effectLst/>
              </a:rPr>
              <a:t> launch</a:t>
            </a:r>
          </a:p>
          <a:p>
            <a:r>
              <a:rPr lang="en-US" altLang="en-US" sz="1600" dirty="0"/>
              <a:t>Step 2: Write the launch file </a:t>
            </a:r>
          </a:p>
          <a:p>
            <a:endParaRPr lang="en-US" altLang="en-US" sz="1600" dirty="0"/>
          </a:p>
          <a:p>
            <a:pPr lvl="1"/>
            <a:r>
              <a:rPr lang="en-US" altLang="en-US" sz="1600" dirty="0"/>
              <a:t>Python launch file example</a:t>
            </a:r>
          </a:p>
          <a:p>
            <a:pPr marL="0" indent="0">
              <a:buNone/>
            </a:pPr>
            <a:endParaRPr kumimoji="0" lang="en-US" altLang="en-US" sz="1600" b="0" i="0" u="none" strike="noStrike" cap="none" normalizeH="0" baseline="0" dirty="0">
              <a:ln>
                <a:noFill/>
              </a:ln>
              <a:solidFill>
                <a:schemeClr val="tx1"/>
              </a:solidFill>
              <a:effectLst/>
            </a:endParaRPr>
          </a:p>
          <a:p>
            <a:pPr lvl="1"/>
            <a:endParaRPr lang="en-US" sz="1200" dirty="0"/>
          </a:p>
        </p:txBody>
      </p:sp>
      <p:sp>
        <p:nvSpPr>
          <p:cNvPr id="4" name="Slide Number Placeholder 3">
            <a:extLst>
              <a:ext uri="{FF2B5EF4-FFF2-40B4-BE49-F238E27FC236}">
                <a16:creationId xmlns:a16="http://schemas.microsoft.com/office/drawing/2014/main" id="{E306F525-4ADE-557E-8DCB-CEF67B9EDF78}"/>
              </a:ext>
            </a:extLst>
          </p:cNvPr>
          <p:cNvSpPr>
            <a:spLocks noGrp="1"/>
          </p:cNvSpPr>
          <p:nvPr>
            <p:ph type="sldNum" sz="quarter" idx="12"/>
          </p:nvPr>
        </p:nvSpPr>
        <p:spPr/>
        <p:txBody>
          <a:bodyPr/>
          <a:lstStyle/>
          <a:p>
            <a:pPr>
              <a:defRPr/>
            </a:pPr>
            <a:fld id="{CA4AC7C1-D12F-41DB-AB4A-A9F0A9959DA2}" type="slidenum">
              <a:rPr lang="ko-KR" altLang="en-US" smtClean="0"/>
              <a:pPr>
                <a:defRPr/>
              </a:pPr>
              <a:t>22</a:t>
            </a:fld>
            <a:endParaRPr lang="ko-KR" altLang="en-US"/>
          </a:p>
        </p:txBody>
      </p:sp>
      <p:sp>
        <p:nvSpPr>
          <p:cNvPr id="6" name="Rectangle 2">
            <a:extLst>
              <a:ext uri="{FF2B5EF4-FFF2-40B4-BE49-F238E27FC236}">
                <a16:creationId xmlns:a16="http://schemas.microsoft.com/office/drawing/2014/main" id="{0AA14102-6B3A-FD8C-FCFA-98F2AD9B7A5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F43E3AD-D050-C7F9-EE27-A4A46C39D0AE}"/>
              </a:ext>
            </a:extLst>
          </p:cNvPr>
          <p:cNvPicPr>
            <a:picLocks noChangeAspect="1"/>
          </p:cNvPicPr>
          <p:nvPr/>
        </p:nvPicPr>
        <p:blipFill>
          <a:blip r:embed="rId2"/>
          <a:stretch>
            <a:fillRect/>
          </a:stretch>
        </p:blipFill>
        <p:spPr>
          <a:xfrm>
            <a:off x="3707904" y="2493820"/>
            <a:ext cx="4536504" cy="3792680"/>
          </a:xfrm>
          <a:prstGeom prst="rect">
            <a:avLst/>
          </a:prstGeom>
        </p:spPr>
      </p:pic>
    </p:spTree>
    <p:extLst>
      <p:ext uri="{BB962C8B-B14F-4D97-AF65-F5344CB8AC3E}">
        <p14:creationId xmlns:p14="http://schemas.microsoft.com/office/powerpoint/2010/main" val="1364605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8E39-25EB-5156-2167-8128E718FB01}"/>
              </a:ext>
            </a:extLst>
          </p:cNvPr>
          <p:cNvSpPr>
            <a:spLocks noGrp="1"/>
          </p:cNvSpPr>
          <p:nvPr>
            <p:ph type="title"/>
          </p:nvPr>
        </p:nvSpPr>
        <p:spPr/>
        <p:txBody>
          <a:bodyPr/>
          <a:lstStyle/>
          <a:p>
            <a:r>
              <a:rPr lang="en-US" sz="2400" b="1" i="0" dirty="0">
                <a:solidFill>
                  <a:srgbClr val="404040"/>
                </a:solidFill>
                <a:effectLst/>
                <a:latin typeface="Roboto Slab"/>
              </a:rPr>
              <a:t>Creating a launch file</a:t>
            </a:r>
            <a:endParaRPr lang="en-US" sz="2400" dirty="0"/>
          </a:p>
        </p:txBody>
      </p:sp>
      <p:sp>
        <p:nvSpPr>
          <p:cNvPr id="3" name="Content Placeholder 2">
            <a:extLst>
              <a:ext uri="{FF2B5EF4-FFF2-40B4-BE49-F238E27FC236}">
                <a16:creationId xmlns:a16="http://schemas.microsoft.com/office/drawing/2014/main" id="{84B77824-7C66-077E-85B8-4EB20BF878D2}"/>
              </a:ext>
            </a:extLst>
          </p:cNvPr>
          <p:cNvSpPr>
            <a:spLocks noGrp="1"/>
          </p:cNvSpPr>
          <p:nvPr>
            <p:ph idx="1"/>
          </p:nvPr>
        </p:nvSpPr>
        <p:spPr/>
        <p:txBody>
          <a:bodyPr/>
          <a:lstStyle/>
          <a:p>
            <a:r>
              <a:rPr lang="en-US" dirty="0"/>
              <a:t>Step 3: ros2 launch</a:t>
            </a:r>
          </a:p>
          <a:p>
            <a:pPr lvl="1"/>
            <a:r>
              <a:rPr lang="en-US" sz="1600" b="0" i="0" dirty="0">
                <a:effectLst/>
                <a:latin typeface="Lato" panose="020F0502020204030203" pitchFamily="34" charset="0"/>
              </a:rPr>
              <a:t>To run the launch file created above, enter into the directory you created earlier and run the following command:</a:t>
            </a:r>
          </a:p>
          <a:p>
            <a:pPr lvl="2"/>
            <a:r>
              <a:rPr lang="en-US" sz="2000" dirty="0"/>
              <a:t>cd launch</a:t>
            </a:r>
          </a:p>
          <a:p>
            <a:pPr lvl="2"/>
            <a:r>
              <a:rPr lang="en-US" sz="2000" dirty="0"/>
              <a:t>ros2 launch turtlesim_mimic_launch.py</a:t>
            </a:r>
          </a:p>
          <a:p>
            <a:pPr lvl="2"/>
            <a:endParaRPr lang="en-US" sz="2000" dirty="0"/>
          </a:p>
          <a:p>
            <a:pPr lvl="1"/>
            <a:r>
              <a:rPr kumimoji="0" lang="en-US" altLang="en-US" sz="1400" b="0" i="0" u="none" strike="noStrike" cap="none" normalizeH="0" baseline="0" dirty="0">
                <a:ln>
                  <a:noFill/>
                </a:ln>
                <a:effectLst/>
                <a:latin typeface="Lato" panose="020F0502020204030203" pitchFamily="34" charset="0"/>
              </a:rPr>
              <a:t>Two </a:t>
            </a:r>
            <a:r>
              <a:rPr kumimoji="0" lang="en-US" altLang="en-US" sz="1400" b="0" i="0" u="none" strike="noStrike" cap="none" normalizeH="0" baseline="0" dirty="0" err="1">
                <a:ln>
                  <a:noFill/>
                </a:ln>
                <a:effectLst/>
                <a:latin typeface="Lato" panose="020F0502020204030203" pitchFamily="34" charset="0"/>
              </a:rPr>
              <a:t>turtlesim</a:t>
            </a:r>
            <a:r>
              <a:rPr kumimoji="0" lang="en-US" altLang="en-US" sz="1400" b="0" i="0" u="none" strike="noStrike" cap="none" normalizeH="0" baseline="0" dirty="0">
                <a:ln>
                  <a:noFill/>
                </a:ln>
                <a:effectLst/>
                <a:latin typeface="Lato" panose="020F0502020204030203" pitchFamily="34" charset="0"/>
              </a:rPr>
              <a:t> windows will open, and you will see the following </a:t>
            </a:r>
            <a:r>
              <a:rPr kumimoji="0" lang="en-US" altLang="en-US" sz="1400" b="0" i="0" u="none" strike="noStrike" cap="none" normalizeH="0" baseline="0" dirty="0">
                <a:ln>
                  <a:noFill/>
                </a:ln>
                <a:solidFill>
                  <a:srgbClr val="E74C3C"/>
                </a:solidFill>
                <a:effectLst/>
                <a:latin typeface="Arial Unicode MS"/>
                <a:ea typeface="SFMono-Regular"/>
              </a:rPr>
              <a:t>[INFO]</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messages telling you which nodes your launch file has started:</a:t>
            </a:r>
            <a:r>
              <a:rPr kumimoji="0" lang="en-US" altLang="en-US" sz="1400" b="0" i="0" u="none" strike="noStrike" cap="none" normalizeH="0" baseline="0" dirty="0">
                <a:ln>
                  <a:noFill/>
                </a:ln>
                <a:effectLst/>
              </a:rPr>
              <a:t> </a:t>
            </a: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effectLst/>
              <a:latin typeface="Arial" panose="020B0604020202020204" pitchFamily="34" charset="0"/>
            </a:endParaRP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effectLst/>
              <a:latin typeface="Arial" panose="020B0604020202020204" pitchFamily="34" charset="0"/>
            </a:endParaRPr>
          </a:p>
          <a:p>
            <a:pPr lvl="1"/>
            <a:endParaRPr kumimoji="0" lang="en-US" altLang="en-US" sz="1400" b="0" i="0" u="none" strike="noStrike" cap="none" normalizeH="0" baseline="0" dirty="0">
              <a:ln>
                <a:noFill/>
              </a:ln>
              <a:effectLst/>
              <a:latin typeface="Arial" panose="020B0604020202020204" pitchFamily="34" charset="0"/>
            </a:endParaRPr>
          </a:p>
          <a:p>
            <a:pPr lvl="1"/>
            <a:r>
              <a:rPr kumimoji="0" lang="en-US" altLang="en-US" sz="1600" b="0" i="0" u="none" strike="noStrike" cap="none" normalizeH="0" baseline="0" dirty="0">
                <a:ln>
                  <a:noFill/>
                </a:ln>
                <a:effectLst/>
                <a:latin typeface="Lato" panose="020F0502020204030203" pitchFamily="34" charset="0"/>
              </a:rPr>
              <a:t>To see the system in action, open a new terminal and run the </a:t>
            </a:r>
            <a:r>
              <a:rPr kumimoji="0" lang="en-US" altLang="en-US" sz="1050" b="0" i="0" u="none" strike="noStrike" cap="none" normalizeH="0" baseline="0" dirty="0">
                <a:ln>
                  <a:noFill/>
                </a:ln>
                <a:solidFill>
                  <a:srgbClr val="E74C3C"/>
                </a:solidFill>
                <a:effectLst/>
                <a:latin typeface="Arial Unicode MS"/>
                <a:ea typeface="SFMono-Regular"/>
              </a:rPr>
              <a:t>ros2 topic pub</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command on the </a:t>
            </a:r>
            <a:r>
              <a:rPr kumimoji="0" lang="en-US" altLang="en-US" sz="1050" b="0" i="0" u="none" strike="noStrike" cap="none" normalizeH="0" baseline="0" dirty="0">
                <a:ln>
                  <a:noFill/>
                </a:ln>
                <a:solidFill>
                  <a:srgbClr val="E74C3C"/>
                </a:solidFill>
                <a:effectLst/>
                <a:latin typeface="Arial Unicode MS"/>
                <a:ea typeface="SFMono-Regular"/>
              </a:rPr>
              <a:t>/turtlesim1/turtle1/</a:t>
            </a:r>
            <a:r>
              <a:rPr kumimoji="0" lang="en-US" altLang="en-US" sz="1050" b="0" i="0" u="none" strike="noStrike" cap="none" normalizeH="0" baseline="0" dirty="0" err="1">
                <a:ln>
                  <a:noFill/>
                </a:ln>
                <a:solidFill>
                  <a:srgbClr val="E74C3C"/>
                </a:solidFill>
                <a:effectLst/>
                <a:latin typeface="Arial Unicode MS"/>
                <a:ea typeface="SFMono-Regular"/>
              </a:rPr>
              <a:t>cmd_vel</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topic to get the first turtle moving:</a:t>
            </a:r>
            <a:r>
              <a:rPr kumimoji="0" lang="en-US" altLang="en-US" sz="800" b="0" i="0" u="none" strike="noStrike" cap="none" normalizeH="0" baseline="0" dirty="0">
                <a:ln>
                  <a:noFill/>
                </a:ln>
                <a:effectLst/>
              </a:rPr>
              <a:t> </a:t>
            </a:r>
            <a:endParaRPr lang="en-US" altLang="en-US" sz="2400" dirty="0">
              <a:latin typeface="Arial" panose="020B0604020202020204" pitchFamily="34" charset="0"/>
            </a:endParaRPr>
          </a:p>
          <a:p>
            <a:pPr lvl="2"/>
            <a:r>
              <a:rPr lang="en-US" sz="1600" dirty="0">
                <a:latin typeface="Lato" panose="020F0502020204030203" pitchFamily="34" charset="0"/>
              </a:rPr>
              <a:t>ros2 topic pub -r 1 /turtlesim1/turtle1/</a:t>
            </a:r>
            <a:r>
              <a:rPr lang="en-US" sz="1600" dirty="0" err="1">
                <a:latin typeface="Lato" panose="020F0502020204030203" pitchFamily="34" charset="0"/>
              </a:rPr>
              <a:t>cmd_vel</a:t>
            </a:r>
            <a:r>
              <a:rPr lang="en-US" sz="1600" dirty="0">
                <a:latin typeface="Lato" panose="020F0502020204030203" pitchFamily="34" charset="0"/>
              </a:rPr>
              <a:t> </a:t>
            </a:r>
            <a:r>
              <a:rPr lang="en-US" sz="1600" dirty="0" err="1">
                <a:latin typeface="Lato" panose="020F0502020204030203" pitchFamily="34" charset="0"/>
              </a:rPr>
              <a:t>geometry_msgs</a:t>
            </a:r>
            <a:r>
              <a:rPr lang="en-US" sz="1600" dirty="0">
                <a:latin typeface="Lato" panose="020F0502020204030203" pitchFamily="34" charset="0"/>
              </a:rPr>
              <a:t>/msg/Twist "{linear: {x: 2.0, y: 0.0, z: 0.0}, angular: {x: 0.0, y: 0.0, z: -1.8}}“</a:t>
            </a:r>
          </a:p>
          <a:p>
            <a:pPr lvl="1"/>
            <a:endParaRPr lang="en-US" sz="1200" dirty="0">
              <a:latin typeface="Lato" panose="020F0502020204030203" pitchFamily="34" charset="0"/>
            </a:endParaRPr>
          </a:p>
          <a:p>
            <a:pPr lvl="1"/>
            <a:endParaRPr lang="en-US" sz="1600" dirty="0"/>
          </a:p>
        </p:txBody>
      </p:sp>
      <p:sp>
        <p:nvSpPr>
          <p:cNvPr id="4" name="Slide Number Placeholder 3">
            <a:extLst>
              <a:ext uri="{FF2B5EF4-FFF2-40B4-BE49-F238E27FC236}">
                <a16:creationId xmlns:a16="http://schemas.microsoft.com/office/drawing/2014/main" id="{E306F525-4ADE-557E-8DCB-CEF67B9EDF78}"/>
              </a:ext>
            </a:extLst>
          </p:cNvPr>
          <p:cNvSpPr>
            <a:spLocks noGrp="1"/>
          </p:cNvSpPr>
          <p:nvPr>
            <p:ph type="sldNum" sz="quarter" idx="12"/>
          </p:nvPr>
        </p:nvSpPr>
        <p:spPr/>
        <p:txBody>
          <a:bodyPr/>
          <a:lstStyle/>
          <a:p>
            <a:pPr>
              <a:defRPr/>
            </a:pPr>
            <a:fld id="{CA4AC7C1-D12F-41DB-AB4A-A9F0A9959DA2}" type="slidenum">
              <a:rPr lang="ko-KR" altLang="en-US" smtClean="0"/>
              <a:pPr>
                <a:defRPr/>
              </a:pPr>
              <a:t>23</a:t>
            </a:fld>
            <a:endParaRPr lang="ko-KR" altLang="en-US"/>
          </a:p>
        </p:txBody>
      </p:sp>
      <p:pic>
        <p:nvPicPr>
          <p:cNvPr id="8" name="Picture 7">
            <a:extLst>
              <a:ext uri="{FF2B5EF4-FFF2-40B4-BE49-F238E27FC236}">
                <a16:creationId xmlns:a16="http://schemas.microsoft.com/office/drawing/2014/main" id="{0AB4BEF6-747A-6B5A-F7FE-5EE171B05E1C}"/>
              </a:ext>
            </a:extLst>
          </p:cNvPr>
          <p:cNvPicPr>
            <a:picLocks noChangeAspect="1"/>
          </p:cNvPicPr>
          <p:nvPr/>
        </p:nvPicPr>
        <p:blipFill>
          <a:blip r:embed="rId2"/>
          <a:stretch>
            <a:fillRect/>
          </a:stretch>
        </p:blipFill>
        <p:spPr>
          <a:xfrm>
            <a:off x="2555776" y="3861048"/>
            <a:ext cx="3858163" cy="733527"/>
          </a:xfrm>
          <a:prstGeom prst="rect">
            <a:avLst/>
          </a:prstGeom>
        </p:spPr>
      </p:pic>
    </p:spTree>
    <p:extLst>
      <p:ext uri="{BB962C8B-B14F-4D97-AF65-F5344CB8AC3E}">
        <p14:creationId xmlns:p14="http://schemas.microsoft.com/office/powerpoint/2010/main" val="1476992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8E39-25EB-5156-2167-8128E718FB01}"/>
              </a:ext>
            </a:extLst>
          </p:cNvPr>
          <p:cNvSpPr>
            <a:spLocks noGrp="1"/>
          </p:cNvSpPr>
          <p:nvPr>
            <p:ph type="title"/>
          </p:nvPr>
        </p:nvSpPr>
        <p:spPr/>
        <p:txBody>
          <a:bodyPr/>
          <a:lstStyle/>
          <a:p>
            <a:r>
              <a:rPr lang="en-US" sz="2400" b="1" i="0" dirty="0">
                <a:solidFill>
                  <a:srgbClr val="404040"/>
                </a:solidFill>
                <a:effectLst/>
                <a:latin typeface="Roboto Slab"/>
              </a:rPr>
              <a:t>Creating a launch file</a:t>
            </a:r>
            <a:endParaRPr lang="en-US" sz="2400" dirty="0"/>
          </a:p>
        </p:txBody>
      </p:sp>
      <p:sp>
        <p:nvSpPr>
          <p:cNvPr id="3" name="Content Placeholder 2">
            <a:extLst>
              <a:ext uri="{FF2B5EF4-FFF2-40B4-BE49-F238E27FC236}">
                <a16:creationId xmlns:a16="http://schemas.microsoft.com/office/drawing/2014/main" id="{84B77824-7C66-077E-85B8-4EB20BF878D2}"/>
              </a:ext>
            </a:extLst>
          </p:cNvPr>
          <p:cNvSpPr>
            <a:spLocks noGrp="1"/>
          </p:cNvSpPr>
          <p:nvPr>
            <p:ph idx="1"/>
          </p:nvPr>
        </p:nvSpPr>
        <p:spPr/>
        <p:txBody>
          <a:bodyPr/>
          <a:lstStyle/>
          <a:p>
            <a:r>
              <a:rPr lang="en-US" dirty="0"/>
              <a:t>Step 4: Introspect the system with </a:t>
            </a:r>
            <a:r>
              <a:rPr lang="en-US" dirty="0" err="1"/>
              <a:t>rqt_graph</a:t>
            </a:r>
            <a:endParaRPr lang="en-US" dirty="0"/>
          </a:p>
          <a:p>
            <a:pPr lvl="1"/>
            <a:r>
              <a:rPr kumimoji="0" lang="en-US" altLang="en-US" sz="1600" b="0" i="0" u="none" strike="noStrike" cap="none" normalizeH="0" baseline="0" dirty="0">
                <a:ln>
                  <a:noFill/>
                </a:ln>
                <a:effectLst/>
                <a:latin typeface="Lato" panose="020F0502020204030203" pitchFamily="34" charset="0"/>
              </a:rPr>
              <a:t>While the system is still running, open a new terminal and run </a:t>
            </a:r>
            <a:r>
              <a:rPr kumimoji="0" lang="en-US" altLang="en-US" sz="1600" b="0" i="0" u="none" strike="noStrike" cap="none" normalizeH="0" baseline="0" dirty="0" err="1">
                <a:ln>
                  <a:noFill/>
                </a:ln>
                <a:solidFill>
                  <a:srgbClr val="FF0000"/>
                </a:solidFill>
                <a:effectLst/>
                <a:latin typeface="Arial Unicode MS"/>
                <a:ea typeface="SFMono-Regular"/>
              </a:rPr>
              <a:t>rqt_graph</a:t>
            </a:r>
            <a:r>
              <a:rPr kumimoji="0" lang="en-US" altLang="en-US" sz="1600" b="0" i="0" u="none" strike="noStrike" cap="none" normalizeH="0" baseline="0" dirty="0">
                <a:ln>
                  <a:noFill/>
                </a:ln>
                <a:solidFill>
                  <a:srgbClr val="FF000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to get a better idea of the relationship between the nodes in your launch file.</a:t>
            </a:r>
            <a:r>
              <a:rPr kumimoji="0" lang="en-US" altLang="en-US" sz="1600" b="0" i="0" u="none" strike="noStrike" cap="none" normalizeH="0" baseline="0" dirty="0">
                <a:ln>
                  <a:noFill/>
                </a:ln>
                <a:effectLst/>
              </a:rPr>
              <a:t> </a:t>
            </a:r>
          </a:p>
          <a:p>
            <a:pPr lvl="2"/>
            <a:r>
              <a:rPr lang="en-US" sz="1600" b="0" i="0" dirty="0">
                <a:effectLst/>
                <a:latin typeface="Lato" panose="020F0502020204030203" pitchFamily="34" charset="0"/>
              </a:rPr>
              <a:t>Run the command:</a:t>
            </a:r>
          </a:p>
          <a:p>
            <a:pPr lvl="3"/>
            <a:r>
              <a:rPr lang="en-US" b="0" i="0" dirty="0" err="1">
                <a:solidFill>
                  <a:srgbClr val="FF0000"/>
                </a:solidFill>
                <a:effectLst/>
                <a:latin typeface="Lato" panose="020F0502020204030203" pitchFamily="34" charset="0"/>
              </a:rPr>
              <a:t>rqt_graph</a:t>
            </a:r>
            <a:endParaRPr lang="en-US" b="0" i="0" dirty="0">
              <a:solidFill>
                <a:srgbClr val="FF0000"/>
              </a:solidFill>
              <a:effectLst/>
              <a:latin typeface="Lato" panose="020F0502020204030203" pitchFamily="34" charset="0"/>
            </a:endParaRPr>
          </a:p>
          <a:p>
            <a:pPr marL="0" indent="0">
              <a:buNone/>
            </a:pPr>
            <a:br>
              <a:rPr lang="en-US" sz="1600" b="0" i="0" dirty="0">
                <a:solidFill>
                  <a:srgbClr val="404040"/>
                </a:solidFill>
                <a:effectLst/>
                <a:latin typeface="Lato" panose="020F0502020204030203" pitchFamily="34" charset="0"/>
              </a:rPr>
            </a:br>
            <a:endParaRPr kumimoji="0" lang="en-US" altLang="en-US" sz="2000" b="0" i="0" u="none" strike="noStrike" cap="none" normalizeH="0" baseline="0" dirty="0">
              <a:ln>
                <a:noFill/>
              </a:ln>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E306F525-4ADE-557E-8DCB-CEF67B9EDF78}"/>
              </a:ext>
            </a:extLst>
          </p:cNvPr>
          <p:cNvSpPr>
            <a:spLocks noGrp="1"/>
          </p:cNvSpPr>
          <p:nvPr>
            <p:ph type="sldNum" sz="quarter" idx="12"/>
          </p:nvPr>
        </p:nvSpPr>
        <p:spPr/>
        <p:txBody>
          <a:bodyPr/>
          <a:lstStyle/>
          <a:p>
            <a:pPr>
              <a:defRPr/>
            </a:pPr>
            <a:fld id="{CA4AC7C1-D12F-41DB-AB4A-A9F0A9959DA2}" type="slidenum">
              <a:rPr lang="ko-KR" altLang="en-US" smtClean="0"/>
              <a:pPr>
                <a:defRPr/>
              </a:pPr>
              <a:t>24</a:t>
            </a:fld>
            <a:endParaRPr lang="ko-KR" altLang="en-US"/>
          </a:p>
        </p:txBody>
      </p:sp>
      <p:pic>
        <p:nvPicPr>
          <p:cNvPr id="7" name="Picture 6">
            <a:extLst>
              <a:ext uri="{FF2B5EF4-FFF2-40B4-BE49-F238E27FC236}">
                <a16:creationId xmlns:a16="http://schemas.microsoft.com/office/drawing/2014/main" id="{829E45F6-F924-996D-AAA8-1A7A791D0CA2}"/>
              </a:ext>
            </a:extLst>
          </p:cNvPr>
          <p:cNvPicPr>
            <a:picLocks noChangeAspect="1"/>
          </p:cNvPicPr>
          <p:nvPr/>
        </p:nvPicPr>
        <p:blipFill>
          <a:blip r:embed="rId2"/>
          <a:stretch>
            <a:fillRect/>
          </a:stretch>
        </p:blipFill>
        <p:spPr>
          <a:xfrm>
            <a:off x="1403648" y="2636912"/>
            <a:ext cx="6611273" cy="3315163"/>
          </a:xfrm>
          <a:prstGeom prst="rect">
            <a:avLst/>
          </a:prstGeom>
        </p:spPr>
      </p:pic>
    </p:spTree>
    <p:extLst>
      <p:ext uri="{BB962C8B-B14F-4D97-AF65-F5344CB8AC3E}">
        <p14:creationId xmlns:p14="http://schemas.microsoft.com/office/powerpoint/2010/main" val="4189574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5CC4-ABB0-5B51-EB53-7A985CCC0CC7}"/>
              </a:ext>
            </a:extLst>
          </p:cNvPr>
          <p:cNvSpPr>
            <a:spLocks noGrp="1"/>
          </p:cNvSpPr>
          <p:nvPr>
            <p:ph type="title"/>
          </p:nvPr>
        </p:nvSpPr>
        <p:spPr/>
        <p:txBody>
          <a:bodyPr/>
          <a:lstStyle/>
          <a:p>
            <a:r>
              <a:rPr lang="en-US" sz="2400" dirty="0"/>
              <a:t>Integrating launch files into ROS2 packages</a:t>
            </a:r>
          </a:p>
        </p:txBody>
      </p:sp>
      <p:sp>
        <p:nvSpPr>
          <p:cNvPr id="3" name="Content Placeholder 2">
            <a:extLst>
              <a:ext uri="{FF2B5EF4-FFF2-40B4-BE49-F238E27FC236}">
                <a16:creationId xmlns:a16="http://schemas.microsoft.com/office/drawing/2014/main" id="{E5D79976-D254-698C-EF6A-B0E42B663118}"/>
              </a:ext>
            </a:extLst>
          </p:cNvPr>
          <p:cNvSpPr>
            <a:spLocks noGrp="1"/>
          </p:cNvSpPr>
          <p:nvPr>
            <p:ph idx="1"/>
          </p:nvPr>
        </p:nvSpPr>
        <p:spPr>
          <a:xfrm>
            <a:off x="251520" y="1071563"/>
            <a:ext cx="8640960" cy="5214937"/>
          </a:xfrm>
        </p:spPr>
        <p:txBody>
          <a:bodyPr/>
          <a:lstStyle/>
          <a:p>
            <a:r>
              <a:rPr lang="en-US" b="1" i="0" dirty="0">
                <a:effectLst/>
                <a:latin typeface="Lato" panose="020F0502020204030203" pitchFamily="34" charset="0"/>
              </a:rPr>
              <a:t>Goal:</a:t>
            </a:r>
            <a:r>
              <a:rPr lang="en-US" b="0" i="0" dirty="0">
                <a:effectLst/>
                <a:latin typeface="Lato" panose="020F0502020204030203" pitchFamily="34" charset="0"/>
              </a:rPr>
              <a:t> Add a launch file to a ROS 2 package</a:t>
            </a:r>
          </a:p>
          <a:p>
            <a:r>
              <a:rPr lang="en-US" sz="2000" dirty="0">
                <a:latin typeface="Lato" panose="020F0502020204030203" pitchFamily="34" charset="0"/>
              </a:rPr>
              <a:t>Step 1: Create a package </a:t>
            </a:r>
          </a:p>
          <a:p>
            <a:pPr lvl="1"/>
            <a:r>
              <a:rPr lang="en-US" sz="1600" b="0" i="0" dirty="0">
                <a:effectLst/>
                <a:latin typeface="Lato" panose="020F0502020204030203" pitchFamily="34" charset="0"/>
              </a:rPr>
              <a:t>Create a workspace for the package to live in:</a:t>
            </a:r>
          </a:p>
          <a:p>
            <a:pPr lvl="2"/>
            <a:r>
              <a:rPr lang="en-US" sz="1600" dirty="0" err="1"/>
              <a:t>mkdir</a:t>
            </a:r>
            <a:r>
              <a:rPr lang="en-US" sz="1600" dirty="0"/>
              <a:t> -p </a:t>
            </a:r>
            <a:r>
              <a:rPr lang="en-US" sz="1600" dirty="0" err="1"/>
              <a:t>launch_ws</a:t>
            </a:r>
            <a:r>
              <a:rPr lang="en-US" sz="1600" dirty="0"/>
              <a:t>/</a:t>
            </a:r>
            <a:r>
              <a:rPr lang="en-US" sz="1600" dirty="0" err="1"/>
              <a:t>src</a:t>
            </a:r>
            <a:endParaRPr lang="en-US" sz="1600" dirty="0"/>
          </a:p>
          <a:p>
            <a:pPr lvl="2"/>
            <a:r>
              <a:rPr lang="en-US" sz="1600" dirty="0"/>
              <a:t>cd </a:t>
            </a:r>
            <a:r>
              <a:rPr lang="en-US" sz="1600" dirty="0" err="1"/>
              <a:t>launch_ws</a:t>
            </a:r>
            <a:r>
              <a:rPr lang="en-US" sz="1600" dirty="0"/>
              <a:t>/</a:t>
            </a:r>
            <a:r>
              <a:rPr lang="en-US" sz="1600" dirty="0" err="1"/>
              <a:t>src</a:t>
            </a:r>
            <a:endParaRPr lang="en-US" sz="1600" dirty="0">
              <a:latin typeface="Lato" panose="020F0502020204030203" pitchFamily="34" charset="0"/>
            </a:endParaRPr>
          </a:p>
          <a:p>
            <a:pPr lvl="2"/>
            <a:r>
              <a:rPr lang="en-US" sz="1600" dirty="0"/>
              <a:t>ros2 pkg create </a:t>
            </a:r>
            <a:r>
              <a:rPr lang="en-US" sz="1600" dirty="0" err="1"/>
              <a:t>py_launch_example</a:t>
            </a:r>
            <a:r>
              <a:rPr lang="en-US" sz="1600" dirty="0"/>
              <a:t> --build-type </a:t>
            </a:r>
            <a:r>
              <a:rPr lang="en-US" sz="1600" dirty="0" err="1"/>
              <a:t>ament_python</a:t>
            </a:r>
            <a:endParaRPr lang="en-US" sz="1600" dirty="0"/>
          </a:p>
          <a:p>
            <a:r>
              <a:rPr lang="en-US" sz="2000" dirty="0"/>
              <a:t>Step 2: Creating the structure to hold launch files</a:t>
            </a:r>
          </a:p>
          <a:p>
            <a:pPr lvl="1"/>
            <a:r>
              <a:rPr kumimoji="0" lang="en-US" altLang="en-US" sz="1600" b="0" i="0" u="none" strike="noStrike" cap="none" normalizeH="0" baseline="0" dirty="0">
                <a:ln>
                  <a:noFill/>
                </a:ln>
                <a:effectLst/>
                <a:latin typeface="Lato" panose="020F0502020204030203" pitchFamily="34" charset="0"/>
              </a:rPr>
              <a:t>By convention, all launch files for a package are stored in the </a:t>
            </a:r>
            <a:r>
              <a:rPr kumimoji="0" lang="en-US" altLang="en-US" sz="1050" b="0" i="0" u="none" strike="noStrike" cap="none" normalizeH="0" baseline="0" dirty="0">
                <a:ln>
                  <a:noFill/>
                </a:ln>
                <a:effectLst/>
                <a:latin typeface="Arial Unicode MS"/>
                <a:ea typeface="SFMono-Regular"/>
              </a:rPr>
              <a:t>launch</a:t>
            </a:r>
            <a:r>
              <a:rPr kumimoji="0" lang="en-US" altLang="en-US" sz="1600" b="0" i="0" u="none" strike="noStrike" cap="none" normalizeH="0" baseline="0" dirty="0">
                <a:ln>
                  <a:noFill/>
                </a:ln>
                <a:effectLst/>
                <a:latin typeface="Lato" panose="020F0502020204030203" pitchFamily="34" charset="0"/>
              </a:rPr>
              <a:t> directory inside of  the package. Make sure to create a </a:t>
            </a:r>
            <a:r>
              <a:rPr kumimoji="0" lang="en-US" altLang="en-US" sz="1050" b="0" i="0" u="none" strike="noStrike" cap="none" normalizeH="0" baseline="0" dirty="0">
                <a:ln>
                  <a:noFill/>
                </a:ln>
                <a:effectLst/>
                <a:latin typeface="Arial Unicode MS"/>
                <a:ea typeface="SFMono-Regular"/>
              </a:rPr>
              <a:t>launch</a:t>
            </a:r>
            <a:r>
              <a:rPr kumimoji="0" lang="en-US" altLang="en-US" sz="1600" b="0" i="0" u="none" strike="noStrike" cap="none" normalizeH="0" baseline="0" dirty="0">
                <a:ln>
                  <a:noFill/>
                </a:ln>
                <a:effectLst/>
                <a:latin typeface="Lato" panose="020F0502020204030203" pitchFamily="34" charset="0"/>
              </a:rPr>
              <a:t> directory at the top-level of the package you created above.</a:t>
            </a:r>
            <a:r>
              <a:rPr kumimoji="0" lang="en-US" altLang="en-US" sz="8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a:p>
            <a:pPr lvl="1"/>
            <a:endParaRPr lang="en-US" sz="1600" dirty="0"/>
          </a:p>
          <a:p>
            <a:pPr lvl="2"/>
            <a:endParaRPr lang="en-US" dirty="0"/>
          </a:p>
        </p:txBody>
      </p:sp>
      <p:sp>
        <p:nvSpPr>
          <p:cNvPr id="4" name="Slide Number Placeholder 3">
            <a:extLst>
              <a:ext uri="{FF2B5EF4-FFF2-40B4-BE49-F238E27FC236}">
                <a16:creationId xmlns:a16="http://schemas.microsoft.com/office/drawing/2014/main" id="{5D4C3DB2-A442-F987-3F82-C86CCA403E17}"/>
              </a:ext>
            </a:extLst>
          </p:cNvPr>
          <p:cNvSpPr>
            <a:spLocks noGrp="1"/>
          </p:cNvSpPr>
          <p:nvPr>
            <p:ph type="sldNum" sz="quarter" idx="12"/>
          </p:nvPr>
        </p:nvSpPr>
        <p:spPr/>
        <p:txBody>
          <a:bodyPr/>
          <a:lstStyle/>
          <a:p>
            <a:pPr>
              <a:defRPr/>
            </a:pPr>
            <a:fld id="{CA4AC7C1-D12F-41DB-AB4A-A9F0A9959DA2}" type="slidenum">
              <a:rPr lang="ko-KR" altLang="en-US" smtClean="0"/>
              <a:pPr>
                <a:defRPr/>
              </a:pPr>
              <a:t>25</a:t>
            </a:fld>
            <a:endParaRPr lang="ko-KR" altLang="en-US"/>
          </a:p>
        </p:txBody>
      </p:sp>
      <p:pic>
        <p:nvPicPr>
          <p:cNvPr id="7" name="Picture 6">
            <a:extLst>
              <a:ext uri="{FF2B5EF4-FFF2-40B4-BE49-F238E27FC236}">
                <a16:creationId xmlns:a16="http://schemas.microsoft.com/office/drawing/2014/main" id="{CFF9C4FE-B465-BFE2-D61B-30B330DC6D5C}"/>
              </a:ext>
            </a:extLst>
          </p:cNvPr>
          <p:cNvPicPr>
            <a:picLocks noChangeAspect="1"/>
          </p:cNvPicPr>
          <p:nvPr/>
        </p:nvPicPr>
        <p:blipFill>
          <a:blip r:embed="rId2"/>
          <a:stretch>
            <a:fillRect/>
          </a:stretch>
        </p:blipFill>
        <p:spPr>
          <a:xfrm>
            <a:off x="899592" y="4330164"/>
            <a:ext cx="1914792" cy="1552792"/>
          </a:xfrm>
          <a:prstGeom prst="rect">
            <a:avLst/>
          </a:prstGeom>
        </p:spPr>
      </p:pic>
      <p:pic>
        <p:nvPicPr>
          <p:cNvPr id="9" name="Picture 8">
            <a:extLst>
              <a:ext uri="{FF2B5EF4-FFF2-40B4-BE49-F238E27FC236}">
                <a16:creationId xmlns:a16="http://schemas.microsoft.com/office/drawing/2014/main" id="{ED0446B6-5202-5239-726C-9BF4B46EC419}"/>
              </a:ext>
            </a:extLst>
          </p:cNvPr>
          <p:cNvPicPr>
            <a:picLocks noChangeAspect="1"/>
          </p:cNvPicPr>
          <p:nvPr/>
        </p:nvPicPr>
        <p:blipFill>
          <a:blip r:embed="rId3"/>
          <a:stretch>
            <a:fillRect/>
          </a:stretch>
        </p:blipFill>
        <p:spPr>
          <a:xfrm>
            <a:off x="4334104" y="4221088"/>
            <a:ext cx="4352696" cy="1943309"/>
          </a:xfrm>
          <a:prstGeom prst="rect">
            <a:avLst/>
          </a:prstGeom>
        </p:spPr>
      </p:pic>
    </p:spTree>
    <p:extLst>
      <p:ext uri="{BB962C8B-B14F-4D97-AF65-F5344CB8AC3E}">
        <p14:creationId xmlns:p14="http://schemas.microsoft.com/office/powerpoint/2010/main" val="141064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55E1-0DEF-F141-372E-765DEE296B00}"/>
              </a:ext>
            </a:extLst>
          </p:cNvPr>
          <p:cNvSpPr>
            <a:spLocks noGrp="1"/>
          </p:cNvSpPr>
          <p:nvPr>
            <p:ph type="title"/>
          </p:nvPr>
        </p:nvSpPr>
        <p:spPr/>
        <p:txBody>
          <a:bodyPr/>
          <a:lstStyle/>
          <a:p>
            <a:r>
              <a:rPr lang="en-US" sz="2400" dirty="0"/>
              <a:t>Integrating launch files into ROS2 packages</a:t>
            </a:r>
          </a:p>
        </p:txBody>
      </p:sp>
      <p:sp>
        <p:nvSpPr>
          <p:cNvPr id="3" name="Content Placeholder 2">
            <a:extLst>
              <a:ext uri="{FF2B5EF4-FFF2-40B4-BE49-F238E27FC236}">
                <a16:creationId xmlns:a16="http://schemas.microsoft.com/office/drawing/2014/main" id="{E1B1141C-58CD-D1B4-0219-23FFC7706CB7}"/>
              </a:ext>
            </a:extLst>
          </p:cNvPr>
          <p:cNvSpPr>
            <a:spLocks noGrp="1"/>
          </p:cNvSpPr>
          <p:nvPr>
            <p:ph idx="1"/>
          </p:nvPr>
        </p:nvSpPr>
        <p:spPr>
          <a:xfrm>
            <a:off x="184731" y="1089025"/>
            <a:ext cx="8779757" cy="5214937"/>
          </a:xfrm>
        </p:spPr>
        <p:txBody>
          <a:bodyPr/>
          <a:lstStyle/>
          <a:p>
            <a:r>
              <a:rPr lang="en-US" dirty="0"/>
              <a:t>Step 3: Writing the launch file</a:t>
            </a:r>
          </a:p>
          <a:p>
            <a:pPr lvl="1"/>
            <a:r>
              <a:rPr kumimoji="0" lang="en-US" altLang="en-US" sz="1600" b="0" i="0" u="none" strike="noStrike" cap="none" normalizeH="0" baseline="0" dirty="0">
                <a:ln>
                  <a:noFill/>
                </a:ln>
                <a:effectLst/>
                <a:latin typeface="Lato" panose="020F0502020204030203" pitchFamily="34" charset="0"/>
              </a:rPr>
              <a:t>Inside your </a:t>
            </a:r>
            <a:r>
              <a:rPr kumimoji="0" lang="en-US" altLang="en-US" sz="1600" b="0" i="0" u="none" strike="noStrike" cap="none" normalizeH="0" baseline="0" dirty="0">
                <a:ln>
                  <a:noFill/>
                </a:ln>
                <a:solidFill>
                  <a:srgbClr val="E74C3C"/>
                </a:solidFill>
                <a:effectLst/>
                <a:latin typeface="Arial Unicode MS"/>
                <a:ea typeface="SFMono-Regular"/>
              </a:rPr>
              <a:t>launch</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directory, create a new launch file called </a:t>
            </a:r>
            <a:r>
              <a:rPr kumimoji="0" lang="en-US" altLang="en-US" sz="1600" b="0" i="0" u="none" strike="noStrike" cap="none" normalizeH="0" baseline="0" dirty="0">
                <a:ln>
                  <a:noFill/>
                </a:ln>
                <a:solidFill>
                  <a:srgbClr val="E74C3C"/>
                </a:solidFill>
                <a:effectLst/>
                <a:latin typeface="Arial Unicode MS"/>
                <a:ea typeface="SFMono-Regular"/>
              </a:rPr>
              <a:t>my_script_launch.py</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solidFill>
                  <a:srgbClr val="E74C3C"/>
                </a:solidFill>
                <a:effectLst/>
                <a:latin typeface="Arial Unicode MS"/>
                <a:ea typeface="SFMono-Regular"/>
              </a:rPr>
              <a:t>_launch.py</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is recommended, but not required, as the file suffix for Python launch files.</a:t>
            </a:r>
            <a:r>
              <a:rPr kumimoji="0" lang="en-US" altLang="en-US" sz="1600" b="0" i="0" u="none" strike="noStrike" cap="none" normalizeH="0" baseline="0" dirty="0">
                <a:ln>
                  <a:noFill/>
                </a:ln>
                <a:effectLst/>
              </a:rPr>
              <a:t> </a:t>
            </a:r>
          </a:p>
          <a:p>
            <a:pPr lvl="1"/>
            <a:r>
              <a:rPr kumimoji="0" lang="en-US" altLang="en-US" sz="1600" b="0" i="0" u="none" strike="noStrike" cap="none" normalizeH="0" baseline="0" dirty="0">
                <a:ln>
                  <a:noFill/>
                </a:ln>
                <a:effectLst/>
                <a:latin typeface="Lato" panose="020F0502020204030203" pitchFamily="34" charset="0"/>
              </a:rPr>
              <a:t>Your launch file should define the </a:t>
            </a:r>
            <a:r>
              <a:rPr kumimoji="0" lang="en-US" altLang="en-US" sz="1600" b="0" i="0" u="none" strike="noStrike" cap="none" normalizeH="0" baseline="0" dirty="0" err="1">
                <a:ln>
                  <a:noFill/>
                </a:ln>
                <a:solidFill>
                  <a:srgbClr val="E74C3C"/>
                </a:solidFill>
                <a:effectLst/>
                <a:latin typeface="Arial Unicode MS"/>
                <a:ea typeface="SFMono-Regular"/>
              </a:rPr>
              <a:t>generate_launch_description</a:t>
            </a:r>
            <a:r>
              <a:rPr kumimoji="0" lang="en-US" altLang="en-US" sz="1600" b="0" i="0" u="none" strike="noStrike" cap="none" normalizeH="0" baseline="0" dirty="0">
                <a:ln>
                  <a:noFill/>
                </a:ln>
                <a:solidFill>
                  <a:srgbClr val="E74C3C"/>
                </a:solidFill>
                <a:effectLst/>
                <a:latin typeface="Arial Unicode MS"/>
                <a:ea typeface="SFMono-Regular"/>
              </a:rPr>
              <a:t>()</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function which returns a</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err="1">
                <a:ln>
                  <a:noFill/>
                </a:ln>
                <a:solidFill>
                  <a:srgbClr val="E74C3C"/>
                </a:solidFill>
                <a:effectLst/>
                <a:latin typeface="Arial Unicode MS"/>
                <a:ea typeface="SFMono-Regular"/>
              </a:rPr>
              <a:t>launch.LaunchDescription</a:t>
            </a:r>
            <a:r>
              <a:rPr kumimoji="0" lang="en-US" altLang="en-US" sz="1600" b="0" i="0" u="none" strike="noStrike" cap="none" normalizeH="0" baseline="0" dirty="0">
                <a:ln>
                  <a:noFill/>
                </a:ln>
                <a:solidFill>
                  <a:srgbClr val="E74C3C"/>
                </a:solidFill>
                <a:effectLst/>
                <a:latin typeface="Arial Unicode MS"/>
                <a:ea typeface="SFMono-Regular"/>
              </a:rPr>
              <a:t>()</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to be used by the </a:t>
            </a:r>
            <a:r>
              <a:rPr kumimoji="0" lang="en-US" altLang="en-US" sz="1600" b="0" i="0" u="none" strike="noStrike" cap="none" normalizeH="0" baseline="0" dirty="0">
                <a:ln>
                  <a:noFill/>
                </a:ln>
                <a:solidFill>
                  <a:srgbClr val="E74C3C"/>
                </a:solidFill>
                <a:effectLst/>
                <a:latin typeface="Arial Unicode MS"/>
                <a:ea typeface="SFMono-Regular"/>
              </a:rPr>
              <a:t>ros2 launch</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verb</a:t>
            </a:r>
            <a:r>
              <a:rPr kumimoji="0" lang="en-US" altLang="en-US" sz="1600" b="0" i="0" u="none" strike="noStrike" cap="none" normalizeH="0" baseline="0" dirty="0">
                <a:ln>
                  <a:noFill/>
                </a:ln>
                <a:solidFill>
                  <a:srgbClr val="404040"/>
                </a:solidFill>
                <a:effectLst/>
                <a:latin typeface="Lato" panose="020F0502020204030203" pitchFamily="34" charset="0"/>
              </a:rPr>
              <a:t>.</a:t>
            </a:r>
            <a:r>
              <a:rPr kumimoji="0" lang="en-US" altLang="en-US" sz="1600" b="0" i="0" u="none" strike="noStrike" cap="none" normalizeH="0" baseline="0" dirty="0">
                <a:ln>
                  <a:noFill/>
                </a:ln>
                <a:solidFill>
                  <a:schemeClr val="tx1"/>
                </a:solidFill>
                <a:effectLst/>
              </a:rPr>
              <a:t> </a:t>
            </a:r>
          </a:p>
          <a:p>
            <a:pPr lvl="1"/>
            <a:endParaRPr lang="en-US" altLang="en-US" sz="1600" dirty="0">
              <a:latin typeface="Arial" panose="020B0604020202020204" pitchFamily="34" charset="0"/>
            </a:endParaRPr>
          </a:p>
          <a:p>
            <a:pPr lvl="1"/>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altLang="en-US" sz="1600" dirty="0">
              <a:latin typeface="Arial" panose="020B0604020202020204" pitchFamily="34" charset="0"/>
            </a:endParaRPr>
          </a:p>
          <a:p>
            <a:pPr lvl="1"/>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altLang="en-US" sz="1600" dirty="0">
              <a:latin typeface="Arial" panose="020B0604020202020204" pitchFamily="34" charset="0"/>
            </a:endParaRPr>
          </a:p>
          <a:p>
            <a:pPr marL="457200" lvl="1" indent="0">
              <a:buNone/>
            </a:pPr>
            <a:endParaRPr lang="en-US" altLang="en-US" sz="1600" dirty="0">
              <a:latin typeface="Arial" panose="020B0604020202020204" pitchFamily="34" charset="0"/>
            </a:endParaRPr>
          </a:p>
          <a:p>
            <a:r>
              <a:rPr kumimoji="0" lang="en-US" altLang="en-US" sz="2000" b="0" i="0" u="none" strike="noStrike" cap="none" normalizeH="0" baseline="0" dirty="0">
                <a:ln>
                  <a:noFill/>
                </a:ln>
                <a:solidFill>
                  <a:schemeClr val="tx1"/>
                </a:solidFill>
                <a:effectLst/>
                <a:latin typeface="Arial" panose="020B0604020202020204" pitchFamily="34" charset="0"/>
              </a:rPr>
              <a:t>Step 4: Building and running the launch file</a:t>
            </a:r>
          </a:p>
          <a:p>
            <a:pPr lvl="1"/>
            <a:r>
              <a:rPr lang="en-US" sz="1600" b="0" i="0" dirty="0">
                <a:effectLst/>
                <a:latin typeface="Lato" panose="020F0502020204030203" pitchFamily="34" charset="0"/>
              </a:rPr>
              <a:t>Go to the top-level of the workspace, and build it:</a:t>
            </a:r>
          </a:p>
          <a:p>
            <a:pPr lvl="2"/>
            <a:r>
              <a:rPr lang="en-US" sz="1600" b="0" i="0" dirty="0" err="1">
                <a:effectLst/>
                <a:latin typeface="Lato" panose="020F0502020204030203" pitchFamily="34" charset="0"/>
              </a:rPr>
              <a:t>colcon</a:t>
            </a:r>
            <a:r>
              <a:rPr lang="en-US" sz="1600" b="0" i="0" dirty="0">
                <a:effectLst/>
                <a:latin typeface="Lato" panose="020F0502020204030203" pitchFamily="34" charset="0"/>
              </a:rPr>
              <a:t> build</a:t>
            </a:r>
          </a:p>
          <a:p>
            <a:pPr lvl="1"/>
            <a:r>
              <a:rPr kumimoji="0" lang="en-US" altLang="en-US" sz="1400" b="0" i="0" u="none" strike="noStrike" cap="none" normalizeH="0" baseline="0" dirty="0">
                <a:ln>
                  <a:noFill/>
                </a:ln>
                <a:effectLst/>
                <a:latin typeface="Lato" panose="020F0502020204030203" pitchFamily="34" charset="0"/>
              </a:rPr>
              <a:t>After the </a:t>
            </a:r>
            <a:r>
              <a:rPr kumimoji="0" lang="en-US" altLang="en-US" sz="1400" b="0" i="0" u="none" strike="noStrike" cap="none" normalizeH="0" baseline="0" dirty="0" err="1">
                <a:ln>
                  <a:noFill/>
                </a:ln>
                <a:solidFill>
                  <a:srgbClr val="E74C3C"/>
                </a:solidFill>
                <a:effectLst/>
                <a:latin typeface="Arial Unicode MS"/>
                <a:ea typeface="SFMono-Regular"/>
              </a:rPr>
              <a:t>colcon</a:t>
            </a:r>
            <a:r>
              <a:rPr kumimoji="0" lang="en-US" altLang="en-US" sz="1400" b="0" i="0" u="none" strike="noStrike" cap="none" normalizeH="0" baseline="0" dirty="0">
                <a:ln>
                  <a:noFill/>
                </a:ln>
                <a:solidFill>
                  <a:srgbClr val="E74C3C"/>
                </a:solidFill>
                <a:effectLst/>
                <a:latin typeface="Arial Unicode MS"/>
                <a:ea typeface="SFMono-Regular"/>
              </a:rPr>
              <a:t> build</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has been successful and you’ve sourced the workspace, you should be able to run the launch file as follows:</a:t>
            </a:r>
            <a:r>
              <a:rPr kumimoji="0" lang="en-US" altLang="en-US" sz="1400" b="0" i="0" u="none" strike="noStrike" cap="none" normalizeH="0" baseline="0" dirty="0">
                <a:ln>
                  <a:noFill/>
                </a:ln>
                <a:effectLst/>
              </a:rPr>
              <a:t> </a:t>
            </a:r>
          </a:p>
          <a:p>
            <a:pPr lvl="2"/>
            <a:r>
              <a:rPr kumimoji="0" lang="en-US" altLang="en-US" sz="1400" b="0" i="0" u="none" strike="noStrike" cap="none" normalizeH="0" baseline="0" dirty="0">
                <a:ln>
                  <a:noFill/>
                </a:ln>
                <a:effectLst/>
                <a:latin typeface="Arial" panose="020B0604020202020204" pitchFamily="34" charset="0"/>
              </a:rPr>
              <a:t>ros2 launch </a:t>
            </a:r>
            <a:r>
              <a:rPr kumimoji="0" lang="en-US" altLang="en-US" sz="1400" b="0" i="0" u="none" strike="noStrike" cap="none" normalizeH="0" baseline="0" dirty="0" err="1">
                <a:ln>
                  <a:noFill/>
                </a:ln>
                <a:effectLst/>
                <a:latin typeface="Arial" panose="020B0604020202020204" pitchFamily="34" charset="0"/>
              </a:rPr>
              <a:t>py_launch_example</a:t>
            </a:r>
            <a:r>
              <a:rPr kumimoji="0" lang="en-US" altLang="en-US" sz="1400" b="0" i="0" u="none" strike="noStrike" cap="none" normalizeH="0" baseline="0" dirty="0">
                <a:ln>
                  <a:noFill/>
                </a:ln>
                <a:effectLst/>
                <a:latin typeface="Arial" panose="020B0604020202020204" pitchFamily="34" charset="0"/>
              </a:rPr>
              <a:t> my_script_launch.py</a:t>
            </a:r>
          </a:p>
          <a:p>
            <a:pPr marL="457200" lvl="1" indent="0">
              <a:buNone/>
            </a:pPr>
            <a:br>
              <a:rPr lang="en-US" sz="1000" b="0" i="0" dirty="0">
                <a:solidFill>
                  <a:srgbClr val="404040"/>
                </a:solidFill>
                <a:effectLst/>
                <a:latin typeface="Lato" panose="020F0502020204030203"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a:p>
            <a:pPr lvl="1"/>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A3AB7660-9639-EE22-C356-2138741862BC}"/>
              </a:ext>
            </a:extLst>
          </p:cNvPr>
          <p:cNvSpPr>
            <a:spLocks noGrp="1"/>
          </p:cNvSpPr>
          <p:nvPr>
            <p:ph type="sldNum" sz="quarter" idx="12"/>
          </p:nvPr>
        </p:nvSpPr>
        <p:spPr/>
        <p:txBody>
          <a:bodyPr/>
          <a:lstStyle/>
          <a:p>
            <a:pPr>
              <a:defRPr/>
            </a:pPr>
            <a:fld id="{CA4AC7C1-D12F-41DB-AB4A-A9F0A9959DA2}" type="slidenum">
              <a:rPr lang="ko-KR" altLang="en-US" smtClean="0"/>
              <a:pPr>
                <a:defRPr/>
              </a:pPr>
              <a:t>26</a:t>
            </a:fld>
            <a:endParaRPr lang="ko-KR" altLang="en-US"/>
          </a:p>
        </p:txBody>
      </p:sp>
      <p:pic>
        <p:nvPicPr>
          <p:cNvPr id="9" name="Picture 8">
            <a:extLst>
              <a:ext uri="{FF2B5EF4-FFF2-40B4-BE49-F238E27FC236}">
                <a16:creationId xmlns:a16="http://schemas.microsoft.com/office/drawing/2014/main" id="{DC1943EF-CD29-8135-A90B-114C78E5BDCC}"/>
              </a:ext>
            </a:extLst>
          </p:cNvPr>
          <p:cNvPicPr>
            <a:picLocks noChangeAspect="1"/>
          </p:cNvPicPr>
          <p:nvPr/>
        </p:nvPicPr>
        <p:blipFill>
          <a:blip r:embed="rId2"/>
          <a:stretch>
            <a:fillRect/>
          </a:stretch>
        </p:blipFill>
        <p:spPr>
          <a:xfrm>
            <a:off x="2987824" y="2636912"/>
            <a:ext cx="3705742" cy="1714739"/>
          </a:xfrm>
          <a:prstGeom prst="rect">
            <a:avLst/>
          </a:prstGeom>
        </p:spPr>
      </p:pic>
      <p:sp>
        <p:nvSpPr>
          <p:cNvPr id="10" name="Rectangle 4">
            <a:extLst>
              <a:ext uri="{FF2B5EF4-FFF2-40B4-BE49-F238E27FC236}">
                <a16:creationId xmlns:a16="http://schemas.microsoft.com/office/drawing/2014/main" id="{BF8DE2B5-4A2D-8DA7-5DC0-E0E516A525FE}"/>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640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838B-CB77-4858-B641-514A6A1CF805}"/>
              </a:ext>
            </a:extLst>
          </p:cNvPr>
          <p:cNvSpPr>
            <a:spLocks noGrp="1"/>
          </p:cNvSpPr>
          <p:nvPr>
            <p:ph type="title"/>
          </p:nvPr>
        </p:nvSpPr>
        <p:spPr/>
        <p:txBody>
          <a:bodyPr/>
          <a:lstStyle/>
          <a:p>
            <a:r>
              <a:rPr lang="en-US" sz="2400" dirty="0"/>
              <a:t>Using substitutions</a:t>
            </a:r>
          </a:p>
        </p:txBody>
      </p:sp>
      <p:sp>
        <p:nvSpPr>
          <p:cNvPr id="3" name="Content Placeholder 2">
            <a:extLst>
              <a:ext uri="{FF2B5EF4-FFF2-40B4-BE49-F238E27FC236}">
                <a16:creationId xmlns:a16="http://schemas.microsoft.com/office/drawing/2014/main" id="{6FD69AE4-4F76-7885-B3BA-A9437778CB4A}"/>
              </a:ext>
            </a:extLst>
          </p:cNvPr>
          <p:cNvSpPr>
            <a:spLocks noGrp="1"/>
          </p:cNvSpPr>
          <p:nvPr>
            <p:ph idx="1"/>
          </p:nvPr>
        </p:nvSpPr>
        <p:spPr>
          <a:xfrm>
            <a:off x="184731" y="1071563"/>
            <a:ext cx="8707749" cy="5214937"/>
          </a:xfrm>
        </p:spPr>
        <p:txBody>
          <a:bodyPr/>
          <a:lstStyle/>
          <a:p>
            <a:r>
              <a:rPr lang="en-US" sz="1600" b="1" i="0" dirty="0">
                <a:effectLst/>
                <a:latin typeface="Lato" panose="020F0502020204030203" pitchFamily="34" charset="0"/>
              </a:rPr>
              <a:t>Goal:</a:t>
            </a:r>
            <a:r>
              <a:rPr lang="en-US" sz="1600" b="0" i="0" dirty="0">
                <a:effectLst/>
                <a:latin typeface="Lato" panose="020F0502020204030203" pitchFamily="34" charset="0"/>
              </a:rPr>
              <a:t> Learn about substitutions in ROS 2 launch files.</a:t>
            </a:r>
            <a:endParaRPr lang="en-US" sz="1600" dirty="0"/>
          </a:p>
          <a:p>
            <a:r>
              <a:rPr lang="en-US" sz="1600" dirty="0"/>
              <a:t>Step 1: Create a setup the package</a:t>
            </a:r>
          </a:p>
          <a:p>
            <a:pPr lvl="1"/>
            <a:r>
              <a:rPr lang="en-US" sz="1600" dirty="0"/>
              <a:t> </a:t>
            </a:r>
            <a:r>
              <a:rPr kumimoji="0" lang="en-US" altLang="en-US" sz="1600" b="0" i="0" u="none" strike="noStrike" cap="none" normalizeH="0" baseline="0" dirty="0">
                <a:ln>
                  <a:noFill/>
                </a:ln>
                <a:effectLst/>
                <a:latin typeface="Lato" panose="020F0502020204030203" pitchFamily="34" charset="0"/>
              </a:rPr>
              <a:t>Create a new package of </a:t>
            </a:r>
            <a:r>
              <a:rPr kumimoji="0" lang="en-US" altLang="en-US" sz="1600" b="0" i="0" u="none" strike="noStrike" cap="none" normalizeH="0" baseline="0" dirty="0" err="1">
                <a:ln>
                  <a:noFill/>
                </a:ln>
                <a:effectLst/>
                <a:latin typeface="Lato" panose="020F0502020204030203" pitchFamily="34" charset="0"/>
              </a:rPr>
              <a:t>build_type</a:t>
            </a:r>
            <a:r>
              <a:rPr kumimoji="0" lang="en-US" altLang="en-US" sz="1600" b="0" i="0" u="none" strike="noStrike" cap="none" normalizeH="0" baseline="0" dirty="0">
                <a:ln>
                  <a:noFill/>
                </a:ln>
                <a:effectLst/>
                <a:latin typeface="Lato" panose="020F0502020204030203" pitchFamily="34" charset="0"/>
              </a:rPr>
              <a:t> </a:t>
            </a:r>
            <a:r>
              <a:rPr kumimoji="0" lang="en-US" altLang="en-US" sz="1600" b="0" i="0" u="none" strike="noStrike" cap="none" normalizeH="0" baseline="0" dirty="0" err="1">
                <a:ln>
                  <a:noFill/>
                </a:ln>
                <a:solidFill>
                  <a:srgbClr val="E74C3C"/>
                </a:solidFill>
                <a:effectLst/>
                <a:latin typeface="Arial Unicode MS"/>
                <a:ea typeface="SFMono-Regular"/>
              </a:rPr>
              <a:t>ament_python</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called</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err="1">
                <a:ln>
                  <a:noFill/>
                </a:ln>
                <a:solidFill>
                  <a:srgbClr val="E74C3C"/>
                </a:solidFill>
                <a:effectLst/>
                <a:latin typeface="Arial Unicode MS"/>
                <a:ea typeface="SFMono-Regular"/>
              </a:rPr>
              <a:t>launch_tutorial</a:t>
            </a:r>
            <a:r>
              <a:rPr kumimoji="0" lang="en-US" altLang="en-US" sz="1600" b="0" i="0" u="none" strike="noStrike" cap="none" normalizeH="0" baseline="0" dirty="0">
                <a:ln>
                  <a:noFill/>
                </a:ln>
                <a:solidFill>
                  <a:srgbClr val="404040"/>
                </a:solidFill>
                <a:effectLst/>
                <a:latin typeface="Lato" panose="020F0502020204030203" pitchFamily="34" charset="0"/>
              </a:rPr>
              <a:t>:</a:t>
            </a:r>
            <a:r>
              <a:rPr kumimoji="0" lang="en-US" altLang="en-US" sz="1600" b="0" i="0" u="none" strike="noStrike" cap="none" normalizeH="0" baseline="0" dirty="0">
                <a:ln>
                  <a:noFill/>
                </a:ln>
                <a:solidFill>
                  <a:schemeClr val="tx1"/>
                </a:solidFill>
                <a:effectLst/>
              </a:rPr>
              <a:t> </a:t>
            </a:r>
          </a:p>
          <a:p>
            <a:pPr lvl="2"/>
            <a:r>
              <a:rPr kumimoji="0" lang="en-US" altLang="en-US" sz="1400" b="0" i="0" u="none" strike="noStrike" cap="none" normalizeH="0" baseline="0" dirty="0">
                <a:ln>
                  <a:noFill/>
                </a:ln>
                <a:solidFill>
                  <a:schemeClr val="tx1"/>
                </a:solidFill>
                <a:effectLst/>
                <a:latin typeface="Arial" panose="020B0604020202020204" pitchFamily="34" charset="0"/>
              </a:rPr>
              <a:t>ros2 pkg create </a:t>
            </a:r>
            <a:r>
              <a:rPr kumimoji="0" lang="en-US" altLang="en-US" sz="1400" b="0" i="0" u="none" strike="noStrike" cap="none" normalizeH="0" baseline="0" dirty="0" err="1">
                <a:ln>
                  <a:noFill/>
                </a:ln>
                <a:solidFill>
                  <a:schemeClr val="tx1"/>
                </a:solidFill>
                <a:effectLst/>
                <a:latin typeface="Arial" panose="020B0604020202020204" pitchFamily="34" charset="0"/>
              </a:rPr>
              <a:t>launch_tutorial</a:t>
            </a:r>
            <a:r>
              <a:rPr kumimoji="0" lang="en-US" altLang="en-US" sz="1400" b="0" i="0" u="none" strike="noStrike" cap="none" normalizeH="0" baseline="0" dirty="0">
                <a:ln>
                  <a:noFill/>
                </a:ln>
                <a:solidFill>
                  <a:schemeClr val="tx1"/>
                </a:solidFill>
                <a:effectLst/>
                <a:latin typeface="Arial" panose="020B0604020202020204" pitchFamily="34" charset="0"/>
              </a:rPr>
              <a:t> --build-type </a:t>
            </a:r>
            <a:r>
              <a:rPr kumimoji="0" lang="en-US" altLang="en-US" sz="1400" b="0" i="0" u="none" strike="noStrike" cap="none" normalizeH="0" baseline="0" dirty="0" err="1">
                <a:ln>
                  <a:noFill/>
                </a:ln>
                <a:solidFill>
                  <a:schemeClr val="tx1"/>
                </a:solidFill>
                <a:effectLst/>
                <a:latin typeface="Arial" panose="020B0604020202020204" pitchFamily="34" charset="0"/>
              </a:rPr>
              <a:t>ament_python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2"/>
            <a:r>
              <a:rPr kumimoji="0" lang="en-US" altLang="en-US" sz="1400" b="0" i="0" u="none" strike="noStrike" cap="none" normalizeH="0" baseline="0" dirty="0" err="1">
                <a:ln>
                  <a:noFill/>
                </a:ln>
                <a:solidFill>
                  <a:schemeClr val="tx1"/>
                </a:solidFill>
                <a:effectLst/>
                <a:latin typeface="Arial" panose="020B0604020202020204" pitchFamily="34" charset="0"/>
              </a:rPr>
              <a:t>mkdir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launch_tutorial</a:t>
            </a:r>
            <a:r>
              <a:rPr kumimoji="0" lang="en-US" altLang="en-US" sz="1400" b="0" i="0" u="none" strike="noStrike" cap="none" normalizeH="0" baseline="0" dirty="0">
                <a:ln>
                  <a:noFill/>
                </a:ln>
                <a:solidFill>
                  <a:schemeClr val="tx1"/>
                </a:solidFill>
                <a:effectLst/>
                <a:latin typeface="Arial" panose="020B0604020202020204" pitchFamily="34" charset="0"/>
              </a:rPr>
              <a:t>/launch</a:t>
            </a:r>
          </a:p>
          <a:p>
            <a:pPr marL="914400" lvl="2" indent="0">
              <a:buNone/>
            </a:pPr>
            <a:endParaRPr lang="en-US" altLang="en-US" sz="1400" dirty="0">
              <a:latin typeface="Arial" panose="020B0604020202020204" pitchFamily="34" charset="0"/>
            </a:endParaRPr>
          </a:p>
          <a:p>
            <a:pPr lvl="1"/>
            <a:r>
              <a:rPr kumimoji="0" lang="en-US" altLang="en-US" sz="1400" b="0" i="0" u="none" strike="noStrike" cap="none" normalizeH="0" baseline="0" dirty="0">
                <a:ln>
                  <a:noFill/>
                </a:ln>
                <a:effectLst/>
                <a:latin typeface="Lato" panose="020F0502020204030203" pitchFamily="34" charset="0"/>
              </a:rPr>
              <a:t>Finally, make sure to add in changes to the </a:t>
            </a:r>
            <a:r>
              <a:rPr kumimoji="0" lang="en-US" altLang="en-US" sz="1400" b="0" i="0" u="none" strike="noStrike" cap="none" normalizeH="0" baseline="0" dirty="0">
                <a:ln>
                  <a:noFill/>
                </a:ln>
                <a:solidFill>
                  <a:srgbClr val="E74C3C"/>
                </a:solidFill>
                <a:effectLst/>
                <a:latin typeface="Arial Unicode MS"/>
                <a:ea typeface="SFMono-Regular"/>
              </a:rPr>
              <a:t>setup.py</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of the package so that the launch files will be installed:</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pPr lvl="2"/>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endParaRPr lang="en-US" sz="1200" dirty="0"/>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kumimoji="0" lang="en-US" altLang="en-US" sz="1200" b="0" i="0" u="none" strike="noStrike" cap="none" normalizeH="0" baseline="0" dirty="0">
              <a:ln>
                <a:noFill/>
              </a:ln>
              <a:effectLst/>
            </a:endParaRPr>
          </a:p>
          <a:p>
            <a:pPr marL="0" indent="0">
              <a:buNone/>
            </a:pPr>
            <a:br>
              <a:rPr lang="en-US" sz="1100" b="0" i="0" dirty="0">
                <a:solidFill>
                  <a:srgbClr val="404040"/>
                </a:solidFill>
                <a:effectLst/>
                <a:latin typeface="Lato" panose="020F0502020204030203" pitchFamily="34" charset="0"/>
              </a:rPr>
            </a:br>
            <a:endParaRPr kumimoji="0" lang="en-US" altLang="en-US" sz="1200" b="0" i="0" u="none" strike="noStrike" cap="none" normalizeH="0" baseline="0" dirty="0">
              <a:ln>
                <a:noFill/>
              </a:ln>
              <a:effectLst/>
              <a:latin typeface="Arial" panose="020B0604020202020204" pitchFamily="34" charset="0"/>
            </a:endParaRPr>
          </a:p>
          <a:p>
            <a:pPr marL="457200" lvl="1" indent="0">
              <a:buNone/>
            </a:pPr>
            <a:br>
              <a:rPr lang="en-US" sz="700" b="0" i="0" dirty="0">
                <a:solidFill>
                  <a:srgbClr val="404040"/>
                </a:solidFill>
                <a:effectLst/>
                <a:latin typeface="Lato" panose="020F0502020204030203" pitchFamily="34" charset="0"/>
              </a:rPr>
            </a:br>
            <a:endParaRPr lang="en-US" sz="800" dirty="0"/>
          </a:p>
        </p:txBody>
      </p:sp>
      <p:sp>
        <p:nvSpPr>
          <p:cNvPr id="4" name="Slide Number Placeholder 3">
            <a:extLst>
              <a:ext uri="{FF2B5EF4-FFF2-40B4-BE49-F238E27FC236}">
                <a16:creationId xmlns:a16="http://schemas.microsoft.com/office/drawing/2014/main" id="{9A9A1F55-CE18-A53D-550B-08937E90D3A4}"/>
              </a:ext>
            </a:extLst>
          </p:cNvPr>
          <p:cNvSpPr>
            <a:spLocks noGrp="1"/>
          </p:cNvSpPr>
          <p:nvPr>
            <p:ph type="sldNum" sz="quarter" idx="12"/>
          </p:nvPr>
        </p:nvSpPr>
        <p:spPr/>
        <p:txBody>
          <a:bodyPr/>
          <a:lstStyle/>
          <a:p>
            <a:pPr>
              <a:defRPr/>
            </a:pPr>
            <a:fld id="{CA4AC7C1-D12F-41DB-AB4A-A9F0A9959DA2}" type="slidenum">
              <a:rPr lang="ko-KR" altLang="en-US" smtClean="0"/>
              <a:pPr>
                <a:defRPr/>
              </a:pPr>
              <a:t>27</a:t>
            </a:fld>
            <a:endParaRPr lang="ko-KR" altLang="en-US"/>
          </a:p>
        </p:txBody>
      </p:sp>
      <p:sp>
        <p:nvSpPr>
          <p:cNvPr id="9" name="Rectangle 3">
            <a:extLst>
              <a:ext uri="{FF2B5EF4-FFF2-40B4-BE49-F238E27FC236}">
                <a16:creationId xmlns:a16="http://schemas.microsoft.com/office/drawing/2014/main" id="{5D883BE9-A133-0265-A33F-EB5A49793EFB}"/>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C6E52135-B2A3-77FE-1FF7-A672143633BE}"/>
              </a:ext>
            </a:extLst>
          </p:cNvPr>
          <p:cNvPicPr>
            <a:picLocks noChangeAspect="1"/>
          </p:cNvPicPr>
          <p:nvPr/>
        </p:nvPicPr>
        <p:blipFill>
          <a:blip r:embed="rId2"/>
          <a:stretch>
            <a:fillRect/>
          </a:stretch>
        </p:blipFill>
        <p:spPr>
          <a:xfrm>
            <a:off x="2123728" y="3284984"/>
            <a:ext cx="5239481" cy="2286319"/>
          </a:xfrm>
          <a:prstGeom prst="rect">
            <a:avLst/>
          </a:prstGeom>
        </p:spPr>
      </p:pic>
    </p:spTree>
    <p:extLst>
      <p:ext uri="{BB962C8B-B14F-4D97-AF65-F5344CB8AC3E}">
        <p14:creationId xmlns:p14="http://schemas.microsoft.com/office/powerpoint/2010/main" val="4254315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838B-CB77-4858-B641-514A6A1CF805}"/>
              </a:ext>
            </a:extLst>
          </p:cNvPr>
          <p:cNvSpPr>
            <a:spLocks noGrp="1"/>
          </p:cNvSpPr>
          <p:nvPr>
            <p:ph type="title"/>
          </p:nvPr>
        </p:nvSpPr>
        <p:spPr/>
        <p:txBody>
          <a:bodyPr/>
          <a:lstStyle/>
          <a:p>
            <a:r>
              <a:rPr lang="en-US" sz="2400" dirty="0"/>
              <a:t>Using substitutions</a:t>
            </a:r>
          </a:p>
        </p:txBody>
      </p:sp>
      <p:sp>
        <p:nvSpPr>
          <p:cNvPr id="3" name="Content Placeholder 2">
            <a:extLst>
              <a:ext uri="{FF2B5EF4-FFF2-40B4-BE49-F238E27FC236}">
                <a16:creationId xmlns:a16="http://schemas.microsoft.com/office/drawing/2014/main" id="{6FD69AE4-4F76-7885-B3BA-A9437778CB4A}"/>
              </a:ext>
            </a:extLst>
          </p:cNvPr>
          <p:cNvSpPr>
            <a:spLocks noGrp="1"/>
          </p:cNvSpPr>
          <p:nvPr>
            <p:ph idx="1"/>
          </p:nvPr>
        </p:nvSpPr>
        <p:spPr>
          <a:xfrm>
            <a:off x="179512" y="1071563"/>
            <a:ext cx="8712968" cy="5214937"/>
          </a:xfrm>
        </p:spPr>
        <p:txBody>
          <a:bodyPr/>
          <a:lstStyle/>
          <a:p>
            <a:pPr latinLnBrk="0">
              <a:spcBef>
                <a:spcPct val="0"/>
              </a:spcBef>
            </a:pPr>
            <a:r>
              <a:rPr lang="en-US" altLang="en-US" sz="1600" dirty="0">
                <a:latin typeface="Lato" panose="020F0502020204030203" pitchFamily="34" charset="0"/>
              </a:rPr>
              <a:t>Step  2: Parent launch file</a:t>
            </a:r>
          </a:p>
          <a:p>
            <a:pPr lvl="1" latinLnBrk="0">
              <a:spcBef>
                <a:spcPct val="0"/>
              </a:spcBef>
            </a:pPr>
            <a:r>
              <a:rPr lang="en-US" altLang="en-US" sz="1200" dirty="0">
                <a:latin typeface="Lato" panose="020F0502020204030203" pitchFamily="34" charset="0"/>
              </a:rPr>
              <a:t>In this step we should create a launch file that will call and pass arguments to another launch file. To do this we will create an example_main.launch.py file in the launch folder of the </a:t>
            </a:r>
            <a:r>
              <a:rPr lang="en-US" altLang="en-US" sz="1200" dirty="0" err="1">
                <a:latin typeface="Lato" panose="020F0502020204030203" pitchFamily="34" charset="0"/>
              </a:rPr>
              <a:t>launch_tutorial</a:t>
            </a:r>
            <a:r>
              <a:rPr lang="en-US" altLang="en-US" sz="1200" dirty="0">
                <a:latin typeface="Lato" panose="020F0502020204030203" pitchFamily="34" charset="0"/>
              </a:rPr>
              <a:t> package.</a:t>
            </a:r>
          </a:p>
          <a:p>
            <a:pPr lvl="1" latinLnBrk="0">
              <a:spcBef>
                <a:spcPct val="0"/>
              </a:spcBef>
            </a:pPr>
            <a:endParaRPr lang="en-US" altLang="en-US" sz="1200" dirty="0">
              <a:solidFill>
                <a:srgbClr val="404040"/>
              </a:solidFill>
              <a:latin typeface="Lato" panose="020F0502020204030203" pitchFamily="34" charset="0"/>
            </a:endParaRPr>
          </a:p>
          <a:p>
            <a:pPr lvl="1" latinLnBrk="0">
              <a:spcBef>
                <a:spcPct val="0"/>
              </a:spcBef>
            </a:pPr>
            <a:endParaRPr lang="en-US" altLang="en-US" sz="1200" dirty="0">
              <a:solidFill>
                <a:srgbClr val="404040"/>
              </a:solidFill>
              <a:latin typeface="Lato" panose="020F0502020204030203" pitchFamily="34" charset="0"/>
            </a:endParaRPr>
          </a:p>
          <a:p>
            <a:pPr latinLnBrk="0">
              <a:spcBef>
                <a:spcPct val="0"/>
              </a:spcBef>
            </a:pPr>
            <a:r>
              <a:rPr lang="en-US" altLang="en-US" sz="1600" dirty="0">
                <a:latin typeface="Lato" panose="020F0502020204030203" pitchFamily="34" charset="0"/>
              </a:rPr>
              <a:t>Step 3: Substitutions example launch file</a:t>
            </a:r>
          </a:p>
          <a:p>
            <a:pPr lvl="1" latinLnBrk="0">
              <a:spcBef>
                <a:spcPct val="0"/>
              </a:spcBef>
            </a:pPr>
            <a:r>
              <a:rPr kumimoji="0" lang="en-US" altLang="en-US" sz="1200" b="0" i="0" u="none" strike="noStrike" cap="none" normalizeH="0" baseline="0" dirty="0">
                <a:ln>
                  <a:noFill/>
                </a:ln>
                <a:solidFill>
                  <a:srgbClr val="404040"/>
                </a:solidFill>
                <a:effectLst/>
                <a:latin typeface="Lato" panose="020F0502020204030203" pitchFamily="34" charset="0"/>
              </a:rPr>
              <a:t>We should create an </a:t>
            </a:r>
            <a:r>
              <a:rPr kumimoji="0" lang="en-US" altLang="en-US" sz="900" b="0" i="0" u="none" strike="noStrike" cap="none" normalizeH="0" baseline="0" dirty="0">
                <a:ln>
                  <a:noFill/>
                </a:ln>
                <a:solidFill>
                  <a:srgbClr val="E74C3C"/>
                </a:solidFill>
                <a:effectLst/>
                <a:latin typeface="Arial Unicode MS"/>
                <a:ea typeface="SFMono-Regular"/>
              </a:rPr>
              <a:t>example_substitutions.launch.py</a:t>
            </a:r>
            <a:r>
              <a:rPr kumimoji="0" lang="en-US" altLang="en-US" sz="1200" b="0" i="0" u="none" strike="noStrike" cap="none" normalizeH="0" baseline="0" dirty="0">
                <a:ln>
                  <a:noFill/>
                </a:ln>
                <a:solidFill>
                  <a:srgbClr val="404040"/>
                </a:solidFill>
                <a:effectLst/>
                <a:latin typeface="Lato" panose="020F0502020204030203" pitchFamily="34" charset="0"/>
              </a:rPr>
              <a:t> file in the same folder.</a:t>
            </a:r>
            <a:r>
              <a:rPr kumimoji="0" lang="en-US" altLang="en-US" sz="600" b="0" i="0" u="none" strike="noStrike" cap="none" normalizeH="0" baseline="0" dirty="0">
                <a:ln>
                  <a:noFill/>
                </a:ln>
                <a:solidFill>
                  <a:schemeClr val="tx1"/>
                </a:solidFill>
                <a:effectLst/>
              </a:rPr>
              <a:t> </a:t>
            </a:r>
          </a:p>
          <a:p>
            <a:pPr lvl="1" latinLnBrk="0">
              <a:spcBef>
                <a:spcPct val="0"/>
              </a:spcBef>
            </a:pPr>
            <a:endParaRPr lang="en-US" altLang="en-US" sz="600" dirty="0">
              <a:latin typeface="Lato" panose="020F0502020204030203" pitchFamily="34" charset="0"/>
            </a:endParaRPr>
          </a:p>
          <a:p>
            <a:pPr lvl="1" latinLnBrk="0">
              <a:spcBef>
                <a:spcPct val="0"/>
              </a:spcBef>
            </a:pPr>
            <a:endParaRPr kumimoji="0" lang="en-US" altLang="en-US" sz="600" b="0" i="0" u="none" strike="noStrike" cap="none" normalizeH="0" baseline="0" dirty="0">
              <a:ln>
                <a:noFill/>
              </a:ln>
              <a:solidFill>
                <a:srgbClr val="404040"/>
              </a:solidFill>
              <a:effectLst/>
              <a:latin typeface="Lato" panose="020F0502020204030203" pitchFamily="34" charset="0"/>
            </a:endParaRPr>
          </a:p>
          <a:p>
            <a:pPr lvl="1" latinLnBrk="0">
              <a:spcBef>
                <a:spcPct val="0"/>
              </a:spcBef>
            </a:pPr>
            <a:endParaRPr lang="en-US" altLang="en-US" sz="600" dirty="0">
              <a:solidFill>
                <a:srgbClr val="404040"/>
              </a:solidFill>
              <a:latin typeface="Lato" panose="020F0502020204030203" pitchFamily="34" charset="0"/>
            </a:endParaRPr>
          </a:p>
          <a:p>
            <a:pPr lvl="1" latinLnBrk="0">
              <a:spcBef>
                <a:spcPct val="0"/>
              </a:spcBef>
            </a:pPr>
            <a:endParaRPr kumimoji="0" lang="en-US" altLang="en-US" sz="600" b="0" i="0" u="none" strike="noStrike" cap="none" normalizeH="0" baseline="0" dirty="0">
              <a:ln>
                <a:noFill/>
              </a:ln>
              <a:solidFill>
                <a:srgbClr val="404040"/>
              </a:solidFill>
              <a:effectLst/>
              <a:latin typeface="Lato" panose="020F0502020204030203" pitchFamily="34" charset="0"/>
            </a:endParaRPr>
          </a:p>
          <a:p>
            <a:pPr lvl="1" latinLnBrk="0">
              <a:spcBef>
                <a:spcPct val="0"/>
              </a:spcBef>
            </a:pPr>
            <a:endParaRPr lang="en-US" altLang="en-US" sz="600" dirty="0">
              <a:solidFill>
                <a:srgbClr val="404040"/>
              </a:solidFill>
              <a:latin typeface="Lato" panose="020F0502020204030203" pitchFamily="34" charset="0"/>
            </a:endParaRPr>
          </a:p>
          <a:p>
            <a:pPr lvl="1" latinLnBrk="0">
              <a:spcBef>
                <a:spcPct val="0"/>
              </a:spcBef>
            </a:pPr>
            <a:endParaRPr kumimoji="0" lang="en-US" altLang="en-US" sz="600" b="0" i="0" u="none" strike="noStrike" cap="none" normalizeH="0" baseline="0" dirty="0">
              <a:ln>
                <a:noFill/>
              </a:ln>
              <a:solidFill>
                <a:srgbClr val="404040"/>
              </a:solidFill>
              <a:effectLst/>
              <a:latin typeface="Lato" panose="020F0502020204030203" pitchFamily="34" charset="0"/>
            </a:endParaRPr>
          </a:p>
          <a:p>
            <a:pPr lvl="1" latinLnBrk="0">
              <a:spcBef>
                <a:spcPct val="0"/>
              </a:spcBef>
            </a:pPr>
            <a:endParaRPr lang="en-US" altLang="en-US" sz="600" dirty="0">
              <a:solidFill>
                <a:srgbClr val="404040"/>
              </a:solidFill>
              <a:latin typeface="Lato" panose="020F0502020204030203" pitchFamily="34" charset="0"/>
            </a:endParaRPr>
          </a:p>
          <a:p>
            <a:pPr lvl="1" latinLnBrk="0">
              <a:spcBef>
                <a:spcPct val="0"/>
              </a:spcBef>
            </a:pPr>
            <a:endParaRPr kumimoji="0" lang="en-US" altLang="en-US" sz="600" b="0" i="0" u="none" strike="noStrike" cap="none" normalizeH="0" baseline="0" dirty="0">
              <a:ln>
                <a:noFill/>
              </a:ln>
              <a:solidFill>
                <a:srgbClr val="404040"/>
              </a:solidFill>
              <a:effectLst/>
              <a:latin typeface="Lato" panose="020F0502020204030203" pitchFamily="34" charset="0"/>
            </a:endParaRPr>
          </a:p>
          <a:p>
            <a:pPr latinLnBrk="0">
              <a:spcBef>
                <a:spcPct val="0"/>
              </a:spcBef>
            </a:pPr>
            <a:r>
              <a:rPr lang="en-US" altLang="en-US" sz="1600" dirty="0">
                <a:latin typeface="Lato" panose="020F0502020204030203" pitchFamily="34" charset="0"/>
              </a:rPr>
              <a:t>Step 4: Build the package</a:t>
            </a:r>
          </a:p>
          <a:p>
            <a:pPr lvl="1"/>
            <a:r>
              <a:rPr lang="en-US" sz="1600" b="0" i="0" dirty="0">
                <a:effectLst/>
                <a:latin typeface="Lato" panose="020F0502020204030203" pitchFamily="34" charset="0"/>
              </a:rPr>
              <a:t>Go to the root of the workspace, and build the package:</a:t>
            </a:r>
          </a:p>
          <a:p>
            <a:pPr lvl="2"/>
            <a:r>
              <a:rPr lang="en-US" sz="1500" b="0" i="0" dirty="0" err="1">
                <a:solidFill>
                  <a:srgbClr val="404040"/>
                </a:solidFill>
                <a:effectLst/>
                <a:latin typeface="Lato" panose="020F0502020204030203" pitchFamily="34" charset="0"/>
              </a:rPr>
              <a:t>colcon</a:t>
            </a:r>
            <a:r>
              <a:rPr lang="en-US" sz="1500" b="0" i="0" dirty="0">
                <a:solidFill>
                  <a:srgbClr val="404040"/>
                </a:solidFill>
                <a:effectLst/>
                <a:latin typeface="Lato" panose="020F0502020204030203" pitchFamily="34" charset="0"/>
              </a:rPr>
              <a:t> build</a:t>
            </a:r>
            <a:br>
              <a:rPr lang="en-US" sz="1500" b="0" i="0" dirty="0">
                <a:solidFill>
                  <a:srgbClr val="404040"/>
                </a:solidFill>
                <a:effectLst/>
                <a:latin typeface="Lato" panose="020F0502020204030203" pitchFamily="34" charset="0"/>
              </a:rPr>
            </a:br>
            <a:endParaRPr lang="en-US" altLang="en-US" sz="1600" dirty="0">
              <a:latin typeface="Lato" panose="020F0502020204030203" pitchFamily="34" charset="0"/>
            </a:endParaRPr>
          </a:p>
          <a:p>
            <a:pPr latinLnBrk="0">
              <a:spcBef>
                <a:spcPct val="0"/>
              </a:spcBef>
            </a:pPr>
            <a:endParaRPr kumimoji="0" lang="en-US" altLang="en-US" sz="1600" b="0" i="0" u="none" strike="noStrike" cap="none" normalizeH="0" baseline="0" dirty="0">
              <a:ln>
                <a:noFill/>
              </a:ln>
              <a:effectLst/>
              <a:latin typeface="Lato" panose="020F0502020204030203" pitchFamily="34" charset="0"/>
            </a:endParaRPr>
          </a:p>
          <a:p>
            <a:pPr lvl="1" latinLnBrk="0">
              <a:spcBef>
                <a:spcPct val="0"/>
              </a:spcBef>
            </a:pPr>
            <a:endParaRPr lang="en-US" altLang="en-US" sz="1200" dirty="0">
              <a:solidFill>
                <a:srgbClr val="404040"/>
              </a:solidFill>
              <a:latin typeface="Lato" panose="020F0502020204030203" pitchFamily="34" charset="0"/>
            </a:endParaRPr>
          </a:p>
          <a:p>
            <a:pPr lvl="1" latinLnBrk="0">
              <a:spcBef>
                <a:spcPct val="0"/>
              </a:spcBef>
            </a:pPr>
            <a:endParaRPr kumimoji="0" lang="en-US" altLang="en-US" sz="1200" b="0" i="0" u="none" strike="noStrike" cap="none" normalizeH="0" baseline="0" dirty="0">
              <a:ln>
                <a:noFill/>
              </a:ln>
              <a:solidFill>
                <a:srgbClr val="404040"/>
              </a:solidFill>
              <a:effectLst/>
              <a:latin typeface="Lato" panose="020F0502020204030203" pitchFamily="34" charset="0"/>
            </a:endParaRPr>
          </a:p>
          <a:p>
            <a:pPr lvl="1" latinLnBrk="0">
              <a:spcBef>
                <a:spcPct val="0"/>
              </a:spcBef>
            </a:pPr>
            <a:endParaRPr lang="en-US" altLang="en-US" sz="1200" dirty="0">
              <a:solidFill>
                <a:srgbClr val="404040"/>
              </a:solidFill>
              <a:latin typeface="Lato" panose="020F0502020204030203" pitchFamily="34" charset="0"/>
            </a:endParaRPr>
          </a:p>
          <a:p>
            <a:pPr lvl="1" latinLnBrk="0">
              <a:spcBef>
                <a:spcPct val="0"/>
              </a:spcBef>
            </a:pPr>
            <a:endParaRPr kumimoji="0" lang="en-US" altLang="en-US" sz="1200" b="0" i="0" u="none" strike="noStrike" cap="none" normalizeH="0" baseline="0" dirty="0">
              <a:ln>
                <a:noFill/>
              </a:ln>
              <a:solidFill>
                <a:srgbClr val="404040"/>
              </a:solidFill>
              <a:effectLst/>
              <a:latin typeface="Lato" panose="020F0502020204030203" pitchFamily="34" charset="0"/>
            </a:endParaRPr>
          </a:p>
          <a:p>
            <a:pPr lvl="2" latinLnBrk="0">
              <a:spcBef>
                <a:spcPct val="0"/>
              </a:spcBef>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kumimoji="0" lang="en-US" altLang="en-US" sz="1200" b="0" i="0" u="none" strike="noStrike" cap="none" normalizeH="0" baseline="0" dirty="0">
              <a:ln>
                <a:noFill/>
              </a:ln>
              <a:effectLst/>
            </a:endParaRPr>
          </a:p>
          <a:p>
            <a:pPr marL="0" indent="0">
              <a:buNone/>
            </a:pPr>
            <a:br>
              <a:rPr lang="en-US" sz="1100" b="0" i="0" dirty="0">
                <a:solidFill>
                  <a:srgbClr val="404040"/>
                </a:solidFill>
                <a:effectLst/>
                <a:latin typeface="Lato" panose="020F0502020204030203" pitchFamily="34" charset="0"/>
              </a:rPr>
            </a:br>
            <a:endParaRPr kumimoji="0" lang="en-US" altLang="en-US" sz="1200" b="0" i="0" u="none" strike="noStrike" cap="none" normalizeH="0" baseline="0" dirty="0">
              <a:ln>
                <a:noFill/>
              </a:ln>
              <a:effectLst/>
              <a:latin typeface="Arial" panose="020B0604020202020204" pitchFamily="34" charset="0"/>
            </a:endParaRPr>
          </a:p>
          <a:p>
            <a:pPr marL="457200" lvl="1" indent="0">
              <a:buNone/>
            </a:pPr>
            <a:br>
              <a:rPr lang="en-US" sz="700" b="0" i="0" dirty="0">
                <a:solidFill>
                  <a:srgbClr val="404040"/>
                </a:solidFill>
                <a:effectLst/>
                <a:latin typeface="Lato" panose="020F0502020204030203" pitchFamily="34" charset="0"/>
              </a:rPr>
            </a:br>
            <a:endParaRPr lang="en-US" sz="800" dirty="0"/>
          </a:p>
        </p:txBody>
      </p:sp>
      <p:sp>
        <p:nvSpPr>
          <p:cNvPr id="4" name="Slide Number Placeholder 3">
            <a:extLst>
              <a:ext uri="{FF2B5EF4-FFF2-40B4-BE49-F238E27FC236}">
                <a16:creationId xmlns:a16="http://schemas.microsoft.com/office/drawing/2014/main" id="{9A9A1F55-CE18-A53D-550B-08937E90D3A4}"/>
              </a:ext>
            </a:extLst>
          </p:cNvPr>
          <p:cNvSpPr>
            <a:spLocks noGrp="1"/>
          </p:cNvSpPr>
          <p:nvPr>
            <p:ph type="sldNum" sz="quarter" idx="12"/>
          </p:nvPr>
        </p:nvSpPr>
        <p:spPr/>
        <p:txBody>
          <a:bodyPr/>
          <a:lstStyle/>
          <a:p>
            <a:pPr>
              <a:defRPr/>
            </a:pPr>
            <a:fld id="{CA4AC7C1-D12F-41DB-AB4A-A9F0A9959DA2}" type="slidenum">
              <a:rPr lang="ko-KR" altLang="en-US" smtClean="0"/>
              <a:pPr>
                <a:defRPr/>
              </a:pPr>
              <a:t>28</a:t>
            </a:fld>
            <a:endParaRPr lang="ko-KR" altLang="en-US"/>
          </a:p>
        </p:txBody>
      </p:sp>
    </p:spTree>
    <p:extLst>
      <p:ext uri="{BB962C8B-B14F-4D97-AF65-F5344CB8AC3E}">
        <p14:creationId xmlns:p14="http://schemas.microsoft.com/office/powerpoint/2010/main" val="25142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08C7-D92B-4CD7-F1AB-2981E234EB91}"/>
              </a:ext>
            </a:extLst>
          </p:cNvPr>
          <p:cNvSpPr>
            <a:spLocks noGrp="1"/>
          </p:cNvSpPr>
          <p:nvPr>
            <p:ph type="title"/>
          </p:nvPr>
        </p:nvSpPr>
        <p:spPr/>
        <p:txBody>
          <a:bodyPr/>
          <a:lstStyle/>
          <a:p>
            <a:r>
              <a:rPr lang="en-US" sz="2400" dirty="0"/>
              <a:t>Using event handlers</a:t>
            </a:r>
          </a:p>
        </p:txBody>
      </p:sp>
      <p:sp>
        <p:nvSpPr>
          <p:cNvPr id="3" name="Content Placeholder 2">
            <a:extLst>
              <a:ext uri="{FF2B5EF4-FFF2-40B4-BE49-F238E27FC236}">
                <a16:creationId xmlns:a16="http://schemas.microsoft.com/office/drawing/2014/main" id="{F9F7C12F-E574-59BA-C0C6-593E2E5C75EE}"/>
              </a:ext>
            </a:extLst>
          </p:cNvPr>
          <p:cNvSpPr>
            <a:spLocks noGrp="1"/>
          </p:cNvSpPr>
          <p:nvPr>
            <p:ph idx="1"/>
          </p:nvPr>
        </p:nvSpPr>
        <p:spPr>
          <a:xfrm>
            <a:off x="179512" y="1071563"/>
            <a:ext cx="8712968" cy="5214937"/>
          </a:xfrm>
        </p:spPr>
        <p:txBody>
          <a:bodyPr/>
          <a:lstStyle/>
          <a:p>
            <a:pPr algn="l"/>
            <a:r>
              <a:rPr lang="en-US" sz="2000" b="1" i="0" dirty="0">
                <a:effectLst/>
                <a:latin typeface="Lato" panose="020F0502020204030203" pitchFamily="34" charset="0"/>
              </a:rPr>
              <a:t>Goal:</a:t>
            </a:r>
            <a:r>
              <a:rPr lang="en-US" sz="2000" b="0" i="0" dirty="0">
                <a:effectLst/>
                <a:latin typeface="Lato" panose="020F0502020204030203" pitchFamily="34" charset="0"/>
              </a:rPr>
              <a:t> Learn about event handlers in ROS 2 launch files</a:t>
            </a:r>
          </a:p>
          <a:p>
            <a:pPr lvl="1"/>
            <a:r>
              <a:rPr kumimoji="0" lang="en-US" altLang="en-US" sz="1200" b="0" i="0" u="none" strike="noStrike" cap="none" normalizeH="0" baseline="0" dirty="0">
                <a:ln>
                  <a:noFill/>
                </a:ln>
                <a:effectLst/>
                <a:latin typeface="Lato" panose="020F0502020204030203" pitchFamily="34" charset="0"/>
              </a:rPr>
              <a:t>Create a new file called </a:t>
            </a:r>
            <a:r>
              <a:rPr kumimoji="0" lang="en-US" altLang="en-US" sz="1200" b="0" i="0" u="none" strike="noStrike" cap="none" normalizeH="0" baseline="0" dirty="0">
                <a:ln>
                  <a:noFill/>
                </a:ln>
                <a:solidFill>
                  <a:srgbClr val="E74C3C"/>
                </a:solidFill>
                <a:effectLst/>
                <a:latin typeface="Arial Unicode MS"/>
                <a:ea typeface="SFMono-Regular"/>
              </a:rPr>
              <a:t>example_event_handlers.launch.py</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file in the </a:t>
            </a:r>
            <a:r>
              <a:rPr kumimoji="0" lang="en-US" altLang="en-US" sz="1200" b="0" i="0" u="none" strike="noStrike" cap="none" normalizeH="0" baseline="0" dirty="0">
                <a:ln>
                  <a:noFill/>
                </a:ln>
                <a:solidFill>
                  <a:srgbClr val="E74C3C"/>
                </a:solidFill>
                <a:effectLst/>
                <a:latin typeface="Arial Unicode MS"/>
                <a:ea typeface="SFMono-Regular"/>
              </a:rPr>
              <a:t>launch</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folder of the</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err="1">
                <a:ln>
                  <a:noFill/>
                </a:ln>
                <a:solidFill>
                  <a:srgbClr val="E74C3C"/>
                </a:solidFill>
                <a:effectLst/>
                <a:latin typeface="Arial Unicode MS"/>
                <a:ea typeface="SFMono-Regular"/>
              </a:rPr>
              <a:t>launch_tutorial</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package.</a:t>
            </a:r>
            <a:r>
              <a:rPr kumimoji="0" lang="en-US" altLang="en-US" sz="1200" b="0" i="0" u="none" strike="noStrike" cap="none" normalizeH="0" baseline="0" dirty="0">
                <a:ln>
                  <a:noFill/>
                </a:ln>
                <a:effectLst/>
              </a:rPr>
              <a:t> </a:t>
            </a:r>
            <a:endParaRPr lang="en-US" sz="1200" dirty="0"/>
          </a:p>
          <a:p>
            <a:pPr lvl="1"/>
            <a:r>
              <a:rPr lang="en-US" sz="1200" dirty="0"/>
              <a:t>Build the package</a:t>
            </a:r>
          </a:p>
          <a:p>
            <a:pPr lvl="2"/>
            <a:r>
              <a:rPr lang="en-US" sz="1200" b="0" i="0" dirty="0">
                <a:effectLst/>
                <a:latin typeface="Lato" panose="020F0502020204030203" pitchFamily="34" charset="0"/>
              </a:rPr>
              <a:t>Go to the root of the workspace, and build the package:</a:t>
            </a:r>
          </a:p>
          <a:p>
            <a:pPr lvl="3"/>
            <a:r>
              <a:rPr lang="en-US" sz="1200" b="0" i="0" dirty="0" err="1">
                <a:effectLst/>
                <a:latin typeface="Lato" panose="020F0502020204030203" pitchFamily="34" charset="0"/>
              </a:rPr>
              <a:t>colcon</a:t>
            </a:r>
            <a:r>
              <a:rPr lang="en-US" sz="1200" b="0" i="0" dirty="0">
                <a:effectLst/>
                <a:latin typeface="Lato" panose="020F0502020204030203" pitchFamily="34" charset="0"/>
              </a:rPr>
              <a:t> build</a:t>
            </a:r>
          </a:p>
          <a:p>
            <a:pPr lvl="2"/>
            <a:r>
              <a:rPr lang="en-US" sz="1200" b="0" i="0" dirty="0">
                <a:effectLst/>
                <a:latin typeface="Lato" panose="020F0502020204030203" pitchFamily="34" charset="0"/>
              </a:rPr>
              <a:t>Also remember to source the workspace after building.</a:t>
            </a:r>
          </a:p>
          <a:p>
            <a:pPr lvl="2"/>
            <a:endParaRPr lang="en-US" sz="1200" dirty="0">
              <a:latin typeface="Lato" panose="020F0502020204030203" pitchFamily="34" charset="0"/>
            </a:endParaRPr>
          </a:p>
          <a:p>
            <a:pPr lvl="1"/>
            <a:r>
              <a:rPr lang="en-US" sz="1200" b="0" i="0" dirty="0">
                <a:effectLst/>
                <a:latin typeface="Lato" panose="020F0502020204030203" pitchFamily="34" charset="0"/>
              </a:rPr>
              <a:t>Launching example </a:t>
            </a:r>
          </a:p>
          <a:p>
            <a:pPr lvl="2"/>
            <a:r>
              <a:rPr kumimoji="0" lang="en-US" altLang="en-US" sz="1200" b="0" i="0" u="none" strike="noStrike" cap="none" normalizeH="0" baseline="0" dirty="0">
                <a:ln>
                  <a:noFill/>
                </a:ln>
                <a:effectLst/>
                <a:latin typeface="Lato" panose="020F0502020204030203" pitchFamily="34" charset="0"/>
              </a:rPr>
              <a:t>Now you can launch the </a:t>
            </a:r>
            <a:r>
              <a:rPr kumimoji="0" lang="en-US" altLang="en-US" sz="1200" b="0" i="0" u="none" strike="noStrike" cap="none" normalizeH="0" baseline="0" dirty="0">
                <a:ln>
                  <a:noFill/>
                </a:ln>
                <a:solidFill>
                  <a:srgbClr val="E74C3C"/>
                </a:solidFill>
                <a:effectLst/>
                <a:latin typeface="Arial Unicode MS"/>
                <a:ea typeface="SFMono-Regular"/>
              </a:rPr>
              <a:t>example_event_handlers.launch.py</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file using the </a:t>
            </a:r>
            <a:r>
              <a:rPr kumimoji="0" lang="en-US" altLang="en-US" sz="1200" b="0" i="0" u="none" strike="noStrike" cap="none" normalizeH="0" baseline="0" dirty="0">
                <a:ln>
                  <a:noFill/>
                </a:ln>
                <a:solidFill>
                  <a:srgbClr val="E74C3C"/>
                </a:solidFill>
                <a:effectLst/>
                <a:latin typeface="Arial Unicode MS"/>
                <a:ea typeface="SFMono-Regular"/>
              </a:rPr>
              <a:t>ros2 launch</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command</a:t>
            </a:r>
            <a:r>
              <a:rPr kumimoji="0" lang="en-US" altLang="en-US" sz="1200" b="0" i="0" u="none" strike="noStrike" cap="none" normalizeH="0" baseline="0" dirty="0">
                <a:ln>
                  <a:noFill/>
                </a:ln>
                <a:solidFill>
                  <a:srgbClr val="404040"/>
                </a:solidFill>
                <a:effectLst/>
                <a:latin typeface="Lato" panose="020F0502020204030203" pitchFamily="34" charset="0"/>
              </a:rPr>
              <a:t>.</a:t>
            </a:r>
          </a:p>
          <a:p>
            <a:pPr lvl="3"/>
            <a:r>
              <a:rPr kumimoji="0" lang="en-US" altLang="en-US" sz="1200" b="0" i="0" u="none" strike="noStrike" cap="none" normalizeH="0" baseline="0" dirty="0">
                <a:ln>
                  <a:noFill/>
                </a:ln>
                <a:solidFill>
                  <a:schemeClr val="tx1"/>
                </a:solidFill>
                <a:effectLst/>
              </a:rPr>
              <a:t>ros2 launch </a:t>
            </a:r>
            <a:r>
              <a:rPr kumimoji="0" lang="en-US" altLang="en-US" sz="1200" b="0" i="0" u="none" strike="noStrike" cap="none" normalizeH="0" baseline="0" dirty="0" err="1">
                <a:ln>
                  <a:noFill/>
                </a:ln>
                <a:solidFill>
                  <a:schemeClr val="tx1"/>
                </a:solidFill>
                <a:effectLst/>
              </a:rPr>
              <a:t>launch_tutorial</a:t>
            </a:r>
            <a:r>
              <a:rPr kumimoji="0" lang="en-US" altLang="en-US" sz="1200" b="0" i="0" u="none" strike="noStrike" cap="none" normalizeH="0" baseline="0" dirty="0">
                <a:ln>
                  <a:noFill/>
                </a:ln>
                <a:solidFill>
                  <a:schemeClr val="tx1"/>
                </a:solidFill>
                <a:effectLst/>
              </a:rPr>
              <a:t> example_event_handlers.launch.py </a:t>
            </a:r>
            <a:r>
              <a:rPr kumimoji="0" lang="en-US" altLang="en-US" sz="1200" b="0" i="0" u="none" strike="noStrike" cap="none" normalizeH="0" baseline="0" dirty="0" err="1">
                <a:ln>
                  <a:noFill/>
                </a:ln>
                <a:solidFill>
                  <a:schemeClr val="tx1"/>
                </a:solidFill>
                <a:effectLst/>
              </a:rPr>
              <a:t>turtlesim_ns</a:t>
            </a:r>
            <a:r>
              <a:rPr kumimoji="0" lang="en-US" altLang="en-US" sz="1200" b="0" i="0" u="none" strike="noStrike" cap="none" normalizeH="0" baseline="0" dirty="0">
                <a:ln>
                  <a:noFill/>
                </a:ln>
                <a:solidFill>
                  <a:schemeClr val="tx1"/>
                </a:solidFill>
                <a:effectLst/>
              </a:rPr>
              <a:t>:='turtlesim3' </a:t>
            </a:r>
            <a:r>
              <a:rPr kumimoji="0" lang="en-US" altLang="en-US" sz="1200" b="0" i="0" u="none" strike="noStrike" cap="none" normalizeH="0" baseline="0" dirty="0" err="1">
                <a:ln>
                  <a:noFill/>
                </a:ln>
                <a:solidFill>
                  <a:schemeClr val="tx1"/>
                </a:solidFill>
                <a:effectLst/>
              </a:rPr>
              <a:t>use_provided_red</a:t>
            </a:r>
            <a:r>
              <a:rPr kumimoji="0" lang="en-US" altLang="en-US" sz="1200" b="0" i="0" u="none" strike="noStrike" cap="none" normalizeH="0" baseline="0" dirty="0">
                <a:ln>
                  <a:noFill/>
                </a:ln>
                <a:solidFill>
                  <a:schemeClr val="tx1"/>
                </a:solidFill>
                <a:effectLst/>
              </a:rPr>
              <a:t>:='True' </a:t>
            </a:r>
            <a:r>
              <a:rPr kumimoji="0" lang="en-US" altLang="en-US" sz="1200" b="0" i="0" u="none" strike="noStrike" cap="none" normalizeH="0" baseline="0" dirty="0" err="1">
                <a:ln>
                  <a:noFill/>
                </a:ln>
                <a:solidFill>
                  <a:schemeClr val="tx1"/>
                </a:solidFill>
                <a:effectLst/>
              </a:rPr>
              <a:t>new_background_r</a:t>
            </a:r>
            <a:r>
              <a:rPr kumimoji="0" lang="en-US" altLang="en-US" sz="1200" b="0" i="0" u="none" strike="noStrike" cap="none" normalizeH="0" baseline="0" dirty="0">
                <a:ln>
                  <a:noFill/>
                </a:ln>
                <a:solidFill>
                  <a:schemeClr val="tx1"/>
                </a:solidFill>
                <a:effectLst/>
              </a:rPr>
              <a:t>:=200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40404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0404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Lato" panose="020F0502020204030203" pitchFamily="34" charset="0"/>
              </a:rPr>
              <a:t>This will do the following: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effectLst/>
                <a:latin typeface="Lato" panose="020F0502020204030203" pitchFamily="34" charset="0"/>
              </a:rPr>
              <a:t>Start a </a:t>
            </a:r>
            <a:r>
              <a:rPr kumimoji="0" lang="en-US" altLang="en-US" sz="1200" b="0" i="0" u="none" strike="noStrike" cap="none" normalizeH="0" baseline="0" dirty="0" err="1">
                <a:ln>
                  <a:noFill/>
                </a:ln>
                <a:effectLst/>
                <a:latin typeface="Lato" panose="020F0502020204030203" pitchFamily="34" charset="0"/>
              </a:rPr>
              <a:t>turtlesim</a:t>
            </a:r>
            <a:r>
              <a:rPr kumimoji="0" lang="en-US" altLang="en-US" sz="1200" b="0" i="0" u="none" strike="noStrike" cap="none" normalizeH="0" baseline="0" dirty="0">
                <a:ln>
                  <a:noFill/>
                </a:ln>
                <a:effectLst/>
                <a:latin typeface="Lato" panose="020F0502020204030203" pitchFamily="34" charset="0"/>
              </a:rPr>
              <a:t> node with a blue background</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200" b="0" i="0" u="none" strike="noStrike" cap="none" normalizeH="0" baseline="0" dirty="0">
              <a:ln>
                <a:noFill/>
              </a:ln>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effectLst/>
                <a:latin typeface="Lato" panose="020F0502020204030203" pitchFamily="34" charset="0"/>
              </a:rPr>
              <a:t>Spawn the second turtle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200" b="0" i="0" u="none" strike="noStrike" cap="none" normalizeH="0" baseline="0" dirty="0">
              <a:ln>
                <a:noFill/>
              </a:ln>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effectLst/>
                <a:latin typeface="Lato" panose="020F0502020204030203" pitchFamily="34" charset="0"/>
              </a:rPr>
              <a:t>Change the color to purple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200" b="0" i="0" u="none" strike="noStrike" cap="none" normalizeH="0" baseline="0" dirty="0">
              <a:ln>
                <a:noFill/>
              </a:ln>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a:ln>
                  <a:noFill/>
                </a:ln>
                <a:effectLst/>
                <a:latin typeface="Lato" panose="020F0502020204030203" pitchFamily="34" charset="0"/>
              </a:rPr>
              <a:t>Change the color to pink after two seconds if the provided </a:t>
            </a:r>
            <a:r>
              <a:rPr kumimoji="0" lang="en-US" altLang="en-US" sz="1200" b="0" i="0" u="none" strike="noStrike" cap="none" normalizeH="0" baseline="0" dirty="0" err="1">
                <a:ln>
                  <a:noFill/>
                </a:ln>
                <a:solidFill>
                  <a:srgbClr val="E74C3C"/>
                </a:solidFill>
                <a:effectLst/>
                <a:latin typeface="Arial Unicode MS"/>
                <a:ea typeface="SFMono-Regular"/>
              </a:rPr>
              <a:t>background_r</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argument</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is</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solidFill>
                  <a:srgbClr val="E74C3C"/>
                </a:solidFill>
                <a:effectLst/>
                <a:latin typeface="Arial Unicode MS"/>
                <a:ea typeface="SFMono-Regular"/>
              </a:rPr>
              <a:t>200</a:t>
            </a:r>
            <a:r>
              <a:rPr kumimoji="0" lang="en-US" altLang="en-US" sz="1200" b="0" i="0" u="none" strike="noStrike" cap="none" normalizeH="0" baseline="0" dirty="0">
                <a:ln>
                  <a:noFill/>
                </a:ln>
                <a:solidFill>
                  <a:srgbClr val="404040"/>
                </a:solidFill>
                <a:effectLst/>
                <a:latin typeface="Lato" panose="020F0502020204030203" pitchFamily="34" charset="0"/>
              </a:rPr>
              <a:t> and </a:t>
            </a:r>
            <a:r>
              <a:rPr kumimoji="0" lang="en-US" altLang="en-US" sz="1200" b="0" i="0" u="none" strike="noStrike" cap="none" normalizeH="0" baseline="0" dirty="0" err="1">
                <a:ln>
                  <a:noFill/>
                </a:ln>
                <a:solidFill>
                  <a:srgbClr val="E74C3C"/>
                </a:solidFill>
                <a:effectLst/>
                <a:latin typeface="Arial Unicode MS"/>
                <a:ea typeface="SFMono-Regular"/>
              </a:rPr>
              <a:t>use_provided_red</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argument</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effectLst/>
                <a:latin typeface="Lato" panose="020F0502020204030203" pitchFamily="34" charset="0"/>
              </a:rPr>
              <a:t>is</a:t>
            </a:r>
            <a:r>
              <a:rPr kumimoji="0" lang="en-US" altLang="en-US" sz="1200" b="0" i="0" u="none" strike="noStrike" cap="none" normalizeH="0" baseline="0" dirty="0">
                <a:ln>
                  <a:noFill/>
                </a:ln>
                <a:solidFill>
                  <a:srgbClr val="404040"/>
                </a:solidFill>
                <a:effectLst/>
                <a:latin typeface="Lato" panose="020F0502020204030203" pitchFamily="34" charset="0"/>
              </a:rPr>
              <a:t> </a:t>
            </a:r>
            <a:r>
              <a:rPr kumimoji="0" lang="en-US" altLang="en-US" sz="1200" b="0" i="0" u="none" strike="noStrike" cap="none" normalizeH="0" baseline="0" dirty="0">
                <a:ln>
                  <a:noFill/>
                </a:ln>
                <a:solidFill>
                  <a:srgbClr val="E74C3C"/>
                </a:solidFill>
                <a:effectLst/>
                <a:latin typeface="Arial Unicode MS"/>
                <a:ea typeface="SFMono-Regular"/>
              </a:rPr>
              <a:t>True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0" i="0" u="none" strike="noStrike" cap="none" normalizeH="0" baseline="0" dirty="0">
              <a:ln>
                <a:noFill/>
              </a:ln>
              <a:solidFill>
                <a:srgbClr val="404040"/>
              </a:solidFill>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a:ln>
                  <a:noFill/>
                </a:ln>
                <a:effectLst/>
                <a:latin typeface="Lato" panose="020F0502020204030203" pitchFamily="34" charset="0"/>
              </a:rPr>
              <a:t>Shutdown the launch file when the </a:t>
            </a:r>
            <a:r>
              <a:rPr kumimoji="0" lang="en-US" altLang="en-US" sz="1200" b="0" i="0" u="none" strike="noStrike" cap="none" normalizeH="0" baseline="0" dirty="0" err="1">
                <a:ln>
                  <a:noFill/>
                </a:ln>
                <a:effectLst/>
                <a:latin typeface="Lato" panose="020F0502020204030203" pitchFamily="34" charset="0"/>
              </a:rPr>
              <a:t>turtlesim</a:t>
            </a:r>
            <a:r>
              <a:rPr kumimoji="0" lang="en-US" altLang="en-US" sz="1200" b="0" i="0" u="none" strike="noStrike" cap="none" normalizeH="0" baseline="0" dirty="0">
                <a:ln>
                  <a:noFill/>
                </a:ln>
                <a:effectLst/>
                <a:latin typeface="Lato" panose="020F0502020204030203" pitchFamily="34" charset="0"/>
              </a:rPr>
              <a:t> window is closed</a:t>
            </a:r>
          </a:p>
          <a:p>
            <a:pPr marL="457200" lvl="1" indent="0">
              <a:buNone/>
            </a:pPr>
            <a:br>
              <a:rPr lang="en-US" b="0" i="0" dirty="0">
                <a:solidFill>
                  <a:srgbClr val="404040"/>
                </a:solidFill>
                <a:effectLst/>
                <a:latin typeface="Lato" panose="020F0502020204030203" pitchFamily="34" charset="0"/>
              </a:rPr>
            </a:br>
            <a:endParaRPr lang="en-US" b="0" i="0" dirty="0">
              <a:effectLst/>
              <a:latin typeface="Lato" panose="020F0502020204030203" pitchFamily="34" charset="0"/>
            </a:endParaRPr>
          </a:p>
          <a:p>
            <a:pPr marL="0" indent="0">
              <a:buNone/>
            </a:pPr>
            <a:br>
              <a:rPr lang="en-US" b="0" i="0" dirty="0">
                <a:solidFill>
                  <a:srgbClr val="404040"/>
                </a:solidFill>
                <a:effectLst/>
                <a:latin typeface="Lato" panose="020F0502020204030203" pitchFamily="34" charset="0"/>
              </a:rPr>
            </a:br>
            <a:endParaRPr lang="en-US" dirty="0"/>
          </a:p>
        </p:txBody>
      </p:sp>
      <p:sp>
        <p:nvSpPr>
          <p:cNvPr id="4" name="Slide Number Placeholder 3">
            <a:extLst>
              <a:ext uri="{FF2B5EF4-FFF2-40B4-BE49-F238E27FC236}">
                <a16:creationId xmlns:a16="http://schemas.microsoft.com/office/drawing/2014/main" id="{2B29466A-3DF4-B72F-C9DA-AE33C5FF1E76}"/>
              </a:ext>
            </a:extLst>
          </p:cNvPr>
          <p:cNvSpPr>
            <a:spLocks noGrp="1"/>
          </p:cNvSpPr>
          <p:nvPr>
            <p:ph type="sldNum" sz="quarter" idx="12"/>
          </p:nvPr>
        </p:nvSpPr>
        <p:spPr/>
        <p:txBody>
          <a:bodyPr/>
          <a:lstStyle/>
          <a:p>
            <a:pPr>
              <a:defRPr/>
            </a:pPr>
            <a:fld id="{CA4AC7C1-D12F-41DB-AB4A-A9F0A9959DA2}" type="slidenum">
              <a:rPr lang="ko-KR" altLang="en-US" smtClean="0"/>
              <a:pPr>
                <a:defRPr/>
              </a:pPr>
              <a:t>29</a:t>
            </a:fld>
            <a:endParaRPr lang="ko-KR" altLang="en-US"/>
          </a:p>
        </p:txBody>
      </p:sp>
      <p:sp>
        <p:nvSpPr>
          <p:cNvPr id="6" name="Rectangle 2">
            <a:extLst>
              <a:ext uri="{FF2B5EF4-FFF2-40B4-BE49-F238E27FC236}">
                <a16:creationId xmlns:a16="http://schemas.microsoft.com/office/drawing/2014/main" id="{0F44A5A0-C433-A057-19AA-26D60484E585}"/>
              </a:ext>
            </a:extLst>
          </p:cNvPr>
          <p:cNvSpPr>
            <a:spLocks noChangeArrowheads="1"/>
          </p:cNvSpPr>
          <p:nvPr/>
        </p:nvSpPr>
        <p:spPr bwMode="auto">
          <a:xfrm>
            <a:off x="0" y="-4839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404040"/>
                </a:solidFill>
                <a:effectLst/>
                <a:latin typeface="Lato" panose="020F0502020204030203"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D0BC681-1B9B-D865-D536-0BF55AF88673}"/>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618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2939-B295-87F0-E191-21DB4A91D468}"/>
              </a:ext>
            </a:extLst>
          </p:cNvPr>
          <p:cNvSpPr>
            <a:spLocks noGrp="1"/>
          </p:cNvSpPr>
          <p:nvPr>
            <p:ph type="title"/>
          </p:nvPr>
        </p:nvSpPr>
        <p:spPr/>
        <p:txBody>
          <a:bodyPr/>
          <a:lstStyle/>
          <a:p>
            <a:r>
              <a:rPr lang="en-US" sz="2400" b="1" i="0" dirty="0">
                <a:solidFill>
                  <a:srgbClr val="404040"/>
                </a:solidFill>
                <a:effectLst/>
                <a:latin typeface="Roboto Slab"/>
              </a:rPr>
              <a:t>Managing Dependencies with rosdep</a:t>
            </a:r>
            <a:endParaRPr lang="en-US" sz="2400" dirty="0"/>
          </a:p>
        </p:txBody>
      </p:sp>
      <p:sp>
        <p:nvSpPr>
          <p:cNvPr id="3" name="Content Placeholder 2">
            <a:extLst>
              <a:ext uri="{FF2B5EF4-FFF2-40B4-BE49-F238E27FC236}">
                <a16:creationId xmlns:a16="http://schemas.microsoft.com/office/drawing/2014/main" id="{2CF2D70C-AEB4-8E40-59B4-2F04BED14304}"/>
              </a:ext>
            </a:extLst>
          </p:cNvPr>
          <p:cNvSpPr>
            <a:spLocks noGrp="1"/>
          </p:cNvSpPr>
          <p:nvPr>
            <p:ph idx="1"/>
          </p:nvPr>
        </p:nvSpPr>
        <p:spPr>
          <a:xfrm>
            <a:off x="179512" y="1071563"/>
            <a:ext cx="8712968" cy="5214937"/>
          </a:xfrm>
        </p:spPr>
        <p:txBody>
          <a:bodyPr/>
          <a:lstStyle/>
          <a:p>
            <a:r>
              <a:rPr kumimoji="0" lang="en-US" altLang="en-US" sz="2000" b="1" i="0" u="none" strike="noStrike" cap="none" normalizeH="0" baseline="0" dirty="0">
                <a:ln>
                  <a:noFill/>
                </a:ln>
                <a:solidFill>
                  <a:srgbClr val="404040"/>
                </a:solidFill>
                <a:effectLst/>
                <a:latin typeface="Lato" panose="020F0502020204030203" pitchFamily="34" charset="0"/>
              </a:rPr>
              <a:t>Goal:</a:t>
            </a:r>
            <a:r>
              <a:rPr kumimoji="0" lang="en-US" altLang="en-US" sz="2000" b="0" i="0" u="none" strike="noStrike" cap="none" normalizeH="0" baseline="0" dirty="0">
                <a:ln>
                  <a:noFill/>
                </a:ln>
                <a:solidFill>
                  <a:srgbClr val="404040"/>
                </a:solidFill>
                <a:effectLst/>
                <a:latin typeface="Lato" panose="020F0502020204030203" pitchFamily="34" charset="0"/>
              </a:rPr>
              <a:t> </a:t>
            </a:r>
            <a:r>
              <a:rPr kumimoji="0" lang="en-US" altLang="en-US" sz="2000" b="0" i="0" u="none" strike="noStrike" cap="none" normalizeH="0" baseline="0" dirty="0">
                <a:ln>
                  <a:noFill/>
                </a:ln>
                <a:effectLst/>
                <a:latin typeface="Lato" panose="020F0502020204030203" pitchFamily="34" charset="0"/>
              </a:rPr>
              <a:t>Manage external dependencies using </a:t>
            </a:r>
            <a:r>
              <a:rPr kumimoji="0" lang="en-US" altLang="en-US" sz="2000" b="0" i="0" u="none" strike="noStrike" cap="none" normalizeH="0" baseline="0" dirty="0">
                <a:ln>
                  <a:noFill/>
                </a:ln>
                <a:solidFill>
                  <a:srgbClr val="E74C3C"/>
                </a:solidFill>
                <a:effectLst/>
                <a:latin typeface="Arial Unicode MS"/>
                <a:ea typeface="SFMono-Regular"/>
              </a:rPr>
              <a:t>rosdep</a:t>
            </a:r>
          </a:p>
          <a:p>
            <a:endParaRPr lang="en-US" altLang="en-US" sz="2000" dirty="0">
              <a:solidFill>
                <a:srgbClr val="E74C3C"/>
              </a:solidFill>
              <a:latin typeface="Arial Unicode MS"/>
            </a:endParaRPr>
          </a:p>
          <a:p>
            <a:r>
              <a:rPr lang="en-US" altLang="en-US" sz="2000" dirty="0">
                <a:latin typeface="Arial Unicode MS"/>
              </a:rPr>
              <a:t>What is </a:t>
            </a:r>
            <a:r>
              <a:rPr lang="en-US" altLang="en-US" sz="2000" dirty="0">
                <a:solidFill>
                  <a:srgbClr val="FF0000"/>
                </a:solidFill>
                <a:latin typeface="Arial Unicode MS"/>
              </a:rPr>
              <a:t>rosdep</a:t>
            </a:r>
            <a:r>
              <a:rPr lang="en-US" altLang="en-US" sz="2000" dirty="0">
                <a:latin typeface="Arial Unicode MS"/>
              </a:rPr>
              <a:t>? </a:t>
            </a:r>
          </a:p>
          <a:p>
            <a:pPr marL="0" indent="0">
              <a:buNone/>
            </a:pPr>
            <a:endParaRPr lang="en-US" altLang="en-US" sz="2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rgbClr val="E74C3C"/>
                </a:solidFill>
                <a:effectLst/>
                <a:latin typeface="Arial Unicode MS"/>
                <a:ea typeface="SFMono-Regular"/>
              </a:rPr>
              <a:t>rosdep</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is ROS’s dependency management utility that can work with ROS packages and external libraries.</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solidFill>
                  <a:srgbClr val="E74C3C"/>
                </a:solidFill>
                <a:effectLst/>
                <a:latin typeface="Arial Unicode MS"/>
                <a:ea typeface="SFMono-Regular"/>
              </a:rPr>
              <a:t>rosdep</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is a command-line utility for identifying and installing dependencies to build or install a package. It can be or is invoked when: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Lato" panose="020F0502020204030203" pitchFamily="34" charset="0"/>
              </a:rPr>
              <a:t>Building a workspace and needing appropriate dependencies to build the packages within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effectLst/>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Lato" panose="020F0502020204030203" pitchFamily="34" charset="0"/>
              </a:rPr>
              <a:t>Install packages</a:t>
            </a:r>
            <a:r>
              <a:rPr kumimoji="0" lang="en-US" altLang="en-US" sz="1600" b="0" i="0" u="none" strike="noStrike" cap="none" normalizeH="0" baseline="0" dirty="0">
                <a:ln>
                  <a:noFill/>
                </a:ln>
                <a:solidFill>
                  <a:srgbClr val="404040"/>
                </a:solidFill>
                <a:effectLst/>
                <a:latin typeface="Lato" panose="020F0502020204030203" pitchFamily="34" charset="0"/>
              </a:rPr>
              <a:t> (e.g. </a:t>
            </a:r>
            <a:r>
              <a:rPr kumimoji="0" lang="en-US" altLang="en-US" sz="1600" b="0" i="0" u="none" strike="noStrike" cap="none" normalizeH="0" baseline="0" dirty="0" err="1">
                <a:ln>
                  <a:noFill/>
                </a:ln>
                <a:solidFill>
                  <a:srgbClr val="E74C3C"/>
                </a:solidFill>
                <a:effectLst/>
                <a:latin typeface="Arial Unicode MS"/>
                <a:ea typeface="SFMono-Regular"/>
              </a:rPr>
              <a:t>sudo</a:t>
            </a:r>
            <a:r>
              <a:rPr kumimoji="0" lang="en-US" altLang="en-US" sz="1600" b="0" i="0" u="none" strike="noStrike" cap="none" normalizeH="0" baseline="0" dirty="0">
                <a:ln>
                  <a:noFill/>
                </a:ln>
                <a:solidFill>
                  <a:srgbClr val="E74C3C"/>
                </a:solidFill>
                <a:effectLst/>
                <a:latin typeface="Arial Unicode MS"/>
                <a:ea typeface="SFMono-Regular"/>
              </a:rPr>
              <a:t> apt install </a:t>
            </a:r>
            <a:r>
              <a:rPr kumimoji="0" lang="en-US" altLang="en-US" sz="1600" b="0" i="0" u="none" strike="noStrike" cap="none" normalizeH="0" baseline="0" dirty="0" err="1">
                <a:ln>
                  <a:noFill/>
                </a:ln>
                <a:solidFill>
                  <a:srgbClr val="E74C3C"/>
                </a:solidFill>
                <a:effectLst/>
                <a:latin typeface="Arial Unicode MS"/>
                <a:ea typeface="SFMono-Regular"/>
              </a:rPr>
              <a:t>ros</a:t>
            </a:r>
            <a:r>
              <a:rPr kumimoji="0" lang="en-US" altLang="en-US" sz="1600" b="0" i="0" u="none" strike="noStrike" cap="none" normalizeH="0" baseline="0" dirty="0">
                <a:ln>
                  <a:noFill/>
                </a:ln>
                <a:solidFill>
                  <a:srgbClr val="E74C3C"/>
                </a:solidFill>
                <a:effectLst/>
                <a:latin typeface="Arial Unicode MS"/>
                <a:ea typeface="SFMono-Regular"/>
              </a:rPr>
              <a:t>-foxy-demo-nodes-</a:t>
            </a:r>
            <a:r>
              <a:rPr kumimoji="0" lang="en-US" altLang="en-US" sz="1600" b="0" i="0" u="none" strike="noStrike" cap="none" normalizeH="0" baseline="0" dirty="0" err="1">
                <a:ln>
                  <a:noFill/>
                </a:ln>
                <a:solidFill>
                  <a:srgbClr val="E74C3C"/>
                </a:solidFill>
                <a:effectLst/>
                <a:latin typeface="Arial Unicode MS"/>
                <a:ea typeface="SFMono-Regular"/>
              </a:rPr>
              <a:t>cpp</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to check the dependencies needed for it to execute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600" dirty="0">
              <a:solidFill>
                <a:srgbClr val="404040"/>
              </a:solidFill>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1600" dirty="0">
              <a:latin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b="0" i="0" dirty="0">
                <a:effectLst/>
                <a:latin typeface="Lato" panose="020F0502020204030203" pitchFamily="34" charset="0"/>
              </a:rPr>
              <a:t>It has the ability to work over a single package or over a directory of packages (e.g. workspace).</a:t>
            </a:r>
            <a:endParaRPr kumimoji="0" lang="en-US" altLang="en-US" sz="1600" b="0" i="0" u="none" strike="noStrike" cap="none" normalizeH="0" baseline="0" dirty="0">
              <a:ln>
                <a:noFill/>
              </a:ln>
              <a:effectLst/>
              <a:latin typeface="Lato" panose="020F0502020204030203" pitchFamily="34" charset="0"/>
            </a:endParaRPr>
          </a:p>
          <a:p>
            <a:pPr marL="0" indent="0">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59812886-4C23-4236-6A15-90DE6AD08DFC}"/>
              </a:ext>
            </a:extLst>
          </p:cNvPr>
          <p:cNvSpPr>
            <a:spLocks noGrp="1"/>
          </p:cNvSpPr>
          <p:nvPr>
            <p:ph type="sldNum" sz="quarter" idx="12"/>
          </p:nvPr>
        </p:nvSpPr>
        <p:spPr/>
        <p:txBody>
          <a:bodyPr/>
          <a:lstStyle/>
          <a:p>
            <a:pPr>
              <a:defRPr/>
            </a:pPr>
            <a:fld id="{CA4AC7C1-D12F-41DB-AB4A-A9F0A9959DA2}" type="slidenum">
              <a:rPr lang="ko-KR" altLang="en-US" smtClean="0"/>
              <a:pPr>
                <a:defRPr/>
              </a:pPr>
              <a:t>3</a:t>
            </a:fld>
            <a:endParaRPr lang="ko-KR" altLang="en-US"/>
          </a:p>
        </p:txBody>
      </p:sp>
    </p:spTree>
    <p:extLst>
      <p:ext uri="{BB962C8B-B14F-4D97-AF65-F5344CB8AC3E}">
        <p14:creationId xmlns:p14="http://schemas.microsoft.com/office/powerpoint/2010/main" val="3702340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88A1-F1FF-3325-E038-105560305FD1}"/>
              </a:ext>
            </a:extLst>
          </p:cNvPr>
          <p:cNvSpPr>
            <a:spLocks noGrp="1"/>
          </p:cNvSpPr>
          <p:nvPr>
            <p:ph type="title"/>
          </p:nvPr>
        </p:nvSpPr>
        <p:spPr/>
        <p:txBody>
          <a:bodyPr/>
          <a:lstStyle/>
          <a:p>
            <a:r>
              <a:rPr lang="en-US" dirty="0"/>
              <a:t>Introducing tf2</a:t>
            </a:r>
          </a:p>
        </p:txBody>
      </p:sp>
      <p:sp>
        <p:nvSpPr>
          <p:cNvPr id="3" name="Content Placeholder 2">
            <a:extLst>
              <a:ext uri="{FF2B5EF4-FFF2-40B4-BE49-F238E27FC236}">
                <a16:creationId xmlns:a16="http://schemas.microsoft.com/office/drawing/2014/main" id="{D224F31A-B376-99E0-F9A6-3F039711C5E5}"/>
              </a:ext>
            </a:extLst>
          </p:cNvPr>
          <p:cNvSpPr>
            <a:spLocks noGrp="1"/>
          </p:cNvSpPr>
          <p:nvPr>
            <p:ph idx="1"/>
          </p:nvPr>
        </p:nvSpPr>
        <p:spPr>
          <a:xfrm>
            <a:off x="179512" y="1071563"/>
            <a:ext cx="8856984" cy="5214937"/>
          </a:xfrm>
        </p:spPr>
        <p:txBody>
          <a:bodyPr/>
          <a:lstStyle/>
          <a:p>
            <a:r>
              <a:rPr lang="en-US" sz="2000" b="1" i="0" dirty="0">
                <a:effectLst/>
                <a:latin typeface="Lato" panose="020F0502020204030203" pitchFamily="34" charset="0"/>
              </a:rPr>
              <a:t>Goal:</a:t>
            </a:r>
            <a:r>
              <a:rPr lang="en-US" sz="2000" b="0" i="0" dirty="0">
                <a:effectLst/>
                <a:latin typeface="Lato" panose="020F0502020204030203" pitchFamily="34" charset="0"/>
              </a:rPr>
              <a:t> Run a </a:t>
            </a:r>
            <a:r>
              <a:rPr lang="en-US" sz="2000" b="0" i="0" dirty="0" err="1">
                <a:effectLst/>
                <a:latin typeface="Lato" panose="020F0502020204030203" pitchFamily="34" charset="0"/>
              </a:rPr>
              <a:t>turtlesim</a:t>
            </a:r>
            <a:r>
              <a:rPr lang="en-US" sz="2000" b="0" i="0" dirty="0">
                <a:effectLst/>
                <a:latin typeface="Lato" panose="020F0502020204030203" pitchFamily="34" charset="0"/>
              </a:rPr>
              <a:t> demo and see some of the power of tf2 in a multi-robot example using </a:t>
            </a:r>
            <a:r>
              <a:rPr lang="en-US" sz="2000" b="0" i="0" dirty="0" err="1">
                <a:effectLst/>
                <a:latin typeface="Lato" panose="020F0502020204030203" pitchFamily="34" charset="0"/>
              </a:rPr>
              <a:t>turtlesim</a:t>
            </a:r>
            <a:r>
              <a:rPr lang="en-US" sz="2000" b="0" i="0" dirty="0">
                <a:effectLst/>
                <a:latin typeface="Lato" panose="020F0502020204030203" pitchFamily="34" charset="0"/>
              </a:rPr>
              <a:t>.</a:t>
            </a:r>
          </a:p>
          <a:p>
            <a:r>
              <a:rPr lang="en-US" sz="2000" dirty="0">
                <a:latin typeface="Lato" panose="020F0502020204030203" pitchFamily="34" charset="0"/>
              </a:rPr>
              <a:t>Step 1: Install the demo</a:t>
            </a:r>
          </a:p>
          <a:p>
            <a:pPr lvl="1"/>
            <a:r>
              <a:rPr lang="en-US" sz="1600" b="0" i="0" dirty="0" err="1">
                <a:effectLst/>
                <a:latin typeface="Lato" panose="020F0502020204030203" pitchFamily="34" charset="0"/>
              </a:rPr>
              <a:t>sudo</a:t>
            </a:r>
            <a:r>
              <a:rPr lang="en-US" sz="1600" b="0" i="0" dirty="0">
                <a:effectLst/>
                <a:latin typeface="Lato" panose="020F0502020204030203" pitchFamily="34" charset="0"/>
              </a:rPr>
              <a:t> apt-get install ros-foxy-turtle-tf2-py ros-foxy-tf2-tools </a:t>
            </a:r>
            <a:r>
              <a:rPr lang="en-US" sz="1600" b="0" i="0" dirty="0" err="1">
                <a:effectLst/>
                <a:latin typeface="Lato" panose="020F0502020204030203" pitchFamily="34" charset="0"/>
              </a:rPr>
              <a:t>ros</a:t>
            </a:r>
            <a:r>
              <a:rPr lang="en-US" sz="1600" b="0" i="0" dirty="0">
                <a:effectLst/>
                <a:latin typeface="Lato" panose="020F0502020204030203" pitchFamily="34" charset="0"/>
              </a:rPr>
              <a:t>-foxy-</a:t>
            </a:r>
            <a:r>
              <a:rPr lang="en-US" sz="1600" b="0" i="0" dirty="0" err="1">
                <a:effectLst/>
                <a:latin typeface="Lato" panose="020F0502020204030203" pitchFamily="34" charset="0"/>
              </a:rPr>
              <a:t>tf</a:t>
            </a:r>
            <a:r>
              <a:rPr lang="en-US" sz="1600" b="0" i="0" dirty="0">
                <a:effectLst/>
                <a:latin typeface="Lato" panose="020F0502020204030203" pitchFamily="34" charset="0"/>
              </a:rPr>
              <a:t>-transformations</a:t>
            </a:r>
          </a:p>
          <a:p>
            <a:r>
              <a:rPr lang="en-US" sz="2000" b="0" i="0" dirty="0">
                <a:effectLst/>
                <a:latin typeface="Lato" panose="020F0502020204030203" pitchFamily="34" charset="0"/>
              </a:rPr>
              <a:t>Step 2: Running the demo</a:t>
            </a:r>
          </a:p>
          <a:p>
            <a:pPr lvl="1"/>
            <a:r>
              <a:rPr lang="en-US" sz="1600" b="0" i="0" dirty="0">
                <a:effectLst/>
                <a:latin typeface="Lato" panose="020F0502020204030203" pitchFamily="34" charset="0"/>
              </a:rPr>
              <a:t>ros2 launch turtle_tf2_py turtle_tf2_demo.launch.py</a:t>
            </a:r>
          </a:p>
          <a:p>
            <a:pPr lvl="1"/>
            <a:endParaRPr lang="en-US" sz="1600" dirty="0">
              <a:latin typeface="Lato" panose="020F0502020204030203" pitchFamily="34" charset="0"/>
            </a:endParaRPr>
          </a:p>
          <a:p>
            <a:pPr lvl="1"/>
            <a:endParaRPr lang="en-US" sz="1600" b="0" i="0" dirty="0">
              <a:effectLst/>
              <a:latin typeface="Lato" panose="020F0502020204030203" pitchFamily="34" charset="0"/>
            </a:endParaRPr>
          </a:p>
          <a:p>
            <a:pPr lvl="1"/>
            <a:endParaRPr lang="en-US" sz="1600" dirty="0">
              <a:latin typeface="Lato" panose="020F0502020204030203" pitchFamily="34" charset="0"/>
            </a:endParaRPr>
          </a:p>
          <a:p>
            <a:pPr lvl="1"/>
            <a:endParaRPr lang="en-US" sz="1600" b="0" i="0" dirty="0">
              <a:effectLst/>
              <a:latin typeface="Lato" panose="020F0502020204030203" pitchFamily="34" charset="0"/>
            </a:endParaRPr>
          </a:p>
          <a:p>
            <a:pPr lvl="1"/>
            <a:endParaRPr lang="en-US" sz="1600" dirty="0">
              <a:latin typeface="Lato" panose="020F0502020204030203" pitchFamily="34" charset="0"/>
            </a:endParaRPr>
          </a:p>
          <a:p>
            <a:pPr lvl="1"/>
            <a:endParaRPr lang="en-US" sz="1600" b="0" i="0" dirty="0">
              <a:effectLst/>
              <a:latin typeface="Lato" panose="020F0502020204030203" pitchFamily="34" charset="0"/>
            </a:endParaRPr>
          </a:p>
          <a:p>
            <a:pPr lvl="1"/>
            <a:endParaRPr lang="en-US" sz="1600" dirty="0">
              <a:latin typeface="Lato" panose="020F0502020204030203" pitchFamily="34" charset="0"/>
            </a:endParaRPr>
          </a:p>
          <a:p>
            <a:pPr lvl="1"/>
            <a:endParaRPr lang="en-US" sz="1600" b="0" i="0" dirty="0">
              <a:effectLst/>
              <a:latin typeface="Lato" panose="020F0502020204030203" pitchFamily="34" charset="0"/>
            </a:endParaRPr>
          </a:p>
          <a:p>
            <a:pPr lvl="1"/>
            <a:endParaRPr lang="en-US" sz="1600" dirty="0">
              <a:latin typeface="Lato" panose="020F0502020204030203" pitchFamily="34" charset="0"/>
            </a:endParaRPr>
          </a:p>
          <a:p>
            <a:pPr lvl="1"/>
            <a:r>
              <a:rPr lang="en-US" sz="1600" b="0" i="0" dirty="0">
                <a:effectLst/>
                <a:latin typeface="Lato" panose="020F0502020204030203" pitchFamily="34" charset="0"/>
              </a:rPr>
              <a:t>You will see the </a:t>
            </a:r>
            <a:r>
              <a:rPr lang="en-US" sz="1600" b="0" i="0" dirty="0" err="1">
                <a:effectLst/>
                <a:latin typeface="Lato" panose="020F0502020204030203" pitchFamily="34" charset="0"/>
              </a:rPr>
              <a:t>turtlesim</a:t>
            </a:r>
            <a:r>
              <a:rPr lang="en-US" sz="1600" b="0" i="0" dirty="0">
                <a:effectLst/>
                <a:latin typeface="Lato" panose="020F0502020204030203" pitchFamily="34" charset="0"/>
              </a:rPr>
              <a:t> start with two turtles.</a:t>
            </a:r>
          </a:p>
          <a:p>
            <a:pPr marL="0" indent="0">
              <a:buNone/>
            </a:pPr>
            <a:br>
              <a:rPr lang="en-US" sz="1400" dirty="0"/>
            </a:br>
            <a:endParaRPr lang="en-US" sz="1600" b="0" i="0" dirty="0">
              <a:effectLst/>
              <a:latin typeface="Lato" panose="020F0502020204030203" pitchFamily="34" charset="0"/>
            </a:endParaRPr>
          </a:p>
          <a:p>
            <a:endParaRPr lang="en-US" sz="2000" b="0" i="0" dirty="0">
              <a:effectLst/>
              <a:latin typeface="Lato" panose="020F0502020204030203" pitchFamily="34" charset="0"/>
            </a:endParaRPr>
          </a:p>
          <a:p>
            <a:pPr lvl="1"/>
            <a:endParaRPr lang="en-US" sz="1600" dirty="0"/>
          </a:p>
        </p:txBody>
      </p:sp>
      <p:sp>
        <p:nvSpPr>
          <p:cNvPr id="4" name="Slide Number Placeholder 3">
            <a:extLst>
              <a:ext uri="{FF2B5EF4-FFF2-40B4-BE49-F238E27FC236}">
                <a16:creationId xmlns:a16="http://schemas.microsoft.com/office/drawing/2014/main" id="{0618ED02-1BC1-CD96-3A9F-C7E9DDF3FE07}"/>
              </a:ext>
            </a:extLst>
          </p:cNvPr>
          <p:cNvSpPr>
            <a:spLocks noGrp="1"/>
          </p:cNvSpPr>
          <p:nvPr>
            <p:ph type="sldNum" sz="quarter" idx="12"/>
          </p:nvPr>
        </p:nvSpPr>
        <p:spPr/>
        <p:txBody>
          <a:bodyPr/>
          <a:lstStyle/>
          <a:p>
            <a:pPr>
              <a:defRPr/>
            </a:pPr>
            <a:fld id="{CA4AC7C1-D12F-41DB-AB4A-A9F0A9959DA2}" type="slidenum">
              <a:rPr lang="ko-KR" altLang="en-US" smtClean="0"/>
              <a:pPr>
                <a:defRPr/>
              </a:pPr>
              <a:t>30</a:t>
            </a:fld>
            <a:endParaRPr lang="ko-KR" altLang="en-US"/>
          </a:p>
        </p:txBody>
      </p:sp>
      <p:pic>
        <p:nvPicPr>
          <p:cNvPr id="6" name="Picture 5">
            <a:extLst>
              <a:ext uri="{FF2B5EF4-FFF2-40B4-BE49-F238E27FC236}">
                <a16:creationId xmlns:a16="http://schemas.microsoft.com/office/drawing/2014/main" id="{97521E0B-6FF4-BCC0-AA3A-6A0B106AB18C}"/>
              </a:ext>
            </a:extLst>
          </p:cNvPr>
          <p:cNvPicPr>
            <a:picLocks noChangeAspect="1"/>
          </p:cNvPicPr>
          <p:nvPr/>
        </p:nvPicPr>
        <p:blipFill>
          <a:blip r:embed="rId2"/>
          <a:stretch>
            <a:fillRect/>
          </a:stretch>
        </p:blipFill>
        <p:spPr>
          <a:xfrm>
            <a:off x="2483768" y="3284984"/>
            <a:ext cx="3165660" cy="2304256"/>
          </a:xfrm>
          <a:prstGeom prst="rect">
            <a:avLst/>
          </a:prstGeom>
        </p:spPr>
      </p:pic>
    </p:spTree>
    <p:extLst>
      <p:ext uri="{BB962C8B-B14F-4D97-AF65-F5344CB8AC3E}">
        <p14:creationId xmlns:p14="http://schemas.microsoft.com/office/powerpoint/2010/main" val="1633373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DAF4-AEB4-3B63-63D8-60ABDD6E3743}"/>
              </a:ext>
            </a:extLst>
          </p:cNvPr>
          <p:cNvSpPr>
            <a:spLocks noGrp="1"/>
          </p:cNvSpPr>
          <p:nvPr>
            <p:ph type="title"/>
          </p:nvPr>
        </p:nvSpPr>
        <p:spPr/>
        <p:txBody>
          <a:bodyPr/>
          <a:lstStyle/>
          <a:p>
            <a:r>
              <a:rPr lang="en-US" dirty="0"/>
              <a:t>Introducing tf2</a:t>
            </a:r>
          </a:p>
        </p:txBody>
      </p:sp>
      <p:sp>
        <p:nvSpPr>
          <p:cNvPr id="3" name="Content Placeholder 2">
            <a:extLst>
              <a:ext uri="{FF2B5EF4-FFF2-40B4-BE49-F238E27FC236}">
                <a16:creationId xmlns:a16="http://schemas.microsoft.com/office/drawing/2014/main" id="{15827CB8-8FAF-5BD4-EF54-6E98820FED76}"/>
              </a:ext>
            </a:extLst>
          </p:cNvPr>
          <p:cNvSpPr>
            <a:spLocks noGrp="1"/>
          </p:cNvSpPr>
          <p:nvPr>
            <p:ph idx="1"/>
          </p:nvPr>
        </p:nvSpPr>
        <p:spPr>
          <a:xfrm>
            <a:off x="179512" y="1071563"/>
            <a:ext cx="8712968" cy="5214937"/>
          </a:xfrm>
        </p:spPr>
        <p:txBody>
          <a:bodyPr/>
          <a:lstStyle/>
          <a:p>
            <a:r>
              <a:rPr lang="en-US" sz="2000" b="0" i="0" dirty="0">
                <a:effectLst/>
                <a:latin typeface="Lato" panose="020F0502020204030203" pitchFamily="34" charset="0"/>
              </a:rPr>
              <a:t>In the second terminal window type the following command:</a:t>
            </a:r>
          </a:p>
          <a:p>
            <a:pPr lvl="1"/>
            <a:r>
              <a:rPr lang="en-US" sz="1600" b="0" i="0" dirty="0">
                <a:effectLst/>
                <a:latin typeface="Lato" panose="020F0502020204030203" pitchFamily="34" charset="0"/>
              </a:rPr>
              <a:t>Once the </a:t>
            </a:r>
            <a:r>
              <a:rPr lang="en-US" sz="1600" b="0" i="0" dirty="0" err="1">
                <a:effectLst/>
                <a:latin typeface="Lato" panose="020F0502020204030203" pitchFamily="34" charset="0"/>
              </a:rPr>
              <a:t>turtlesim</a:t>
            </a:r>
            <a:r>
              <a:rPr lang="en-US" sz="1600" b="0" i="0" dirty="0">
                <a:effectLst/>
                <a:latin typeface="Lato" panose="020F0502020204030203" pitchFamily="34" charset="0"/>
              </a:rPr>
              <a:t> is started you can drive the central turtle around in the </a:t>
            </a:r>
            <a:r>
              <a:rPr lang="en-US" sz="1600" b="0" i="0" dirty="0" err="1">
                <a:effectLst/>
                <a:latin typeface="Lato" panose="020F0502020204030203" pitchFamily="34" charset="0"/>
              </a:rPr>
              <a:t>turtlesim</a:t>
            </a:r>
            <a:r>
              <a:rPr lang="en-US" sz="1600" b="0" i="0" dirty="0">
                <a:effectLst/>
                <a:latin typeface="Lato" panose="020F0502020204030203" pitchFamily="34" charset="0"/>
              </a:rPr>
              <a:t>     using the keyboard arrow keys, select the second terminal window so that your            keystrokes will be captured to drive the turtle.</a:t>
            </a:r>
            <a:endParaRPr lang="en-US" sz="1600" dirty="0"/>
          </a:p>
        </p:txBody>
      </p:sp>
      <p:sp>
        <p:nvSpPr>
          <p:cNvPr id="4" name="Slide Number Placeholder 3">
            <a:extLst>
              <a:ext uri="{FF2B5EF4-FFF2-40B4-BE49-F238E27FC236}">
                <a16:creationId xmlns:a16="http://schemas.microsoft.com/office/drawing/2014/main" id="{BE366994-D5DB-B497-0A8B-FFDF37C4B935}"/>
              </a:ext>
            </a:extLst>
          </p:cNvPr>
          <p:cNvSpPr>
            <a:spLocks noGrp="1"/>
          </p:cNvSpPr>
          <p:nvPr>
            <p:ph type="sldNum" sz="quarter" idx="12"/>
          </p:nvPr>
        </p:nvSpPr>
        <p:spPr/>
        <p:txBody>
          <a:bodyPr/>
          <a:lstStyle/>
          <a:p>
            <a:pPr>
              <a:defRPr/>
            </a:pPr>
            <a:fld id="{CA4AC7C1-D12F-41DB-AB4A-A9F0A9959DA2}" type="slidenum">
              <a:rPr lang="ko-KR" altLang="en-US" smtClean="0"/>
              <a:pPr>
                <a:defRPr/>
              </a:pPr>
              <a:t>31</a:t>
            </a:fld>
            <a:endParaRPr lang="ko-KR" altLang="en-US"/>
          </a:p>
        </p:txBody>
      </p:sp>
      <p:pic>
        <p:nvPicPr>
          <p:cNvPr id="6" name="Picture 5">
            <a:extLst>
              <a:ext uri="{FF2B5EF4-FFF2-40B4-BE49-F238E27FC236}">
                <a16:creationId xmlns:a16="http://schemas.microsoft.com/office/drawing/2014/main" id="{1EE65EE9-B080-19FD-2A9C-ECA4E6931E3E}"/>
              </a:ext>
            </a:extLst>
          </p:cNvPr>
          <p:cNvPicPr>
            <a:picLocks noChangeAspect="1"/>
          </p:cNvPicPr>
          <p:nvPr/>
        </p:nvPicPr>
        <p:blipFill>
          <a:blip r:embed="rId2"/>
          <a:stretch>
            <a:fillRect/>
          </a:stretch>
        </p:blipFill>
        <p:spPr>
          <a:xfrm>
            <a:off x="2699792" y="2348880"/>
            <a:ext cx="3467584" cy="3724795"/>
          </a:xfrm>
          <a:prstGeom prst="rect">
            <a:avLst/>
          </a:prstGeom>
        </p:spPr>
      </p:pic>
    </p:spTree>
    <p:extLst>
      <p:ext uri="{BB962C8B-B14F-4D97-AF65-F5344CB8AC3E}">
        <p14:creationId xmlns:p14="http://schemas.microsoft.com/office/powerpoint/2010/main" val="515813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EF3E-4504-CFC4-6884-767EC2C0ECF1}"/>
              </a:ext>
            </a:extLst>
          </p:cNvPr>
          <p:cNvSpPr>
            <a:spLocks noGrp="1"/>
          </p:cNvSpPr>
          <p:nvPr>
            <p:ph type="title"/>
          </p:nvPr>
        </p:nvSpPr>
        <p:spPr/>
        <p:txBody>
          <a:bodyPr/>
          <a:lstStyle/>
          <a:p>
            <a:r>
              <a:rPr lang="en-US" dirty="0"/>
              <a:t>Introducing tf2</a:t>
            </a:r>
          </a:p>
        </p:txBody>
      </p:sp>
      <p:sp>
        <p:nvSpPr>
          <p:cNvPr id="3" name="Content Placeholder 2">
            <a:extLst>
              <a:ext uri="{FF2B5EF4-FFF2-40B4-BE49-F238E27FC236}">
                <a16:creationId xmlns:a16="http://schemas.microsoft.com/office/drawing/2014/main" id="{38D20E81-2E9D-8B8E-DD3E-2F56717E0277}"/>
              </a:ext>
            </a:extLst>
          </p:cNvPr>
          <p:cNvSpPr>
            <a:spLocks noGrp="1"/>
          </p:cNvSpPr>
          <p:nvPr>
            <p:ph idx="1"/>
          </p:nvPr>
        </p:nvSpPr>
        <p:spPr>
          <a:xfrm>
            <a:off x="179512" y="1071563"/>
            <a:ext cx="8712968" cy="5214937"/>
          </a:xfrm>
        </p:spPr>
        <p:txBody>
          <a:bodyPr/>
          <a:lstStyle/>
          <a:p>
            <a:r>
              <a:rPr lang="en-US" sz="2000" dirty="0"/>
              <a:t>tf2 tools</a:t>
            </a:r>
          </a:p>
          <a:p>
            <a:pPr lvl="1"/>
            <a:r>
              <a:rPr kumimoji="0" lang="en-US" altLang="en-US" sz="1600" b="0" i="0" u="none" strike="noStrike" cap="none" normalizeH="0" baseline="0" dirty="0">
                <a:ln>
                  <a:noFill/>
                </a:ln>
                <a:effectLst/>
                <a:latin typeface="Lato" panose="020F0502020204030203" pitchFamily="34" charset="0"/>
              </a:rPr>
              <a:t>Now let’s look at how tf2 is being used to create this demo. We  can use </a:t>
            </a:r>
            <a:r>
              <a:rPr kumimoji="0" lang="en-US" altLang="en-US" sz="1600" b="0" i="0" u="none" strike="noStrike" cap="none" normalizeH="0" baseline="0" dirty="0">
                <a:ln>
                  <a:noFill/>
                </a:ln>
                <a:solidFill>
                  <a:srgbClr val="E74C3C"/>
                </a:solidFill>
                <a:effectLst/>
                <a:latin typeface="Arial Unicode MS"/>
                <a:ea typeface="SFMono-Regular"/>
              </a:rPr>
              <a:t>tf2_tools</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to look at what tf2 is doing behind the scenes.</a:t>
            </a:r>
            <a:r>
              <a:rPr kumimoji="0" lang="en-US" altLang="en-US" sz="1600" b="0" i="0" u="none" strike="noStrike" cap="none" normalizeH="0" baseline="0" dirty="0">
                <a:ln>
                  <a:noFill/>
                </a:ln>
                <a:effectLst/>
              </a:rPr>
              <a:t> </a:t>
            </a:r>
          </a:p>
          <a:p>
            <a:pPr marL="457200" lvl="1" indent="0">
              <a:buNone/>
            </a:pPr>
            <a:endParaRPr kumimoji="0" lang="en-US" altLang="en-US" sz="800" b="0" i="0" u="none" strike="noStrike" cap="none" normalizeH="0" baseline="0" dirty="0">
              <a:ln>
                <a:noFill/>
              </a:ln>
              <a:effectLst/>
            </a:endParaRPr>
          </a:p>
          <a:p>
            <a:r>
              <a:rPr lang="en-US" altLang="en-US" sz="1600" dirty="0">
                <a:latin typeface="Arial" panose="020B0604020202020204" pitchFamily="34" charset="0"/>
              </a:rPr>
              <a:t>Using </a:t>
            </a:r>
            <a:r>
              <a:rPr lang="en-US" altLang="en-US" sz="1600" dirty="0" err="1">
                <a:latin typeface="Arial" panose="020B0604020202020204" pitchFamily="34" charset="0"/>
              </a:rPr>
              <a:t>view_frames</a:t>
            </a:r>
            <a:endParaRPr lang="en-US" altLang="en-US" sz="1600" dirty="0">
              <a:latin typeface="Arial" panose="020B0604020202020204" pitchFamily="34" charset="0"/>
            </a:endParaRPr>
          </a:p>
          <a:p>
            <a:pPr lvl="1"/>
            <a:r>
              <a:rPr kumimoji="0" lang="en-US" altLang="en-US" sz="1600" b="0" i="0" u="none" strike="noStrike" cap="none" normalizeH="0" baseline="0" dirty="0" err="1">
                <a:ln>
                  <a:noFill/>
                </a:ln>
                <a:solidFill>
                  <a:srgbClr val="E74C3C"/>
                </a:solidFill>
                <a:effectLst/>
                <a:latin typeface="Arial Unicode MS"/>
                <a:ea typeface="SFMono-Regular"/>
              </a:rPr>
              <a:t>view_frames</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creates a diagram of the frames being broadcasted by tf2 over ROS.</a:t>
            </a:r>
            <a:r>
              <a:rPr kumimoji="0" lang="en-US" altLang="en-US" sz="1600" b="0" i="0" u="none" strike="noStrike" cap="none" normalizeH="0" baseline="0" dirty="0">
                <a:ln>
                  <a:noFill/>
                </a:ln>
                <a:effectLst/>
              </a:rPr>
              <a:t> </a:t>
            </a:r>
          </a:p>
          <a:p>
            <a:pPr lvl="2"/>
            <a:r>
              <a:rPr kumimoji="0" lang="en-US" altLang="en-US" sz="1600" b="0" i="0" u="none" strike="noStrike" cap="none" normalizeH="0" baseline="0" dirty="0">
                <a:ln>
                  <a:noFill/>
                </a:ln>
                <a:solidFill>
                  <a:schemeClr val="tx1"/>
                </a:solidFill>
                <a:effectLst/>
                <a:latin typeface="Arial" panose="020B0604020202020204" pitchFamily="34" charset="0"/>
              </a:rPr>
              <a:t>ros2 run tf2_tools view_frames.py</a:t>
            </a:r>
          </a:p>
          <a:p>
            <a:pPr lvl="1"/>
            <a:r>
              <a:rPr lang="en-US" sz="1600" b="0" i="0" dirty="0">
                <a:effectLst/>
                <a:latin typeface="Lato" panose="020F0502020204030203" pitchFamily="34" charset="0"/>
              </a:rPr>
              <a:t>You will see:</a:t>
            </a:r>
          </a:p>
          <a:p>
            <a:pPr lvl="1"/>
            <a:endParaRPr lang="en-US" sz="1600" dirty="0">
              <a:latin typeface="Lato" panose="020F0502020204030203" pitchFamily="34" charset="0"/>
            </a:endParaRPr>
          </a:p>
          <a:p>
            <a:pPr marL="457200" lvl="1" indent="0">
              <a:buNone/>
            </a:pPr>
            <a:endParaRPr lang="en-US" sz="1600" b="0" i="0" dirty="0">
              <a:effectLst/>
              <a:latin typeface="Lato" panose="020F0502020204030203" pitchFamily="34" charset="0"/>
            </a:endParaRPr>
          </a:p>
          <a:p>
            <a:pPr lvl="1"/>
            <a:r>
              <a:rPr kumimoji="0" lang="en-US" altLang="en-US" sz="1400" b="0" i="0" u="none" strike="noStrike" cap="none" normalizeH="0" baseline="0" dirty="0">
                <a:ln>
                  <a:noFill/>
                </a:ln>
                <a:effectLst/>
              </a:rPr>
              <a:t>Here a tf2 listener is listening to the frames that are being broadcasted over ROS and  drawing a tree of how the frames are connected. To view the tree, open the resulting  </a:t>
            </a:r>
            <a:r>
              <a:rPr kumimoji="0" lang="en-US" altLang="en-US" sz="1400" b="0" i="0" u="none" strike="noStrike" cap="none" normalizeH="0" baseline="0" dirty="0">
                <a:ln>
                  <a:noFill/>
                </a:ln>
                <a:solidFill>
                  <a:srgbClr val="E74C3C"/>
                </a:solidFill>
                <a:effectLst/>
                <a:ea typeface="SFMono-Regular"/>
              </a:rPr>
              <a:t>frames.pdf</a:t>
            </a:r>
            <a:r>
              <a:rPr kumimoji="0" lang="en-US" altLang="en-US" sz="1400" b="0" i="0" u="none" strike="noStrike" cap="none" normalizeH="0" baseline="0" dirty="0">
                <a:ln>
                  <a:noFill/>
                </a:ln>
                <a:effectLst/>
              </a:rPr>
              <a:t> with PDF viewer. </a:t>
            </a:r>
          </a:p>
          <a:p>
            <a:pPr lvl="1"/>
            <a:endParaRPr lang="en-US" sz="1600" dirty="0">
              <a:solidFill>
                <a:srgbClr val="404040"/>
              </a:solidFill>
              <a:latin typeface="Lato" panose="020F0502020204030203" pitchFamily="34" charset="0"/>
            </a:endParaRPr>
          </a:p>
          <a:p>
            <a:pPr marL="457200" lvl="1" indent="0">
              <a:buNone/>
            </a:pPr>
            <a:endParaRPr lang="en-US" sz="1600" dirty="0">
              <a:solidFill>
                <a:srgbClr val="404040"/>
              </a:solidFill>
              <a:latin typeface="Lato" panose="020F0502020204030203" pitchFamily="34" charset="0"/>
            </a:endParaRPr>
          </a:p>
          <a:p>
            <a:pPr marL="457200" lvl="1" indent="0">
              <a:buNone/>
            </a:pPr>
            <a:br>
              <a:rPr lang="en-US" sz="1100" b="0" i="0" dirty="0">
                <a:solidFill>
                  <a:srgbClr val="404040"/>
                </a:solidFill>
                <a:effectLst/>
                <a:latin typeface="Lato" panose="020F0502020204030203"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a:p>
            <a:pPr lvl="1"/>
            <a:endParaRPr kumimoji="0" lang="en-US" altLang="en-US" sz="1200" b="0" i="0" u="none" strike="noStrike" cap="none" normalizeH="0" baseline="0" dirty="0">
              <a:ln>
                <a:noFill/>
              </a:ln>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CA057C36-C3D5-8D56-36ED-A969661C0812}"/>
              </a:ext>
            </a:extLst>
          </p:cNvPr>
          <p:cNvSpPr>
            <a:spLocks noGrp="1"/>
          </p:cNvSpPr>
          <p:nvPr>
            <p:ph type="sldNum" sz="quarter" idx="12"/>
          </p:nvPr>
        </p:nvSpPr>
        <p:spPr/>
        <p:txBody>
          <a:bodyPr/>
          <a:lstStyle/>
          <a:p>
            <a:pPr>
              <a:defRPr/>
            </a:pPr>
            <a:fld id="{CA4AC7C1-D12F-41DB-AB4A-A9F0A9959DA2}" type="slidenum">
              <a:rPr lang="ko-KR" altLang="en-US" smtClean="0"/>
              <a:pPr>
                <a:defRPr/>
              </a:pPr>
              <a:t>32</a:t>
            </a:fld>
            <a:endParaRPr lang="ko-KR" altLang="en-US"/>
          </a:p>
        </p:txBody>
      </p:sp>
      <p:pic>
        <p:nvPicPr>
          <p:cNvPr id="8" name="Picture 7">
            <a:extLst>
              <a:ext uri="{FF2B5EF4-FFF2-40B4-BE49-F238E27FC236}">
                <a16:creationId xmlns:a16="http://schemas.microsoft.com/office/drawing/2014/main" id="{4D680438-DEE6-F31E-5170-F10D66E8F133}"/>
              </a:ext>
            </a:extLst>
          </p:cNvPr>
          <p:cNvPicPr>
            <a:picLocks noChangeAspect="1"/>
          </p:cNvPicPr>
          <p:nvPr/>
        </p:nvPicPr>
        <p:blipFill>
          <a:blip r:embed="rId2"/>
          <a:stretch>
            <a:fillRect/>
          </a:stretch>
        </p:blipFill>
        <p:spPr>
          <a:xfrm>
            <a:off x="2267744" y="3373398"/>
            <a:ext cx="3439005" cy="438211"/>
          </a:xfrm>
          <a:prstGeom prst="rect">
            <a:avLst/>
          </a:prstGeom>
        </p:spPr>
      </p:pic>
      <p:sp>
        <p:nvSpPr>
          <p:cNvPr id="9" name="Rectangle 3">
            <a:extLst>
              <a:ext uri="{FF2B5EF4-FFF2-40B4-BE49-F238E27FC236}">
                <a16:creationId xmlns:a16="http://schemas.microsoft.com/office/drawing/2014/main" id="{EE462F30-E9D3-E134-9701-F9794EFB53D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76F7AD4-AD5F-BBE7-7291-CB63C65758A1}"/>
              </a:ext>
            </a:extLst>
          </p:cNvPr>
          <p:cNvPicPr>
            <a:picLocks noChangeAspect="1"/>
          </p:cNvPicPr>
          <p:nvPr/>
        </p:nvPicPr>
        <p:blipFill>
          <a:blip r:embed="rId3"/>
          <a:stretch>
            <a:fillRect/>
          </a:stretch>
        </p:blipFill>
        <p:spPr>
          <a:xfrm>
            <a:off x="2339752" y="4532461"/>
            <a:ext cx="3910279" cy="1754039"/>
          </a:xfrm>
          <a:prstGeom prst="rect">
            <a:avLst/>
          </a:prstGeom>
        </p:spPr>
      </p:pic>
    </p:spTree>
    <p:extLst>
      <p:ext uri="{BB962C8B-B14F-4D97-AF65-F5344CB8AC3E}">
        <p14:creationId xmlns:p14="http://schemas.microsoft.com/office/powerpoint/2010/main" val="4017578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78CA-652B-0A42-6CBA-9604F1FBE555}"/>
              </a:ext>
            </a:extLst>
          </p:cNvPr>
          <p:cNvSpPr>
            <a:spLocks noGrp="1"/>
          </p:cNvSpPr>
          <p:nvPr>
            <p:ph type="title"/>
          </p:nvPr>
        </p:nvSpPr>
        <p:spPr/>
        <p:txBody>
          <a:bodyPr/>
          <a:lstStyle/>
          <a:p>
            <a:r>
              <a:rPr lang="en-US" dirty="0"/>
              <a:t>Introducing tf2</a:t>
            </a:r>
          </a:p>
        </p:txBody>
      </p:sp>
      <p:sp>
        <p:nvSpPr>
          <p:cNvPr id="3" name="Content Placeholder 2">
            <a:extLst>
              <a:ext uri="{FF2B5EF4-FFF2-40B4-BE49-F238E27FC236}">
                <a16:creationId xmlns:a16="http://schemas.microsoft.com/office/drawing/2014/main" id="{E067EE29-1CC5-42E7-BE99-B13819EAA6BA}"/>
              </a:ext>
            </a:extLst>
          </p:cNvPr>
          <p:cNvSpPr>
            <a:spLocks noGrp="1"/>
          </p:cNvSpPr>
          <p:nvPr>
            <p:ph idx="1"/>
          </p:nvPr>
        </p:nvSpPr>
        <p:spPr/>
        <p:txBody>
          <a:bodyPr/>
          <a:lstStyle/>
          <a:p>
            <a:r>
              <a:rPr lang="en-US" dirty="0"/>
              <a:t>Using tf2_echo</a:t>
            </a:r>
          </a:p>
          <a:p>
            <a:pPr lvl="1"/>
            <a:r>
              <a:rPr kumimoji="0" lang="en-US" altLang="en-US" sz="1600" b="0" i="0" u="none" strike="noStrike" cap="none" normalizeH="0" baseline="0" dirty="0">
                <a:ln>
                  <a:noFill/>
                </a:ln>
                <a:solidFill>
                  <a:srgbClr val="E74C3C"/>
                </a:solidFill>
                <a:effectLst/>
                <a:latin typeface="Arial Unicode MS"/>
                <a:ea typeface="SFMono-Regular"/>
              </a:rPr>
              <a:t>tf2_echo</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reports the transform between any two frames broadcasted over ROS</a:t>
            </a:r>
            <a:r>
              <a:rPr kumimoji="0" lang="en-US" altLang="en-US" sz="1600" b="0" i="0" u="none" strike="noStrike" cap="none" normalizeH="0" baseline="0" dirty="0">
                <a:ln>
                  <a:noFill/>
                </a:ln>
                <a:effectLst/>
              </a:rPr>
              <a:t> </a:t>
            </a:r>
          </a:p>
          <a:p>
            <a:pPr lvl="2"/>
            <a:r>
              <a:rPr kumimoji="0" lang="en-US" altLang="en-US" sz="1600" b="0" i="0" u="none" strike="noStrike" cap="none" normalizeH="0" baseline="0" dirty="0">
                <a:ln>
                  <a:noFill/>
                </a:ln>
                <a:solidFill>
                  <a:schemeClr val="tx1"/>
                </a:solidFill>
                <a:effectLst/>
                <a:latin typeface="Arial" panose="020B0604020202020204" pitchFamily="34" charset="0"/>
              </a:rPr>
              <a:t>ros2 run tf2_ros tf2_echo [</a:t>
            </a:r>
            <a:r>
              <a:rPr kumimoji="0" lang="en-US" altLang="en-US" sz="1600" b="0" i="0" u="none" strike="noStrike" cap="none" normalizeH="0" baseline="0" dirty="0" err="1">
                <a:ln>
                  <a:noFill/>
                </a:ln>
                <a:solidFill>
                  <a:schemeClr val="tx1"/>
                </a:solidFill>
                <a:effectLst/>
                <a:latin typeface="Arial" panose="020B0604020202020204" pitchFamily="34" charset="0"/>
              </a:rPr>
              <a:t>reference_frame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target_frame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2"/>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r>
              <a:rPr kumimoji="0" lang="en-US" altLang="en-US" sz="1600" b="0" i="0" u="none" strike="noStrike" cap="none" normalizeH="0" baseline="0" dirty="0">
                <a:ln>
                  <a:noFill/>
                </a:ln>
                <a:effectLst/>
                <a:latin typeface="Lato" panose="020F0502020204030203" pitchFamily="34" charset="0"/>
              </a:rPr>
              <a:t>You will see the transform displayed as the </a:t>
            </a:r>
            <a:r>
              <a:rPr kumimoji="0" lang="en-US" altLang="en-US" sz="1600" b="0" i="0" u="none" strike="noStrike" cap="none" normalizeH="0" baseline="0" dirty="0">
                <a:ln>
                  <a:noFill/>
                </a:ln>
                <a:solidFill>
                  <a:srgbClr val="E74C3C"/>
                </a:solidFill>
                <a:effectLst/>
                <a:latin typeface="Arial Unicode MS"/>
                <a:ea typeface="SFMono-Regular"/>
              </a:rPr>
              <a:t>tf2_echo</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listener receives the frames broadcasted over ROS2.</a:t>
            </a:r>
            <a:r>
              <a:rPr kumimoji="0" lang="en-US" altLang="en-US" sz="1600" b="0" i="0" u="none" strike="noStrike" cap="none" normalizeH="0" baseline="0" dirty="0">
                <a:ln>
                  <a:noFill/>
                </a:ln>
                <a:effectLst/>
              </a:rPr>
              <a:t> </a:t>
            </a:r>
          </a:p>
          <a:p>
            <a:pPr lvl="1"/>
            <a:endParaRPr lang="en-US" altLang="en-US" sz="800" dirty="0">
              <a:latin typeface="Arial" panose="020B0604020202020204" pitchFamily="34" charset="0"/>
            </a:endParaRPr>
          </a:p>
          <a:p>
            <a:pPr lvl="1"/>
            <a:endParaRPr kumimoji="0" lang="en-US" altLang="en-US" sz="800" b="0" i="0" u="none" strike="noStrike" cap="none" normalizeH="0" baseline="0" dirty="0">
              <a:ln>
                <a:noFill/>
              </a:ln>
              <a:effectLst/>
              <a:latin typeface="Arial" panose="020B0604020202020204" pitchFamily="34" charset="0"/>
            </a:endParaRPr>
          </a:p>
          <a:p>
            <a:pPr lvl="1"/>
            <a:endParaRPr lang="en-US" altLang="en-US" sz="800" dirty="0">
              <a:latin typeface="Arial" panose="020B0604020202020204" pitchFamily="34" charset="0"/>
            </a:endParaRPr>
          </a:p>
          <a:p>
            <a:pPr lvl="1"/>
            <a:endParaRPr kumimoji="0" lang="en-US" altLang="en-US" sz="800" b="0" i="0" u="none" strike="noStrike" cap="none" normalizeH="0" baseline="0" dirty="0">
              <a:ln>
                <a:noFill/>
              </a:ln>
              <a:effectLst/>
              <a:latin typeface="Arial" panose="020B0604020202020204" pitchFamily="34" charset="0"/>
            </a:endParaRPr>
          </a:p>
          <a:p>
            <a:pPr lvl="1"/>
            <a:endParaRPr lang="en-US" altLang="en-US" sz="800" dirty="0">
              <a:latin typeface="Arial" panose="020B0604020202020204" pitchFamily="34" charset="0"/>
            </a:endParaRPr>
          </a:p>
          <a:p>
            <a:pPr lvl="1"/>
            <a:endParaRPr kumimoji="0" lang="en-US" altLang="en-US" sz="800" b="0" i="0" u="none" strike="noStrike" cap="none" normalizeH="0" baseline="0" dirty="0">
              <a:ln>
                <a:noFill/>
              </a:ln>
              <a:effectLst/>
              <a:latin typeface="Arial" panose="020B0604020202020204" pitchFamily="34" charset="0"/>
            </a:endParaRPr>
          </a:p>
          <a:p>
            <a:pPr lvl="1"/>
            <a:endParaRPr lang="en-US" altLang="en-US" sz="800" dirty="0">
              <a:latin typeface="Arial" panose="020B0604020202020204" pitchFamily="34" charset="0"/>
            </a:endParaRPr>
          </a:p>
          <a:p>
            <a:pPr lvl="1"/>
            <a:endParaRPr kumimoji="0" lang="en-US" altLang="en-US" sz="800" b="0" i="0" u="none" strike="noStrike" cap="none" normalizeH="0" baseline="0" dirty="0">
              <a:ln>
                <a:noFill/>
              </a:ln>
              <a:effectLst/>
              <a:latin typeface="Arial" panose="020B0604020202020204" pitchFamily="34" charset="0"/>
            </a:endParaRPr>
          </a:p>
          <a:p>
            <a:pPr algn="l"/>
            <a:endParaRPr lang="en-US" sz="1600" b="0" i="0" dirty="0">
              <a:solidFill>
                <a:srgbClr val="404040"/>
              </a:solidFill>
              <a:effectLst/>
              <a:latin typeface="Lato" panose="020F0502020204030203" pitchFamily="34" charset="0"/>
            </a:endParaRPr>
          </a:p>
          <a:p>
            <a:pPr algn="l"/>
            <a:endParaRPr lang="en-US" sz="1600" dirty="0">
              <a:solidFill>
                <a:srgbClr val="404040"/>
              </a:solidFill>
              <a:latin typeface="Lato" panose="020F0502020204030203" pitchFamily="34" charset="0"/>
            </a:endParaRPr>
          </a:p>
          <a:p>
            <a:pPr algn="l"/>
            <a:endParaRPr lang="en-US" sz="1600" b="0" i="0" dirty="0">
              <a:solidFill>
                <a:srgbClr val="404040"/>
              </a:solidFill>
              <a:effectLst/>
              <a:latin typeface="Lato" panose="020F0502020204030203" pitchFamily="34" charset="0"/>
            </a:endParaRPr>
          </a:p>
          <a:p>
            <a:pPr algn="l"/>
            <a:r>
              <a:rPr lang="en-US" sz="1600" b="0" i="0" dirty="0">
                <a:effectLst/>
                <a:latin typeface="Lato" panose="020F0502020204030203" pitchFamily="34" charset="0"/>
              </a:rPr>
              <a:t>As you drive your turtle around you will see the transform change as the two turtles move relative to each other.</a:t>
            </a:r>
          </a:p>
          <a:p>
            <a:pPr marL="0" indent="0">
              <a:buNone/>
            </a:pPr>
            <a:br>
              <a:rPr lang="en-US" sz="2800" b="0" i="0" dirty="0">
                <a:solidFill>
                  <a:srgbClr val="404040"/>
                </a:solidFill>
                <a:effectLst/>
                <a:latin typeface="Lato" panose="020F0502020204030203" pitchFamily="34" charset="0"/>
              </a:rPr>
            </a:br>
            <a:endParaRPr kumimoji="0" lang="en-US" altLang="en-US" sz="3200" b="0" i="0" u="none" strike="noStrike" cap="none" normalizeH="0" baseline="0" dirty="0">
              <a:ln>
                <a:noFill/>
              </a:ln>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D4F6313C-5940-9F54-6E3A-BA8DE065AB54}"/>
              </a:ext>
            </a:extLst>
          </p:cNvPr>
          <p:cNvSpPr>
            <a:spLocks noGrp="1"/>
          </p:cNvSpPr>
          <p:nvPr>
            <p:ph type="sldNum" sz="quarter" idx="12"/>
          </p:nvPr>
        </p:nvSpPr>
        <p:spPr/>
        <p:txBody>
          <a:bodyPr/>
          <a:lstStyle/>
          <a:p>
            <a:pPr>
              <a:defRPr/>
            </a:pPr>
            <a:fld id="{CA4AC7C1-D12F-41DB-AB4A-A9F0A9959DA2}" type="slidenum">
              <a:rPr lang="ko-KR" altLang="en-US" smtClean="0"/>
              <a:pPr>
                <a:defRPr/>
              </a:pPr>
              <a:t>33</a:t>
            </a:fld>
            <a:endParaRPr lang="ko-KR" altLang="en-US"/>
          </a:p>
        </p:txBody>
      </p:sp>
      <p:pic>
        <p:nvPicPr>
          <p:cNvPr id="8" name="Picture 7">
            <a:extLst>
              <a:ext uri="{FF2B5EF4-FFF2-40B4-BE49-F238E27FC236}">
                <a16:creationId xmlns:a16="http://schemas.microsoft.com/office/drawing/2014/main" id="{2664F021-93EE-99DF-5612-FB537AE576C3}"/>
              </a:ext>
            </a:extLst>
          </p:cNvPr>
          <p:cNvPicPr>
            <a:picLocks noChangeAspect="1"/>
          </p:cNvPicPr>
          <p:nvPr/>
        </p:nvPicPr>
        <p:blipFill>
          <a:blip r:embed="rId2"/>
          <a:stretch>
            <a:fillRect/>
          </a:stretch>
        </p:blipFill>
        <p:spPr>
          <a:xfrm>
            <a:off x="2504510" y="3429000"/>
            <a:ext cx="4048690" cy="1066949"/>
          </a:xfrm>
          <a:prstGeom prst="rect">
            <a:avLst/>
          </a:prstGeom>
        </p:spPr>
      </p:pic>
    </p:spTree>
    <p:extLst>
      <p:ext uri="{BB962C8B-B14F-4D97-AF65-F5344CB8AC3E}">
        <p14:creationId xmlns:p14="http://schemas.microsoft.com/office/powerpoint/2010/main" val="3296954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8F95-8BE0-A0F0-BD40-066C39DD7E59}"/>
              </a:ext>
            </a:extLst>
          </p:cNvPr>
          <p:cNvSpPr>
            <a:spLocks noGrp="1"/>
          </p:cNvSpPr>
          <p:nvPr>
            <p:ph type="title"/>
          </p:nvPr>
        </p:nvSpPr>
        <p:spPr/>
        <p:txBody>
          <a:bodyPr/>
          <a:lstStyle/>
          <a:p>
            <a:r>
              <a:rPr lang="en-US" dirty="0"/>
              <a:t>Introducing tf2</a:t>
            </a:r>
          </a:p>
        </p:txBody>
      </p:sp>
      <p:sp>
        <p:nvSpPr>
          <p:cNvPr id="3" name="Content Placeholder 2">
            <a:extLst>
              <a:ext uri="{FF2B5EF4-FFF2-40B4-BE49-F238E27FC236}">
                <a16:creationId xmlns:a16="http://schemas.microsoft.com/office/drawing/2014/main" id="{FB0C8CB9-0C3A-0F82-7FE6-6F56CA742A2F}"/>
              </a:ext>
            </a:extLst>
          </p:cNvPr>
          <p:cNvSpPr>
            <a:spLocks noGrp="1"/>
          </p:cNvSpPr>
          <p:nvPr>
            <p:ph idx="1"/>
          </p:nvPr>
        </p:nvSpPr>
        <p:spPr/>
        <p:txBody>
          <a:bodyPr/>
          <a:lstStyle/>
          <a:p>
            <a:r>
              <a:rPr lang="en-US" dirty="0" err="1"/>
              <a:t>rviz</a:t>
            </a:r>
            <a:r>
              <a:rPr lang="en-US" dirty="0"/>
              <a:t> and tf2</a:t>
            </a:r>
          </a:p>
          <a:p>
            <a:pPr lvl="1"/>
            <a:r>
              <a:rPr kumimoji="0" lang="en-US" altLang="en-US" sz="1600" b="0" i="0" u="none" strike="noStrike" cap="none" normalizeH="0" baseline="0" dirty="0" err="1">
                <a:ln>
                  <a:noFill/>
                </a:ln>
                <a:solidFill>
                  <a:srgbClr val="E74C3C"/>
                </a:solidFill>
                <a:effectLst/>
                <a:latin typeface="Arial Unicode MS"/>
                <a:ea typeface="SFMono-Regular"/>
              </a:rPr>
              <a:t>rviz</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is a visualization tool that is useful for examining tf2 frames. Let’s look at our turtle frames using </a:t>
            </a:r>
            <a:r>
              <a:rPr kumimoji="0" lang="en-US" altLang="en-US" sz="1600" b="0" i="0" u="none" strike="noStrike" cap="none" normalizeH="0" baseline="0" dirty="0" err="1">
                <a:ln>
                  <a:noFill/>
                </a:ln>
                <a:effectLst/>
                <a:latin typeface="Lato" panose="020F0502020204030203" pitchFamily="34" charset="0"/>
              </a:rPr>
              <a:t>rviz</a:t>
            </a:r>
            <a:r>
              <a:rPr kumimoji="0" lang="en-US" altLang="en-US" sz="1600" b="0" i="0" u="none" strike="noStrike" cap="none" normalizeH="0" baseline="0" dirty="0">
                <a:ln>
                  <a:noFill/>
                </a:ln>
                <a:effectLst/>
                <a:latin typeface="Lato" panose="020F0502020204030203" pitchFamily="34" charset="0"/>
              </a:rPr>
              <a:t>. Let’s start </a:t>
            </a:r>
            <a:r>
              <a:rPr kumimoji="0" lang="en-US" altLang="en-US" sz="1600" b="0" i="0" u="none" strike="noStrike" cap="none" normalizeH="0" baseline="0" dirty="0" err="1">
                <a:ln>
                  <a:noFill/>
                </a:ln>
                <a:effectLst/>
                <a:latin typeface="Lato" panose="020F0502020204030203" pitchFamily="34" charset="0"/>
              </a:rPr>
              <a:t>rviz</a:t>
            </a:r>
            <a:r>
              <a:rPr kumimoji="0" lang="en-US" altLang="en-US" sz="1600" b="0" i="0" u="none" strike="noStrike" cap="none" normalizeH="0" baseline="0" dirty="0">
                <a:ln>
                  <a:noFill/>
                </a:ln>
                <a:effectLst/>
                <a:latin typeface="Lato" panose="020F0502020204030203" pitchFamily="34" charset="0"/>
              </a:rPr>
              <a:t> with the </a:t>
            </a:r>
            <a:r>
              <a:rPr kumimoji="0" lang="en-US" altLang="en-US" sz="1600" b="0" i="0" u="none" strike="noStrike" cap="none" normalizeH="0" baseline="0" dirty="0" err="1">
                <a:ln>
                  <a:noFill/>
                </a:ln>
                <a:solidFill>
                  <a:srgbClr val="E74C3C"/>
                </a:solidFill>
                <a:effectLst/>
                <a:latin typeface="Arial Unicode MS"/>
                <a:ea typeface="SFMono-Regular"/>
              </a:rPr>
              <a:t>turtle_rviz.rviz</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configuration file   using the </a:t>
            </a:r>
            <a:r>
              <a:rPr kumimoji="0" lang="en-US" altLang="en-US" sz="1600" b="0" i="0" u="none" strike="noStrike" cap="none" normalizeH="0" baseline="0" dirty="0">
                <a:ln>
                  <a:noFill/>
                </a:ln>
                <a:solidFill>
                  <a:srgbClr val="E74C3C"/>
                </a:solidFill>
                <a:effectLst/>
                <a:latin typeface="Arial Unicode MS"/>
                <a:ea typeface="SFMono-Regular"/>
              </a:rPr>
              <a:t>-d</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option</a:t>
            </a:r>
            <a:r>
              <a:rPr kumimoji="0" lang="en-US" altLang="en-US" sz="1600" b="0" i="0" u="none" strike="noStrike" cap="none" normalizeH="0" baseline="0" dirty="0">
                <a:ln>
                  <a:noFill/>
                </a:ln>
                <a:solidFill>
                  <a:srgbClr val="404040"/>
                </a:solidFill>
                <a:effectLst/>
                <a:latin typeface="Lato" panose="020F0502020204030203" pitchFamily="34" charset="0"/>
              </a:rPr>
              <a:t>:</a:t>
            </a:r>
            <a:r>
              <a:rPr kumimoji="0" lang="en-US" altLang="en-US" sz="1600" b="0" i="0" u="none" strike="noStrike" cap="none" normalizeH="0" baseline="0" dirty="0">
                <a:ln>
                  <a:noFill/>
                </a:ln>
                <a:solidFill>
                  <a:schemeClr val="tx1"/>
                </a:solidFill>
                <a:effectLst/>
              </a:rPr>
              <a:t> </a:t>
            </a:r>
          </a:p>
          <a:p>
            <a:pPr lvl="2"/>
            <a:r>
              <a:rPr lang="en-US" altLang="en-US" sz="1400" dirty="0">
                <a:latin typeface="Arial" panose="020B0604020202020204" pitchFamily="34" charset="0"/>
              </a:rPr>
              <a:t>ros2 run rviz2 </a:t>
            </a:r>
            <a:r>
              <a:rPr lang="en-US" altLang="en-US" sz="1400" dirty="0" err="1">
                <a:latin typeface="Arial" panose="020B0604020202020204" pitchFamily="34" charset="0"/>
              </a:rPr>
              <a:t>rviz2</a:t>
            </a:r>
            <a:r>
              <a:rPr lang="en-US" altLang="en-US" sz="1400" dirty="0">
                <a:latin typeface="Arial" panose="020B0604020202020204" pitchFamily="34" charset="0"/>
              </a:rPr>
              <a:t> -d $(ros2 pkg prefix --share turtle_tf2_py)/</a:t>
            </a:r>
            <a:r>
              <a:rPr lang="en-US" altLang="en-US" sz="1400" dirty="0" err="1">
                <a:latin typeface="Arial" panose="020B0604020202020204" pitchFamily="34" charset="0"/>
              </a:rPr>
              <a:t>rviz</a:t>
            </a:r>
            <a:r>
              <a:rPr lang="en-US" altLang="en-US" sz="1400" dirty="0">
                <a:latin typeface="Arial" panose="020B0604020202020204" pitchFamily="34" charset="0"/>
              </a:rPr>
              <a:t>/</a:t>
            </a:r>
            <a:r>
              <a:rPr lang="en-US" altLang="en-US" sz="1400" dirty="0" err="1">
                <a:latin typeface="Arial" panose="020B0604020202020204" pitchFamily="34" charset="0"/>
              </a:rPr>
              <a:t>turtle_rviz.rviz</a:t>
            </a:r>
            <a:endParaRPr lang="en-US" altLang="en-US" sz="1400" dirty="0">
              <a:latin typeface="Arial" panose="020B0604020202020204" pitchFamily="34" charset="0"/>
            </a:endParaRPr>
          </a:p>
          <a:p>
            <a:pPr lvl="1"/>
            <a:endParaRPr lang="en-US" altLang="en-US" sz="1000" dirty="0">
              <a:latin typeface="Arial" panose="020B0604020202020204" pitchFamily="34" charset="0"/>
            </a:endParaRPr>
          </a:p>
          <a:p>
            <a:pPr lvl="1"/>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C97602F1-8EF5-3052-FA09-69AC6743DA04}"/>
              </a:ext>
            </a:extLst>
          </p:cNvPr>
          <p:cNvSpPr>
            <a:spLocks noGrp="1"/>
          </p:cNvSpPr>
          <p:nvPr>
            <p:ph type="sldNum" sz="quarter" idx="12"/>
          </p:nvPr>
        </p:nvSpPr>
        <p:spPr/>
        <p:txBody>
          <a:bodyPr/>
          <a:lstStyle/>
          <a:p>
            <a:pPr>
              <a:defRPr/>
            </a:pPr>
            <a:fld id="{CA4AC7C1-D12F-41DB-AB4A-A9F0A9959DA2}" type="slidenum">
              <a:rPr lang="ko-KR" altLang="en-US" smtClean="0"/>
              <a:pPr>
                <a:defRPr/>
              </a:pPr>
              <a:t>34</a:t>
            </a:fld>
            <a:endParaRPr lang="ko-KR" altLang="en-US"/>
          </a:p>
        </p:txBody>
      </p:sp>
      <p:sp>
        <p:nvSpPr>
          <p:cNvPr id="5" name="Rectangle 1">
            <a:extLst>
              <a:ext uri="{FF2B5EF4-FFF2-40B4-BE49-F238E27FC236}">
                <a16:creationId xmlns:a16="http://schemas.microsoft.com/office/drawing/2014/main" id="{A0AE4819-C918-B9A8-3CC3-29F1690C1EC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C88360F-369C-6554-D82B-E120EE4BA656}"/>
              </a:ext>
            </a:extLst>
          </p:cNvPr>
          <p:cNvPicPr>
            <a:picLocks noChangeAspect="1"/>
          </p:cNvPicPr>
          <p:nvPr/>
        </p:nvPicPr>
        <p:blipFill>
          <a:blip r:embed="rId2"/>
          <a:stretch>
            <a:fillRect/>
          </a:stretch>
        </p:blipFill>
        <p:spPr>
          <a:xfrm>
            <a:off x="1403648" y="2687300"/>
            <a:ext cx="6649378" cy="3600953"/>
          </a:xfrm>
          <a:prstGeom prst="rect">
            <a:avLst/>
          </a:prstGeom>
        </p:spPr>
      </p:pic>
    </p:spTree>
    <p:extLst>
      <p:ext uri="{BB962C8B-B14F-4D97-AF65-F5344CB8AC3E}">
        <p14:creationId xmlns:p14="http://schemas.microsoft.com/office/powerpoint/2010/main" val="1636959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755F-E7BC-DB7A-7993-68218C19B531}"/>
              </a:ext>
            </a:extLst>
          </p:cNvPr>
          <p:cNvSpPr>
            <a:spLocks noGrp="1"/>
          </p:cNvSpPr>
          <p:nvPr>
            <p:ph type="title"/>
          </p:nvPr>
        </p:nvSpPr>
        <p:spPr/>
        <p:txBody>
          <a:bodyPr/>
          <a:lstStyle/>
          <a:p>
            <a:r>
              <a:rPr lang="en-US" sz="2000" dirty="0"/>
              <a:t>Building a visual robot model from scratch</a:t>
            </a:r>
          </a:p>
        </p:txBody>
      </p:sp>
      <p:sp>
        <p:nvSpPr>
          <p:cNvPr id="3" name="Content Placeholder 2">
            <a:extLst>
              <a:ext uri="{FF2B5EF4-FFF2-40B4-BE49-F238E27FC236}">
                <a16:creationId xmlns:a16="http://schemas.microsoft.com/office/drawing/2014/main" id="{06C9C2AF-A193-3395-A570-DF6428629313}"/>
              </a:ext>
            </a:extLst>
          </p:cNvPr>
          <p:cNvSpPr>
            <a:spLocks noGrp="1"/>
          </p:cNvSpPr>
          <p:nvPr>
            <p:ph idx="1"/>
          </p:nvPr>
        </p:nvSpPr>
        <p:spPr>
          <a:xfrm>
            <a:off x="287524" y="1064399"/>
            <a:ext cx="8568952" cy="5214937"/>
          </a:xfrm>
        </p:spPr>
        <p:txBody>
          <a:bodyPr/>
          <a:lstStyle/>
          <a:p>
            <a:pPr algn="l"/>
            <a:r>
              <a:rPr lang="en-US" sz="2000" b="1" i="0" dirty="0">
                <a:effectLst/>
                <a:latin typeface="Lato" panose="020F0502020204030203" pitchFamily="34" charset="0"/>
              </a:rPr>
              <a:t>Goal:</a:t>
            </a:r>
            <a:r>
              <a:rPr lang="en-US" sz="2000" b="0" i="0" dirty="0">
                <a:effectLst/>
                <a:latin typeface="Lato" panose="020F0502020204030203" pitchFamily="34" charset="0"/>
              </a:rPr>
              <a:t> Learn how to build a visual model of a robot that you can view in </a:t>
            </a:r>
            <a:r>
              <a:rPr lang="en-US" sz="2000" b="0" i="0" dirty="0" err="1">
                <a:effectLst/>
                <a:latin typeface="Lato" panose="020F0502020204030203" pitchFamily="34" charset="0"/>
              </a:rPr>
              <a:t>Rviz</a:t>
            </a:r>
            <a:endParaRPr lang="en-US" sz="2000" b="0" i="0" dirty="0">
              <a:effectLst/>
              <a:latin typeface="Lato" panose="020F0502020204030203" pitchFamily="34" charset="0"/>
            </a:endParaRPr>
          </a:p>
          <a:p>
            <a:pPr lvl="1"/>
            <a:r>
              <a:rPr kumimoji="0" lang="en-US" altLang="en-US" sz="1600" b="0" i="0" u="none" strike="noStrike" cap="none" normalizeH="0" baseline="0" dirty="0">
                <a:ln>
                  <a:noFill/>
                </a:ln>
                <a:effectLst/>
                <a:latin typeface="Lato" panose="020F0502020204030203" pitchFamily="34" charset="0"/>
              </a:rPr>
              <a:t>Before continuing, make sure you have the </a:t>
            </a:r>
            <a:r>
              <a:rPr kumimoji="0" lang="en-US" altLang="en-US" sz="1600" b="0" i="0" u="none" strike="noStrike" cap="none" normalizeH="0" baseline="0" dirty="0" err="1">
                <a:ln>
                  <a:noFill/>
                </a:ln>
                <a:effectLst/>
                <a:latin typeface="Lato" panose="020F0502020204030203" pitchFamily="34" charset="0"/>
                <a:hlinkClick r:id="rId2">
                  <a:extLst>
                    <a:ext uri="{A12FA001-AC4F-418D-AE19-62706E023703}">
                      <ahyp:hlinkClr xmlns:ahyp="http://schemas.microsoft.com/office/drawing/2018/hyperlinkcolor" val="tx"/>
                    </a:ext>
                  </a:extLst>
                </a:hlinkClick>
              </a:rPr>
              <a:t>joint_state_publisher</a:t>
            </a:r>
            <a:r>
              <a:rPr kumimoji="0" lang="en-US" altLang="en-US" sz="1600" b="0" i="0" u="none" strike="noStrike" cap="none" normalizeH="0" baseline="0" dirty="0">
                <a:ln>
                  <a:noFill/>
                </a:ln>
                <a:effectLst/>
                <a:latin typeface="Lato" panose="020F0502020204030203" pitchFamily="34" charset="0"/>
              </a:rPr>
              <a:t> package installed. If you installed </a:t>
            </a:r>
            <a:r>
              <a:rPr kumimoji="0" lang="en-US" altLang="en-US" sz="1600" b="0" i="0" u="none" strike="noStrike" cap="none" normalizeH="0" baseline="0" dirty="0" err="1">
                <a:ln>
                  <a:noFill/>
                </a:ln>
                <a:effectLst/>
                <a:latin typeface="Lato" panose="020F0502020204030203" pitchFamily="34" charset="0"/>
                <a:hlinkClick r:id="rId3">
                  <a:extLst>
                    <a:ext uri="{A12FA001-AC4F-418D-AE19-62706E023703}">
                      <ahyp:hlinkClr xmlns:ahyp="http://schemas.microsoft.com/office/drawing/2018/hyperlinkcolor" val="tx"/>
                    </a:ext>
                  </a:extLst>
                </a:hlinkClick>
              </a:rPr>
              <a:t>urdf_tutorial</a:t>
            </a:r>
            <a:r>
              <a:rPr kumimoji="0" lang="en-US" altLang="en-US" sz="1600" b="0" i="0" u="none" strike="noStrike" cap="none" normalizeH="0" baseline="0" dirty="0">
                <a:ln>
                  <a:noFill/>
                </a:ln>
                <a:effectLst/>
                <a:latin typeface="Lato" panose="020F0502020204030203" pitchFamily="34" charset="0"/>
              </a:rPr>
              <a:t> binaries, this should already be the case. If not, please update your installation to include that package (use </a:t>
            </a:r>
            <a:r>
              <a:rPr kumimoji="0" lang="en-US" altLang="en-US" sz="1600" b="0" i="0" u="none" strike="noStrike" cap="none" normalizeH="0" baseline="0" dirty="0" err="1">
                <a:ln>
                  <a:noFill/>
                </a:ln>
                <a:effectLst/>
                <a:latin typeface="Arial Unicode MS"/>
                <a:ea typeface="SFMono-Regular"/>
              </a:rPr>
              <a:t>rosdep</a:t>
            </a:r>
            <a:r>
              <a:rPr kumimoji="0" lang="en-US" altLang="en-US" sz="1600" b="0" i="0" u="none" strike="noStrike" cap="none" normalizeH="0" baseline="0" dirty="0">
                <a:ln>
                  <a:noFill/>
                </a:ln>
                <a:effectLst/>
                <a:latin typeface="Lato" panose="020F0502020204030203" pitchFamily="34" charset="0"/>
              </a:rPr>
              <a:t> to check)</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pPr lvl="1"/>
            <a:r>
              <a:rPr kumimoji="0" lang="en-US" altLang="en-US" sz="1600" b="0" i="0" u="none" strike="noStrike" cap="none" normalizeH="0" baseline="0" dirty="0">
                <a:ln>
                  <a:noFill/>
                </a:ln>
                <a:effectLst/>
                <a:latin typeface="Lato" panose="020F0502020204030203" pitchFamily="34" charset="0"/>
              </a:rPr>
              <a:t>To make sure the shapes defined in the </a:t>
            </a:r>
            <a:r>
              <a:rPr kumimoji="0" lang="en-US" altLang="en-US" sz="1600" b="0" i="0" u="none" strike="noStrike" cap="none" normalizeH="0" baseline="0" dirty="0" err="1">
                <a:ln>
                  <a:noFill/>
                </a:ln>
                <a:effectLst/>
                <a:latin typeface="Lato" panose="020F0502020204030203" pitchFamily="34" charset="0"/>
              </a:rPr>
              <a:t>urdf</a:t>
            </a:r>
            <a:r>
              <a:rPr kumimoji="0" lang="en-US" altLang="en-US" sz="1600" b="0" i="0" u="none" strike="noStrike" cap="none" normalizeH="0" baseline="0" dirty="0">
                <a:ln>
                  <a:noFill/>
                </a:ln>
                <a:effectLst/>
                <a:latin typeface="Lato" panose="020F0502020204030203" pitchFamily="34" charset="0"/>
              </a:rPr>
              <a:t> files are parsed correctly, the Linux         environment variable </a:t>
            </a:r>
            <a:r>
              <a:rPr kumimoji="0" lang="en-US" altLang="en-US" sz="1600" b="0" i="0" u="none" strike="noStrike" cap="none" normalizeH="0" baseline="0" dirty="0">
                <a:ln>
                  <a:noFill/>
                </a:ln>
                <a:effectLst/>
                <a:latin typeface="Arial Unicode MS"/>
                <a:ea typeface="SFMono-Regular"/>
              </a:rPr>
              <a:t>LC_NUMERIC</a:t>
            </a:r>
            <a:r>
              <a:rPr kumimoji="0" lang="en-US" altLang="en-US" sz="1600" b="0" i="0" u="none" strike="noStrike" cap="none" normalizeH="0" baseline="0" dirty="0">
                <a:ln>
                  <a:noFill/>
                </a:ln>
                <a:effectLst/>
                <a:latin typeface="Lato" panose="020F0502020204030203" pitchFamily="34" charset="0"/>
              </a:rPr>
              <a:t> needs to be set to </a:t>
            </a:r>
            <a:r>
              <a:rPr kumimoji="0" lang="en-US" altLang="en-US" sz="1600" b="0" i="0" u="none" strike="noStrike" cap="none" normalizeH="0" baseline="0" dirty="0">
                <a:ln>
                  <a:noFill/>
                </a:ln>
                <a:effectLst/>
                <a:latin typeface="Arial Unicode MS"/>
                <a:ea typeface="SFMono-Regular"/>
              </a:rPr>
              <a:t>en_US.UTF-8</a:t>
            </a:r>
            <a:r>
              <a:rPr kumimoji="0" lang="en-US" altLang="en-US" sz="1600" b="0" i="0" u="none" strike="noStrike" cap="none" normalizeH="0" baseline="0" dirty="0">
                <a:ln>
                  <a:noFill/>
                </a:ln>
                <a:effectLst/>
                <a:latin typeface="Lato" panose="020F0502020204030203" pitchFamily="34" charset="0"/>
              </a:rPr>
              <a:t>.</a:t>
            </a:r>
            <a:r>
              <a:rPr kumimoji="0" lang="en-US" altLang="en-US" sz="1600" b="0" i="0" u="none" strike="noStrike" cap="none" normalizeH="0" baseline="0" dirty="0">
                <a:ln>
                  <a:noFill/>
                </a:ln>
                <a:effectLst/>
              </a:rPr>
              <a:t> </a:t>
            </a:r>
          </a:p>
          <a:p>
            <a:pPr lvl="2"/>
            <a:r>
              <a:rPr kumimoji="0" lang="es-ES" altLang="en-US" sz="1600" b="0" i="0" u="none" strike="noStrike" cap="none" normalizeH="0" baseline="0" dirty="0">
                <a:ln>
                  <a:noFill/>
                </a:ln>
                <a:solidFill>
                  <a:srgbClr val="FF0000"/>
                </a:solidFill>
                <a:effectLst/>
                <a:latin typeface="Arial" panose="020B0604020202020204" pitchFamily="34" charset="0"/>
              </a:rPr>
              <a:t>echo '</a:t>
            </a:r>
            <a:r>
              <a:rPr kumimoji="0" lang="es-ES" altLang="en-US" sz="1600" b="0" i="0" u="none" strike="noStrike" cap="none" normalizeH="0" baseline="0" dirty="0" err="1">
                <a:ln>
                  <a:noFill/>
                </a:ln>
                <a:solidFill>
                  <a:srgbClr val="FF0000"/>
                </a:solidFill>
                <a:effectLst/>
                <a:latin typeface="Arial" panose="020B0604020202020204" pitchFamily="34" charset="0"/>
              </a:rPr>
              <a:t>export</a:t>
            </a:r>
            <a:r>
              <a:rPr kumimoji="0" lang="es-ES" altLang="en-US" sz="1600" b="0" i="0" u="none" strike="noStrike" cap="none" normalizeH="0" baseline="0" dirty="0">
                <a:ln>
                  <a:noFill/>
                </a:ln>
                <a:solidFill>
                  <a:srgbClr val="FF0000"/>
                </a:solidFill>
                <a:effectLst/>
                <a:latin typeface="Arial" panose="020B0604020202020204" pitchFamily="34" charset="0"/>
              </a:rPr>
              <a:t> LC_NUMERIC="en_US.UTF-8"' &gt;&gt; ~/.</a:t>
            </a:r>
            <a:r>
              <a:rPr kumimoji="0" lang="es-ES" altLang="en-US" sz="1600" b="0" i="0" u="none" strike="noStrike" cap="none" normalizeH="0" baseline="0" dirty="0" err="1">
                <a:ln>
                  <a:noFill/>
                </a:ln>
                <a:solidFill>
                  <a:srgbClr val="FF0000"/>
                </a:solidFill>
                <a:effectLst/>
                <a:latin typeface="Arial" panose="020B0604020202020204" pitchFamily="34" charset="0"/>
              </a:rPr>
              <a:t>bashrc</a:t>
            </a:r>
            <a:endParaRPr kumimoji="0" lang="es-ES" altLang="en-US" sz="1600" b="0" i="0" u="none" strike="noStrike" cap="none" normalizeH="0" baseline="0" dirty="0">
              <a:ln>
                <a:noFill/>
              </a:ln>
              <a:solidFill>
                <a:srgbClr val="FF0000"/>
              </a:solidFill>
              <a:effectLst/>
              <a:latin typeface="Arial" panose="020B0604020202020204" pitchFamily="34" charset="0"/>
            </a:endParaRPr>
          </a:p>
          <a:p>
            <a:r>
              <a:rPr kumimoji="0" lang="es-ES" altLang="en-US" sz="1600" b="0" i="0" u="none" strike="noStrike" cap="none" normalizeH="0" baseline="0" dirty="0" err="1">
                <a:ln>
                  <a:noFill/>
                </a:ln>
                <a:solidFill>
                  <a:srgbClr val="000000"/>
                </a:solidFill>
                <a:effectLst/>
                <a:latin typeface="Arial" panose="020B0604020202020204" pitchFamily="34" charset="0"/>
              </a:rPr>
              <a:t>One</a:t>
            </a:r>
            <a:r>
              <a:rPr kumimoji="0" lang="es-ES" altLang="en-US" sz="1600" b="0" i="0" u="none" strike="noStrike" cap="none" normalizeH="0" baseline="0" dirty="0">
                <a:ln>
                  <a:noFill/>
                </a:ln>
                <a:solidFill>
                  <a:srgbClr val="000000"/>
                </a:solidFill>
                <a:effectLst/>
                <a:latin typeface="Arial" panose="020B0604020202020204" pitchFamily="34" charset="0"/>
              </a:rPr>
              <a:t> </a:t>
            </a:r>
            <a:r>
              <a:rPr kumimoji="0" lang="es-ES" altLang="en-US" sz="1600" b="0" i="0" u="none" strike="noStrike" cap="none" normalizeH="0" baseline="0" dirty="0" err="1">
                <a:ln>
                  <a:noFill/>
                </a:ln>
                <a:solidFill>
                  <a:srgbClr val="000000"/>
                </a:solidFill>
                <a:effectLst/>
                <a:latin typeface="Arial" panose="020B0604020202020204" pitchFamily="34" charset="0"/>
              </a:rPr>
              <a:t>Shape</a:t>
            </a:r>
            <a:endParaRPr kumimoji="0" lang="es-ES" altLang="en-US" sz="1600" b="0" i="0" u="none" strike="noStrike" cap="none" normalizeH="0" baseline="0" dirty="0">
              <a:ln>
                <a:noFill/>
              </a:ln>
              <a:solidFill>
                <a:srgbClr val="000000"/>
              </a:solidFill>
              <a:effectLst/>
              <a:latin typeface="Arial" panose="020B0604020202020204" pitchFamily="34" charset="0"/>
            </a:endParaRPr>
          </a:p>
          <a:p>
            <a:pPr lvl="1"/>
            <a:r>
              <a:rPr lang="en-US" sz="1600" b="0" i="0" dirty="0">
                <a:solidFill>
                  <a:srgbClr val="000000"/>
                </a:solidFill>
                <a:effectLst/>
                <a:latin typeface="Lato" panose="020F0502020204030203" pitchFamily="34" charset="0"/>
              </a:rPr>
              <a:t>First, we’re just going to explore one simple shape. Here’s about as simple as a </a:t>
            </a:r>
            <a:r>
              <a:rPr lang="en-US" sz="1600" b="0" i="0" dirty="0" err="1">
                <a:solidFill>
                  <a:srgbClr val="000000"/>
                </a:solidFill>
                <a:effectLst/>
                <a:latin typeface="Lato" panose="020F0502020204030203" pitchFamily="34" charset="0"/>
              </a:rPr>
              <a:t>urdf</a:t>
            </a:r>
            <a:r>
              <a:rPr lang="en-US" sz="1600" b="0" i="0" dirty="0">
                <a:solidFill>
                  <a:srgbClr val="000000"/>
                </a:solidFill>
                <a:effectLst/>
                <a:latin typeface="Lato" panose="020F0502020204030203" pitchFamily="34" charset="0"/>
              </a:rPr>
              <a:t> as you can make.</a:t>
            </a:r>
          </a:p>
          <a:p>
            <a:pPr lvl="1"/>
            <a:endParaRPr lang="en-US" sz="1200" dirty="0">
              <a:solidFill>
                <a:srgbClr val="000000"/>
              </a:solidFill>
              <a:latin typeface="Lato" panose="020F0502020204030203" pitchFamily="34" charset="0"/>
            </a:endParaRPr>
          </a:p>
          <a:p>
            <a:pPr lvl="1"/>
            <a:endParaRPr lang="en-US" sz="1200" b="0" i="0" dirty="0">
              <a:solidFill>
                <a:srgbClr val="000000"/>
              </a:solidFill>
              <a:effectLst/>
              <a:latin typeface="Lato" panose="020F0502020204030203" pitchFamily="34" charset="0"/>
            </a:endParaRPr>
          </a:p>
          <a:p>
            <a:pPr lvl="1"/>
            <a:endParaRPr lang="en-US" sz="1200" dirty="0">
              <a:solidFill>
                <a:srgbClr val="000000"/>
              </a:solidFill>
              <a:latin typeface="Lato" panose="020F0502020204030203" pitchFamily="34" charset="0"/>
            </a:endParaRPr>
          </a:p>
          <a:p>
            <a:pPr lvl="1"/>
            <a:endParaRPr lang="en-US" sz="1200" b="0" i="0" dirty="0">
              <a:solidFill>
                <a:srgbClr val="000000"/>
              </a:solidFill>
              <a:effectLst/>
              <a:latin typeface="Lato" panose="020F0502020204030203" pitchFamily="34" charset="0"/>
            </a:endParaRPr>
          </a:p>
          <a:p>
            <a:pPr lvl="1"/>
            <a:endParaRPr lang="en-US" sz="1200" dirty="0">
              <a:solidFill>
                <a:srgbClr val="000000"/>
              </a:solidFill>
              <a:latin typeface="Lato" panose="020F0502020204030203" pitchFamily="34" charset="0"/>
            </a:endParaRPr>
          </a:p>
          <a:p>
            <a:pPr lvl="1"/>
            <a:endParaRPr lang="en-US" sz="1200" b="0" i="0" dirty="0">
              <a:solidFill>
                <a:srgbClr val="000000"/>
              </a:solidFill>
              <a:effectLst/>
              <a:latin typeface="Lato" panose="020F0502020204030203" pitchFamily="34" charset="0"/>
            </a:endParaRPr>
          </a:p>
          <a:p>
            <a:pPr lvl="1"/>
            <a:r>
              <a:rPr kumimoji="0" lang="en-US" altLang="en-US" sz="1600" b="0" i="0" u="none" strike="noStrike" cap="none" normalizeH="0" baseline="0" dirty="0">
                <a:ln>
                  <a:noFill/>
                </a:ln>
                <a:effectLst/>
                <a:latin typeface="Lato" panose="020F0502020204030203" pitchFamily="34" charset="0"/>
              </a:rPr>
              <a:t>To translate the XML into English, this is a robot with the name </a:t>
            </a:r>
            <a:r>
              <a:rPr kumimoji="0" lang="en-US" altLang="en-US" sz="1600" b="0" i="0" u="none" strike="noStrike" cap="none" normalizeH="0" baseline="0" dirty="0" err="1">
                <a:ln>
                  <a:noFill/>
                </a:ln>
                <a:solidFill>
                  <a:srgbClr val="FF0000"/>
                </a:solidFill>
                <a:effectLst/>
                <a:latin typeface="Arial Unicode MS"/>
                <a:ea typeface="SFMono-Regular"/>
              </a:rPr>
              <a:t>myfirst</a:t>
            </a:r>
            <a:r>
              <a:rPr kumimoji="0" lang="en-US" altLang="en-US" sz="1600" b="0" i="0" u="none" strike="noStrike" cap="none" normalizeH="0" baseline="0" dirty="0">
                <a:ln>
                  <a:noFill/>
                </a:ln>
                <a:solidFill>
                  <a:srgbClr val="00000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that contains only one link (a.k.a. part), whose visual component is just a cylinder 0.6 meters long with a 0.2 meter radius.</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pPr marL="457200" lvl="1" indent="0">
              <a:buNone/>
            </a:pPr>
            <a:endParaRPr lang="en-US" sz="1200" dirty="0">
              <a:solidFill>
                <a:srgbClr val="000000"/>
              </a:solidFill>
              <a:latin typeface="Lato" panose="020F0502020204030203" pitchFamily="34" charset="0"/>
            </a:endParaRPr>
          </a:p>
          <a:p>
            <a:pPr lvl="1"/>
            <a:endParaRPr lang="en-US" sz="1200" b="0" i="0" dirty="0">
              <a:solidFill>
                <a:srgbClr val="000000"/>
              </a:solidFill>
              <a:effectLst/>
              <a:latin typeface="Lato" panose="020F0502020204030203" pitchFamily="34" charset="0"/>
            </a:endParaRPr>
          </a:p>
          <a:p>
            <a:pPr lvl="2"/>
            <a:endParaRPr kumimoji="0" lang="en-US" altLang="en-US" sz="1600" b="0" i="0" u="none" strike="noStrike" cap="none" normalizeH="0" baseline="0" dirty="0">
              <a:ln>
                <a:noFill/>
              </a:ln>
              <a:solidFill>
                <a:srgbClr val="000000"/>
              </a:solidFill>
              <a:effectLst/>
              <a:latin typeface="Arial" panose="020B0604020202020204" pitchFamily="34" charset="0"/>
            </a:endParaRPr>
          </a:p>
          <a:p>
            <a:pPr marL="457200" lvl="1" indent="0">
              <a:buNone/>
            </a:pPr>
            <a:r>
              <a:rPr lang="en-US" dirty="0"/>
              <a:t>				</a:t>
            </a:r>
            <a:br>
              <a:rPr lang="en-US" dirty="0"/>
            </a:br>
            <a:endParaRPr lang="en-US" dirty="0"/>
          </a:p>
        </p:txBody>
      </p:sp>
      <p:sp>
        <p:nvSpPr>
          <p:cNvPr id="4" name="Slide Number Placeholder 3">
            <a:extLst>
              <a:ext uri="{FF2B5EF4-FFF2-40B4-BE49-F238E27FC236}">
                <a16:creationId xmlns:a16="http://schemas.microsoft.com/office/drawing/2014/main" id="{15CBDEF9-0070-1D64-B323-F71C8B62FC88}"/>
              </a:ext>
            </a:extLst>
          </p:cNvPr>
          <p:cNvSpPr>
            <a:spLocks noGrp="1"/>
          </p:cNvSpPr>
          <p:nvPr>
            <p:ph type="sldNum" sz="quarter" idx="12"/>
          </p:nvPr>
        </p:nvSpPr>
        <p:spPr/>
        <p:txBody>
          <a:bodyPr/>
          <a:lstStyle/>
          <a:p>
            <a:pPr>
              <a:defRPr/>
            </a:pPr>
            <a:fld id="{CA4AC7C1-D12F-41DB-AB4A-A9F0A9959DA2}" type="slidenum">
              <a:rPr lang="ko-KR" altLang="en-US" smtClean="0"/>
              <a:pPr>
                <a:defRPr/>
              </a:pPr>
              <a:t>35</a:t>
            </a:fld>
            <a:endParaRPr lang="ko-KR" altLang="en-US"/>
          </a:p>
        </p:txBody>
      </p:sp>
      <p:pic>
        <p:nvPicPr>
          <p:cNvPr id="8" name="Picture 7">
            <a:extLst>
              <a:ext uri="{FF2B5EF4-FFF2-40B4-BE49-F238E27FC236}">
                <a16:creationId xmlns:a16="http://schemas.microsoft.com/office/drawing/2014/main" id="{28C8F557-5D42-7725-268A-07329C101144}"/>
              </a:ext>
            </a:extLst>
          </p:cNvPr>
          <p:cNvPicPr>
            <a:picLocks noChangeAspect="1"/>
          </p:cNvPicPr>
          <p:nvPr/>
        </p:nvPicPr>
        <p:blipFill>
          <a:blip r:embed="rId4"/>
          <a:stretch>
            <a:fillRect/>
          </a:stretch>
        </p:blipFill>
        <p:spPr>
          <a:xfrm>
            <a:off x="3059832" y="4005064"/>
            <a:ext cx="2896844" cy="1428136"/>
          </a:xfrm>
          <a:prstGeom prst="rect">
            <a:avLst/>
          </a:prstGeom>
        </p:spPr>
      </p:pic>
    </p:spTree>
    <p:extLst>
      <p:ext uri="{BB962C8B-B14F-4D97-AF65-F5344CB8AC3E}">
        <p14:creationId xmlns:p14="http://schemas.microsoft.com/office/powerpoint/2010/main" val="780803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C8ED-59AA-1B18-5D28-5B42D780E53B}"/>
              </a:ext>
            </a:extLst>
          </p:cNvPr>
          <p:cNvSpPr>
            <a:spLocks noGrp="1"/>
          </p:cNvSpPr>
          <p:nvPr>
            <p:ph type="title"/>
          </p:nvPr>
        </p:nvSpPr>
        <p:spPr/>
        <p:txBody>
          <a:bodyPr/>
          <a:lstStyle/>
          <a:p>
            <a:r>
              <a:rPr lang="en-US" sz="2400" dirty="0"/>
              <a:t>Building a visual robot model from scratch</a:t>
            </a:r>
          </a:p>
        </p:txBody>
      </p:sp>
      <p:sp>
        <p:nvSpPr>
          <p:cNvPr id="3" name="Content Placeholder 2">
            <a:extLst>
              <a:ext uri="{FF2B5EF4-FFF2-40B4-BE49-F238E27FC236}">
                <a16:creationId xmlns:a16="http://schemas.microsoft.com/office/drawing/2014/main" id="{4289D74C-93F3-1ED4-5812-E73AD93A949C}"/>
              </a:ext>
            </a:extLst>
          </p:cNvPr>
          <p:cNvSpPr>
            <a:spLocks noGrp="1"/>
          </p:cNvSpPr>
          <p:nvPr>
            <p:ph idx="1"/>
          </p:nvPr>
        </p:nvSpPr>
        <p:spPr>
          <a:xfrm>
            <a:off x="179512" y="1071563"/>
            <a:ext cx="8784976" cy="5214937"/>
          </a:xfrm>
        </p:spPr>
        <p:txBody>
          <a:bodyPr/>
          <a:lstStyle/>
          <a:p>
            <a:r>
              <a:rPr lang="en-US" sz="2000" dirty="0"/>
              <a:t>To examine the model, launch the display.launch.py file</a:t>
            </a:r>
          </a:p>
          <a:p>
            <a:pPr lvl="1"/>
            <a:r>
              <a:rPr lang="en-US" sz="1400" dirty="0"/>
              <a:t>ros2 launch </a:t>
            </a:r>
            <a:r>
              <a:rPr lang="en-US" sz="1400" dirty="0" err="1"/>
              <a:t>urdf_tutorial</a:t>
            </a:r>
            <a:r>
              <a:rPr lang="en-US" sz="1400" dirty="0"/>
              <a:t> display.launch.py model:=</a:t>
            </a:r>
            <a:r>
              <a:rPr lang="en-US" sz="1400" dirty="0" err="1"/>
              <a:t>urdf</a:t>
            </a:r>
            <a:r>
              <a:rPr lang="en-US" sz="1400" dirty="0"/>
              <a:t>/01-myfirst.urdf</a:t>
            </a:r>
          </a:p>
          <a:p>
            <a:pPr lvl="1"/>
            <a:r>
              <a:rPr lang="en-US" sz="1400" dirty="0"/>
              <a:t>This does three things:</a:t>
            </a:r>
          </a:p>
          <a:p>
            <a:pPr lvl="2"/>
            <a:r>
              <a:rPr lang="en-US" sz="1400" dirty="0"/>
              <a:t>Loads the specified model and saves it as a parameter</a:t>
            </a:r>
          </a:p>
          <a:p>
            <a:pPr lvl="2"/>
            <a:r>
              <a:rPr lang="en-US" sz="1400" dirty="0"/>
              <a:t>Runs nodes to publish </a:t>
            </a:r>
            <a:r>
              <a:rPr lang="en-US" sz="1400" dirty="0" err="1"/>
              <a:t>sensor_msgs</a:t>
            </a:r>
            <a:r>
              <a:rPr lang="en-US" sz="1400" dirty="0"/>
              <a:t>/msg/</a:t>
            </a:r>
            <a:r>
              <a:rPr lang="en-US" sz="1400" dirty="0" err="1"/>
              <a:t>JointState</a:t>
            </a:r>
            <a:r>
              <a:rPr lang="en-US" sz="1400" dirty="0"/>
              <a:t> and transforms (more on these later)</a:t>
            </a:r>
          </a:p>
          <a:p>
            <a:pPr lvl="2"/>
            <a:r>
              <a:rPr lang="en-US" sz="1400" dirty="0"/>
              <a:t>Starts </a:t>
            </a:r>
            <a:r>
              <a:rPr lang="en-US" sz="1400" dirty="0" err="1"/>
              <a:t>Rviz</a:t>
            </a:r>
            <a:r>
              <a:rPr lang="en-US" sz="1400" dirty="0"/>
              <a:t> with a configuration file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7D575C6-FF65-3AEC-2862-1A2D45C1D4F0}"/>
              </a:ext>
            </a:extLst>
          </p:cNvPr>
          <p:cNvSpPr>
            <a:spLocks noGrp="1"/>
          </p:cNvSpPr>
          <p:nvPr>
            <p:ph type="sldNum" sz="quarter" idx="12"/>
          </p:nvPr>
        </p:nvSpPr>
        <p:spPr/>
        <p:txBody>
          <a:bodyPr/>
          <a:lstStyle/>
          <a:p>
            <a:pPr>
              <a:defRPr/>
            </a:pPr>
            <a:fld id="{CA4AC7C1-D12F-41DB-AB4A-A9F0A9959DA2}" type="slidenum">
              <a:rPr lang="ko-KR" altLang="en-US" smtClean="0"/>
              <a:pPr>
                <a:defRPr/>
              </a:pPr>
              <a:t>36</a:t>
            </a:fld>
            <a:endParaRPr lang="ko-KR" altLang="en-US"/>
          </a:p>
        </p:txBody>
      </p:sp>
      <p:pic>
        <p:nvPicPr>
          <p:cNvPr id="8" name="Picture 7">
            <a:extLst>
              <a:ext uri="{FF2B5EF4-FFF2-40B4-BE49-F238E27FC236}">
                <a16:creationId xmlns:a16="http://schemas.microsoft.com/office/drawing/2014/main" id="{E55C27DE-A6BC-3D57-8B93-3193B2EB74A6}"/>
              </a:ext>
            </a:extLst>
          </p:cNvPr>
          <p:cNvPicPr>
            <a:picLocks noChangeAspect="1"/>
          </p:cNvPicPr>
          <p:nvPr/>
        </p:nvPicPr>
        <p:blipFill>
          <a:blip r:embed="rId2"/>
          <a:stretch>
            <a:fillRect/>
          </a:stretch>
        </p:blipFill>
        <p:spPr>
          <a:xfrm>
            <a:off x="1907704" y="2970068"/>
            <a:ext cx="4824536" cy="3316432"/>
          </a:xfrm>
          <a:prstGeom prst="rect">
            <a:avLst/>
          </a:prstGeom>
        </p:spPr>
      </p:pic>
    </p:spTree>
    <p:extLst>
      <p:ext uri="{BB962C8B-B14F-4D97-AF65-F5344CB8AC3E}">
        <p14:creationId xmlns:p14="http://schemas.microsoft.com/office/powerpoint/2010/main" val="3818956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E65A-8E8C-62DA-3451-1E732303CC64}"/>
              </a:ext>
            </a:extLst>
          </p:cNvPr>
          <p:cNvSpPr>
            <a:spLocks noGrp="1"/>
          </p:cNvSpPr>
          <p:nvPr>
            <p:ph type="title"/>
          </p:nvPr>
        </p:nvSpPr>
        <p:spPr/>
        <p:txBody>
          <a:bodyPr/>
          <a:lstStyle/>
          <a:p>
            <a:r>
              <a:rPr lang="en-US" sz="2400" dirty="0"/>
              <a:t>Building a visual robot model from scratch</a:t>
            </a:r>
          </a:p>
        </p:txBody>
      </p:sp>
      <p:sp>
        <p:nvSpPr>
          <p:cNvPr id="3" name="Content Placeholder 2">
            <a:extLst>
              <a:ext uri="{FF2B5EF4-FFF2-40B4-BE49-F238E27FC236}">
                <a16:creationId xmlns:a16="http://schemas.microsoft.com/office/drawing/2014/main" id="{A08A9CBD-3433-A76A-76ED-7E1BC5B69D51}"/>
              </a:ext>
            </a:extLst>
          </p:cNvPr>
          <p:cNvSpPr>
            <a:spLocks noGrp="1"/>
          </p:cNvSpPr>
          <p:nvPr>
            <p:ph idx="1"/>
          </p:nvPr>
        </p:nvSpPr>
        <p:spPr/>
        <p:txBody>
          <a:bodyPr/>
          <a:lstStyle/>
          <a:p>
            <a:r>
              <a:rPr lang="en-US" dirty="0"/>
              <a:t>Multiple shapes</a:t>
            </a:r>
          </a:p>
          <a:p>
            <a:pPr lvl="1"/>
            <a:r>
              <a:rPr lang="en-US" sz="1600" b="0" i="0" dirty="0">
                <a:effectLst/>
                <a:latin typeface="Lato" panose="020F0502020204030203" pitchFamily="34" charset="0"/>
              </a:rPr>
              <a:t>Now let’s look at how to add multiple shapes/links. If we just add more link           elements to the </a:t>
            </a:r>
            <a:r>
              <a:rPr lang="en-US" sz="1600" b="0" i="0" dirty="0" err="1">
                <a:effectLst/>
                <a:latin typeface="Lato" panose="020F0502020204030203" pitchFamily="34" charset="0"/>
              </a:rPr>
              <a:t>urdf</a:t>
            </a:r>
            <a:r>
              <a:rPr lang="en-US" sz="1600" b="0" i="0" dirty="0">
                <a:effectLst/>
                <a:latin typeface="Lato" panose="020F0502020204030203" pitchFamily="34" charset="0"/>
              </a:rPr>
              <a:t>, the parser won’t know where to put them. So, we have to   add joints. Joint elements can refer to both flexible and inflexible joints.</a:t>
            </a:r>
          </a:p>
          <a:p>
            <a:pPr lvl="2"/>
            <a:endParaRPr lang="en-US" sz="2000" dirty="0"/>
          </a:p>
        </p:txBody>
      </p:sp>
      <p:sp>
        <p:nvSpPr>
          <p:cNvPr id="4" name="Slide Number Placeholder 3">
            <a:extLst>
              <a:ext uri="{FF2B5EF4-FFF2-40B4-BE49-F238E27FC236}">
                <a16:creationId xmlns:a16="http://schemas.microsoft.com/office/drawing/2014/main" id="{DB4425C5-567D-4423-DBC2-502A9182BAB0}"/>
              </a:ext>
            </a:extLst>
          </p:cNvPr>
          <p:cNvSpPr>
            <a:spLocks noGrp="1"/>
          </p:cNvSpPr>
          <p:nvPr>
            <p:ph type="sldNum" sz="quarter" idx="12"/>
          </p:nvPr>
        </p:nvSpPr>
        <p:spPr/>
        <p:txBody>
          <a:bodyPr/>
          <a:lstStyle/>
          <a:p>
            <a:pPr>
              <a:defRPr/>
            </a:pPr>
            <a:fld id="{CA4AC7C1-D12F-41DB-AB4A-A9F0A9959DA2}" type="slidenum">
              <a:rPr lang="ko-KR" altLang="en-US" smtClean="0"/>
              <a:pPr>
                <a:defRPr/>
              </a:pPr>
              <a:t>37</a:t>
            </a:fld>
            <a:endParaRPr lang="ko-KR" altLang="en-US"/>
          </a:p>
        </p:txBody>
      </p:sp>
      <p:pic>
        <p:nvPicPr>
          <p:cNvPr id="6" name="Picture 5">
            <a:extLst>
              <a:ext uri="{FF2B5EF4-FFF2-40B4-BE49-F238E27FC236}">
                <a16:creationId xmlns:a16="http://schemas.microsoft.com/office/drawing/2014/main" id="{2D5295CC-5B60-61E3-0695-E718705C1491}"/>
              </a:ext>
            </a:extLst>
          </p:cNvPr>
          <p:cNvPicPr>
            <a:picLocks noChangeAspect="1"/>
          </p:cNvPicPr>
          <p:nvPr/>
        </p:nvPicPr>
        <p:blipFill>
          <a:blip r:embed="rId2"/>
          <a:stretch>
            <a:fillRect/>
          </a:stretch>
        </p:blipFill>
        <p:spPr>
          <a:xfrm>
            <a:off x="251520" y="2595265"/>
            <a:ext cx="3180554" cy="3691235"/>
          </a:xfrm>
          <a:prstGeom prst="rect">
            <a:avLst/>
          </a:prstGeom>
        </p:spPr>
      </p:pic>
      <p:pic>
        <p:nvPicPr>
          <p:cNvPr id="8" name="Picture 7">
            <a:extLst>
              <a:ext uri="{FF2B5EF4-FFF2-40B4-BE49-F238E27FC236}">
                <a16:creationId xmlns:a16="http://schemas.microsoft.com/office/drawing/2014/main" id="{C93CB4FA-E518-EAA2-B4DB-EFE33B666827}"/>
              </a:ext>
            </a:extLst>
          </p:cNvPr>
          <p:cNvPicPr>
            <a:picLocks noChangeAspect="1"/>
          </p:cNvPicPr>
          <p:nvPr/>
        </p:nvPicPr>
        <p:blipFill>
          <a:blip r:embed="rId3"/>
          <a:stretch>
            <a:fillRect/>
          </a:stretch>
        </p:blipFill>
        <p:spPr>
          <a:xfrm>
            <a:off x="4427984" y="2595265"/>
            <a:ext cx="4464496" cy="3749856"/>
          </a:xfrm>
          <a:prstGeom prst="rect">
            <a:avLst/>
          </a:prstGeom>
        </p:spPr>
      </p:pic>
    </p:spTree>
    <p:extLst>
      <p:ext uri="{BB962C8B-B14F-4D97-AF65-F5344CB8AC3E}">
        <p14:creationId xmlns:p14="http://schemas.microsoft.com/office/powerpoint/2010/main" val="2418383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2021-7389-5801-1354-BD0F778810E2}"/>
              </a:ext>
            </a:extLst>
          </p:cNvPr>
          <p:cNvSpPr>
            <a:spLocks noGrp="1"/>
          </p:cNvSpPr>
          <p:nvPr>
            <p:ph type="title"/>
          </p:nvPr>
        </p:nvSpPr>
        <p:spPr/>
        <p:txBody>
          <a:bodyPr/>
          <a:lstStyle/>
          <a:p>
            <a:r>
              <a:rPr lang="en-US" sz="2400" dirty="0"/>
              <a:t>Building a movable robot model</a:t>
            </a:r>
          </a:p>
        </p:txBody>
      </p:sp>
      <p:sp>
        <p:nvSpPr>
          <p:cNvPr id="3" name="Content Placeholder 2">
            <a:extLst>
              <a:ext uri="{FF2B5EF4-FFF2-40B4-BE49-F238E27FC236}">
                <a16:creationId xmlns:a16="http://schemas.microsoft.com/office/drawing/2014/main" id="{C98D21D9-79BF-6CF7-E97F-68DD3405A9A9}"/>
              </a:ext>
            </a:extLst>
          </p:cNvPr>
          <p:cNvSpPr>
            <a:spLocks noGrp="1"/>
          </p:cNvSpPr>
          <p:nvPr>
            <p:ph idx="1"/>
          </p:nvPr>
        </p:nvSpPr>
        <p:spPr/>
        <p:txBody>
          <a:bodyPr/>
          <a:lstStyle/>
          <a:p>
            <a:r>
              <a:rPr lang="en-US" sz="2000" b="1" i="0" dirty="0">
                <a:effectLst/>
                <a:latin typeface="Lato" panose="020F0502020204030203" pitchFamily="34" charset="0"/>
              </a:rPr>
              <a:t>Goal:</a:t>
            </a:r>
            <a:r>
              <a:rPr lang="en-US" sz="2000" b="0" i="0" dirty="0">
                <a:effectLst/>
                <a:latin typeface="Lato" panose="020F0502020204030203" pitchFamily="34" charset="0"/>
              </a:rPr>
              <a:t> Learn how to define movable joints in URDF</a:t>
            </a:r>
          </a:p>
          <a:p>
            <a:pPr lvl="1"/>
            <a:r>
              <a:rPr lang="en-US" sz="1600" i="0" dirty="0">
                <a:effectLst/>
                <a:latin typeface="Lato" panose="020F0502020204030203" pitchFamily="34" charset="0"/>
              </a:rPr>
              <a:t>To visualize and control this model, run the same command as the last slide:</a:t>
            </a:r>
          </a:p>
          <a:p>
            <a:pPr lvl="2"/>
            <a:r>
              <a:rPr lang="en-US" sz="1400" b="0" i="0" dirty="0">
                <a:solidFill>
                  <a:srgbClr val="FF0000"/>
                </a:solidFill>
                <a:effectLst/>
                <a:latin typeface="Lato" panose="020F0502020204030203" pitchFamily="34" charset="0"/>
              </a:rPr>
              <a:t>ros2 launch </a:t>
            </a:r>
            <a:r>
              <a:rPr lang="en-US" sz="1400" b="0" i="0" dirty="0" err="1">
                <a:solidFill>
                  <a:srgbClr val="FF0000"/>
                </a:solidFill>
                <a:effectLst/>
                <a:latin typeface="Lato" panose="020F0502020204030203" pitchFamily="34" charset="0"/>
              </a:rPr>
              <a:t>urdf_tutorial</a:t>
            </a:r>
            <a:r>
              <a:rPr lang="en-US" sz="1400" b="0" i="0" dirty="0">
                <a:solidFill>
                  <a:srgbClr val="FF0000"/>
                </a:solidFill>
                <a:effectLst/>
                <a:latin typeface="Lato" panose="020F0502020204030203" pitchFamily="34" charset="0"/>
              </a:rPr>
              <a:t> display.launch.py model:=</a:t>
            </a:r>
            <a:r>
              <a:rPr lang="en-US" sz="1400" b="0" i="0" dirty="0" err="1">
                <a:solidFill>
                  <a:srgbClr val="FF0000"/>
                </a:solidFill>
                <a:effectLst/>
                <a:latin typeface="Lato" panose="020F0502020204030203" pitchFamily="34" charset="0"/>
              </a:rPr>
              <a:t>urdf</a:t>
            </a:r>
            <a:r>
              <a:rPr lang="en-US" sz="1400" b="0" i="0" dirty="0">
                <a:solidFill>
                  <a:srgbClr val="FF0000"/>
                </a:solidFill>
                <a:effectLst/>
                <a:latin typeface="Lato" panose="020F0502020204030203" pitchFamily="34" charset="0"/>
              </a:rPr>
              <a:t>/06-flexible.urdf</a:t>
            </a:r>
          </a:p>
          <a:p>
            <a:pPr lvl="1"/>
            <a:r>
              <a:rPr lang="en-US" sz="1400" b="0" i="0" dirty="0">
                <a:effectLst/>
                <a:latin typeface="Lato" panose="020F0502020204030203" pitchFamily="34" charset="0"/>
              </a:rPr>
              <a:t>However now this will also pop up a GUI that allows you to control the values of all the non-fixed joints. Play with the model some and see how it moves.</a:t>
            </a:r>
            <a:br>
              <a:rPr lang="en-US" sz="1400" b="0" i="0" dirty="0">
                <a:solidFill>
                  <a:srgbClr val="404040"/>
                </a:solidFill>
                <a:effectLst/>
                <a:latin typeface="Lato" panose="020F0502020204030203" pitchFamily="34" charset="0"/>
              </a:rPr>
            </a:br>
            <a:endParaRPr lang="en-US" sz="1600" dirty="0"/>
          </a:p>
        </p:txBody>
      </p:sp>
      <p:sp>
        <p:nvSpPr>
          <p:cNvPr id="4" name="Slide Number Placeholder 3">
            <a:extLst>
              <a:ext uri="{FF2B5EF4-FFF2-40B4-BE49-F238E27FC236}">
                <a16:creationId xmlns:a16="http://schemas.microsoft.com/office/drawing/2014/main" id="{11B09C9D-430A-FC05-4160-49BEEBAC1093}"/>
              </a:ext>
            </a:extLst>
          </p:cNvPr>
          <p:cNvSpPr>
            <a:spLocks noGrp="1"/>
          </p:cNvSpPr>
          <p:nvPr>
            <p:ph type="sldNum" sz="quarter" idx="12"/>
          </p:nvPr>
        </p:nvSpPr>
        <p:spPr/>
        <p:txBody>
          <a:bodyPr/>
          <a:lstStyle/>
          <a:p>
            <a:pPr>
              <a:defRPr/>
            </a:pPr>
            <a:fld id="{CA4AC7C1-D12F-41DB-AB4A-A9F0A9959DA2}" type="slidenum">
              <a:rPr lang="ko-KR" altLang="en-US" smtClean="0"/>
              <a:pPr>
                <a:defRPr/>
              </a:pPr>
              <a:t>38</a:t>
            </a:fld>
            <a:endParaRPr lang="ko-KR" altLang="en-US"/>
          </a:p>
        </p:txBody>
      </p:sp>
      <p:pic>
        <p:nvPicPr>
          <p:cNvPr id="6" name="Picture 5">
            <a:extLst>
              <a:ext uri="{FF2B5EF4-FFF2-40B4-BE49-F238E27FC236}">
                <a16:creationId xmlns:a16="http://schemas.microsoft.com/office/drawing/2014/main" id="{7F23EF3A-176E-9007-931D-AC0A9AF80CA9}"/>
              </a:ext>
            </a:extLst>
          </p:cNvPr>
          <p:cNvPicPr>
            <a:picLocks noChangeAspect="1"/>
          </p:cNvPicPr>
          <p:nvPr/>
        </p:nvPicPr>
        <p:blipFill>
          <a:blip r:embed="rId2"/>
          <a:stretch>
            <a:fillRect/>
          </a:stretch>
        </p:blipFill>
        <p:spPr>
          <a:xfrm>
            <a:off x="2195736" y="2636912"/>
            <a:ext cx="5613808" cy="3450841"/>
          </a:xfrm>
          <a:prstGeom prst="rect">
            <a:avLst/>
          </a:prstGeom>
        </p:spPr>
      </p:pic>
    </p:spTree>
    <p:extLst>
      <p:ext uri="{BB962C8B-B14F-4D97-AF65-F5344CB8AC3E}">
        <p14:creationId xmlns:p14="http://schemas.microsoft.com/office/powerpoint/2010/main" val="3958249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67BA-02EA-3174-A029-3BA1A610D54C}"/>
              </a:ext>
            </a:extLst>
          </p:cNvPr>
          <p:cNvSpPr>
            <a:spLocks noGrp="1"/>
          </p:cNvSpPr>
          <p:nvPr>
            <p:ph type="title"/>
          </p:nvPr>
        </p:nvSpPr>
        <p:spPr/>
        <p:txBody>
          <a:bodyPr/>
          <a:lstStyle/>
          <a:p>
            <a:r>
              <a:rPr lang="en-US" sz="2400" dirty="0"/>
              <a:t>Building a movable robot model</a:t>
            </a:r>
          </a:p>
        </p:txBody>
      </p:sp>
      <p:sp>
        <p:nvSpPr>
          <p:cNvPr id="3" name="Content Placeholder 2">
            <a:extLst>
              <a:ext uri="{FF2B5EF4-FFF2-40B4-BE49-F238E27FC236}">
                <a16:creationId xmlns:a16="http://schemas.microsoft.com/office/drawing/2014/main" id="{9667C897-C5E9-E3D9-8110-56CEC7F58040}"/>
              </a:ext>
            </a:extLst>
          </p:cNvPr>
          <p:cNvSpPr>
            <a:spLocks noGrp="1"/>
          </p:cNvSpPr>
          <p:nvPr>
            <p:ph idx="1"/>
          </p:nvPr>
        </p:nvSpPr>
        <p:spPr>
          <a:xfrm>
            <a:off x="179512" y="1071563"/>
            <a:ext cx="8712968" cy="5214937"/>
          </a:xfrm>
        </p:spPr>
        <p:txBody>
          <a:bodyPr/>
          <a:lstStyle/>
          <a:p>
            <a:r>
              <a:rPr lang="en-US" sz="1800" dirty="0"/>
              <a:t>The Head </a:t>
            </a:r>
          </a:p>
          <a:p>
            <a:pPr lvl="1"/>
            <a:r>
              <a:rPr lang="en-US" sz="1200" b="0" i="0" dirty="0">
                <a:effectLst/>
                <a:latin typeface="Lato" panose="020F0502020204030203" pitchFamily="34" charset="0"/>
              </a:rPr>
              <a:t>The connection between the body and the head is a continuous joint, meaning that it can take on any angle from negative infinity to positive infinity. </a:t>
            </a:r>
          </a:p>
          <a:p>
            <a:pPr lvl="1"/>
            <a:endParaRPr lang="en-US" sz="1400" dirty="0">
              <a:solidFill>
                <a:srgbClr val="404040"/>
              </a:solidFill>
              <a:latin typeface="Lato" panose="020F0502020204030203" pitchFamily="34" charset="0"/>
            </a:endParaRPr>
          </a:p>
          <a:p>
            <a:pPr marL="457200" lvl="1" indent="0">
              <a:buNone/>
            </a:pPr>
            <a:endParaRPr lang="en-US" sz="1400" dirty="0">
              <a:solidFill>
                <a:srgbClr val="404040"/>
              </a:solidFill>
              <a:latin typeface="Lato" panose="020F0502020204030203" pitchFamily="34" charset="0"/>
            </a:endParaRPr>
          </a:p>
          <a:p>
            <a:pPr marL="457200" lvl="1" indent="0">
              <a:buNone/>
            </a:pPr>
            <a:endParaRPr lang="en-US" sz="1400" dirty="0">
              <a:solidFill>
                <a:srgbClr val="404040"/>
              </a:solidFill>
              <a:latin typeface="Lato" panose="020F0502020204030203" pitchFamily="34" charset="0"/>
            </a:endParaRPr>
          </a:p>
          <a:p>
            <a:r>
              <a:rPr lang="en-US" sz="1800" dirty="0">
                <a:latin typeface="Lato" panose="020F0502020204030203" pitchFamily="34" charset="0"/>
              </a:rPr>
              <a:t>The Gripper</a:t>
            </a:r>
          </a:p>
          <a:p>
            <a:pPr lvl="1"/>
            <a:r>
              <a:rPr lang="en-US" sz="1200" b="0" i="0" dirty="0">
                <a:effectLst/>
                <a:latin typeface="Lato" panose="020F0502020204030203" pitchFamily="34" charset="0"/>
              </a:rPr>
              <a:t>Both the right and the left gripper joints are modeled as revolute joints. This means that they rotate in the same way that the continuous joints do, but they have strict limits. Hence, we must include the limit tag specifying the upper and lower limits of the joint (in radians). We also must specify a maximum velocity and effort for this.</a:t>
            </a: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pPr lvl="1"/>
            <a:endParaRPr lang="en-US" sz="1200" dirty="0">
              <a:latin typeface="Lato" panose="020F0502020204030203" pitchFamily="34" charset="0"/>
            </a:endParaRPr>
          </a:p>
          <a:p>
            <a:endParaRPr lang="en-US" sz="1800" dirty="0">
              <a:latin typeface="Lato" panose="020F0502020204030203" pitchFamily="34" charset="0"/>
            </a:endParaRPr>
          </a:p>
          <a:p>
            <a:r>
              <a:rPr lang="en-US" sz="1800" dirty="0">
                <a:latin typeface="Lato" panose="020F0502020204030203" pitchFamily="34" charset="0"/>
              </a:rPr>
              <a:t>The Gripper Arm</a:t>
            </a:r>
          </a:p>
          <a:p>
            <a:pPr lvl="1"/>
            <a:r>
              <a:rPr lang="en-US" sz="1200" b="0" i="0" dirty="0">
                <a:solidFill>
                  <a:srgbClr val="404040"/>
                </a:solidFill>
                <a:effectLst/>
                <a:latin typeface="Lato" panose="020F0502020204030203" pitchFamily="34" charset="0"/>
              </a:rPr>
              <a:t>The gripper arm is a different kind of joint, namely a prismatic joint. This means that it moves along an axis, not around it. This translational movement is what allows our robot model to extend and retract its gripper arm.</a:t>
            </a:r>
            <a:endParaRPr lang="en-US" sz="1400" dirty="0"/>
          </a:p>
          <a:p>
            <a:pPr lvl="1"/>
            <a:endParaRPr lang="en-US" dirty="0"/>
          </a:p>
        </p:txBody>
      </p:sp>
      <p:sp>
        <p:nvSpPr>
          <p:cNvPr id="4" name="Slide Number Placeholder 3">
            <a:extLst>
              <a:ext uri="{FF2B5EF4-FFF2-40B4-BE49-F238E27FC236}">
                <a16:creationId xmlns:a16="http://schemas.microsoft.com/office/drawing/2014/main" id="{24786DBD-36CE-6F17-DA8B-8CFB2F43721C}"/>
              </a:ext>
            </a:extLst>
          </p:cNvPr>
          <p:cNvSpPr>
            <a:spLocks noGrp="1"/>
          </p:cNvSpPr>
          <p:nvPr>
            <p:ph type="sldNum" sz="quarter" idx="12"/>
          </p:nvPr>
        </p:nvSpPr>
        <p:spPr/>
        <p:txBody>
          <a:bodyPr/>
          <a:lstStyle/>
          <a:p>
            <a:pPr>
              <a:defRPr/>
            </a:pPr>
            <a:fld id="{CA4AC7C1-D12F-41DB-AB4A-A9F0A9959DA2}" type="slidenum">
              <a:rPr lang="ko-KR" altLang="en-US" smtClean="0"/>
              <a:pPr>
                <a:defRPr/>
              </a:pPr>
              <a:t>39</a:t>
            </a:fld>
            <a:endParaRPr lang="ko-KR" altLang="en-US"/>
          </a:p>
        </p:txBody>
      </p:sp>
      <p:pic>
        <p:nvPicPr>
          <p:cNvPr id="6" name="Picture 5">
            <a:extLst>
              <a:ext uri="{FF2B5EF4-FFF2-40B4-BE49-F238E27FC236}">
                <a16:creationId xmlns:a16="http://schemas.microsoft.com/office/drawing/2014/main" id="{891DC066-FC72-E74E-19CC-EC2A5DDFC147}"/>
              </a:ext>
            </a:extLst>
          </p:cNvPr>
          <p:cNvPicPr>
            <a:picLocks noChangeAspect="1"/>
          </p:cNvPicPr>
          <p:nvPr/>
        </p:nvPicPr>
        <p:blipFill>
          <a:blip r:embed="rId2"/>
          <a:stretch>
            <a:fillRect/>
          </a:stretch>
        </p:blipFill>
        <p:spPr>
          <a:xfrm>
            <a:off x="3146770" y="1844824"/>
            <a:ext cx="2938737" cy="876465"/>
          </a:xfrm>
          <a:prstGeom prst="rect">
            <a:avLst/>
          </a:prstGeom>
        </p:spPr>
      </p:pic>
      <p:pic>
        <p:nvPicPr>
          <p:cNvPr id="8" name="Picture 7">
            <a:extLst>
              <a:ext uri="{FF2B5EF4-FFF2-40B4-BE49-F238E27FC236}">
                <a16:creationId xmlns:a16="http://schemas.microsoft.com/office/drawing/2014/main" id="{B1C02093-E160-74A3-1B37-5D6D2DA9303F}"/>
              </a:ext>
            </a:extLst>
          </p:cNvPr>
          <p:cNvPicPr>
            <a:picLocks noChangeAspect="1"/>
          </p:cNvPicPr>
          <p:nvPr/>
        </p:nvPicPr>
        <p:blipFill>
          <a:blip r:embed="rId3"/>
          <a:stretch>
            <a:fillRect/>
          </a:stretch>
        </p:blipFill>
        <p:spPr>
          <a:xfrm>
            <a:off x="3104937" y="3494550"/>
            <a:ext cx="3421360" cy="873087"/>
          </a:xfrm>
          <a:prstGeom prst="rect">
            <a:avLst/>
          </a:prstGeom>
        </p:spPr>
      </p:pic>
      <p:pic>
        <p:nvPicPr>
          <p:cNvPr id="10" name="Picture 9">
            <a:extLst>
              <a:ext uri="{FF2B5EF4-FFF2-40B4-BE49-F238E27FC236}">
                <a16:creationId xmlns:a16="http://schemas.microsoft.com/office/drawing/2014/main" id="{1FE3A1AB-E286-58AB-4CC5-DC9D4ABE748D}"/>
              </a:ext>
            </a:extLst>
          </p:cNvPr>
          <p:cNvPicPr>
            <a:picLocks noChangeAspect="1"/>
          </p:cNvPicPr>
          <p:nvPr/>
        </p:nvPicPr>
        <p:blipFill>
          <a:blip r:embed="rId4"/>
          <a:stretch>
            <a:fillRect/>
          </a:stretch>
        </p:blipFill>
        <p:spPr>
          <a:xfrm>
            <a:off x="2975670" y="5457569"/>
            <a:ext cx="3679894" cy="851751"/>
          </a:xfrm>
          <a:prstGeom prst="rect">
            <a:avLst/>
          </a:prstGeom>
        </p:spPr>
      </p:pic>
    </p:spTree>
    <p:extLst>
      <p:ext uri="{BB962C8B-B14F-4D97-AF65-F5344CB8AC3E}">
        <p14:creationId xmlns:p14="http://schemas.microsoft.com/office/powerpoint/2010/main" val="331027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E000-C0B7-1B29-A8C4-45B722290272}"/>
              </a:ext>
            </a:extLst>
          </p:cNvPr>
          <p:cNvSpPr>
            <a:spLocks noGrp="1"/>
          </p:cNvSpPr>
          <p:nvPr>
            <p:ph type="title"/>
          </p:nvPr>
        </p:nvSpPr>
        <p:spPr/>
        <p:txBody>
          <a:bodyPr/>
          <a:lstStyle/>
          <a:p>
            <a:r>
              <a:rPr lang="en-US" sz="2400" b="1" i="0" dirty="0">
                <a:solidFill>
                  <a:srgbClr val="404040"/>
                </a:solidFill>
                <a:effectLst/>
                <a:latin typeface="Roboto Slab"/>
              </a:rPr>
              <a:t>Managing Dependencies with rosdep</a:t>
            </a:r>
            <a:endParaRPr lang="en-US" sz="2400" dirty="0"/>
          </a:p>
        </p:txBody>
      </p:sp>
      <p:sp>
        <p:nvSpPr>
          <p:cNvPr id="3" name="Content Placeholder 2">
            <a:extLst>
              <a:ext uri="{FF2B5EF4-FFF2-40B4-BE49-F238E27FC236}">
                <a16:creationId xmlns:a16="http://schemas.microsoft.com/office/drawing/2014/main" id="{B24EC6F4-6666-891D-E1EE-8E6A614181E9}"/>
              </a:ext>
            </a:extLst>
          </p:cNvPr>
          <p:cNvSpPr>
            <a:spLocks noGrp="1"/>
          </p:cNvSpPr>
          <p:nvPr>
            <p:ph idx="1"/>
          </p:nvPr>
        </p:nvSpPr>
        <p:spPr>
          <a:xfrm>
            <a:off x="318356" y="1089025"/>
            <a:ext cx="8507288" cy="5214937"/>
          </a:xfrm>
        </p:spPr>
        <p:txBody>
          <a:bodyPr/>
          <a:lstStyle/>
          <a:p>
            <a:r>
              <a:rPr lang="en-US" dirty="0"/>
              <a:t>How does rosdep work?</a:t>
            </a:r>
          </a:p>
          <a:p>
            <a:pPr lvl="1"/>
            <a:r>
              <a:rPr kumimoji="0" lang="en-US" altLang="en-US" sz="1200" b="0" i="0" u="none" strike="noStrike" cap="none" normalizeH="0" baseline="0" dirty="0">
                <a:ln>
                  <a:noFill/>
                </a:ln>
                <a:solidFill>
                  <a:srgbClr val="E74C3C"/>
                </a:solidFill>
                <a:effectLst/>
                <a:latin typeface="Arial Unicode MS"/>
                <a:ea typeface="SFMono-Regular"/>
              </a:rPr>
              <a:t>rosdep</a:t>
            </a:r>
            <a:r>
              <a:rPr kumimoji="0" lang="en-US" altLang="en-US" sz="2000" b="0" i="0" u="none" strike="noStrike" cap="none" normalizeH="0" baseline="0" dirty="0">
                <a:ln>
                  <a:noFill/>
                </a:ln>
                <a:solidFill>
                  <a:srgbClr val="404040"/>
                </a:solidFill>
                <a:effectLst/>
                <a:latin typeface="Lato" panose="020F0502020204030203" pitchFamily="34" charset="0"/>
              </a:rPr>
              <a:t> </a:t>
            </a:r>
            <a:r>
              <a:rPr kumimoji="0" lang="en-US" altLang="en-US" sz="2000" b="0" i="0" u="none" strike="noStrike" cap="none" normalizeH="0" baseline="0" dirty="0">
                <a:ln>
                  <a:noFill/>
                </a:ln>
                <a:effectLst/>
                <a:latin typeface="Lato" panose="020F0502020204030203" pitchFamily="34" charset="0"/>
              </a:rPr>
              <a:t>will check for </a:t>
            </a:r>
            <a:r>
              <a:rPr kumimoji="0" lang="en-US" altLang="en-US" sz="1200" b="0" i="0" u="none" strike="noStrike" cap="none" normalizeH="0" baseline="0" dirty="0">
                <a:ln>
                  <a:noFill/>
                </a:ln>
                <a:solidFill>
                  <a:srgbClr val="E74C3C"/>
                </a:solidFill>
                <a:effectLst/>
                <a:latin typeface="Arial Unicode MS"/>
                <a:ea typeface="SFMono-Regular"/>
              </a:rPr>
              <a:t>package.xml</a:t>
            </a:r>
            <a:r>
              <a:rPr kumimoji="0" lang="en-US" altLang="en-US" sz="2000" b="0" i="0" u="none" strike="noStrike" cap="none" normalizeH="0" baseline="0" dirty="0">
                <a:ln>
                  <a:noFill/>
                </a:ln>
                <a:solidFill>
                  <a:srgbClr val="404040"/>
                </a:solidFill>
                <a:effectLst/>
                <a:latin typeface="Lato" panose="020F0502020204030203" pitchFamily="34" charset="0"/>
              </a:rPr>
              <a:t> </a:t>
            </a:r>
            <a:r>
              <a:rPr kumimoji="0" lang="en-US" altLang="en-US" sz="2000" b="0" i="0" u="none" strike="noStrike" cap="none" normalizeH="0" baseline="0" dirty="0">
                <a:ln>
                  <a:noFill/>
                </a:ln>
                <a:effectLst/>
                <a:latin typeface="Lato" panose="020F0502020204030203" pitchFamily="34" charset="0"/>
              </a:rPr>
              <a:t>files in its path or for a specific package and find the rosdep keys stored within. These keys are then cross-referenced against a central index to find the appropriate ROS package or software library in various package managers. Finally, once the packages are found, they are installed and ready to go!</a:t>
            </a:r>
            <a:r>
              <a:rPr kumimoji="0" lang="en-US" altLang="en-US" sz="800" b="0" i="0" u="none" strike="noStrike" cap="none" normalizeH="0" baseline="0" dirty="0">
                <a:ln>
                  <a:noFill/>
                </a:ln>
                <a:effectLst/>
              </a:rPr>
              <a:t> </a:t>
            </a:r>
          </a:p>
          <a:p>
            <a:pPr lvl="1"/>
            <a:endParaRPr kumimoji="0" lang="en-US" altLang="en-US" sz="800" b="0" i="0" u="none" strike="noStrike" cap="none" normalizeH="0" baseline="0" dirty="0">
              <a:ln>
                <a:noFill/>
              </a:ln>
              <a:solidFill>
                <a:schemeClr val="tx1"/>
              </a:solidFill>
              <a:effectLst/>
            </a:endParaRPr>
          </a:p>
          <a:p>
            <a:pPr lvl="1"/>
            <a:r>
              <a:rPr kumimoji="0" lang="en-US" altLang="en-US" sz="1600" b="0" i="0" u="none" strike="noStrike" cap="none" normalizeH="0" baseline="0" dirty="0">
                <a:ln>
                  <a:noFill/>
                </a:ln>
                <a:effectLst/>
                <a:latin typeface="Lato" panose="020F0502020204030203" pitchFamily="34" charset="0"/>
              </a:rPr>
              <a:t>The central index is known as </a:t>
            </a:r>
            <a:r>
              <a:rPr kumimoji="0" lang="en-US" altLang="en-US" sz="1600" b="0" i="0" u="none" strike="noStrike" cap="none" normalizeH="0" baseline="0" dirty="0" err="1">
                <a:ln>
                  <a:noFill/>
                </a:ln>
                <a:solidFill>
                  <a:srgbClr val="E74C3C"/>
                </a:solidFill>
                <a:effectLst/>
                <a:latin typeface="Arial Unicode MS"/>
                <a:ea typeface="SFMono-Regular"/>
              </a:rPr>
              <a:t>rosdistro</a:t>
            </a:r>
            <a:r>
              <a:rPr kumimoji="0" lang="en-US" altLang="en-US" sz="1600" b="0" i="0" u="none" strike="noStrike" cap="none" normalizeH="0" baseline="0" dirty="0">
                <a:ln>
                  <a:noFill/>
                </a:ln>
                <a:solidFill>
                  <a:srgbClr val="404040"/>
                </a:solidFill>
                <a:effectLst/>
                <a:latin typeface="Lato" panose="020F0502020204030203" pitchFamily="34" charset="0"/>
              </a:rPr>
              <a:t>, which </a:t>
            </a:r>
            <a:r>
              <a:rPr kumimoji="0" lang="en-US" altLang="en-US" sz="1600" b="0" i="0" u="none" strike="noStrike" cap="none" normalizeH="0" baseline="0" dirty="0">
                <a:ln>
                  <a:noFill/>
                </a:ln>
                <a:solidFill>
                  <a:srgbClr val="2980B9"/>
                </a:solidFill>
                <a:effectLst/>
                <a:latin typeface="Lato" panose="020F0502020204030203" pitchFamily="34" charset="0"/>
                <a:hlinkClick r:id="rId2"/>
              </a:rPr>
              <a:t>may be found here</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We’ll explore that more in the next section.</a:t>
            </a:r>
            <a:r>
              <a:rPr kumimoji="0" lang="en-US" altLang="en-US" sz="16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a:p>
            <a:r>
              <a:rPr lang="en-US" altLang="en-US" sz="2000" dirty="0">
                <a:latin typeface="Arial" panose="020B0604020202020204" pitchFamily="34" charset="0"/>
              </a:rPr>
              <a:t>How do I know what keys to put in my package.xml?</a:t>
            </a:r>
          </a:p>
          <a:p>
            <a:pPr lvl="1"/>
            <a:r>
              <a:rPr kumimoji="0" lang="en-US" altLang="en-US" sz="1600" b="0" i="0" u="none" strike="noStrike" cap="none" normalizeH="0" baseline="0" dirty="0">
                <a:ln>
                  <a:noFill/>
                </a:ln>
                <a:effectLst/>
                <a:latin typeface="Lato" panose="020F0502020204030203" pitchFamily="34" charset="0"/>
              </a:rPr>
              <a:t>For ROS packages </a:t>
            </a:r>
            <a:r>
              <a:rPr kumimoji="0" lang="en-US" altLang="en-US" sz="1600" b="0" i="0" u="none" strike="noStrike" cap="none" normalizeH="0" baseline="0" dirty="0">
                <a:ln>
                  <a:noFill/>
                </a:ln>
                <a:solidFill>
                  <a:srgbClr val="404040"/>
                </a:solidFill>
                <a:effectLst/>
                <a:latin typeface="Lato" panose="020F0502020204030203" pitchFamily="34" charset="0"/>
              </a:rPr>
              <a:t>(e.g. </a:t>
            </a:r>
            <a:r>
              <a:rPr kumimoji="0" lang="en-US" altLang="en-US" sz="1050" b="0" i="0" u="none" strike="noStrike" cap="none" normalizeH="0" baseline="0" dirty="0">
                <a:ln>
                  <a:noFill/>
                </a:ln>
                <a:solidFill>
                  <a:srgbClr val="E74C3C"/>
                </a:solidFill>
                <a:effectLst/>
                <a:latin typeface="Arial Unicode MS"/>
                <a:ea typeface="SFMono-Regular"/>
              </a:rPr>
              <a:t>nav2_bt_navigator</a:t>
            </a:r>
            <a:r>
              <a:rPr kumimoji="0" lang="en-US" altLang="en-US" sz="1600" b="0" i="0" u="none" strike="noStrike" cap="none" normalizeH="0" baseline="0" dirty="0">
                <a:ln>
                  <a:noFill/>
                </a:ln>
                <a:effectLst/>
                <a:latin typeface="Lato" panose="020F0502020204030203" pitchFamily="34" charset="0"/>
              </a:rPr>
              <a:t>), you may simply place the name of the package. You can find a list of all released ROS packages in </a:t>
            </a:r>
            <a:r>
              <a:rPr kumimoji="0" lang="en-US" altLang="en-US" sz="1050" b="0" i="0" u="none" strike="noStrike" cap="none" normalizeH="0" baseline="0" dirty="0" err="1">
                <a:ln>
                  <a:noFill/>
                </a:ln>
                <a:solidFill>
                  <a:srgbClr val="E74C3C"/>
                </a:solidFill>
                <a:effectLst/>
                <a:latin typeface="Arial Unicode MS"/>
                <a:ea typeface="SFMono-Regular"/>
              </a:rPr>
              <a:t>rosdistro</a:t>
            </a:r>
            <a:r>
              <a:rPr kumimoji="0" lang="en-US" altLang="en-US" sz="1600" b="0" i="0" u="none" strike="noStrike" cap="none" normalizeH="0" baseline="0" dirty="0">
                <a:ln>
                  <a:noFill/>
                </a:ln>
                <a:solidFill>
                  <a:srgbClr val="404040"/>
                </a:solidFill>
                <a:effectLst/>
                <a:latin typeface="Lato" panose="020F0502020204030203" pitchFamily="34" charset="0"/>
              </a:rPr>
              <a:t> at </a:t>
            </a:r>
            <a:r>
              <a:rPr kumimoji="0" lang="en-US" altLang="en-US" sz="1050" b="0" i="0" u="none" strike="noStrike" cap="none" normalizeH="0" baseline="0" dirty="0">
                <a:ln>
                  <a:noFill/>
                </a:ln>
                <a:solidFill>
                  <a:srgbClr val="E74C3C"/>
                </a:solidFill>
                <a:effectLst/>
                <a:latin typeface="Arial Unicode MS"/>
                <a:ea typeface="SFMono-Regular"/>
              </a:rPr>
              <a:t>&lt;distro&gt;/</a:t>
            </a:r>
            <a:r>
              <a:rPr kumimoji="0" lang="en-US" altLang="en-US" sz="1050" b="0" i="0" u="none" strike="noStrike" cap="none" normalizeH="0" baseline="0" dirty="0" err="1">
                <a:ln>
                  <a:noFill/>
                </a:ln>
                <a:solidFill>
                  <a:srgbClr val="E74C3C"/>
                </a:solidFill>
                <a:effectLst/>
                <a:latin typeface="Arial Unicode MS"/>
                <a:ea typeface="SFMono-Regular"/>
              </a:rPr>
              <a:t>distribution.yaml</a:t>
            </a:r>
            <a:r>
              <a:rPr kumimoji="0" lang="en-US" altLang="en-US" sz="1600" b="0" i="0" u="none" strike="noStrike" cap="none" normalizeH="0" baseline="0" dirty="0">
                <a:ln>
                  <a:noFill/>
                </a:ln>
                <a:solidFill>
                  <a:srgbClr val="404040"/>
                </a:solidFill>
                <a:effectLst/>
                <a:latin typeface="Lato" panose="020F0502020204030203" pitchFamily="34" charset="0"/>
              </a:rPr>
              <a:t> </a:t>
            </a:r>
            <a:r>
              <a:rPr kumimoji="0" lang="en-US" altLang="en-US" sz="1600" b="0" i="0" u="none" strike="noStrike" cap="none" normalizeH="0" baseline="0" dirty="0">
                <a:ln>
                  <a:noFill/>
                </a:ln>
                <a:effectLst/>
                <a:latin typeface="Lato" panose="020F0502020204030203" pitchFamily="34" charset="0"/>
              </a:rPr>
              <a:t>for your given ROS distribution.</a:t>
            </a:r>
            <a:r>
              <a:rPr kumimoji="0" lang="en-US" altLang="en-US" sz="800" b="0" i="0" u="none" strike="noStrike" cap="none" normalizeH="0" baseline="0" dirty="0">
                <a:ln>
                  <a:noFill/>
                </a:ln>
                <a:effectLst/>
              </a:rPr>
              <a:t> </a:t>
            </a:r>
          </a:p>
          <a:p>
            <a:pPr lvl="1"/>
            <a:endParaRPr kumimoji="0" lang="en-US" altLang="en-US" sz="800" b="0" i="0" u="none" strike="noStrike" cap="none" normalizeH="0" baseline="0" dirty="0">
              <a:ln>
                <a:noFill/>
              </a:ln>
              <a:effectLst/>
            </a:endParaRPr>
          </a:p>
          <a:p>
            <a:pPr lvl="1"/>
            <a:r>
              <a:rPr kumimoji="0" lang="en-US" altLang="en-US" sz="1600" b="0" i="0" u="none" strike="noStrike" cap="none" normalizeH="0" baseline="0" dirty="0">
                <a:ln>
                  <a:noFill/>
                </a:ln>
                <a:effectLst/>
                <a:latin typeface="Lato" panose="020F0502020204030203" pitchFamily="34" charset="0"/>
              </a:rPr>
              <a:t>For non-ROS package system dependencies, we will need to find the keys for a particular library. In general, there are two files of interest: </a:t>
            </a:r>
            <a:r>
              <a:rPr kumimoji="0" lang="en-US" altLang="en-US" sz="1600" b="0" i="0" u="none" strike="noStrike" cap="none" normalizeH="0" baseline="0" dirty="0">
                <a:ln>
                  <a:noFill/>
                </a:ln>
                <a:effectLst/>
                <a:latin typeface="Arial Unicode MS"/>
                <a:ea typeface="SFMono-Regular"/>
              </a:rPr>
              <a:t>rosdep/</a:t>
            </a:r>
            <a:r>
              <a:rPr kumimoji="0" lang="en-US" altLang="en-US" sz="1600" b="0" i="0" u="none" strike="noStrike" cap="none" normalizeH="0" baseline="0" dirty="0" err="1">
                <a:ln>
                  <a:noFill/>
                </a:ln>
                <a:effectLst/>
                <a:latin typeface="Arial Unicode MS"/>
                <a:ea typeface="SFMono-Regular"/>
              </a:rPr>
              <a:t>base.yaml</a:t>
            </a:r>
            <a:r>
              <a:rPr kumimoji="0" lang="en-US" altLang="en-US" sz="1600" b="0" i="0" u="none" strike="noStrike" cap="none" normalizeH="0" baseline="0" dirty="0">
                <a:ln>
                  <a:noFill/>
                </a:ln>
                <a:effectLst/>
                <a:latin typeface="Lato" panose="020F0502020204030203" pitchFamily="34" charset="0"/>
              </a:rPr>
              <a:t> and </a:t>
            </a:r>
            <a:r>
              <a:rPr kumimoji="0" lang="en-US" altLang="en-US" sz="1600" b="0" i="0" u="none" strike="noStrike" cap="none" normalizeH="0" baseline="0" dirty="0">
                <a:ln>
                  <a:noFill/>
                </a:ln>
                <a:effectLst/>
                <a:latin typeface="Arial Unicode MS"/>
                <a:ea typeface="SFMono-Regular"/>
              </a:rPr>
              <a:t>rosdep/</a:t>
            </a:r>
            <a:r>
              <a:rPr kumimoji="0" lang="en-US" altLang="en-US" sz="1600" b="0" i="0" u="none" strike="noStrike" cap="none" normalizeH="0" baseline="0" dirty="0" err="1">
                <a:ln>
                  <a:noFill/>
                </a:ln>
                <a:effectLst/>
                <a:latin typeface="Arial Unicode MS"/>
                <a:ea typeface="SFMono-Regular"/>
              </a:rPr>
              <a:t>python.yaml</a:t>
            </a:r>
            <a:r>
              <a:rPr kumimoji="0" lang="en-US" altLang="en-US" sz="1600" b="0" i="0" u="none" strike="noStrike" cap="none" normalizeH="0" baseline="0" dirty="0">
                <a:ln>
                  <a:noFill/>
                </a:ln>
                <a:effectLst/>
                <a:latin typeface="Lato" panose="020F0502020204030203" pitchFamily="34" charset="0"/>
              </a:rPr>
              <a:t>. </a:t>
            </a:r>
            <a:r>
              <a:rPr kumimoji="0" lang="en-US" altLang="en-US" sz="1600" b="0" i="0" u="none" strike="noStrike" cap="none" normalizeH="0" baseline="0" dirty="0" err="1">
                <a:ln>
                  <a:noFill/>
                </a:ln>
                <a:effectLst/>
                <a:latin typeface="Arial Unicode MS"/>
                <a:ea typeface="SFMono-Regular"/>
              </a:rPr>
              <a:t>base.yaml</a:t>
            </a:r>
            <a:r>
              <a:rPr kumimoji="0" lang="en-US" altLang="en-US" sz="1600" b="0" i="0" u="none" strike="noStrike" cap="none" normalizeH="0" baseline="0" dirty="0">
                <a:ln>
                  <a:noFill/>
                </a:ln>
                <a:effectLst/>
                <a:latin typeface="Lato" panose="020F0502020204030203" pitchFamily="34" charset="0"/>
              </a:rPr>
              <a:t> in general contains the </a:t>
            </a:r>
            <a:r>
              <a:rPr kumimoji="0" lang="en-US" altLang="en-US" sz="1600" b="0" i="0" u="none" strike="noStrike" cap="none" normalizeH="0" baseline="0" dirty="0">
                <a:ln>
                  <a:noFill/>
                </a:ln>
                <a:effectLst/>
                <a:latin typeface="Arial Unicode MS"/>
                <a:ea typeface="SFMono-Regular"/>
              </a:rPr>
              <a:t>apt</a:t>
            </a:r>
            <a:r>
              <a:rPr kumimoji="0" lang="en-US" altLang="en-US" sz="1600" b="0" i="0" u="none" strike="noStrike" cap="none" normalizeH="0" baseline="0" dirty="0">
                <a:ln>
                  <a:noFill/>
                </a:ln>
                <a:effectLst/>
                <a:latin typeface="Lato" panose="020F0502020204030203" pitchFamily="34" charset="0"/>
              </a:rPr>
              <a:t> system dependencies. </a:t>
            </a:r>
            <a:r>
              <a:rPr kumimoji="0" lang="en-US" altLang="en-US" sz="1600" b="0" i="0" u="none" strike="noStrike" cap="none" normalizeH="0" baseline="0" dirty="0" err="1">
                <a:ln>
                  <a:noFill/>
                </a:ln>
                <a:effectLst/>
                <a:latin typeface="Arial Unicode MS"/>
                <a:ea typeface="SFMono-Regular"/>
              </a:rPr>
              <a:t>python.yaml</a:t>
            </a:r>
            <a:r>
              <a:rPr kumimoji="0" lang="en-US" altLang="en-US" sz="1600" b="0" i="0" u="none" strike="noStrike" cap="none" normalizeH="0" baseline="0" dirty="0">
                <a:ln>
                  <a:noFill/>
                </a:ln>
                <a:effectLst/>
                <a:latin typeface="Lato" panose="020F0502020204030203" pitchFamily="34" charset="0"/>
              </a:rPr>
              <a:t> in general contains the </a:t>
            </a:r>
            <a:r>
              <a:rPr kumimoji="0" lang="en-US" altLang="en-US" sz="1600" b="0" i="0" u="none" strike="noStrike" cap="none" normalizeH="0" baseline="0" dirty="0">
                <a:ln>
                  <a:noFill/>
                </a:ln>
                <a:effectLst/>
                <a:latin typeface="Arial Unicode MS"/>
                <a:ea typeface="SFMono-Regular"/>
              </a:rPr>
              <a:t>pip</a:t>
            </a:r>
            <a:r>
              <a:rPr kumimoji="0" lang="en-US" altLang="en-US" sz="1600" b="0" i="0" u="none" strike="noStrike" cap="none" normalizeH="0" baseline="0" dirty="0">
                <a:ln>
                  <a:noFill/>
                </a:ln>
                <a:effectLst/>
                <a:latin typeface="Lato" panose="020F0502020204030203" pitchFamily="34" charset="0"/>
              </a:rPr>
              <a:t> python dependencies.</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pPr lvl="1"/>
            <a:endParaRPr kumimoji="0" lang="en-US" altLang="en-US" sz="2400" b="0" i="0" u="none" strike="noStrike" cap="none" normalizeH="0" baseline="0" dirty="0">
              <a:ln>
                <a:noFill/>
              </a:ln>
              <a:effectLst/>
              <a:latin typeface="Arial" panose="020B0604020202020204" pitchFamily="34" charset="0"/>
            </a:endParaRPr>
          </a:p>
          <a:p>
            <a:pPr lvl="1"/>
            <a:endParaRPr kumimoji="0" lang="en-US" altLang="en-US" sz="1600" b="0" i="0" u="none" strike="noStrike" cap="none" normalizeH="0" baseline="0" dirty="0">
              <a:ln>
                <a:noFill/>
              </a:ln>
              <a:effectLst/>
              <a:latin typeface="Arial" panose="020B0604020202020204" pitchFamily="34" charset="0"/>
            </a:endParaRPr>
          </a:p>
          <a:p>
            <a:pPr lvl="1"/>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285C6262-928E-59FF-D4C6-60C8DE026938}"/>
              </a:ext>
            </a:extLst>
          </p:cNvPr>
          <p:cNvSpPr>
            <a:spLocks noGrp="1"/>
          </p:cNvSpPr>
          <p:nvPr>
            <p:ph type="sldNum" sz="quarter" idx="12"/>
          </p:nvPr>
        </p:nvSpPr>
        <p:spPr/>
        <p:txBody>
          <a:bodyPr/>
          <a:lstStyle/>
          <a:p>
            <a:pPr>
              <a:defRPr/>
            </a:pPr>
            <a:fld id="{CA4AC7C1-D12F-41DB-AB4A-A9F0A9959DA2}" type="slidenum">
              <a:rPr lang="ko-KR" altLang="en-US" smtClean="0"/>
              <a:pPr>
                <a:defRPr/>
              </a:pPr>
              <a:t>4</a:t>
            </a:fld>
            <a:endParaRPr lang="ko-KR" altLang="en-US"/>
          </a:p>
        </p:txBody>
      </p:sp>
      <p:sp>
        <p:nvSpPr>
          <p:cNvPr id="9" name="Rectangle 5">
            <a:extLst>
              <a:ext uri="{FF2B5EF4-FFF2-40B4-BE49-F238E27FC236}">
                <a16:creationId xmlns:a16="http://schemas.microsoft.com/office/drawing/2014/main" id="{E8888D78-C7A0-1A6F-6D1D-B9F4FBBF165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7070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976C-7F99-83D2-4AEE-B05632DF22B7}"/>
              </a:ext>
            </a:extLst>
          </p:cNvPr>
          <p:cNvSpPr>
            <a:spLocks noGrp="1"/>
          </p:cNvSpPr>
          <p:nvPr>
            <p:ph type="title"/>
          </p:nvPr>
        </p:nvSpPr>
        <p:spPr/>
        <p:txBody>
          <a:bodyPr/>
          <a:lstStyle/>
          <a:p>
            <a:r>
              <a:rPr lang="en-US" sz="2400" b="1" i="0" dirty="0">
                <a:solidFill>
                  <a:srgbClr val="404040"/>
                </a:solidFill>
                <a:effectLst/>
                <a:latin typeface="Roboto Slab"/>
              </a:rPr>
              <a:t>Adding physical and collision properties</a:t>
            </a:r>
            <a:endParaRPr lang="en-US" sz="2400" dirty="0"/>
          </a:p>
        </p:txBody>
      </p:sp>
      <p:sp>
        <p:nvSpPr>
          <p:cNvPr id="3" name="Content Placeholder 2">
            <a:extLst>
              <a:ext uri="{FF2B5EF4-FFF2-40B4-BE49-F238E27FC236}">
                <a16:creationId xmlns:a16="http://schemas.microsoft.com/office/drawing/2014/main" id="{A7A42EDC-CE8C-2BBC-082D-D04BEDFB9BC8}"/>
              </a:ext>
            </a:extLst>
          </p:cNvPr>
          <p:cNvSpPr>
            <a:spLocks noGrp="1"/>
          </p:cNvSpPr>
          <p:nvPr>
            <p:ph idx="1"/>
          </p:nvPr>
        </p:nvSpPr>
        <p:spPr>
          <a:xfrm>
            <a:off x="457200" y="1071563"/>
            <a:ext cx="8291264" cy="5214937"/>
          </a:xfrm>
        </p:spPr>
        <p:txBody>
          <a:bodyPr/>
          <a:lstStyle/>
          <a:p>
            <a:r>
              <a:rPr lang="en-US" sz="1600" b="1" i="0" dirty="0">
                <a:effectLst/>
                <a:latin typeface="Lato" panose="020F0502020204030203" pitchFamily="34" charset="0"/>
              </a:rPr>
              <a:t>Goal:</a:t>
            </a:r>
            <a:r>
              <a:rPr lang="en-US" sz="1600" b="0" i="0" dirty="0">
                <a:effectLst/>
                <a:latin typeface="Lato" panose="020F0502020204030203" pitchFamily="34" charset="0"/>
              </a:rPr>
              <a:t> Learn how to add collision and inertial properties to links, and  how to add joint dynamics to joint.</a:t>
            </a:r>
          </a:p>
          <a:p>
            <a:pPr lvl="1"/>
            <a:r>
              <a:rPr lang="en-US" sz="1600" dirty="0"/>
              <a:t>In order to get collision detection to work or to simulate the robot, we  need to define a collision element as well.</a:t>
            </a:r>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algn="l">
              <a:buFont typeface="Arial" panose="020B0604020202020204" pitchFamily="34" charset="0"/>
              <a:buChar char="•"/>
            </a:pPr>
            <a:r>
              <a:rPr lang="en-US" sz="1400" b="0" i="0" dirty="0">
                <a:effectLst/>
                <a:latin typeface="Lato" panose="020F0502020204030203" pitchFamily="34" charset="0"/>
              </a:rPr>
              <a:t>The collision element is a direct </a:t>
            </a:r>
            <a:r>
              <a:rPr lang="en-US" sz="1400" b="0" i="0" dirty="0" err="1">
                <a:effectLst/>
                <a:latin typeface="Lato" panose="020F0502020204030203" pitchFamily="34" charset="0"/>
              </a:rPr>
              <a:t>subelement</a:t>
            </a:r>
            <a:r>
              <a:rPr lang="en-US" sz="1400" b="0" i="0" dirty="0">
                <a:effectLst/>
                <a:latin typeface="Lato" panose="020F0502020204030203" pitchFamily="34" charset="0"/>
              </a:rPr>
              <a:t> of the link object, at the same level as the visual tag.</a:t>
            </a:r>
          </a:p>
          <a:p>
            <a:pPr algn="l">
              <a:buFont typeface="Arial" panose="020B0604020202020204" pitchFamily="34" charset="0"/>
              <a:buChar char="•"/>
            </a:pPr>
            <a:endParaRPr lang="en-US" sz="1400" b="0" i="0" dirty="0">
              <a:effectLst/>
              <a:latin typeface="Lato" panose="020F0502020204030203" pitchFamily="34" charset="0"/>
            </a:endParaRPr>
          </a:p>
          <a:p>
            <a:pPr algn="l">
              <a:buFont typeface="Arial" panose="020B0604020202020204" pitchFamily="34" charset="0"/>
              <a:buChar char="•"/>
            </a:pPr>
            <a:r>
              <a:rPr lang="en-US" sz="1400" b="0" i="0" dirty="0">
                <a:effectLst/>
                <a:latin typeface="Lato" panose="020F0502020204030203" pitchFamily="34" charset="0"/>
              </a:rPr>
              <a:t>The collision element defines its shape the same way the visual element does, with a geometry tag. The format for the geometry tag is exactly the same here as with the visual.</a:t>
            </a:r>
          </a:p>
          <a:p>
            <a:pPr algn="l">
              <a:buFont typeface="Arial" panose="020B0604020202020204" pitchFamily="34" charset="0"/>
              <a:buChar char="•"/>
            </a:pPr>
            <a:endParaRPr lang="en-US" sz="1400" b="0" i="0" dirty="0">
              <a:effectLst/>
              <a:latin typeface="Lato" panose="020F0502020204030203" pitchFamily="34" charset="0"/>
            </a:endParaRPr>
          </a:p>
          <a:p>
            <a:pPr algn="l">
              <a:buFont typeface="Arial" panose="020B0604020202020204" pitchFamily="34" charset="0"/>
              <a:buChar char="•"/>
            </a:pPr>
            <a:r>
              <a:rPr lang="en-US" sz="1400" b="0" i="0" dirty="0">
                <a:effectLst/>
                <a:latin typeface="Lato" panose="020F0502020204030203" pitchFamily="34" charset="0"/>
              </a:rPr>
              <a:t>You can also specify an origin in the same way as a </a:t>
            </a:r>
            <a:r>
              <a:rPr lang="en-US" sz="1400" b="0" i="0" dirty="0" err="1">
                <a:effectLst/>
                <a:latin typeface="Lato" panose="020F0502020204030203" pitchFamily="34" charset="0"/>
              </a:rPr>
              <a:t>subelement</a:t>
            </a:r>
            <a:r>
              <a:rPr lang="en-US" sz="1400" b="0" i="0" dirty="0">
                <a:effectLst/>
                <a:latin typeface="Lato" panose="020F0502020204030203" pitchFamily="34" charset="0"/>
              </a:rPr>
              <a:t> of the collision tag (as with the visual).</a:t>
            </a:r>
          </a:p>
          <a:p>
            <a:pPr lvl="1"/>
            <a:endParaRPr lang="en-US"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C9288FFE-8154-61CF-DAF3-13FAF2ED41E9}"/>
              </a:ext>
            </a:extLst>
          </p:cNvPr>
          <p:cNvSpPr>
            <a:spLocks noGrp="1"/>
          </p:cNvSpPr>
          <p:nvPr>
            <p:ph type="sldNum" sz="quarter" idx="12"/>
          </p:nvPr>
        </p:nvSpPr>
        <p:spPr/>
        <p:txBody>
          <a:bodyPr/>
          <a:lstStyle/>
          <a:p>
            <a:pPr>
              <a:defRPr/>
            </a:pPr>
            <a:fld id="{CA4AC7C1-D12F-41DB-AB4A-A9F0A9959DA2}" type="slidenum">
              <a:rPr lang="ko-KR" altLang="en-US" smtClean="0"/>
              <a:pPr>
                <a:defRPr/>
              </a:pPr>
              <a:t>40</a:t>
            </a:fld>
            <a:endParaRPr lang="ko-KR" altLang="en-US"/>
          </a:p>
        </p:txBody>
      </p:sp>
      <p:pic>
        <p:nvPicPr>
          <p:cNvPr id="6" name="Picture 5">
            <a:extLst>
              <a:ext uri="{FF2B5EF4-FFF2-40B4-BE49-F238E27FC236}">
                <a16:creationId xmlns:a16="http://schemas.microsoft.com/office/drawing/2014/main" id="{7CE980C7-30A5-49A7-66DF-4118B775827D}"/>
              </a:ext>
            </a:extLst>
          </p:cNvPr>
          <p:cNvPicPr>
            <a:picLocks noChangeAspect="1"/>
          </p:cNvPicPr>
          <p:nvPr/>
        </p:nvPicPr>
        <p:blipFill>
          <a:blip r:embed="rId2"/>
          <a:stretch>
            <a:fillRect/>
          </a:stretch>
        </p:blipFill>
        <p:spPr>
          <a:xfrm>
            <a:off x="3321608" y="2060848"/>
            <a:ext cx="2562447" cy="1831315"/>
          </a:xfrm>
          <a:prstGeom prst="rect">
            <a:avLst/>
          </a:prstGeom>
        </p:spPr>
      </p:pic>
    </p:spTree>
    <p:extLst>
      <p:ext uri="{BB962C8B-B14F-4D97-AF65-F5344CB8AC3E}">
        <p14:creationId xmlns:p14="http://schemas.microsoft.com/office/powerpoint/2010/main" val="1469361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976C-7F99-83D2-4AEE-B05632DF22B7}"/>
              </a:ext>
            </a:extLst>
          </p:cNvPr>
          <p:cNvSpPr>
            <a:spLocks noGrp="1"/>
          </p:cNvSpPr>
          <p:nvPr>
            <p:ph type="title"/>
          </p:nvPr>
        </p:nvSpPr>
        <p:spPr/>
        <p:txBody>
          <a:bodyPr/>
          <a:lstStyle/>
          <a:p>
            <a:r>
              <a:rPr lang="en-US" sz="2400" b="1" i="0" dirty="0">
                <a:solidFill>
                  <a:srgbClr val="404040"/>
                </a:solidFill>
                <a:effectLst/>
                <a:latin typeface="Roboto Slab"/>
              </a:rPr>
              <a:t>Adding physical and collision properties</a:t>
            </a:r>
            <a:endParaRPr lang="en-US" sz="2400" dirty="0"/>
          </a:p>
        </p:txBody>
      </p:sp>
      <p:sp>
        <p:nvSpPr>
          <p:cNvPr id="3" name="Content Placeholder 2">
            <a:extLst>
              <a:ext uri="{FF2B5EF4-FFF2-40B4-BE49-F238E27FC236}">
                <a16:creationId xmlns:a16="http://schemas.microsoft.com/office/drawing/2014/main" id="{A7A42EDC-CE8C-2BBC-082D-D04BEDFB9BC8}"/>
              </a:ext>
            </a:extLst>
          </p:cNvPr>
          <p:cNvSpPr>
            <a:spLocks noGrp="1"/>
          </p:cNvSpPr>
          <p:nvPr>
            <p:ph idx="1"/>
          </p:nvPr>
        </p:nvSpPr>
        <p:spPr/>
        <p:txBody>
          <a:bodyPr/>
          <a:lstStyle/>
          <a:p>
            <a:r>
              <a:rPr lang="en-US" dirty="0"/>
              <a:t>Physical Properties</a:t>
            </a:r>
          </a:p>
          <a:p>
            <a:pPr lvl="1"/>
            <a:r>
              <a:rPr lang="en-US" sz="1600" b="0" i="0" dirty="0">
                <a:effectLst/>
                <a:latin typeface="Lato" panose="020F0502020204030203" pitchFamily="34" charset="0"/>
              </a:rPr>
              <a:t>In order to get your model to simulate properly, you need to define several physical properties of your robot, i.e. the properties that a physics engine like Gazebo would need.</a:t>
            </a:r>
          </a:p>
          <a:p>
            <a:r>
              <a:rPr lang="en-US" sz="2000" dirty="0">
                <a:latin typeface="Lato" panose="020F0502020204030203" pitchFamily="34" charset="0"/>
              </a:rPr>
              <a:t>Inertia</a:t>
            </a:r>
          </a:p>
          <a:p>
            <a:pPr lvl="1"/>
            <a:r>
              <a:rPr lang="en-US" sz="1600" b="0" i="0" dirty="0">
                <a:effectLst/>
                <a:latin typeface="Lato" panose="020F0502020204030203" pitchFamily="34" charset="0"/>
              </a:rPr>
              <a:t>Every link element being simulated needs an inertial tag. Here is a simple one.</a:t>
            </a:r>
          </a:p>
          <a:p>
            <a:pPr lvl="1"/>
            <a:endParaRPr lang="en-US" sz="1600" dirty="0">
              <a:solidFill>
                <a:srgbClr val="404040"/>
              </a:solidFill>
              <a:latin typeface="Lato" panose="020F0502020204030203" pitchFamily="34" charset="0"/>
            </a:endParaRPr>
          </a:p>
          <a:p>
            <a:pPr lvl="1"/>
            <a:endParaRPr lang="en-US" sz="1600" b="0" i="0" dirty="0">
              <a:solidFill>
                <a:srgbClr val="404040"/>
              </a:solidFill>
              <a:effectLst/>
              <a:latin typeface="Lato" panose="020F0502020204030203" pitchFamily="34" charset="0"/>
            </a:endParaRPr>
          </a:p>
          <a:p>
            <a:pPr lvl="1"/>
            <a:endParaRPr lang="en-US" sz="1600" dirty="0">
              <a:solidFill>
                <a:srgbClr val="404040"/>
              </a:solidFill>
              <a:latin typeface="Lato" panose="020F0502020204030203" pitchFamily="34" charset="0"/>
            </a:endParaRPr>
          </a:p>
          <a:p>
            <a:pPr lvl="1"/>
            <a:endParaRPr lang="en-US" sz="1600" b="0" i="0" dirty="0">
              <a:solidFill>
                <a:srgbClr val="404040"/>
              </a:solidFill>
              <a:effectLst/>
              <a:latin typeface="Lato" panose="020F0502020204030203" pitchFamily="34" charset="0"/>
            </a:endParaRPr>
          </a:p>
          <a:p>
            <a:pPr lvl="1"/>
            <a:endParaRPr lang="en-US" sz="1600" dirty="0">
              <a:solidFill>
                <a:srgbClr val="404040"/>
              </a:solidFill>
              <a:latin typeface="Lato" panose="020F0502020204030203" pitchFamily="34" charset="0"/>
            </a:endParaRPr>
          </a:p>
          <a:p>
            <a:pPr lvl="1"/>
            <a:endParaRPr lang="en-US" sz="1600" b="0" i="0" dirty="0">
              <a:solidFill>
                <a:srgbClr val="404040"/>
              </a:solidFill>
              <a:effectLst/>
              <a:latin typeface="Lato" panose="020F0502020204030203" pitchFamily="34" charset="0"/>
            </a:endParaRPr>
          </a:p>
          <a:p>
            <a:pPr lvl="1"/>
            <a:endParaRPr lang="en-US" sz="1600" dirty="0">
              <a:solidFill>
                <a:srgbClr val="404040"/>
              </a:solidFill>
              <a:latin typeface="Lato" panose="020F0502020204030203" pitchFamily="34" charset="0"/>
            </a:endParaRPr>
          </a:p>
          <a:p>
            <a:pPr lvl="1"/>
            <a:endParaRPr lang="en-US" sz="1600" b="0" i="0" dirty="0">
              <a:solidFill>
                <a:srgbClr val="404040"/>
              </a:solidFill>
              <a:effectLst/>
              <a:latin typeface="Lato" panose="020F0502020204030203" pitchFamily="34" charset="0"/>
            </a:endParaRPr>
          </a:p>
          <a:p>
            <a:pPr algn="l">
              <a:buFont typeface="Arial" panose="020B0604020202020204" pitchFamily="34" charset="0"/>
              <a:buChar char="•"/>
            </a:pPr>
            <a:r>
              <a:rPr lang="en-US" sz="1400" b="0" i="0" dirty="0">
                <a:effectLst/>
                <a:latin typeface="Lato" panose="020F0502020204030203" pitchFamily="34" charset="0"/>
              </a:rPr>
              <a:t>This element is also a </a:t>
            </a:r>
            <a:r>
              <a:rPr lang="en-US" sz="1400" b="0" i="0" dirty="0" err="1">
                <a:effectLst/>
                <a:latin typeface="Lato" panose="020F0502020204030203" pitchFamily="34" charset="0"/>
              </a:rPr>
              <a:t>subelement</a:t>
            </a:r>
            <a:r>
              <a:rPr lang="en-US" sz="1400" b="0" i="0" dirty="0">
                <a:effectLst/>
                <a:latin typeface="Lato" panose="020F0502020204030203" pitchFamily="34" charset="0"/>
              </a:rPr>
              <a:t> of the link object.</a:t>
            </a:r>
          </a:p>
          <a:p>
            <a:pPr algn="l">
              <a:buFont typeface="Arial" panose="020B0604020202020204" pitchFamily="34" charset="0"/>
              <a:buChar char="•"/>
            </a:pPr>
            <a:r>
              <a:rPr lang="en-US" sz="1400" b="0" i="0" dirty="0">
                <a:effectLst/>
                <a:latin typeface="Lato" panose="020F0502020204030203" pitchFamily="34" charset="0"/>
              </a:rPr>
              <a:t>The mass is defined in kilograms.</a:t>
            </a:r>
          </a:p>
          <a:p>
            <a:pPr algn="l">
              <a:buFont typeface="Arial" panose="020B0604020202020204" pitchFamily="34" charset="0"/>
              <a:buChar char="•"/>
            </a:pPr>
            <a:r>
              <a:rPr lang="en-US" sz="1400" b="0" i="0" dirty="0">
                <a:effectLst/>
                <a:latin typeface="Lato" panose="020F0502020204030203" pitchFamily="34" charset="0"/>
              </a:rPr>
              <a:t>The 3x3 rotational inertia matrix is specified with the inertia element. Since this is symmetrical, it can be represented by only 6 elements, as such.</a:t>
            </a:r>
          </a:p>
          <a:p>
            <a:pPr lvl="1"/>
            <a:endParaRPr lang="en-US" sz="1600" b="0" i="0" dirty="0">
              <a:solidFill>
                <a:srgbClr val="404040"/>
              </a:solidFill>
              <a:effectLst/>
              <a:latin typeface="Lato" panose="020F0502020204030203" pitchFamily="34" charset="0"/>
            </a:endParaRPr>
          </a:p>
          <a:p>
            <a:pPr marL="0" indent="0">
              <a:buNone/>
            </a:pPr>
            <a:br>
              <a:rPr lang="en-US" sz="1400" b="0" i="0" dirty="0">
                <a:solidFill>
                  <a:srgbClr val="404040"/>
                </a:solidFill>
                <a:effectLst/>
                <a:latin typeface="Lato" panose="020F0502020204030203" pitchFamily="34" charset="0"/>
              </a:rPr>
            </a:br>
            <a:endParaRPr lang="en-US" sz="1600" dirty="0"/>
          </a:p>
        </p:txBody>
      </p:sp>
      <p:sp>
        <p:nvSpPr>
          <p:cNvPr id="4" name="Slide Number Placeholder 3">
            <a:extLst>
              <a:ext uri="{FF2B5EF4-FFF2-40B4-BE49-F238E27FC236}">
                <a16:creationId xmlns:a16="http://schemas.microsoft.com/office/drawing/2014/main" id="{C9288FFE-8154-61CF-DAF3-13FAF2ED41E9}"/>
              </a:ext>
            </a:extLst>
          </p:cNvPr>
          <p:cNvSpPr>
            <a:spLocks noGrp="1"/>
          </p:cNvSpPr>
          <p:nvPr>
            <p:ph type="sldNum" sz="quarter" idx="12"/>
          </p:nvPr>
        </p:nvSpPr>
        <p:spPr/>
        <p:txBody>
          <a:bodyPr/>
          <a:lstStyle/>
          <a:p>
            <a:pPr>
              <a:defRPr/>
            </a:pPr>
            <a:fld id="{CA4AC7C1-D12F-41DB-AB4A-A9F0A9959DA2}" type="slidenum">
              <a:rPr lang="ko-KR" altLang="en-US" smtClean="0"/>
              <a:pPr>
                <a:defRPr/>
              </a:pPr>
              <a:t>41</a:t>
            </a:fld>
            <a:endParaRPr lang="ko-KR" altLang="en-US"/>
          </a:p>
        </p:txBody>
      </p:sp>
      <p:pic>
        <p:nvPicPr>
          <p:cNvPr id="6" name="Picture 5">
            <a:extLst>
              <a:ext uri="{FF2B5EF4-FFF2-40B4-BE49-F238E27FC236}">
                <a16:creationId xmlns:a16="http://schemas.microsoft.com/office/drawing/2014/main" id="{F9CAEFE4-B92F-0854-6CF3-0910EFF9F8F4}"/>
              </a:ext>
            </a:extLst>
          </p:cNvPr>
          <p:cNvPicPr>
            <a:picLocks noChangeAspect="1"/>
          </p:cNvPicPr>
          <p:nvPr/>
        </p:nvPicPr>
        <p:blipFill>
          <a:blip r:embed="rId2"/>
          <a:stretch>
            <a:fillRect/>
          </a:stretch>
        </p:blipFill>
        <p:spPr>
          <a:xfrm>
            <a:off x="3059832" y="2996952"/>
            <a:ext cx="3403418" cy="2137030"/>
          </a:xfrm>
          <a:prstGeom prst="rect">
            <a:avLst/>
          </a:prstGeom>
        </p:spPr>
      </p:pic>
    </p:spTree>
    <p:extLst>
      <p:ext uri="{BB962C8B-B14F-4D97-AF65-F5344CB8AC3E}">
        <p14:creationId xmlns:p14="http://schemas.microsoft.com/office/powerpoint/2010/main" val="2395555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976C-7F99-83D2-4AEE-B05632DF22B7}"/>
              </a:ext>
            </a:extLst>
          </p:cNvPr>
          <p:cNvSpPr>
            <a:spLocks noGrp="1"/>
          </p:cNvSpPr>
          <p:nvPr>
            <p:ph type="title"/>
          </p:nvPr>
        </p:nvSpPr>
        <p:spPr/>
        <p:txBody>
          <a:bodyPr/>
          <a:lstStyle/>
          <a:p>
            <a:r>
              <a:rPr lang="en-US" sz="2400" dirty="0"/>
              <a:t>Using </a:t>
            </a:r>
            <a:r>
              <a:rPr lang="en-US" sz="2400" dirty="0" err="1"/>
              <a:t>Xacro</a:t>
            </a:r>
            <a:r>
              <a:rPr lang="en-US" sz="2400" dirty="0"/>
              <a:t> to clean up your code</a:t>
            </a:r>
          </a:p>
        </p:txBody>
      </p:sp>
      <p:sp>
        <p:nvSpPr>
          <p:cNvPr id="3" name="Content Placeholder 2">
            <a:extLst>
              <a:ext uri="{FF2B5EF4-FFF2-40B4-BE49-F238E27FC236}">
                <a16:creationId xmlns:a16="http://schemas.microsoft.com/office/drawing/2014/main" id="{A7A42EDC-CE8C-2BBC-082D-D04BEDFB9BC8}"/>
              </a:ext>
            </a:extLst>
          </p:cNvPr>
          <p:cNvSpPr>
            <a:spLocks noGrp="1"/>
          </p:cNvSpPr>
          <p:nvPr>
            <p:ph idx="1"/>
          </p:nvPr>
        </p:nvSpPr>
        <p:spPr>
          <a:xfrm>
            <a:off x="251520" y="1071563"/>
            <a:ext cx="8640960" cy="5214937"/>
          </a:xfrm>
        </p:spPr>
        <p:txBody>
          <a:bodyPr/>
          <a:lstStyle/>
          <a:p>
            <a:pPr algn="l"/>
            <a:r>
              <a:rPr lang="en-US" sz="1600" b="1" i="0" dirty="0">
                <a:effectLst/>
                <a:latin typeface="Lato" panose="020F0502020204030203" pitchFamily="34" charset="0"/>
              </a:rPr>
              <a:t>Goal:</a:t>
            </a:r>
            <a:r>
              <a:rPr lang="en-US" sz="1600" b="0" i="0" dirty="0">
                <a:effectLst/>
                <a:latin typeface="Lato" panose="020F0502020204030203" pitchFamily="34" charset="0"/>
              </a:rPr>
              <a:t> Learn some tricks to reduce the amount of code in a URDF file using </a:t>
            </a:r>
            <a:r>
              <a:rPr lang="en-US" sz="1600" b="0" i="0" dirty="0" err="1">
                <a:effectLst/>
                <a:latin typeface="Lato" panose="020F0502020204030203" pitchFamily="34" charset="0"/>
              </a:rPr>
              <a:t>Xacro</a:t>
            </a:r>
            <a:endParaRPr lang="en-US" sz="1600" b="0" i="0" dirty="0">
              <a:effectLst/>
              <a:latin typeface="Lato" panose="020F0502020204030203" pitchFamily="34" charset="0"/>
            </a:endParaRPr>
          </a:p>
          <a:p>
            <a:pPr lvl="1"/>
            <a:r>
              <a:rPr lang="en-US" sz="1400" b="0" i="0" dirty="0">
                <a:effectLst/>
                <a:latin typeface="Lato" panose="020F0502020204030203" pitchFamily="34" charset="0"/>
              </a:rPr>
              <a:t>As its name implies</a:t>
            </a:r>
            <a:r>
              <a:rPr lang="en-US" sz="1400" b="0" i="0" dirty="0">
                <a:solidFill>
                  <a:srgbClr val="404040"/>
                </a:solidFill>
                <a:effectLst/>
                <a:latin typeface="Lato" panose="020F0502020204030203" pitchFamily="34" charset="0"/>
              </a:rPr>
              <a:t>, </a:t>
            </a:r>
            <a:r>
              <a:rPr lang="en-US" sz="1400" b="0" i="0" u="none" strike="noStrike" dirty="0" err="1">
                <a:solidFill>
                  <a:srgbClr val="2980B9"/>
                </a:solidFill>
                <a:effectLst/>
                <a:latin typeface="Lato" panose="020F0502020204030203" pitchFamily="34" charset="0"/>
                <a:hlinkClick r:id="rId2"/>
              </a:rPr>
              <a:t>xacro</a:t>
            </a:r>
            <a:r>
              <a:rPr lang="en-US" sz="1400" b="0" i="0" dirty="0">
                <a:solidFill>
                  <a:srgbClr val="404040"/>
                </a:solidFill>
                <a:effectLst/>
                <a:latin typeface="Lato" panose="020F0502020204030203" pitchFamily="34" charset="0"/>
              </a:rPr>
              <a:t> </a:t>
            </a:r>
            <a:r>
              <a:rPr lang="en-US" sz="1400" b="0" i="0" dirty="0">
                <a:effectLst/>
                <a:latin typeface="Lato" panose="020F0502020204030203" pitchFamily="34" charset="0"/>
              </a:rPr>
              <a:t>is a macro language for XML. The </a:t>
            </a:r>
            <a:r>
              <a:rPr lang="en-US" sz="1400" b="0" i="0" dirty="0" err="1">
                <a:effectLst/>
                <a:latin typeface="Lato" panose="020F0502020204030203" pitchFamily="34" charset="0"/>
              </a:rPr>
              <a:t>xacro</a:t>
            </a:r>
            <a:r>
              <a:rPr lang="en-US" sz="1400" b="0" i="0" dirty="0">
                <a:effectLst/>
                <a:latin typeface="Lato" panose="020F0502020204030203" pitchFamily="34" charset="0"/>
              </a:rPr>
              <a:t> program runs all of the macros and outputs the result. Typical usage looks something like this:</a:t>
            </a:r>
          </a:p>
          <a:p>
            <a:pPr lvl="2"/>
            <a:r>
              <a:rPr lang="es-ES" sz="1400" dirty="0" err="1"/>
              <a:t>xacro</a:t>
            </a:r>
            <a:r>
              <a:rPr lang="es-ES" sz="1400" dirty="0"/>
              <a:t> </a:t>
            </a:r>
            <a:r>
              <a:rPr lang="es-ES" sz="1400" dirty="0" err="1"/>
              <a:t>model.xacro</a:t>
            </a:r>
            <a:r>
              <a:rPr lang="es-ES" sz="1400" dirty="0"/>
              <a:t> &gt; </a:t>
            </a:r>
            <a:r>
              <a:rPr lang="es-ES" sz="1400" dirty="0" err="1"/>
              <a:t>model.urdf</a:t>
            </a:r>
            <a:endParaRPr lang="en-US" sz="1400" dirty="0">
              <a:latin typeface="Lato" panose="020F0502020204030203" pitchFamily="34" charset="0"/>
            </a:endParaRPr>
          </a:p>
          <a:p>
            <a:pPr lvl="1"/>
            <a:r>
              <a:rPr lang="en-US" sz="1400" b="0" i="0" dirty="0">
                <a:effectLst/>
                <a:latin typeface="Lato" panose="020F0502020204030203" pitchFamily="34" charset="0"/>
              </a:rPr>
              <a:t>You can also automatically generate the </a:t>
            </a:r>
            <a:r>
              <a:rPr lang="en-US" sz="1400" b="0" i="0" dirty="0" err="1">
                <a:effectLst/>
                <a:latin typeface="Lato" panose="020F0502020204030203" pitchFamily="34" charset="0"/>
              </a:rPr>
              <a:t>urdf</a:t>
            </a:r>
            <a:r>
              <a:rPr lang="en-US" sz="1400" b="0" i="0" dirty="0">
                <a:effectLst/>
                <a:latin typeface="Lato" panose="020F0502020204030203" pitchFamily="34" charset="0"/>
              </a:rPr>
              <a:t> in a launch file. This is convenient because it stays up to date and doesn’t use up hard drive space. However, it does take time to generate, so be aware that your launch file might take longer to start up.</a:t>
            </a:r>
          </a:p>
          <a:p>
            <a:pPr lvl="1"/>
            <a:endParaRPr lang="en-US" sz="1400" dirty="0">
              <a:latin typeface="Lato" panose="020F0502020204030203" pitchFamily="34" charset="0"/>
            </a:endParaRPr>
          </a:p>
          <a:p>
            <a:pPr lvl="1"/>
            <a:endParaRPr lang="en-US" sz="1400" dirty="0">
              <a:latin typeface="Lato" panose="020F0502020204030203" pitchFamily="34" charset="0"/>
            </a:endParaRPr>
          </a:p>
          <a:p>
            <a:pPr lvl="1"/>
            <a:endParaRPr lang="en-US" sz="1400" dirty="0">
              <a:latin typeface="Lato" panose="020F0502020204030203" pitchFamily="34" charset="0"/>
            </a:endParaRPr>
          </a:p>
          <a:p>
            <a:pPr lvl="1"/>
            <a:endParaRPr lang="en-US" sz="1400" dirty="0">
              <a:latin typeface="Lato" panose="020F0502020204030203" pitchFamily="34" charset="0"/>
            </a:endParaRPr>
          </a:p>
          <a:p>
            <a:pPr lvl="1"/>
            <a:endParaRPr lang="en-US" sz="1400" dirty="0">
              <a:latin typeface="Lato" panose="020F0502020204030203" pitchFamily="34" charset="0"/>
            </a:endParaRPr>
          </a:p>
          <a:p>
            <a:pPr lvl="1"/>
            <a:endParaRPr lang="en-US" sz="1400" dirty="0">
              <a:latin typeface="Lato" panose="020F0502020204030203" pitchFamily="34" charset="0"/>
            </a:endParaRPr>
          </a:p>
          <a:p>
            <a:pPr lvl="1"/>
            <a:endParaRPr lang="en-US" sz="1400" dirty="0">
              <a:latin typeface="Lato" panose="020F0502020204030203" pitchFamily="34" charset="0"/>
            </a:endParaRPr>
          </a:p>
          <a:p>
            <a:pPr lvl="1"/>
            <a:r>
              <a:rPr lang="en-US" sz="1400" b="0" i="0" dirty="0">
                <a:solidFill>
                  <a:srgbClr val="404040"/>
                </a:solidFill>
                <a:effectLst/>
                <a:latin typeface="Lato" panose="020F0502020204030203" pitchFamily="34" charset="0"/>
              </a:rPr>
              <a:t>At the top of the URDF file, you must specify a namespace in order for the file to parse properly. For example, these are the first two lines of a valid </a:t>
            </a:r>
            <a:r>
              <a:rPr lang="en-US" sz="1400" b="0" i="0" dirty="0" err="1">
                <a:solidFill>
                  <a:srgbClr val="404040"/>
                </a:solidFill>
                <a:effectLst/>
                <a:latin typeface="Lato" panose="020F0502020204030203" pitchFamily="34" charset="0"/>
              </a:rPr>
              <a:t>xacro</a:t>
            </a:r>
            <a:r>
              <a:rPr lang="en-US" sz="1400" b="0" i="0" dirty="0">
                <a:solidFill>
                  <a:srgbClr val="404040"/>
                </a:solidFill>
                <a:effectLst/>
                <a:latin typeface="Lato" panose="020F0502020204030203" pitchFamily="34" charset="0"/>
              </a:rPr>
              <a:t> file:</a:t>
            </a:r>
          </a:p>
          <a:p>
            <a:pPr lvl="1"/>
            <a:endParaRPr lang="en-US" sz="1400" dirty="0">
              <a:solidFill>
                <a:srgbClr val="404040"/>
              </a:solidFill>
              <a:latin typeface="Lato" panose="020F0502020204030203" pitchFamily="34" charset="0"/>
            </a:endParaRPr>
          </a:p>
          <a:p>
            <a:pPr lvl="1"/>
            <a:endParaRPr lang="en-US" sz="1400" dirty="0">
              <a:solidFill>
                <a:srgbClr val="404040"/>
              </a:solidFill>
              <a:latin typeface="Lato" panose="020F0502020204030203" pitchFamily="34" charset="0"/>
            </a:endParaRPr>
          </a:p>
          <a:p>
            <a:pPr lvl="1"/>
            <a:br>
              <a:rPr lang="en-US" sz="1400" dirty="0"/>
            </a:br>
            <a:endParaRPr lang="en-US" sz="1400" dirty="0"/>
          </a:p>
        </p:txBody>
      </p:sp>
      <p:sp>
        <p:nvSpPr>
          <p:cNvPr id="4" name="Slide Number Placeholder 3">
            <a:extLst>
              <a:ext uri="{FF2B5EF4-FFF2-40B4-BE49-F238E27FC236}">
                <a16:creationId xmlns:a16="http://schemas.microsoft.com/office/drawing/2014/main" id="{C9288FFE-8154-61CF-DAF3-13FAF2ED41E9}"/>
              </a:ext>
            </a:extLst>
          </p:cNvPr>
          <p:cNvSpPr>
            <a:spLocks noGrp="1"/>
          </p:cNvSpPr>
          <p:nvPr>
            <p:ph type="sldNum" sz="quarter" idx="12"/>
          </p:nvPr>
        </p:nvSpPr>
        <p:spPr/>
        <p:txBody>
          <a:bodyPr/>
          <a:lstStyle/>
          <a:p>
            <a:pPr>
              <a:defRPr/>
            </a:pPr>
            <a:fld id="{CA4AC7C1-D12F-41DB-AB4A-A9F0A9959DA2}" type="slidenum">
              <a:rPr lang="ko-KR" altLang="en-US" smtClean="0"/>
              <a:pPr>
                <a:defRPr/>
              </a:pPr>
              <a:t>42</a:t>
            </a:fld>
            <a:endParaRPr lang="ko-KR" altLang="en-US"/>
          </a:p>
        </p:txBody>
      </p:sp>
      <p:pic>
        <p:nvPicPr>
          <p:cNvPr id="6" name="Picture 5">
            <a:extLst>
              <a:ext uri="{FF2B5EF4-FFF2-40B4-BE49-F238E27FC236}">
                <a16:creationId xmlns:a16="http://schemas.microsoft.com/office/drawing/2014/main" id="{3F7D469D-1F65-E6A9-C041-247F7ECC620E}"/>
              </a:ext>
            </a:extLst>
          </p:cNvPr>
          <p:cNvPicPr>
            <a:picLocks noChangeAspect="1"/>
          </p:cNvPicPr>
          <p:nvPr/>
        </p:nvPicPr>
        <p:blipFill>
          <a:blip r:embed="rId3"/>
          <a:stretch>
            <a:fillRect/>
          </a:stretch>
        </p:blipFill>
        <p:spPr>
          <a:xfrm>
            <a:off x="1818891" y="2878819"/>
            <a:ext cx="5506218" cy="1600423"/>
          </a:xfrm>
          <a:prstGeom prst="rect">
            <a:avLst/>
          </a:prstGeom>
        </p:spPr>
      </p:pic>
      <p:pic>
        <p:nvPicPr>
          <p:cNvPr id="8" name="Picture 7">
            <a:extLst>
              <a:ext uri="{FF2B5EF4-FFF2-40B4-BE49-F238E27FC236}">
                <a16:creationId xmlns:a16="http://schemas.microsoft.com/office/drawing/2014/main" id="{A2194198-6477-2EE7-62B6-2385B3A016A0}"/>
              </a:ext>
            </a:extLst>
          </p:cNvPr>
          <p:cNvPicPr>
            <a:picLocks noChangeAspect="1"/>
          </p:cNvPicPr>
          <p:nvPr/>
        </p:nvPicPr>
        <p:blipFill>
          <a:blip r:embed="rId4"/>
          <a:stretch>
            <a:fillRect/>
          </a:stretch>
        </p:blipFill>
        <p:spPr>
          <a:xfrm>
            <a:off x="2051720" y="5152502"/>
            <a:ext cx="4639322" cy="419158"/>
          </a:xfrm>
          <a:prstGeom prst="rect">
            <a:avLst/>
          </a:prstGeom>
        </p:spPr>
      </p:pic>
    </p:spTree>
    <p:extLst>
      <p:ext uri="{BB962C8B-B14F-4D97-AF65-F5344CB8AC3E}">
        <p14:creationId xmlns:p14="http://schemas.microsoft.com/office/powerpoint/2010/main" val="1667519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9DC7-5CD7-CF54-7A8D-84C2D673D687}"/>
              </a:ext>
            </a:extLst>
          </p:cNvPr>
          <p:cNvSpPr>
            <a:spLocks noGrp="1"/>
          </p:cNvSpPr>
          <p:nvPr>
            <p:ph type="title"/>
          </p:nvPr>
        </p:nvSpPr>
        <p:spPr/>
        <p:txBody>
          <a:bodyPr/>
          <a:lstStyle/>
          <a:p>
            <a:r>
              <a:rPr lang="en-US" sz="2400" dirty="0"/>
              <a:t>Using </a:t>
            </a:r>
            <a:r>
              <a:rPr lang="en-US" sz="2400" dirty="0" err="1"/>
              <a:t>Xacro</a:t>
            </a:r>
            <a:r>
              <a:rPr lang="en-US" sz="2400" dirty="0"/>
              <a:t> to clean up your code</a:t>
            </a:r>
          </a:p>
        </p:txBody>
      </p:sp>
      <p:sp>
        <p:nvSpPr>
          <p:cNvPr id="3" name="Content Placeholder 2">
            <a:extLst>
              <a:ext uri="{FF2B5EF4-FFF2-40B4-BE49-F238E27FC236}">
                <a16:creationId xmlns:a16="http://schemas.microsoft.com/office/drawing/2014/main" id="{119FB4D8-CC59-3593-97FD-9DE071C9CF55}"/>
              </a:ext>
            </a:extLst>
          </p:cNvPr>
          <p:cNvSpPr>
            <a:spLocks noGrp="1"/>
          </p:cNvSpPr>
          <p:nvPr>
            <p:ph idx="1"/>
          </p:nvPr>
        </p:nvSpPr>
        <p:spPr/>
        <p:txBody>
          <a:bodyPr/>
          <a:lstStyle/>
          <a:p>
            <a:r>
              <a:rPr lang="en-US" dirty="0"/>
              <a:t>Constants</a:t>
            </a:r>
          </a:p>
          <a:p>
            <a:pPr lvl="1"/>
            <a:r>
              <a:rPr lang="en-US" sz="1600" b="0" i="0" dirty="0">
                <a:effectLst/>
                <a:latin typeface="Lato" panose="020F0502020204030203" pitchFamily="34" charset="0"/>
              </a:rPr>
              <a:t>Let’s take a quick look at our </a:t>
            </a:r>
            <a:r>
              <a:rPr lang="en-US" sz="1600" b="0" i="0" dirty="0" err="1">
                <a:effectLst/>
                <a:latin typeface="Lato" panose="020F0502020204030203" pitchFamily="34" charset="0"/>
              </a:rPr>
              <a:t>base_link</a:t>
            </a:r>
            <a:r>
              <a:rPr lang="en-US" sz="1600" b="0" i="0" dirty="0">
                <a:effectLst/>
                <a:latin typeface="Lato" panose="020F0502020204030203" pitchFamily="34" charset="0"/>
              </a:rPr>
              <a:t> in R2D2.</a:t>
            </a:r>
          </a:p>
          <a:p>
            <a:pPr lvl="1"/>
            <a:endParaRPr lang="en-US" sz="1600" dirty="0">
              <a:latin typeface="Lato" panose="020F0502020204030203" pitchFamily="34" charset="0"/>
            </a:endParaRPr>
          </a:p>
          <a:p>
            <a:pPr lvl="1"/>
            <a:endParaRPr lang="en-US" sz="1600" b="0" i="0" dirty="0">
              <a:effectLst/>
              <a:latin typeface="Lato" panose="020F0502020204030203" pitchFamily="34" charset="0"/>
            </a:endParaRPr>
          </a:p>
          <a:p>
            <a:pPr lvl="1"/>
            <a:endParaRPr lang="en-US" sz="1600" dirty="0">
              <a:latin typeface="Lato" panose="020F0502020204030203" pitchFamily="34" charset="0"/>
            </a:endParaRPr>
          </a:p>
          <a:p>
            <a:pPr lvl="1"/>
            <a:endParaRPr lang="en-US" sz="1600" b="0" i="0" dirty="0">
              <a:effectLst/>
              <a:latin typeface="Lato" panose="020F0502020204030203" pitchFamily="34" charset="0"/>
            </a:endParaRPr>
          </a:p>
          <a:p>
            <a:pPr lvl="1"/>
            <a:endParaRPr lang="en-US" sz="1600" dirty="0">
              <a:latin typeface="Lato" panose="020F0502020204030203" pitchFamily="34" charset="0"/>
            </a:endParaRPr>
          </a:p>
          <a:p>
            <a:pPr lvl="1"/>
            <a:endParaRPr lang="en-US" sz="1600" b="0" i="0" dirty="0">
              <a:effectLst/>
              <a:latin typeface="Lato" panose="020F0502020204030203" pitchFamily="34" charset="0"/>
            </a:endParaRPr>
          </a:p>
          <a:p>
            <a:pPr lvl="1"/>
            <a:endParaRPr lang="en-US" sz="1600" dirty="0">
              <a:latin typeface="Lato" panose="020F0502020204030203" pitchFamily="34" charset="0"/>
            </a:endParaRPr>
          </a:p>
          <a:p>
            <a:pPr algn="l"/>
            <a:r>
              <a:rPr lang="en-US" sz="1400" b="0" i="0" dirty="0">
                <a:effectLst/>
                <a:latin typeface="Lato" panose="020F0502020204030203" pitchFamily="34" charset="0"/>
              </a:rPr>
              <a:t>The information here is a little redundant. We specify the length and radius of the cylinder twice. Worse, if we want to change that, we need to do so in two different places.</a:t>
            </a:r>
          </a:p>
          <a:p>
            <a:pPr algn="l"/>
            <a:r>
              <a:rPr lang="en-US" sz="1400" b="0" i="0" dirty="0">
                <a:effectLst/>
                <a:latin typeface="Lato" panose="020F0502020204030203" pitchFamily="34" charset="0"/>
              </a:rPr>
              <a:t>Fortunately, </a:t>
            </a:r>
            <a:r>
              <a:rPr lang="en-US" sz="1400" b="0" i="0" dirty="0" err="1">
                <a:effectLst/>
                <a:latin typeface="Lato" panose="020F0502020204030203" pitchFamily="34" charset="0"/>
              </a:rPr>
              <a:t>xacro</a:t>
            </a:r>
            <a:r>
              <a:rPr lang="en-US" sz="1400" b="0" i="0" dirty="0">
                <a:effectLst/>
                <a:latin typeface="Lato" panose="020F0502020204030203" pitchFamily="34" charset="0"/>
              </a:rPr>
              <a:t> allows you to specify properties which act as constants. Instead, of the above code, we can write this.</a:t>
            </a:r>
          </a:p>
          <a:p>
            <a:pPr lvl="1"/>
            <a:endParaRPr lang="en-US" sz="1600" b="0" i="0" dirty="0">
              <a:effectLst/>
              <a:latin typeface="Lato" panose="020F0502020204030203" pitchFamily="34" charset="0"/>
            </a:endParaRPr>
          </a:p>
          <a:p>
            <a:pPr lvl="1"/>
            <a:endParaRPr lang="en-US" sz="1600" b="0" i="0" dirty="0">
              <a:effectLst/>
              <a:latin typeface="Lato" panose="020F0502020204030203" pitchFamily="34" charset="0"/>
            </a:endParaRPr>
          </a:p>
          <a:p>
            <a:pPr marL="457200" lvl="1" indent="0">
              <a:buNone/>
            </a:pPr>
            <a:br>
              <a:rPr lang="en-US" b="0" i="0" dirty="0">
                <a:solidFill>
                  <a:srgbClr val="404040"/>
                </a:solidFill>
                <a:effectLst/>
                <a:latin typeface="Lato" panose="020F0502020204030203" pitchFamily="34" charset="0"/>
              </a:rPr>
            </a:br>
            <a:endParaRPr lang="en-US" dirty="0"/>
          </a:p>
        </p:txBody>
      </p:sp>
      <p:sp>
        <p:nvSpPr>
          <p:cNvPr id="4" name="Slide Number Placeholder 3">
            <a:extLst>
              <a:ext uri="{FF2B5EF4-FFF2-40B4-BE49-F238E27FC236}">
                <a16:creationId xmlns:a16="http://schemas.microsoft.com/office/drawing/2014/main" id="{595EB5BA-8611-0CE8-56C1-6F2F96CE522F}"/>
              </a:ext>
            </a:extLst>
          </p:cNvPr>
          <p:cNvSpPr>
            <a:spLocks noGrp="1"/>
          </p:cNvSpPr>
          <p:nvPr>
            <p:ph type="sldNum" sz="quarter" idx="12"/>
          </p:nvPr>
        </p:nvSpPr>
        <p:spPr/>
        <p:txBody>
          <a:bodyPr/>
          <a:lstStyle/>
          <a:p>
            <a:pPr>
              <a:defRPr/>
            </a:pPr>
            <a:fld id="{CA4AC7C1-D12F-41DB-AB4A-A9F0A9959DA2}" type="slidenum">
              <a:rPr lang="ko-KR" altLang="en-US" smtClean="0"/>
              <a:pPr>
                <a:defRPr/>
              </a:pPr>
              <a:t>43</a:t>
            </a:fld>
            <a:endParaRPr lang="ko-KR" altLang="en-US"/>
          </a:p>
        </p:txBody>
      </p:sp>
      <p:pic>
        <p:nvPicPr>
          <p:cNvPr id="6" name="Picture 5">
            <a:extLst>
              <a:ext uri="{FF2B5EF4-FFF2-40B4-BE49-F238E27FC236}">
                <a16:creationId xmlns:a16="http://schemas.microsoft.com/office/drawing/2014/main" id="{0555CADB-F356-8F11-EC5F-A4F227B9D147}"/>
              </a:ext>
            </a:extLst>
          </p:cNvPr>
          <p:cNvPicPr>
            <a:picLocks noChangeAspect="1"/>
          </p:cNvPicPr>
          <p:nvPr/>
        </p:nvPicPr>
        <p:blipFill>
          <a:blip r:embed="rId2"/>
          <a:stretch>
            <a:fillRect/>
          </a:stretch>
        </p:blipFill>
        <p:spPr>
          <a:xfrm>
            <a:off x="2771800" y="1844824"/>
            <a:ext cx="3335055" cy="1837176"/>
          </a:xfrm>
          <a:prstGeom prst="rect">
            <a:avLst/>
          </a:prstGeom>
        </p:spPr>
      </p:pic>
      <p:pic>
        <p:nvPicPr>
          <p:cNvPr id="8" name="Picture 7">
            <a:extLst>
              <a:ext uri="{FF2B5EF4-FFF2-40B4-BE49-F238E27FC236}">
                <a16:creationId xmlns:a16="http://schemas.microsoft.com/office/drawing/2014/main" id="{0AC4E8E4-B66C-2E4C-A670-A016DF9E3941}"/>
              </a:ext>
            </a:extLst>
          </p:cNvPr>
          <p:cNvPicPr>
            <a:picLocks noChangeAspect="1"/>
          </p:cNvPicPr>
          <p:nvPr/>
        </p:nvPicPr>
        <p:blipFill>
          <a:blip r:embed="rId3"/>
          <a:stretch>
            <a:fillRect/>
          </a:stretch>
        </p:blipFill>
        <p:spPr>
          <a:xfrm>
            <a:off x="3275856" y="4575771"/>
            <a:ext cx="3074204" cy="1735865"/>
          </a:xfrm>
          <a:prstGeom prst="rect">
            <a:avLst/>
          </a:prstGeom>
        </p:spPr>
      </p:pic>
    </p:spTree>
    <p:extLst>
      <p:ext uri="{BB962C8B-B14F-4D97-AF65-F5344CB8AC3E}">
        <p14:creationId xmlns:p14="http://schemas.microsoft.com/office/powerpoint/2010/main" val="2929567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A2A9-854F-6F27-18FB-37114F0186E5}"/>
              </a:ext>
            </a:extLst>
          </p:cNvPr>
          <p:cNvSpPr>
            <a:spLocks noGrp="1"/>
          </p:cNvSpPr>
          <p:nvPr>
            <p:ph type="title"/>
          </p:nvPr>
        </p:nvSpPr>
        <p:spPr/>
        <p:txBody>
          <a:bodyPr/>
          <a:lstStyle/>
          <a:p>
            <a:r>
              <a:rPr lang="en-US" sz="2400" dirty="0"/>
              <a:t>Using </a:t>
            </a:r>
            <a:r>
              <a:rPr lang="en-US" sz="2400" dirty="0" err="1"/>
              <a:t>Xacro</a:t>
            </a:r>
            <a:r>
              <a:rPr lang="en-US" sz="2400" dirty="0"/>
              <a:t> to clean up your code</a:t>
            </a:r>
          </a:p>
        </p:txBody>
      </p:sp>
      <p:sp>
        <p:nvSpPr>
          <p:cNvPr id="3" name="Content Placeholder 2">
            <a:extLst>
              <a:ext uri="{FF2B5EF4-FFF2-40B4-BE49-F238E27FC236}">
                <a16:creationId xmlns:a16="http://schemas.microsoft.com/office/drawing/2014/main" id="{DBE6CC8A-D812-95E1-8967-D68E9BE89C1F}"/>
              </a:ext>
            </a:extLst>
          </p:cNvPr>
          <p:cNvSpPr>
            <a:spLocks noGrp="1"/>
          </p:cNvSpPr>
          <p:nvPr>
            <p:ph idx="1"/>
          </p:nvPr>
        </p:nvSpPr>
        <p:spPr>
          <a:xfrm>
            <a:off x="179512" y="1071563"/>
            <a:ext cx="8712968" cy="5214937"/>
          </a:xfrm>
        </p:spPr>
        <p:txBody>
          <a:bodyPr/>
          <a:lstStyle/>
          <a:p>
            <a:pPr algn="l">
              <a:buFont typeface="Arial" panose="020B0604020202020204" pitchFamily="34" charset="0"/>
              <a:buChar char="•"/>
            </a:pPr>
            <a:r>
              <a:rPr lang="en-US" sz="1600" b="0" i="0" dirty="0">
                <a:effectLst/>
                <a:latin typeface="Lato" panose="020F0502020204030203" pitchFamily="34" charset="0"/>
              </a:rPr>
              <a:t>The two values are specified in the first two lines. They can be defined just about anywhere (assuming valid XML), at any level, before or after they are used. Usually they go at the top.</a:t>
            </a:r>
          </a:p>
          <a:p>
            <a:r>
              <a:rPr lang="en-US" sz="1600" b="0" i="0" dirty="0">
                <a:effectLst/>
                <a:latin typeface="Lato" panose="020F0502020204030203" pitchFamily="34" charset="0"/>
              </a:rPr>
              <a:t>The value of the contents of the ${} construct are then used to replace the ${}. This means you can combine it with other text in the attribute.</a:t>
            </a:r>
          </a:p>
          <a:p>
            <a:endParaRPr lang="en-US" sz="1600" dirty="0">
              <a:latin typeface="Lato" panose="020F0502020204030203" pitchFamily="34" charset="0"/>
            </a:endParaRPr>
          </a:p>
          <a:p>
            <a:endParaRPr lang="en-US" sz="1600" b="0" i="0" dirty="0">
              <a:effectLst/>
              <a:latin typeface="Lato" panose="020F0502020204030203" pitchFamily="34" charset="0"/>
            </a:endParaRPr>
          </a:p>
          <a:p>
            <a:pPr algn="l"/>
            <a:r>
              <a:rPr lang="en-US" sz="1600" b="0" i="0" dirty="0">
                <a:effectLst/>
                <a:latin typeface="Lato" panose="020F0502020204030203" pitchFamily="34" charset="0"/>
              </a:rPr>
              <a:t>This will generate</a:t>
            </a:r>
          </a:p>
          <a:p>
            <a:pPr algn="l"/>
            <a:endParaRPr lang="en-US" sz="1600" dirty="0">
              <a:latin typeface="Lato" panose="020F0502020204030203" pitchFamily="34" charset="0"/>
            </a:endParaRPr>
          </a:p>
          <a:p>
            <a:pPr algn="l"/>
            <a:endParaRPr lang="en-US" sz="1600" b="0" i="0" dirty="0">
              <a:effectLst/>
              <a:latin typeface="Lato" panose="020F0502020204030203" pitchFamily="34" charset="0"/>
            </a:endParaRPr>
          </a:p>
          <a:p>
            <a:r>
              <a:rPr lang="en-US" sz="1600" dirty="0">
                <a:latin typeface="Lato" panose="020F0502020204030203" pitchFamily="34" charset="0"/>
              </a:rPr>
              <a:t>However, the contents in the ${} don’t have to only be a property, which brings us to our    next point.</a:t>
            </a:r>
          </a:p>
          <a:p>
            <a:r>
              <a:rPr lang="en-US" sz="2000" dirty="0">
                <a:latin typeface="Lato" panose="020F0502020204030203" pitchFamily="34" charset="0"/>
              </a:rPr>
              <a:t>Math</a:t>
            </a:r>
          </a:p>
          <a:p>
            <a:pPr lvl="1"/>
            <a:r>
              <a:rPr lang="en-US" sz="1400" b="0" i="0" dirty="0">
                <a:effectLst/>
                <a:latin typeface="Lato" panose="020F0502020204030203" pitchFamily="34" charset="0"/>
              </a:rPr>
              <a:t>You can build up arbitrarily complex expressions in the ${} construct using the four basic operations (+,-,*,/), the unary minus, and parenthesis. Examples:</a:t>
            </a: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b="0" i="0" dirty="0">
              <a:effectLst/>
              <a:latin typeface="Lato" panose="020F0502020204030203" pitchFamily="34" charset="0"/>
            </a:endParaRPr>
          </a:p>
          <a:p>
            <a:pPr lvl="1"/>
            <a:r>
              <a:rPr lang="en-US" sz="1400" b="0" i="0" dirty="0">
                <a:effectLst/>
                <a:latin typeface="Lato" panose="020F0502020204030203" pitchFamily="34" charset="0"/>
              </a:rPr>
              <a:t>You can also use more than the basic mathematical operations, like sin and cos.</a:t>
            </a:r>
          </a:p>
          <a:p>
            <a:pPr lvl="1"/>
            <a:endParaRPr lang="en-US" sz="1400" b="0" i="0" dirty="0">
              <a:effectLst/>
              <a:latin typeface="Lato" panose="020F0502020204030203" pitchFamily="34" charset="0"/>
            </a:endParaRPr>
          </a:p>
          <a:p>
            <a:pPr lvl="1"/>
            <a:endParaRPr lang="en-US" sz="1400" b="0" i="0" dirty="0">
              <a:effectLst/>
              <a:latin typeface="Lato" panose="020F0502020204030203" pitchFamily="34" charset="0"/>
            </a:endParaRPr>
          </a:p>
          <a:p>
            <a:pPr marL="914400" lvl="2" indent="0">
              <a:buNone/>
            </a:pPr>
            <a:br>
              <a:rPr lang="en-US" sz="2200" b="0" i="0" dirty="0">
                <a:effectLst/>
                <a:latin typeface="Lato" panose="020F0502020204030203" pitchFamily="34" charset="0"/>
              </a:rPr>
            </a:br>
            <a:endParaRPr lang="en-US" dirty="0">
              <a:latin typeface="Lato" panose="020F0502020204030203" pitchFamily="34" charset="0"/>
            </a:endParaRPr>
          </a:p>
          <a:p>
            <a:pPr marL="0" indent="0">
              <a:buNone/>
            </a:pPr>
            <a:br>
              <a:rPr lang="en-US" sz="2000" dirty="0">
                <a:latin typeface="Lato" panose="020F0502020204030203" pitchFamily="34" charset="0"/>
              </a:rPr>
            </a:br>
            <a:endParaRPr lang="en-US" sz="2800" dirty="0">
              <a:latin typeface="Lato" panose="020F0502020204030203" pitchFamily="34" charset="0"/>
            </a:endParaRPr>
          </a:p>
          <a:p>
            <a:pPr algn="l"/>
            <a:endParaRPr lang="en-US" sz="1600" dirty="0">
              <a:latin typeface="Lato" panose="020F0502020204030203" pitchFamily="34" charset="0"/>
            </a:endParaRPr>
          </a:p>
          <a:p>
            <a:endParaRPr lang="en-US" sz="1600" b="0" i="0" dirty="0">
              <a:effectLst/>
              <a:latin typeface="Lato" panose="020F0502020204030203" pitchFamily="34" charset="0"/>
            </a:endParaRPr>
          </a:p>
        </p:txBody>
      </p:sp>
      <p:sp>
        <p:nvSpPr>
          <p:cNvPr id="4" name="Slide Number Placeholder 3">
            <a:extLst>
              <a:ext uri="{FF2B5EF4-FFF2-40B4-BE49-F238E27FC236}">
                <a16:creationId xmlns:a16="http://schemas.microsoft.com/office/drawing/2014/main" id="{0C430AD2-6E7A-A534-10C2-49B6C9191AAA}"/>
              </a:ext>
            </a:extLst>
          </p:cNvPr>
          <p:cNvSpPr>
            <a:spLocks noGrp="1"/>
          </p:cNvSpPr>
          <p:nvPr>
            <p:ph type="sldNum" sz="quarter" idx="12"/>
          </p:nvPr>
        </p:nvSpPr>
        <p:spPr/>
        <p:txBody>
          <a:bodyPr/>
          <a:lstStyle/>
          <a:p>
            <a:pPr>
              <a:defRPr/>
            </a:pPr>
            <a:fld id="{CA4AC7C1-D12F-41DB-AB4A-A9F0A9959DA2}" type="slidenum">
              <a:rPr lang="ko-KR" altLang="en-US" smtClean="0"/>
              <a:pPr>
                <a:defRPr/>
              </a:pPr>
              <a:t>44</a:t>
            </a:fld>
            <a:endParaRPr lang="ko-KR" altLang="en-US"/>
          </a:p>
        </p:txBody>
      </p:sp>
      <p:pic>
        <p:nvPicPr>
          <p:cNvPr id="6" name="Picture 5">
            <a:extLst>
              <a:ext uri="{FF2B5EF4-FFF2-40B4-BE49-F238E27FC236}">
                <a16:creationId xmlns:a16="http://schemas.microsoft.com/office/drawing/2014/main" id="{DD81391B-48EA-68B8-86D1-47BA44886DB2}"/>
              </a:ext>
            </a:extLst>
          </p:cNvPr>
          <p:cNvPicPr>
            <a:picLocks noChangeAspect="1"/>
          </p:cNvPicPr>
          <p:nvPr/>
        </p:nvPicPr>
        <p:blipFill>
          <a:blip r:embed="rId2"/>
          <a:stretch>
            <a:fillRect/>
          </a:stretch>
        </p:blipFill>
        <p:spPr>
          <a:xfrm>
            <a:off x="2700966" y="2204864"/>
            <a:ext cx="3848637" cy="381053"/>
          </a:xfrm>
          <a:prstGeom prst="rect">
            <a:avLst/>
          </a:prstGeom>
        </p:spPr>
      </p:pic>
      <p:pic>
        <p:nvPicPr>
          <p:cNvPr id="8" name="Picture 7">
            <a:extLst>
              <a:ext uri="{FF2B5EF4-FFF2-40B4-BE49-F238E27FC236}">
                <a16:creationId xmlns:a16="http://schemas.microsoft.com/office/drawing/2014/main" id="{8513F56D-2C8E-5FC6-8E0E-119868EBA094}"/>
              </a:ext>
            </a:extLst>
          </p:cNvPr>
          <p:cNvPicPr>
            <a:picLocks noChangeAspect="1"/>
          </p:cNvPicPr>
          <p:nvPr/>
        </p:nvPicPr>
        <p:blipFill>
          <a:blip r:embed="rId3"/>
          <a:stretch>
            <a:fillRect/>
          </a:stretch>
        </p:blipFill>
        <p:spPr>
          <a:xfrm>
            <a:off x="2700966" y="3140968"/>
            <a:ext cx="2648320" cy="362001"/>
          </a:xfrm>
          <a:prstGeom prst="rect">
            <a:avLst/>
          </a:prstGeom>
        </p:spPr>
      </p:pic>
      <p:pic>
        <p:nvPicPr>
          <p:cNvPr id="10" name="Picture 9">
            <a:extLst>
              <a:ext uri="{FF2B5EF4-FFF2-40B4-BE49-F238E27FC236}">
                <a16:creationId xmlns:a16="http://schemas.microsoft.com/office/drawing/2014/main" id="{EBC9E5DF-45FE-8477-F2A5-99C0BF50E5F3}"/>
              </a:ext>
            </a:extLst>
          </p:cNvPr>
          <p:cNvPicPr>
            <a:picLocks noChangeAspect="1"/>
          </p:cNvPicPr>
          <p:nvPr/>
        </p:nvPicPr>
        <p:blipFill>
          <a:blip r:embed="rId4"/>
          <a:stretch>
            <a:fillRect/>
          </a:stretch>
        </p:blipFill>
        <p:spPr>
          <a:xfrm>
            <a:off x="2864125" y="5085184"/>
            <a:ext cx="3343742" cy="476316"/>
          </a:xfrm>
          <a:prstGeom prst="rect">
            <a:avLst/>
          </a:prstGeom>
        </p:spPr>
      </p:pic>
    </p:spTree>
    <p:extLst>
      <p:ext uri="{BB962C8B-B14F-4D97-AF65-F5344CB8AC3E}">
        <p14:creationId xmlns:p14="http://schemas.microsoft.com/office/powerpoint/2010/main" val="1243731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BE17-DDC1-807C-EA47-39F79116F075}"/>
              </a:ext>
            </a:extLst>
          </p:cNvPr>
          <p:cNvSpPr>
            <a:spLocks noGrp="1"/>
          </p:cNvSpPr>
          <p:nvPr>
            <p:ph type="title"/>
          </p:nvPr>
        </p:nvSpPr>
        <p:spPr>
          <a:xfrm>
            <a:off x="251520" y="203200"/>
            <a:ext cx="8435280" cy="725488"/>
          </a:xfrm>
        </p:spPr>
        <p:txBody>
          <a:bodyPr/>
          <a:lstStyle/>
          <a:p>
            <a:r>
              <a:rPr lang="en-US" sz="2400" dirty="0"/>
              <a:t>Using </a:t>
            </a:r>
            <a:r>
              <a:rPr lang="en-US" sz="2400" dirty="0" err="1"/>
              <a:t>Xacro</a:t>
            </a:r>
            <a:r>
              <a:rPr lang="en-US" sz="2400" dirty="0"/>
              <a:t> to clean up your code</a:t>
            </a:r>
          </a:p>
        </p:txBody>
      </p:sp>
      <p:sp>
        <p:nvSpPr>
          <p:cNvPr id="3" name="Content Placeholder 2">
            <a:extLst>
              <a:ext uri="{FF2B5EF4-FFF2-40B4-BE49-F238E27FC236}">
                <a16:creationId xmlns:a16="http://schemas.microsoft.com/office/drawing/2014/main" id="{720FCFA6-DCDE-C7D8-B1C3-2C11C7F64EE5}"/>
              </a:ext>
            </a:extLst>
          </p:cNvPr>
          <p:cNvSpPr>
            <a:spLocks noGrp="1"/>
          </p:cNvSpPr>
          <p:nvPr>
            <p:ph idx="1"/>
          </p:nvPr>
        </p:nvSpPr>
        <p:spPr>
          <a:xfrm>
            <a:off x="251520" y="1071563"/>
            <a:ext cx="8435280" cy="5214937"/>
          </a:xfrm>
        </p:spPr>
        <p:txBody>
          <a:bodyPr/>
          <a:lstStyle/>
          <a:p>
            <a:r>
              <a:rPr lang="en-US" dirty="0"/>
              <a:t>Macros</a:t>
            </a:r>
          </a:p>
          <a:p>
            <a:pPr lvl="1"/>
            <a:r>
              <a:rPr lang="en-US" sz="1600" b="0" i="0" dirty="0">
                <a:effectLst/>
                <a:latin typeface="Lato" panose="020F0502020204030203" pitchFamily="34" charset="0"/>
              </a:rPr>
              <a:t>Here’s the biggest and most useful component to the </a:t>
            </a:r>
            <a:r>
              <a:rPr lang="en-US" sz="1600" b="0" i="0" dirty="0" err="1">
                <a:effectLst/>
                <a:latin typeface="Lato" panose="020F0502020204030203" pitchFamily="34" charset="0"/>
              </a:rPr>
              <a:t>xacro</a:t>
            </a:r>
            <a:r>
              <a:rPr lang="en-US" sz="1600" b="0" i="0" dirty="0">
                <a:effectLst/>
                <a:latin typeface="Lato" panose="020F0502020204030203" pitchFamily="34" charset="0"/>
              </a:rPr>
              <a:t> package.</a:t>
            </a:r>
          </a:p>
          <a:p>
            <a:r>
              <a:rPr lang="en-US" sz="2000" dirty="0">
                <a:latin typeface="Lato" panose="020F0502020204030203" pitchFamily="34" charset="0"/>
              </a:rPr>
              <a:t>Simple Macro</a:t>
            </a:r>
          </a:p>
          <a:p>
            <a:pPr lvl="1"/>
            <a:r>
              <a:rPr lang="en-US" sz="1600" b="0" i="0" dirty="0">
                <a:effectLst/>
                <a:latin typeface="Lato" panose="020F0502020204030203" pitchFamily="34" charset="0"/>
              </a:rPr>
              <a:t>Let’s take a look at a simple useless macro.</a:t>
            </a:r>
          </a:p>
          <a:p>
            <a:pPr lvl="1"/>
            <a:endParaRPr lang="en-US" sz="1600" dirty="0">
              <a:latin typeface="Lato" panose="020F0502020204030203" pitchFamily="34" charset="0"/>
            </a:endParaRPr>
          </a:p>
          <a:p>
            <a:pPr lvl="1"/>
            <a:endParaRPr lang="en-US" sz="1600" b="0" i="0" dirty="0">
              <a:effectLst/>
              <a:latin typeface="Lato" panose="020F0502020204030203" pitchFamily="34" charset="0"/>
            </a:endParaRPr>
          </a:p>
          <a:p>
            <a:pPr marL="457200" lvl="1" indent="0">
              <a:buNone/>
            </a:pPr>
            <a:endParaRPr lang="en-US" sz="1600" b="0" i="0" dirty="0">
              <a:effectLst/>
              <a:latin typeface="Lato" panose="020F0502020204030203" pitchFamily="34" charset="0"/>
            </a:endParaRPr>
          </a:p>
          <a:p>
            <a:pPr lvl="1"/>
            <a:r>
              <a:rPr lang="en-US" sz="1400" b="0" i="0" dirty="0">
                <a:effectLst/>
                <a:latin typeface="Lato" panose="020F0502020204030203" pitchFamily="34" charset="0"/>
              </a:rPr>
              <a:t>This code will generate the following.</a:t>
            </a:r>
          </a:p>
          <a:p>
            <a:pPr lvl="1"/>
            <a:endParaRPr lang="en-US" sz="1400" dirty="0">
              <a:latin typeface="Lato" panose="020F0502020204030203" pitchFamily="34" charset="0"/>
            </a:endParaRPr>
          </a:p>
          <a:p>
            <a:pPr lvl="1"/>
            <a:endParaRPr lang="en-US" sz="1400" b="0" i="0" dirty="0">
              <a:effectLst/>
              <a:latin typeface="Lato" panose="020F0502020204030203" pitchFamily="34" charset="0"/>
            </a:endParaRPr>
          </a:p>
          <a:p>
            <a:pPr lvl="1"/>
            <a:endParaRPr lang="en-US" sz="1400" b="0" i="0" dirty="0">
              <a:effectLst/>
              <a:latin typeface="Lato" panose="020F0502020204030203" pitchFamily="34" charset="0"/>
            </a:endParaRPr>
          </a:p>
          <a:p>
            <a:pPr lvl="1"/>
            <a:r>
              <a:rPr lang="en-US" sz="1400" b="0" i="0" dirty="0">
                <a:effectLst/>
                <a:latin typeface="Lato" panose="020F0502020204030203" pitchFamily="34" charset="0"/>
              </a:rPr>
              <a:t>The name is not technically a required element, but you need to specify it to be able to use it.</a:t>
            </a:r>
          </a:p>
          <a:p>
            <a:pPr lvl="1"/>
            <a:r>
              <a:rPr lang="en-US" sz="1400" b="0" i="0" dirty="0">
                <a:effectLst/>
                <a:latin typeface="Lato" panose="020F0502020204030203" pitchFamily="34" charset="0"/>
              </a:rPr>
              <a:t>Every instance of the &lt;</a:t>
            </a:r>
            <a:r>
              <a:rPr lang="en-US" sz="1400" b="0" i="0" dirty="0" err="1">
                <a:effectLst/>
                <a:latin typeface="Lato" panose="020F0502020204030203" pitchFamily="34" charset="0"/>
              </a:rPr>
              <a:t>xacro</a:t>
            </a:r>
            <a:r>
              <a:rPr lang="en-US" sz="1400" b="0" i="0" dirty="0">
                <a:effectLst/>
                <a:latin typeface="Lato" panose="020F0502020204030203" pitchFamily="34" charset="0"/>
              </a:rPr>
              <a:t>:$NAME /&gt; is replaced with the contents of the </a:t>
            </a:r>
            <a:r>
              <a:rPr lang="en-US" sz="1400" b="0" i="0" dirty="0" err="1">
                <a:effectLst/>
                <a:latin typeface="Lato" panose="020F0502020204030203" pitchFamily="34" charset="0"/>
              </a:rPr>
              <a:t>xacro:macro</a:t>
            </a:r>
            <a:r>
              <a:rPr lang="en-US" sz="1400" b="0" i="0" dirty="0">
                <a:effectLst/>
                <a:latin typeface="Lato" panose="020F0502020204030203" pitchFamily="34" charset="0"/>
              </a:rPr>
              <a:t> tag.</a:t>
            </a:r>
          </a:p>
          <a:p>
            <a:pPr lvl="1"/>
            <a:r>
              <a:rPr lang="en-US" sz="1400" b="0" i="0" dirty="0">
                <a:effectLst/>
                <a:latin typeface="Lato" panose="020F0502020204030203" pitchFamily="34" charset="0"/>
              </a:rPr>
              <a:t>Note that even though its not exactly the same (the two attributes have switched order), the generated XML is equivalent.</a:t>
            </a:r>
          </a:p>
          <a:p>
            <a:pPr lvl="1"/>
            <a:r>
              <a:rPr lang="en-US" sz="1400" b="0" i="0" dirty="0">
                <a:effectLst/>
                <a:latin typeface="Lato" panose="020F0502020204030203" pitchFamily="34" charset="0"/>
              </a:rPr>
              <a:t>If the </a:t>
            </a:r>
            <a:r>
              <a:rPr lang="en-US" sz="1400" b="0" i="0" dirty="0" err="1">
                <a:effectLst/>
                <a:latin typeface="Lato" panose="020F0502020204030203" pitchFamily="34" charset="0"/>
              </a:rPr>
              <a:t>xacro</a:t>
            </a:r>
            <a:r>
              <a:rPr lang="en-US" sz="1400" b="0" i="0" dirty="0">
                <a:effectLst/>
                <a:latin typeface="Lato" panose="020F0502020204030203" pitchFamily="34" charset="0"/>
              </a:rPr>
              <a:t> with a specified name is not found, it will not be expanded and will NOT generate    an error.</a:t>
            </a:r>
            <a:endParaRPr lang="en-US" sz="2000" b="0" i="0" dirty="0">
              <a:effectLst/>
              <a:latin typeface="Lato" panose="020F0502020204030203" pitchFamily="34" charset="0"/>
            </a:endParaRPr>
          </a:p>
          <a:p>
            <a:pPr marL="0" indent="0">
              <a:buNone/>
            </a:pPr>
            <a:r>
              <a:rPr lang="en-US" sz="2000" dirty="0">
                <a:solidFill>
                  <a:srgbClr val="404040"/>
                </a:solidFill>
                <a:latin typeface="Lato" panose="020F0502020204030203" pitchFamily="34" charset="0"/>
              </a:rPr>
              <a:t>	</a:t>
            </a:r>
            <a:br>
              <a:rPr lang="en-US" sz="1400" b="0" i="0" dirty="0">
                <a:solidFill>
                  <a:srgbClr val="404040"/>
                </a:solidFill>
                <a:effectLst/>
                <a:latin typeface="Lato" panose="020F0502020204030203" pitchFamily="34" charset="0"/>
              </a:rPr>
            </a:br>
            <a:br>
              <a:rPr lang="en-US" sz="1600" b="0" i="0" dirty="0">
                <a:effectLst/>
                <a:latin typeface="Lato" panose="020F0502020204030203" pitchFamily="34" charset="0"/>
              </a:rPr>
            </a:br>
            <a:endParaRPr lang="en-US" sz="1600" dirty="0"/>
          </a:p>
        </p:txBody>
      </p:sp>
      <p:sp>
        <p:nvSpPr>
          <p:cNvPr id="4" name="Slide Number Placeholder 3">
            <a:extLst>
              <a:ext uri="{FF2B5EF4-FFF2-40B4-BE49-F238E27FC236}">
                <a16:creationId xmlns:a16="http://schemas.microsoft.com/office/drawing/2014/main" id="{243FB2E7-7D7A-07DE-584A-3DAADACD689F}"/>
              </a:ext>
            </a:extLst>
          </p:cNvPr>
          <p:cNvSpPr>
            <a:spLocks noGrp="1"/>
          </p:cNvSpPr>
          <p:nvPr>
            <p:ph type="sldNum" sz="quarter" idx="12"/>
          </p:nvPr>
        </p:nvSpPr>
        <p:spPr/>
        <p:txBody>
          <a:bodyPr/>
          <a:lstStyle/>
          <a:p>
            <a:pPr>
              <a:defRPr/>
            </a:pPr>
            <a:fld id="{CA4AC7C1-D12F-41DB-AB4A-A9F0A9959DA2}" type="slidenum">
              <a:rPr lang="ko-KR" altLang="en-US" smtClean="0"/>
              <a:pPr>
                <a:defRPr/>
              </a:pPr>
              <a:t>45</a:t>
            </a:fld>
            <a:endParaRPr lang="ko-KR" altLang="en-US"/>
          </a:p>
        </p:txBody>
      </p:sp>
      <p:pic>
        <p:nvPicPr>
          <p:cNvPr id="6" name="Picture 5">
            <a:extLst>
              <a:ext uri="{FF2B5EF4-FFF2-40B4-BE49-F238E27FC236}">
                <a16:creationId xmlns:a16="http://schemas.microsoft.com/office/drawing/2014/main" id="{7CFCD439-0E44-BBC3-2121-A1FA8C95DD29}"/>
              </a:ext>
            </a:extLst>
          </p:cNvPr>
          <p:cNvPicPr>
            <a:picLocks noChangeAspect="1"/>
          </p:cNvPicPr>
          <p:nvPr/>
        </p:nvPicPr>
        <p:blipFill>
          <a:blip r:embed="rId2"/>
          <a:stretch>
            <a:fillRect/>
          </a:stretch>
        </p:blipFill>
        <p:spPr>
          <a:xfrm>
            <a:off x="2195736" y="2492896"/>
            <a:ext cx="3305636" cy="743054"/>
          </a:xfrm>
          <a:prstGeom prst="rect">
            <a:avLst/>
          </a:prstGeom>
        </p:spPr>
      </p:pic>
      <p:pic>
        <p:nvPicPr>
          <p:cNvPr id="8" name="Picture 7">
            <a:extLst>
              <a:ext uri="{FF2B5EF4-FFF2-40B4-BE49-F238E27FC236}">
                <a16:creationId xmlns:a16="http://schemas.microsoft.com/office/drawing/2014/main" id="{29B08ADA-08C7-82CC-FE14-83BA2557E74F}"/>
              </a:ext>
            </a:extLst>
          </p:cNvPr>
          <p:cNvPicPr>
            <a:picLocks noChangeAspect="1"/>
          </p:cNvPicPr>
          <p:nvPr/>
        </p:nvPicPr>
        <p:blipFill>
          <a:blip r:embed="rId3"/>
          <a:stretch>
            <a:fillRect/>
          </a:stretch>
        </p:blipFill>
        <p:spPr>
          <a:xfrm>
            <a:off x="2771800" y="3669263"/>
            <a:ext cx="3067478" cy="304843"/>
          </a:xfrm>
          <a:prstGeom prst="rect">
            <a:avLst/>
          </a:prstGeom>
        </p:spPr>
      </p:pic>
    </p:spTree>
    <p:extLst>
      <p:ext uri="{BB962C8B-B14F-4D97-AF65-F5344CB8AC3E}">
        <p14:creationId xmlns:p14="http://schemas.microsoft.com/office/powerpoint/2010/main" val="3082331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EB0F-6C7D-8762-F5BD-DAFEC9778E54}"/>
              </a:ext>
            </a:extLst>
          </p:cNvPr>
          <p:cNvSpPr>
            <a:spLocks noGrp="1"/>
          </p:cNvSpPr>
          <p:nvPr>
            <p:ph type="title"/>
          </p:nvPr>
        </p:nvSpPr>
        <p:spPr/>
        <p:txBody>
          <a:bodyPr/>
          <a:lstStyle/>
          <a:p>
            <a:r>
              <a:rPr lang="en-US" sz="2400" dirty="0"/>
              <a:t>Using </a:t>
            </a:r>
            <a:r>
              <a:rPr lang="en-US" sz="2400" dirty="0" err="1"/>
              <a:t>Xacro</a:t>
            </a:r>
            <a:r>
              <a:rPr lang="en-US" sz="2400" dirty="0"/>
              <a:t> to clean up your code</a:t>
            </a:r>
          </a:p>
        </p:txBody>
      </p:sp>
      <p:sp>
        <p:nvSpPr>
          <p:cNvPr id="3" name="Content Placeholder 2">
            <a:extLst>
              <a:ext uri="{FF2B5EF4-FFF2-40B4-BE49-F238E27FC236}">
                <a16:creationId xmlns:a16="http://schemas.microsoft.com/office/drawing/2014/main" id="{F38EAD27-8218-E299-91EE-A2839A4D4169}"/>
              </a:ext>
            </a:extLst>
          </p:cNvPr>
          <p:cNvSpPr>
            <a:spLocks noGrp="1"/>
          </p:cNvSpPr>
          <p:nvPr>
            <p:ph idx="1"/>
          </p:nvPr>
        </p:nvSpPr>
        <p:spPr>
          <a:xfrm>
            <a:off x="179512" y="1071563"/>
            <a:ext cx="8784976" cy="5214937"/>
          </a:xfrm>
        </p:spPr>
        <p:txBody>
          <a:bodyPr/>
          <a:lstStyle/>
          <a:p>
            <a:r>
              <a:rPr lang="en-US" dirty="0"/>
              <a:t>Parametrized Macro</a:t>
            </a:r>
          </a:p>
          <a:p>
            <a:pPr lvl="1"/>
            <a:r>
              <a:rPr lang="en-US" sz="1600" b="0" i="0" dirty="0">
                <a:effectLst/>
              </a:rPr>
              <a:t>You can also parameterize macros so that they don’t generate the same exact text every time. </a:t>
            </a:r>
            <a:r>
              <a:rPr lang="en-US" sz="1600" b="0" dirty="0">
                <a:effectLst/>
              </a:rPr>
              <a:t>First, let’s take an example of a simple macro used in R2D2.</a:t>
            </a:r>
          </a:p>
          <a:p>
            <a:pPr lvl="1"/>
            <a:endParaRPr lang="en-US" sz="1600" dirty="0"/>
          </a:p>
          <a:p>
            <a:pPr lvl="1"/>
            <a:endParaRPr lang="en-US" sz="1600" b="0" dirty="0">
              <a:effectLst/>
            </a:endParaRPr>
          </a:p>
          <a:p>
            <a:pPr marL="457200" lvl="1" indent="0">
              <a:buNone/>
            </a:pPr>
            <a:endParaRPr lang="en-US" sz="1600" dirty="0"/>
          </a:p>
          <a:p>
            <a:pPr marL="457200" lvl="1" indent="0">
              <a:buNone/>
            </a:pPr>
            <a:endParaRPr lang="en-US" sz="1600" dirty="0"/>
          </a:p>
          <a:p>
            <a:pPr marL="457200" lvl="1" indent="0">
              <a:buNone/>
            </a:pPr>
            <a:endParaRPr lang="en-US" sz="1600" b="0" dirty="0">
              <a:effectLst/>
            </a:endParaRPr>
          </a:p>
          <a:p>
            <a:pPr lvl="1"/>
            <a:r>
              <a:rPr lang="en-US" sz="1400" b="0" i="0" dirty="0">
                <a:effectLst/>
                <a:latin typeface="Lato" panose="020F0502020204030203" pitchFamily="34" charset="0"/>
              </a:rPr>
              <a:t>This can be used with the code</a:t>
            </a:r>
          </a:p>
          <a:p>
            <a:pPr marL="457200" lvl="1" indent="0">
              <a:buNone/>
            </a:pPr>
            <a:endParaRPr lang="en-US" sz="1600" b="0" i="0" dirty="0">
              <a:effectLst/>
              <a:latin typeface="Lato" panose="020F0502020204030203" pitchFamily="34" charset="0"/>
            </a:endParaRPr>
          </a:p>
          <a:p>
            <a:pPr algn="l"/>
            <a:r>
              <a:rPr lang="en-US" sz="1400" b="0" i="0" dirty="0">
                <a:effectLst/>
                <a:latin typeface="Lato" panose="020F0502020204030203" pitchFamily="34" charset="0"/>
              </a:rPr>
              <a:t>The parameters act just like properties, and you can use them in expressions</a:t>
            </a:r>
          </a:p>
          <a:p>
            <a:pPr algn="l"/>
            <a:r>
              <a:rPr lang="en-US" sz="1400" b="0" i="0" dirty="0">
                <a:effectLst/>
                <a:latin typeface="Lato" panose="020F0502020204030203" pitchFamily="34" charset="0"/>
              </a:rPr>
              <a:t>You can also use entire blocks as parameters too.</a:t>
            </a:r>
          </a:p>
          <a:p>
            <a:pPr algn="l"/>
            <a:endParaRPr lang="en-US" sz="1400" b="0" i="0" dirty="0">
              <a:effectLst/>
              <a:latin typeface="Lato" panose="020F0502020204030203" pitchFamily="34" charset="0"/>
            </a:endParaRPr>
          </a:p>
          <a:p>
            <a:pPr lvl="1"/>
            <a:endParaRPr lang="en-US" sz="1600" b="0" i="0" dirty="0">
              <a:solidFill>
                <a:srgbClr val="404040"/>
              </a:solidFill>
              <a:effectLst/>
              <a:latin typeface="Lato" panose="020F0502020204030203" pitchFamily="34" charset="0"/>
            </a:endParaRPr>
          </a:p>
          <a:p>
            <a:pPr marL="914400" lvl="2" indent="0">
              <a:buNone/>
            </a:pPr>
            <a:br>
              <a:rPr lang="en-US" sz="1800" b="0" i="0" dirty="0">
                <a:solidFill>
                  <a:srgbClr val="404040"/>
                </a:solidFill>
                <a:effectLst/>
                <a:latin typeface="Lato" panose="020F0502020204030203" pitchFamily="34" charset="0"/>
              </a:rPr>
            </a:br>
            <a:endParaRPr lang="en-US" sz="2000" b="0" dirty="0">
              <a:effectLst/>
            </a:endParaRPr>
          </a:p>
          <a:p>
            <a:pPr marL="0" indent="0">
              <a:buNone/>
            </a:pPr>
            <a:br>
              <a:rPr lang="en-US" sz="1400" b="0" i="0" dirty="0">
                <a:solidFill>
                  <a:srgbClr val="404040"/>
                </a:solidFill>
                <a:effectLst/>
                <a:latin typeface="Lato" panose="020F0502020204030203" pitchFamily="34" charset="0"/>
              </a:rPr>
            </a:br>
            <a:endParaRPr lang="en-US" sz="1600" dirty="0"/>
          </a:p>
        </p:txBody>
      </p:sp>
      <p:sp>
        <p:nvSpPr>
          <p:cNvPr id="4" name="Slide Number Placeholder 3">
            <a:extLst>
              <a:ext uri="{FF2B5EF4-FFF2-40B4-BE49-F238E27FC236}">
                <a16:creationId xmlns:a16="http://schemas.microsoft.com/office/drawing/2014/main" id="{DBFB18C8-447A-6562-4757-B58025BE990F}"/>
              </a:ext>
            </a:extLst>
          </p:cNvPr>
          <p:cNvSpPr>
            <a:spLocks noGrp="1"/>
          </p:cNvSpPr>
          <p:nvPr>
            <p:ph type="sldNum" sz="quarter" idx="12"/>
          </p:nvPr>
        </p:nvSpPr>
        <p:spPr/>
        <p:txBody>
          <a:bodyPr/>
          <a:lstStyle/>
          <a:p>
            <a:pPr>
              <a:defRPr/>
            </a:pPr>
            <a:fld id="{CA4AC7C1-D12F-41DB-AB4A-A9F0A9959DA2}" type="slidenum">
              <a:rPr lang="ko-KR" altLang="en-US" smtClean="0"/>
              <a:pPr>
                <a:defRPr/>
              </a:pPr>
              <a:t>46</a:t>
            </a:fld>
            <a:endParaRPr lang="ko-KR" altLang="en-US"/>
          </a:p>
        </p:txBody>
      </p:sp>
      <p:pic>
        <p:nvPicPr>
          <p:cNvPr id="6" name="Picture 5">
            <a:extLst>
              <a:ext uri="{FF2B5EF4-FFF2-40B4-BE49-F238E27FC236}">
                <a16:creationId xmlns:a16="http://schemas.microsoft.com/office/drawing/2014/main" id="{865A183A-025E-3229-2473-ABA9BFD7EF16}"/>
              </a:ext>
            </a:extLst>
          </p:cNvPr>
          <p:cNvPicPr>
            <a:picLocks noChangeAspect="1"/>
          </p:cNvPicPr>
          <p:nvPr/>
        </p:nvPicPr>
        <p:blipFill>
          <a:blip r:embed="rId2"/>
          <a:stretch>
            <a:fillRect/>
          </a:stretch>
        </p:blipFill>
        <p:spPr>
          <a:xfrm>
            <a:off x="3131840" y="2060848"/>
            <a:ext cx="3210374" cy="1189335"/>
          </a:xfrm>
          <a:prstGeom prst="rect">
            <a:avLst/>
          </a:prstGeom>
        </p:spPr>
      </p:pic>
      <p:pic>
        <p:nvPicPr>
          <p:cNvPr id="8" name="Picture 7">
            <a:extLst>
              <a:ext uri="{FF2B5EF4-FFF2-40B4-BE49-F238E27FC236}">
                <a16:creationId xmlns:a16="http://schemas.microsoft.com/office/drawing/2014/main" id="{AA82E96C-20C3-1674-B119-D24AD7B6483F}"/>
              </a:ext>
            </a:extLst>
          </p:cNvPr>
          <p:cNvPicPr>
            <a:picLocks noChangeAspect="1"/>
          </p:cNvPicPr>
          <p:nvPr/>
        </p:nvPicPr>
        <p:blipFill>
          <a:blip r:embed="rId3"/>
          <a:stretch>
            <a:fillRect/>
          </a:stretch>
        </p:blipFill>
        <p:spPr>
          <a:xfrm>
            <a:off x="2966813" y="3789040"/>
            <a:ext cx="3210373" cy="266737"/>
          </a:xfrm>
          <a:prstGeom prst="rect">
            <a:avLst/>
          </a:prstGeom>
        </p:spPr>
      </p:pic>
      <p:pic>
        <p:nvPicPr>
          <p:cNvPr id="10" name="Picture 9">
            <a:extLst>
              <a:ext uri="{FF2B5EF4-FFF2-40B4-BE49-F238E27FC236}">
                <a16:creationId xmlns:a16="http://schemas.microsoft.com/office/drawing/2014/main" id="{3A505466-209D-C13B-FDDF-C89C8EC2C02D}"/>
              </a:ext>
            </a:extLst>
          </p:cNvPr>
          <p:cNvPicPr>
            <a:picLocks noChangeAspect="1"/>
          </p:cNvPicPr>
          <p:nvPr/>
        </p:nvPicPr>
        <p:blipFill>
          <a:blip r:embed="rId4"/>
          <a:stretch>
            <a:fillRect/>
          </a:stretch>
        </p:blipFill>
        <p:spPr>
          <a:xfrm>
            <a:off x="4499992" y="4293096"/>
            <a:ext cx="2431256" cy="2052923"/>
          </a:xfrm>
          <a:prstGeom prst="rect">
            <a:avLst/>
          </a:prstGeom>
        </p:spPr>
      </p:pic>
    </p:spTree>
    <p:extLst>
      <p:ext uri="{BB962C8B-B14F-4D97-AF65-F5344CB8AC3E}">
        <p14:creationId xmlns:p14="http://schemas.microsoft.com/office/powerpoint/2010/main" val="2456185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50E7-D7E9-7B75-79E5-1D708F667701}"/>
              </a:ext>
            </a:extLst>
          </p:cNvPr>
          <p:cNvSpPr>
            <a:spLocks noGrp="1"/>
          </p:cNvSpPr>
          <p:nvPr>
            <p:ph type="title"/>
          </p:nvPr>
        </p:nvSpPr>
        <p:spPr/>
        <p:txBody>
          <a:bodyPr/>
          <a:lstStyle/>
          <a:p>
            <a:r>
              <a:rPr lang="en-US" sz="2400" dirty="0"/>
              <a:t>Using </a:t>
            </a:r>
            <a:r>
              <a:rPr lang="en-US" sz="2400" dirty="0" err="1"/>
              <a:t>Xacro</a:t>
            </a:r>
            <a:r>
              <a:rPr lang="en-US" sz="2400" dirty="0"/>
              <a:t> to clean up your code</a:t>
            </a:r>
          </a:p>
        </p:txBody>
      </p:sp>
      <p:sp>
        <p:nvSpPr>
          <p:cNvPr id="3" name="Content Placeholder 2">
            <a:extLst>
              <a:ext uri="{FF2B5EF4-FFF2-40B4-BE49-F238E27FC236}">
                <a16:creationId xmlns:a16="http://schemas.microsoft.com/office/drawing/2014/main" id="{881A40CD-F499-B790-87F4-E7BDBDFD1CD5}"/>
              </a:ext>
            </a:extLst>
          </p:cNvPr>
          <p:cNvSpPr>
            <a:spLocks noGrp="1"/>
          </p:cNvSpPr>
          <p:nvPr>
            <p:ph idx="1"/>
          </p:nvPr>
        </p:nvSpPr>
        <p:spPr>
          <a:xfrm>
            <a:off x="251520" y="1071563"/>
            <a:ext cx="8640960" cy="5214937"/>
          </a:xfrm>
        </p:spPr>
        <p:txBody>
          <a:bodyPr/>
          <a:lstStyle/>
          <a:p>
            <a:r>
              <a:rPr lang="en-US" sz="2000" dirty="0"/>
              <a:t>Practical Usage</a:t>
            </a:r>
          </a:p>
          <a:p>
            <a:pPr lvl="1"/>
            <a:r>
              <a:rPr lang="en-US" sz="1600" b="0" i="0" dirty="0">
                <a:effectLst/>
                <a:latin typeface="Lato" panose="020F0502020204030203" pitchFamily="34" charset="0"/>
              </a:rPr>
              <a:t>The </a:t>
            </a:r>
            <a:r>
              <a:rPr lang="en-US" sz="1600" b="0" i="0" dirty="0" err="1">
                <a:effectLst/>
                <a:latin typeface="Lato" panose="020F0502020204030203" pitchFamily="34" charset="0"/>
              </a:rPr>
              <a:t>xacro</a:t>
            </a:r>
            <a:r>
              <a:rPr lang="en-US" sz="1600" b="0" i="0" dirty="0">
                <a:effectLst/>
                <a:latin typeface="Lato" panose="020F0502020204030203" pitchFamily="34" charset="0"/>
              </a:rPr>
              <a:t> language is rather flexible in what it allows you to do. Here are a few useful ways that </a:t>
            </a:r>
            <a:r>
              <a:rPr lang="en-US" sz="1600" b="0" i="0" dirty="0" err="1">
                <a:effectLst/>
                <a:latin typeface="Lato" panose="020F0502020204030203" pitchFamily="34" charset="0"/>
              </a:rPr>
              <a:t>xacro</a:t>
            </a:r>
            <a:r>
              <a:rPr lang="en-US" sz="1600" b="0" i="0" dirty="0">
                <a:effectLst/>
                <a:latin typeface="Lato" panose="020F0502020204030203" pitchFamily="34" charset="0"/>
              </a:rPr>
              <a:t> is used in the </a:t>
            </a:r>
            <a:r>
              <a:rPr lang="en-US" sz="1600" b="0" i="0" u="none" strike="noStrike" dirty="0">
                <a:effectLst/>
                <a:latin typeface="Lato" panose="020F0502020204030203" pitchFamily="34" charset="0"/>
                <a:hlinkClick r:id="rId2">
                  <a:extLst>
                    <a:ext uri="{A12FA001-AC4F-418D-AE19-62706E023703}">
                      <ahyp:hlinkClr xmlns:ahyp="http://schemas.microsoft.com/office/drawing/2018/hyperlinkcolor" val="tx"/>
                    </a:ext>
                  </a:extLst>
                </a:hlinkClick>
              </a:rPr>
              <a:t>R2D2 model</a:t>
            </a:r>
            <a:r>
              <a:rPr lang="en-US" sz="1600" b="0" i="0" dirty="0">
                <a:effectLst/>
                <a:latin typeface="Lato" panose="020F0502020204030203" pitchFamily="34" charset="0"/>
              </a:rPr>
              <a:t>, in addition to the default inertial macro shown above.</a:t>
            </a:r>
          </a:p>
          <a:p>
            <a:pPr lvl="2"/>
            <a:r>
              <a:rPr lang="en-US" sz="1600" dirty="0"/>
              <a:t>ros2 launch </a:t>
            </a:r>
            <a:r>
              <a:rPr lang="en-US" sz="1600" dirty="0" err="1"/>
              <a:t>urdf_tutorial</a:t>
            </a:r>
            <a:r>
              <a:rPr lang="en-US" sz="1600" dirty="0"/>
              <a:t> display.launch.py model:=</a:t>
            </a:r>
            <a:r>
              <a:rPr lang="en-US" sz="1600" dirty="0" err="1"/>
              <a:t>urdf</a:t>
            </a:r>
            <a:r>
              <a:rPr lang="en-US" sz="1600" dirty="0"/>
              <a:t>/08-macroed.urdf.xacro</a:t>
            </a:r>
          </a:p>
          <a:p>
            <a:r>
              <a:rPr lang="en-US" sz="2000" dirty="0"/>
              <a:t>Leg macro</a:t>
            </a:r>
          </a:p>
          <a:p>
            <a:pPr lvl="1"/>
            <a:r>
              <a:rPr lang="en-US" sz="1400" b="0" i="0" dirty="0">
                <a:effectLst/>
                <a:latin typeface="Lato" panose="020F0502020204030203" pitchFamily="34" charset="0"/>
              </a:rPr>
              <a:t>Often you want to create multiple similar looking objects in different locations. You can use a macro and some simple math to reduce the amount of code you have to write, like we do with R2’s two legs.</a:t>
            </a:r>
            <a:endParaRPr lang="en-US" sz="1600" dirty="0"/>
          </a:p>
        </p:txBody>
      </p:sp>
      <p:sp>
        <p:nvSpPr>
          <p:cNvPr id="4" name="Slide Number Placeholder 3">
            <a:extLst>
              <a:ext uri="{FF2B5EF4-FFF2-40B4-BE49-F238E27FC236}">
                <a16:creationId xmlns:a16="http://schemas.microsoft.com/office/drawing/2014/main" id="{A5C99F06-763D-664E-E869-815E8F443F7B}"/>
              </a:ext>
            </a:extLst>
          </p:cNvPr>
          <p:cNvSpPr>
            <a:spLocks noGrp="1"/>
          </p:cNvSpPr>
          <p:nvPr>
            <p:ph type="sldNum" sz="quarter" idx="12"/>
          </p:nvPr>
        </p:nvSpPr>
        <p:spPr/>
        <p:txBody>
          <a:bodyPr/>
          <a:lstStyle/>
          <a:p>
            <a:pPr>
              <a:defRPr/>
            </a:pPr>
            <a:fld id="{CA4AC7C1-D12F-41DB-AB4A-A9F0A9959DA2}" type="slidenum">
              <a:rPr lang="ko-KR" altLang="en-US" smtClean="0"/>
              <a:pPr>
                <a:defRPr/>
              </a:pPr>
              <a:t>47</a:t>
            </a:fld>
            <a:endParaRPr lang="ko-KR" altLang="en-US"/>
          </a:p>
        </p:txBody>
      </p:sp>
      <p:pic>
        <p:nvPicPr>
          <p:cNvPr id="6" name="Picture 5">
            <a:extLst>
              <a:ext uri="{FF2B5EF4-FFF2-40B4-BE49-F238E27FC236}">
                <a16:creationId xmlns:a16="http://schemas.microsoft.com/office/drawing/2014/main" id="{6E664C6F-A9B2-2B6F-223C-C9AA63A41444}"/>
              </a:ext>
            </a:extLst>
          </p:cNvPr>
          <p:cNvPicPr>
            <a:picLocks noChangeAspect="1"/>
          </p:cNvPicPr>
          <p:nvPr/>
        </p:nvPicPr>
        <p:blipFill>
          <a:blip r:embed="rId3"/>
          <a:stretch>
            <a:fillRect/>
          </a:stretch>
        </p:blipFill>
        <p:spPr>
          <a:xfrm>
            <a:off x="3206293" y="3429000"/>
            <a:ext cx="2731413" cy="2897514"/>
          </a:xfrm>
          <a:prstGeom prst="rect">
            <a:avLst/>
          </a:prstGeom>
        </p:spPr>
      </p:pic>
    </p:spTree>
    <p:extLst>
      <p:ext uri="{BB962C8B-B14F-4D97-AF65-F5344CB8AC3E}">
        <p14:creationId xmlns:p14="http://schemas.microsoft.com/office/powerpoint/2010/main" val="881674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69AE-CCE9-1996-A20F-8E950D01069C}"/>
              </a:ext>
            </a:extLst>
          </p:cNvPr>
          <p:cNvSpPr>
            <a:spLocks noGrp="1"/>
          </p:cNvSpPr>
          <p:nvPr>
            <p:ph type="title"/>
          </p:nvPr>
        </p:nvSpPr>
        <p:spPr/>
        <p:txBody>
          <a:bodyPr/>
          <a:lstStyle/>
          <a:p>
            <a:r>
              <a:rPr lang="en-US" sz="2400" dirty="0"/>
              <a:t>Using URDF with </a:t>
            </a:r>
            <a:r>
              <a:rPr lang="en-US" sz="2400" dirty="0" err="1"/>
              <a:t>robot_state_publisher</a:t>
            </a:r>
            <a:endParaRPr lang="en-US" sz="2400" dirty="0"/>
          </a:p>
        </p:txBody>
      </p:sp>
      <p:sp>
        <p:nvSpPr>
          <p:cNvPr id="3" name="Content Placeholder 2">
            <a:extLst>
              <a:ext uri="{FF2B5EF4-FFF2-40B4-BE49-F238E27FC236}">
                <a16:creationId xmlns:a16="http://schemas.microsoft.com/office/drawing/2014/main" id="{E4DFEEA3-30FF-92CF-432C-A8ED36017C1A}"/>
              </a:ext>
            </a:extLst>
          </p:cNvPr>
          <p:cNvSpPr>
            <a:spLocks noGrp="1"/>
          </p:cNvSpPr>
          <p:nvPr>
            <p:ph idx="1"/>
          </p:nvPr>
        </p:nvSpPr>
        <p:spPr>
          <a:xfrm>
            <a:off x="179512" y="1071563"/>
            <a:ext cx="8712968" cy="5214937"/>
          </a:xfrm>
        </p:spPr>
        <p:txBody>
          <a:bodyPr/>
          <a:lstStyle/>
          <a:p>
            <a:pPr algn="l"/>
            <a:r>
              <a:rPr lang="en-US" sz="1600" b="1" i="0" dirty="0">
                <a:effectLst/>
                <a:latin typeface="Lato" panose="020F0502020204030203" pitchFamily="34" charset="0"/>
              </a:rPr>
              <a:t>Goal:</a:t>
            </a:r>
            <a:r>
              <a:rPr lang="en-US" sz="1600" b="0" i="0" dirty="0">
                <a:effectLst/>
                <a:latin typeface="Lato" panose="020F0502020204030203" pitchFamily="34" charset="0"/>
              </a:rPr>
              <a:t> Simulate a walking robot modeled in URDF and view it in </a:t>
            </a:r>
            <a:r>
              <a:rPr lang="en-US" sz="1600" b="0" i="0" dirty="0" err="1">
                <a:effectLst/>
                <a:latin typeface="Lato" panose="020F0502020204030203" pitchFamily="34" charset="0"/>
              </a:rPr>
              <a:t>Rviz</a:t>
            </a:r>
            <a:r>
              <a:rPr lang="en-US" sz="1600" b="0" i="0" dirty="0">
                <a:effectLst/>
                <a:latin typeface="Lato" panose="020F0502020204030203" pitchFamily="34" charset="0"/>
              </a:rPr>
              <a:t>.</a:t>
            </a:r>
          </a:p>
          <a:p>
            <a:pPr lvl="1"/>
            <a:r>
              <a:rPr lang="en-US" sz="1400" dirty="0"/>
              <a:t>First, we create the URDF model describing the robot assembly. Next we write a node which simulates the motion and publishes the </a:t>
            </a:r>
            <a:r>
              <a:rPr lang="en-US" sz="1400" dirty="0" err="1"/>
              <a:t>JointState</a:t>
            </a:r>
            <a:r>
              <a:rPr lang="en-US" sz="1400" dirty="0"/>
              <a:t> and transforms. We then use </a:t>
            </a:r>
            <a:r>
              <a:rPr lang="en-US" sz="1400" dirty="0" err="1"/>
              <a:t>robot_state_publisher</a:t>
            </a:r>
            <a:r>
              <a:rPr lang="en-US" sz="1400" dirty="0"/>
              <a:t> to publish the entire robot state to /tf2</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457200" lvl="1" indent="0">
              <a:buNone/>
            </a:pPr>
            <a:endParaRPr lang="en-US" sz="1600" dirty="0"/>
          </a:p>
          <a:p>
            <a:pPr lvl="1"/>
            <a:r>
              <a:rPr lang="en-US" sz="1400" dirty="0"/>
              <a:t>Step 1: Create a package</a:t>
            </a:r>
          </a:p>
          <a:p>
            <a:pPr lvl="1"/>
            <a:r>
              <a:rPr lang="en-US" sz="1400" dirty="0"/>
              <a:t>Step 2: Create a URDF File</a:t>
            </a:r>
          </a:p>
          <a:p>
            <a:pPr lvl="1"/>
            <a:r>
              <a:rPr lang="en-US" sz="1400" dirty="0"/>
              <a:t>Step 3: Publish the state</a:t>
            </a:r>
          </a:p>
          <a:p>
            <a:pPr lvl="1"/>
            <a:r>
              <a:rPr lang="en-US" sz="1400" dirty="0"/>
              <a:t>Step 4: Create a launch file</a:t>
            </a:r>
          </a:p>
          <a:p>
            <a:pPr lvl="1"/>
            <a:r>
              <a:rPr lang="en-US" sz="1400" dirty="0"/>
              <a:t>Step 5: Edit the setup.py file</a:t>
            </a:r>
          </a:p>
          <a:p>
            <a:pPr lvl="1"/>
            <a:r>
              <a:rPr lang="en-US" sz="1400" dirty="0"/>
              <a:t>Step 6: Install the package</a:t>
            </a:r>
          </a:p>
          <a:p>
            <a:pPr lvl="1"/>
            <a:r>
              <a:rPr lang="en-US" sz="1400" dirty="0"/>
              <a:t>Step 7: View the results</a:t>
            </a:r>
            <a:br>
              <a:rPr lang="en-US" sz="1600" dirty="0"/>
            </a:br>
            <a:endParaRPr lang="en-US" sz="1600" dirty="0"/>
          </a:p>
        </p:txBody>
      </p:sp>
      <p:sp>
        <p:nvSpPr>
          <p:cNvPr id="4" name="Slide Number Placeholder 3">
            <a:extLst>
              <a:ext uri="{FF2B5EF4-FFF2-40B4-BE49-F238E27FC236}">
                <a16:creationId xmlns:a16="http://schemas.microsoft.com/office/drawing/2014/main" id="{D8D96195-89FA-1B45-5B36-D50E6AE63FAD}"/>
              </a:ext>
            </a:extLst>
          </p:cNvPr>
          <p:cNvSpPr>
            <a:spLocks noGrp="1"/>
          </p:cNvSpPr>
          <p:nvPr>
            <p:ph type="sldNum" sz="quarter" idx="12"/>
          </p:nvPr>
        </p:nvSpPr>
        <p:spPr/>
        <p:txBody>
          <a:bodyPr/>
          <a:lstStyle/>
          <a:p>
            <a:pPr>
              <a:defRPr/>
            </a:pPr>
            <a:fld id="{CA4AC7C1-D12F-41DB-AB4A-A9F0A9959DA2}" type="slidenum">
              <a:rPr lang="ko-KR" altLang="en-US" smtClean="0"/>
              <a:pPr>
                <a:defRPr/>
              </a:pPr>
              <a:t>48</a:t>
            </a:fld>
            <a:endParaRPr lang="ko-KR" altLang="en-US"/>
          </a:p>
        </p:txBody>
      </p:sp>
      <p:pic>
        <p:nvPicPr>
          <p:cNvPr id="7170" name="Picture 2">
            <a:extLst>
              <a:ext uri="{FF2B5EF4-FFF2-40B4-BE49-F238E27FC236}">
                <a16:creationId xmlns:a16="http://schemas.microsoft.com/office/drawing/2014/main" id="{13E8F874-2708-B078-D324-11C151FCA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750" y="1844824"/>
            <a:ext cx="3446512" cy="2584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989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687EDEE0-9A05-46C9-A60B-FF6D95AD6329}"/>
              </a:ext>
            </a:extLst>
          </p:cNvPr>
          <p:cNvSpPr>
            <a:spLocks noGrp="1" noChangeArrowheads="1"/>
          </p:cNvSpPr>
          <p:nvPr>
            <p:ph type="title"/>
          </p:nvPr>
        </p:nvSpPr>
        <p:spPr/>
        <p:txBody>
          <a:bodyPr/>
          <a:lstStyle/>
          <a:p>
            <a:pPr eaLnBrk="1" hangingPunct="1"/>
            <a:r>
              <a:rPr lang="en-US" altLang="ko-KR">
                <a:ea typeface="굴림" panose="020B0600000101010101" pitchFamily="34" charset="-127"/>
              </a:rPr>
              <a:t>Brief break (if on schedule)</a:t>
            </a:r>
          </a:p>
        </p:txBody>
      </p:sp>
      <p:sp>
        <p:nvSpPr>
          <p:cNvPr id="53253" name="Text Box 5">
            <a:extLst>
              <a:ext uri="{FF2B5EF4-FFF2-40B4-BE49-F238E27FC236}">
                <a16:creationId xmlns:a16="http://schemas.microsoft.com/office/drawing/2014/main" id="{82BF0679-F183-4A85-9FE7-FC869C86F178}"/>
              </a:ext>
            </a:extLst>
          </p:cNvPr>
          <p:cNvSpPr txBox="1">
            <a:spLocks noChangeArrowheads="1"/>
          </p:cNvSpPr>
          <p:nvPr/>
        </p:nvSpPr>
        <p:spPr bwMode="auto">
          <a:xfrm>
            <a:off x="1692275" y="1989138"/>
            <a:ext cx="26225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buClr>
                <a:srgbClr val="FF0000"/>
              </a:buClr>
              <a:buFont typeface="Wingdings" panose="05000000000000000000" pitchFamily="2" charset="2"/>
              <a:buChar char="§"/>
              <a:defRPr sz="2400">
                <a:solidFill>
                  <a:schemeClr val="tx1"/>
                </a:solidFill>
                <a:latin typeface="Arial" panose="020B0604020202020204" pitchFamily="34" charset="0"/>
              </a:defRPr>
            </a:lvl2pPr>
            <a:lvl3pPr marL="1143000" indent="-228600">
              <a:buClr>
                <a:srgbClr val="FF0000"/>
              </a:buClr>
              <a:buChar char="•"/>
              <a:defRPr sz="2400">
                <a:solidFill>
                  <a:schemeClr val="tx1"/>
                </a:solidFill>
                <a:latin typeface="Arial" panose="020B0604020202020204" pitchFamily="34" charset="0"/>
              </a:defRPr>
            </a:lvl3pPr>
            <a:lvl4pPr marL="1600200" indent="-228600">
              <a:buClr>
                <a:srgbClr val="FF0000"/>
              </a:buClr>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r>
              <a:rPr lang="en-US" altLang="ko-KR" sz="7200">
                <a:ea typeface="굴림" panose="020B0600000101010101" pitchFamily="34" charset="-127"/>
              </a:rPr>
              <a:t>Q&amp;A?</a:t>
            </a:r>
          </a:p>
        </p:txBody>
      </p:sp>
      <p:pic>
        <p:nvPicPr>
          <p:cNvPr id="53254" name="Picture 6" descr="j0360516">
            <a:extLst>
              <a:ext uri="{FF2B5EF4-FFF2-40B4-BE49-F238E27FC236}">
                <a16:creationId xmlns:a16="http://schemas.microsoft.com/office/drawing/2014/main" id="{73449A34-F11E-42D7-A135-0A5E104C66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725" y="1989138"/>
            <a:ext cx="188753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2532A73-CCEB-4DD4-818E-1B519116B5E1}"/>
              </a:ext>
            </a:extLst>
          </p:cNvPr>
          <p:cNvSpPr txBox="1"/>
          <p:nvPr/>
        </p:nvSpPr>
        <p:spPr>
          <a:xfrm>
            <a:off x="1979712" y="3776960"/>
            <a:ext cx="5360565" cy="646331"/>
          </a:xfrm>
          <a:prstGeom prst="rect">
            <a:avLst/>
          </a:prstGeom>
          <a:noFill/>
          <a:ln w="28575">
            <a:solidFill>
              <a:schemeClr val="accent1"/>
            </a:solidFill>
            <a:prstDash val="sysDash"/>
          </a:ln>
        </p:spPr>
        <p:txBody>
          <a:bodyPr wrap="square">
            <a:spAutoFit/>
          </a:bodyPr>
          <a:lstStyle/>
          <a:p>
            <a:pPr algn="ctr" eaLnBrk="1" latinLnBrk="1" hangingPunct="1">
              <a:defRPr/>
            </a:pPr>
            <a:r>
              <a:rPr lang="en-US" altLang="ko-KR" b="1" dirty="0">
                <a:latin typeface="+mn-lt"/>
                <a:ea typeface="굴림" charset="-127"/>
              </a:rPr>
              <a:t>Prof.</a:t>
            </a:r>
            <a:r>
              <a:rPr lang="ko-KR" altLang="en-US" b="1" dirty="0">
                <a:latin typeface="+mn-lt"/>
                <a:ea typeface="굴림" charset="-127"/>
              </a:rPr>
              <a:t> </a:t>
            </a:r>
            <a:r>
              <a:rPr lang="en-US" altLang="ko-KR" b="1" dirty="0">
                <a:latin typeface="+mn-lt"/>
                <a:ea typeface="굴림" charset="-127"/>
              </a:rPr>
              <a:t>Mehdi </a:t>
            </a:r>
            <a:r>
              <a:rPr lang="en-US" altLang="ko-KR" b="1" dirty="0" err="1">
                <a:latin typeface="+mn-lt"/>
                <a:ea typeface="굴림" charset="-127"/>
              </a:rPr>
              <a:t>pirahandeh</a:t>
            </a:r>
            <a:endParaRPr lang="en-US" altLang="ko-KR" b="1" dirty="0">
              <a:latin typeface="+mn-lt"/>
              <a:ea typeface="굴림" charset="-127"/>
            </a:endParaRPr>
          </a:p>
          <a:p>
            <a:pPr algn="ctr" eaLnBrk="1" latinLnBrk="1" hangingPunct="1">
              <a:defRPr/>
            </a:pPr>
            <a:r>
              <a:rPr lang="en-US" altLang="ko-KR" b="1" dirty="0">
                <a:latin typeface="+mn-lt"/>
                <a:ea typeface="굴림" charset="-127"/>
              </a:rPr>
              <a:t>E-mail : mehdi at </a:t>
            </a:r>
            <a:r>
              <a:rPr lang="en-US" altLang="ko-KR" b="1" dirty="0" err="1">
                <a:latin typeface="+mn-lt"/>
                <a:ea typeface="굴림" charset="-127"/>
              </a:rPr>
              <a:t>inha</a:t>
            </a:r>
            <a:r>
              <a:rPr lang="en-US" altLang="ko-KR" b="1" dirty="0">
                <a:latin typeface="+mn-lt"/>
                <a:ea typeface="굴림" charset="-127"/>
              </a:rPr>
              <a:t> dot ac dot </a:t>
            </a:r>
            <a:r>
              <a:rPr lang="en-US" altLang="ko-KR" b="1" dirty="0" err="1">
                <a:latin typeface="+mn-lt"/>
                <a:ea typeface="굴림" charset="-127"/>
              </a:rPr>
              <a:t>kr</a:t>
            </a:r>
            <a:endParaRPr lang="en-US" altLang="ko-KR" b="1" dirty="0">
              <a:latin typeface="+mn-lt"/>
              <a:ea typeface="굴림"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28034"/>
                                        </p:tgtEl>
                                        <p:attrNameLst>
                                          <p:attrName>style.visibility</p:attrName>
                                        </p:attrNameLst>
                                      </p:cBhvr>
                                      <p:to>
                                        <p:strVal val="visible"/>
                                      </p:to>
                                    </p:set>
                                    <p:animEffect transition="in" filter="dissolve">
                                      <p:cBhvr>
                                        <p:cTn id="7" dur="500"/>
                                        <p:tgtEl>
                                          <p:spTgt spid="4280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E000-C0B7-1B29-A8C4-45B722290272}"/>
              </a:ext>
            </a:extLst>
          </p:cNvPr>
          <p:cNvSpPr>
            <a:spLocks noGrp="1"/>
          </p:cNvSpPr>
          <p:nvPr>
            <p:ph type="title"/>
          </p:nvPr>
        </p:nvSpPr>
        <p:spPr/>
        <p:txBody>
          <a:bodyPr/>
          <a:lstStyle/>
          <a:p>
            <a:r>
              <a:rPr lang="en-US" sz="2400" b="1" i="0" dirty="0">
                <a:solidFill>
                  <a:srgbClr val="404040"/>
                </a:solidFill>
                <a:effectLst/>
                <a:latin typeface="Roboto Slab"/>
              </a:rPr>
              <a:t>Managing Dependencies with rosdep</a:t>
            </a:r>
            <a:endParaRPr lang="en-US" sz="2400" dirty="0"/>
          </a:p>
        </p:txBody>
      </p:sp>
      <p:sp>
        <p:nvSpPr>
          <p:cNvPr id="3" name="Content Placeholder 2">
            <a:extLst>
              <a:ext uri="{FF2B5EF4-FFF2-40B4-BE49-F238E27FC236}">
                <a16:creationId xmlns:a16="http://schemas.microsoft.com/office/drawing/2014/main" id="{B24EC6F4-6666-891D-E1EE-8E6A614181E9}"/>
              </a:ext>
            </a:extLst>
          </p:cNvPr>
          <p:cNvSpPr>
            <a:spLocks noGrp="1"/>
          </p:cNvSpPr>
          <p:nvPr>
            <p:ph idx="1"/>
          </p:nvPr>
        </p:nvSpPr>
        <p:spPr>
          <a:xfrm>
            <a:off x="222174" y="1124744"/>
            <a:ext cx="8699651" cy="5214937"/>
          </a:xfrm>
        </p:spPr>
        <p:txBody>
          <a:bodyPr/>
          <a:lstStyle/>
          <a:p>
            <a:r>
              <a:rPr kumimoji="0" lang="en-US" altLang="en-US" sz="1400" b="0" i="0" u="none" strike="noStrike" cap="none" normalizeH="0" baseline="0" dirty="0">
                <a:ln>
                  <a:noFill/>
                </a:ln>
                <a:solidFill>
                  <a:srgbClr val="404040"/>
                </a:solidFill>
                <a:effectLst/>
                <a:latin typeface="Lato" panose="020F0502020204030203" pitchFamily="34" charset="0"/>
              </a:rPr>
              <a:t>To find a key, search for your library in this file (preferably </a:t>
            </a:r>
            <a:r>
              <a:rPr kumimoji="0" lang="en-US" altLang="en-US" sz="1400" b="0" i="0" u="none" strike="noStrike" cap="none" normalizeH="0" baseline="0" dirty="0" err="1">
                <a:ln>
                  <a:noFill/>
                </a:ln>
                <a:solidFill>
                  <a:srgbClr val="404040"/>
                </a:solidFill>
                <a:effectLst/>
                <a:latin typeface="Lato" panose="020F0502020204030203" pitchFamily="34" charset="0"/>
              </a:rPr>
              <a:t>ctrl+F</a:t>
            </a:r>
            <a:r>
              <a:rPr kumimoji="0" lang="en-US" altLang="en-US" sz="1400" b="0" i="0" u="none" strike="noStrike" cap="none" normalizeH="0" baseline="0" dirty="0">
                <a:ln>
                  <a:noFill/>
                </a:ln>
                <a:solidFill>
                  <a:srgbClr val="404040"/>
                </a:solidFill>
                <a:effectLst/>
                <a:latin typeface="Lato" panose="020F0502020204030203" pitchFamily="34" charset="0"/>
              </a:rPr>
              <a:t>, its long) and find the name in </a:t>
            </a:r>
            <a:r>
              <a:rPr kumimoji="0" lang="en-US" altLang="en-US" sz="1400" b="0" i="0" u="none" strike="noStrike" cap="none" normalizeH="0" baseline="0" dirty="0" err="1">
                <a:ln>
                  <a:noFill/>
                </a:ln>
                <a:solidFill>
                  <a:srgbClr val="E74C3C"/>
                </a:solidFill>
                <a:effectLst/>
                <a:latin typeface="Arial Unicode MS"/>
                <a:ea typeface="SFMono-Regular"/>
              </a:rPr>
              <a:t>yaml</a:t>
            </a:r>
            <a:r>
              <a:rPr kumimoji="0" lang="en-US" altLang="en-US" sz="1400" b="0" i="0" u="none" strike="noStrike" cap="none" normalizeH="0" baseline="0" dirty="0">
                <a:ln>
                  <a:noFill/>
                </a:ln>
                <a:solidFill>
                  <a:srgbClr val="404040"/>
                </a:solidFill>
                <a:effectLst/>
                <a:latin typeface="Lato" panose="020F0502020204030203" pitchFamily="34" charset="0"/>
              </a:rPr>
              <a:t> that contains it. This is the key to put in a </a:t>
            </a:r>
            <a:r>
              <a:rPr kumimoji="0" lang="en-US" altLang="en-US" sz="1400" b="0" i="0" u="none" strike="noStrike" cap="none" normalizeH="0" baseline="0" dirty="0">
                <a:ln>
                  <a:noFill/>
                </a:ln>
                <a:solidFill>
                  <a:srgbClr val="E74C3C"/>
                </a:solidFill>
                <a:effectLst/>
                <a:latin typeface="Arial Unicode MS"/>
                <a:ea typeface="SFMono-Regular"/>
              </a:rPr>
              <a:t>package.xml</a:t>
            </a:r>
            <a:r>
              <a:rPr kumimoji="0" lang="en-US" altLang="en-US" sz="1400" b="0" i="0" u="none" strike="noStrike" cap="none" normalizeH="0" baseline="0" dirty="0">
                <a:ln>
                  <a:noFill/>
                </a:ln>
                <a:solidFill>
                  <a:srgbClr val="404040"/>
                </a:solidFill>
                <a:effectLst/>
                <a:latin typeface="Lato" panose="020F0502020204030203" pitchFamily="34" charset="0"/>
              </a:rPr>
              <a:t> file.</a:t>
            </a:r>
            <a:r>
              <a:rPr kumimoji="0" lang="en-US" altLang="en-US" sz="1400" b="0" i="0" u="none" strike="noStrike" cap="none" normalizeH="0" baseline="0" dirty="0">
                <a:ln>
                  <a:noFill/>
                </a:ln>
                <a:solidFill>
                  <a:schemeClr val="tx1"/>
                </a:solidFill>
                <a:effectLst/>
              </a:rPr>
              <a:t> </a:t>
            </a:r>
          </a:p>
          <a:p>
            <a:pPr marL="0" indent="0">
              <a:buNone/>
            </a:pPr>
            <a:endParaRPr kumimoji="0" lang="en-US" altLang="en-US" sz="1400" b="0" i="0" u="none" strike="noStrike" cap="none" normalizeH="0" baseline="0" dirty="0">
              <a:ln>
                <a:noFill/>
              </a:ln>
              <a:solidFill>
                <a:schemeClr val="tx1"/>
              </a:solidFill>
              <a:effectLst/>
            </a:endParaRPr>
          </a:p>
          <a:p>
            <a:pPr lvl="1"/>
            <a:r>
              <a:rPr kumimoji="0" lang="en-US" altLang="en-US" sz="1400" b="0" i="0" u="none" strike="noStrike" cap="none" normalizeH="0" baseline="0" dirty="0">
                <a:ln>
                  <a:noFill/>
                </a:ln>
                <a:solidFill>
                  <a:srgbClr val="404040"/>
                </a:solidFill>
                <a:effectLst/>
                <a:latin typeface="Lato" panose="020F0502020204030203" pitchFamily="34" charset="0"/>
              </a:rPr>
              <a:t>For example, imagine a package had a dependency on </a:t>
            </a:r>
            <a:r>
              <a:rPr kumimoji="0" lang="en-US" altLang="en-US" sz="1400" b="0" i="0" u="none" strike="noStrike" cap="none" normalizeH="0" baseline="0" dirty="0" err="1">
                <a:ln>
                  <a:noFill/>
                </a:ln>
                <a:solidFill>
                  <a:srgbClr val="E74C3C"/>
                </a:solidFill>
                <a:effectLst/>
                <a:latin typeface="Arial Unicode MS"/>
                <a:ea typeface="SFMono-Regular"/>
              </a:rPr>
              <a:t>doxygen</a:t>
            </a:r>
            <a:r>
              <a:rPr kumimoji="0" lang="en-US" altLang="en-US" sz="1400" b="0" i="0" u="none" strike="noStrike" cap="none" normalizeH="0" baseline="0" dirty="0">
                <a:ln>
                  <a:noFill/>
                </a:ln>
                <a:solidFill>
                  <a:srgbClr val="404040"/>
                </a:solidFill>
                <a:effectLst/>
                <a:latin typeface="Lato" panose="020F0502020204030203" pitchFamily="34" charset="0"/>
              </a:rPr>
              <a:t> because it is a great piece of software that cares about quality documentation (hint hint). We would search </a:t>
            </a:r>
            <a:r>
              <a:rPr kumimoji="0" lang="en-US" altLang="en-US" sz="1400" b="0" i="0" u="none" strike="noStrike" cap="none" normalizeH="0" baseline="0" dirty="0" err="1">
                <a:ln>
                  <a:noFill/>
                </a:ln>
                <a:solidFill>
                  <a:srgbClr val="E74C3C"/>
                </a:solidFill>
                <a:effectLst/>
                <a:latin typeface="Arial Unicode MS"/>
                <a:ea typeface="SFMono-Regular"/>
              </a:rPr>
              <a:t>base.yaml</a:t>
            </a:r>
            <a:r>
              <a:rPr kumimoji="0" lang="en-US" altLang="en-US" sz="1400" b="0" i="0" u="none" strike="noStrike" cap="none" normalizeH="0" baseline="0" dirty="0">
                <a:ln>
                  <a:noFill/>
                </a:ln>
                <a:solidFill>
                  <a:srgbClr val="404040"/>
                </a:solidFill>
                <a:effectLst/>
                <a:latin typeface="Lato" panose="020F0502020204030203" pitchFamily="34" charset="0"/>
              </a:rPr>
              <a:t> for </a:t>
            </a:r>
            <a:r>
              <a:rPr kumimoji="0" lang="en-US" altLang="en-US" sz="1400" b="0" i="0" u="none" strike="noStrike" cap="none" normalizeH="0" baseline="0" dirty="0" err="1">
                <a:ln>
                  <a:noFill/>
                </a:ln>
                <a:solidFill>
                  <a:srgbClr val="E74C3C"/>
                </a:solidFill>
                <a:effectLst/>
                <a:latin typeface="Arial Unicode MS"/>
                <a:ea typeface="SFMono-Regular"/>
              </a:rPr>
              <a:t>doxygen</a:t>
            </a:r>
            <a:r>
              <a:rPr kumimoji="0" lang="en-US" altLang="en-US" sz="1400" b="0" i="0" u="none" strike="noStrike" cap="none" normalizeH="0" baseline="0" dirty="0">
                <a:ln>
                  <a:noFill/>
                </a:ln>
                <a:solidFill>
                  <a:srgbClr val="404040"/>
                </a:solidFill>
                <a:effectLst/>
                <a:latin typeface="Lato" panose="020F0502020204030203" pitchFamily="34" charset="0"/>
              </a:rPr>
              <a:t> and come across:</a:t>
            </a:r>
            <a:r>
              <a:rPr kumimoji="0" lang="en-US" altLang="en-US" sz="1400" b="0" i="0" u="none" strike="noStrike" cap="none" normalizeH="0" baseline="0" dirty="0">
                <a:ln>
                  <a:noFill/>
                </a:ln>
                <a:solidFill>
                  <a:schemeClr val="tx1"/>
                </a:solidFill>
                <a:effectLst/>
              </a:rPr>
              <a:t> </a:t>
            </a: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r>
              <a:rPr kumimoji="0" lang="en-US" altLang="en-US" sz="1400" b="0" i="0" u="none" strike="noStrike" cap="none" normalizeH="0" baseline="0" dirty="0">
                <a:ln>
                  <a:noFill/>
                </a:ln>
                <a:solidFill>
                  <a:srgbClr val="404040"/>
                </a:solidFill>
                <a:effectLst/>
                <a:latin typeface="Lato" panose="020F0502020204030203" pitchFamily="34" charset="0"/>
              </a:rPr>
              <a:t>That means our rosdep key is </a:t>
            </a:r>
            <a:r>
              <a:rPr kumimoji="0" lang="en-US" altLang="en-US" sz="1400" b="0" i="0" u="none" strike="noStrike" cap="none" normalizeH="0" baseline="0" dirty="0" err="1">
                <a:ln>
                  <a:noFill/>
                </a:ln>
                <a:solidFill>
                  <a:srgbClr val="E74C3C"/>
                </a:solidFill>
                <a:effectLst/>
                <a:latin typeface="Arial Unicode MS"/>
                <a:ea typeface="SFMono-Regular"/>
              </a:rPr>
              <a:t>doxygen</a:t>
            </a:r>
            <a:r>
              <a:rPr kumimoji="0" lang="en-US" altLang="en-US" sz="1400" b="0" i="0" u="none" strike="noStrike" cap="none" normalizeH="0" baseline="0" dirty="0">
                <a:ln>
                  <a:noFill/>
                </a:ln>
                <a:solidFill>
                  <a:srgbClr val="404040"/>
                </a:solidFill>
                <a:effectLst/>
                <a:latin typeface="Lato" panose="020F0502020204030203" pitchFamily="34" charset="0"/>
              </a:rPr>
              <a:t>, which would resolve to those various names in different operating system’s package managers for installation.</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lvl="1" indent="0">
              <a:buNone/>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285C6262-928E-59FF-D4C6-60C8DE026938}"/>
              </a:ext>
            </a:extLst>
          </p:cNvPr>
          <p:cNvSpPr>
            <a:spLocks noGrp="1"/>
          </p:cNvSpPr>
          <p:nvPr>
            <p:ph type="sldNum" sz="quarter" idx="12"/>
          </p:nvPr>
        </p:nvSpPr>
        <p:spPr/>
        <p:txBody>
          <a:bodyPr/>
          <a:lstStyle/>
          <a:p>
            <a:pPr>
              <a:defRPr/>
            </a:pPr>
            <a:fld id="{CA4AC7C1-D12F-41DB-AB4A-A9F0A9959DA2}" type="slidenum">
              <a:rPr lang="ko-KR" altLang="en-US" smtClean="0"/>
              <a:pPr>
                <a:defRPr/>
              </a:pPr>
              <a:t>5</a:t>
            </a:fld>
            <a:endParaRPr lang="ko-KR" altLang="en-US"/>
          </a:p>
        </p:txBody>
      </p:sp>
      <p:sp>
        <p:nvSpPr>
          <p:cNvPr id="7" name="Rectangle 3">
            <a:extLst>
              <a:ext uri="{FF2B5EF4-FFF2-40B4-BE49-F238E27FC236}">
                <a16:creationId xmlns:a16="http://schemas.microsoft.com/office/drawing/2014/main" id="{EE56781C-0B6F-E925-5C72-8F7E9FB1CA9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6183D41-6331-142F-F63F-59E2A2ACF446}"/>
              </a:ext>
            </a:extLst>
          </p:cNvPr>
          <p:cNvPicPr>
            <a:picLocks noChangeAspect="1"/>
          </p:cNvPicPr>
          <p:nvPr/>
        </p:nvPicPr>
        <p:blipFill>
          <a:blip r:embed="rId2"/>
          <a:stretch>
            <a:fillRect/>
          </a:stretch>
        </p:blipFill>
        <p:spPr>
          <a:xfrm>
            <a:off x="2671496" y="2674789"/>
            <a:ext cx="3801005" cy="2114845"/>
          </a:xfrm>
          <a:prstGeom prst="rect">
            <a:avLst/>
          </a:prstGeom>
        </p:spPr>
      </p:pic>
      <p:sp>
        <p:nvSpPr>
          <p:cNvPr id="10" name="Rectangle 4">
            <a:extLst>
              <a:ext uri="{FF2B5EF4-FFF2-40B4-BE49-F238E27FC236}">
                <a16:creationId xmlns:a16="http://schemas.microsoft.com/office/drawing/2014/main" id="{FF6BCD71-538B-2CC5-427D-C953114CDA5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999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E000-C0B7-1B29-A8C4-45B722290272}"/>
              </a:ext>
            </a:extLst>
          </p:cNvPr>
          <p:cNvSpPr>
            <a:spLocks noGrp="1"/>
          </p:cNvSpPr>
          <p:nvPr>
            <p:ph type="title"/>
          </p:nvPr>
        </p:nvSpPr>
        <p:spPr/>
        <p:txBody>
          <a:bodyPr/>
          <a:lstStyle/>
          <a:p>
            <a:r>
              <a:rPr lang="en-US" sz="2400" b="1" i="0" dirty="0">
                <a:solidFill>
                  <a:srgbClr val="404040"/>
                </a:solidFill>
                <a:effectLst/>
                <a:latin typeface="Roboto Slab"/>
              </a:rPr>
              <a:t>Managing Dependencies with rosdep</a:t>
            </a:r>
            <a:endParaRPr lang="en-US" sz="2400" dirty="0"/>
          </a:p>
        </p:txBody>
      </p:sp>
      <p:sp>
        <p:nvSpPr>
          <p:cNvPr id="3" name="Content Placeholder 2">
            <a:extLst>
              <a:ext uri="{FF2B5EF4-FFF2-40B4-BE49-F238E27FC236}">
                <a16:creationId xmlns:a16="http://schemas.microsoft.com/office/drawing/2014/main" id="{B24EC6F4-6666-891D-E1EE-8E6A614181E9}"/>
              </a:ext>
            </a:extLst>
          </p:cNvPr>
          <p:cNvSpPr>
            <a:spLocks noGrp="1"/>
          </p:cNvSpPr>
          <p:nvPr>
            <p:ph idx="1"/>
          </p:nvPr>
        </p:nvSpPr>
        <p:spPr>
          <a:xfrm>
            <a:off x="179512" y="1071563"/>
            <a:ext cx="8712968" cy="5214937"/>
          </a:xfrm>
        </p:spPr>
        <p:txBody>
          <a:bodyPr/>
          <a:lstStyle/>
          <a:p>
            <a:r>
              <a:rPr lang="en-US" dirty="0"/>
              <a:t>What if my library isn’t in </a:t>
            </a:r>
            <a:r>
              <a:rPr lang="en-US" dirty="0" err="1"/>
              <a:t>rosdistro</a:t>
            </a:r>
            <a:r>
              <a:rPr lang="en-US" dirty="0"/>
              <a:t>?</a:t>
            </a:r>
          </a:p>
          <a:p>
            <a:pPr lvl="1"/>
            <a:r>
              <a:rPr kumimoji="0" lang="en-US" altLang="en-US" sz="1400" b="0" i="0" u="none" strike="noStrike" cap="none" normalizeH="0" baseline="0" dirty="0">
                <a:ln>
                  <a:noFill/>
                </a:ln>
                <a:effectLst/>
                <a:latin typeface="Lato" panose="020F0502020204030203" pitchFamily="34" charset="0"/>
              </a:rPr>
              <a:t>If your library isn’t in</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err="1">
                <a:ln>
                  <a:noFill/>
                </a:ln>
                <a:solidFill>
                  <a:srgbClr val="E74C3C"/>
                </a:solidFill>
                <a:effectLst/>
                <a:latin typeface="Arial Unicode MS"/>
                <a:ea typeface="SFMono-Regular"/>
              </a:rPr>
              <a:t>rosdistro</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you can experience the greatness that is open-source software development: you can add it yourself! Pull requests for </a:t>
            </a:r>
            <a:r>
              <a:rPr kumimoji="0" lang="en-US" altLang="en-US" sz="1400" b="0" i="0" u="none" strike="noStrike" cap="none" normalizeH="0" baseline="0" dirty="0" err="1">
                <a:ln>
                  <a:noFill/>
                </a:ln>
                <a:effectLst/>
                <a:latin typeface="Lato" panose="020F0502020204030203" pitchFamily="34" charset="0"/>
              </a:rPr>
              <a:t>rosdistro</a:t>
            </a:r>
            <a:r>
              <a:rPr kumimoji="0" lang="en-US" altLang="en-US" sz="1400" b="0" i="0" u="none" strike="noStrike" cap="none" normalizeH="0" baseline="0" dirty="0">
                <a:ln>
                  <a:noFill/>
                </a:ln>
                <a:effectLst/>
                <a:latin typeface="Lato" panose="020F0502020204030203" pitchFamily="34" charset="0"/>
              </a:rPr>
              <a:t> are typically merged well within a week.</a:t>
            </a:r>
            <a:r>
              <a:rPr kumimoji="0" lang="en-US" altLang="en-US" sz="1400" b="0" i="0" u="none" strike="noStrike" cap="none" normalizeH="0" baseline="0" dirty="0">
                <a:ln>
                  <a:noFill/>
                </a:ln>
                <a:effectLst/>
              </a:rPr>
              <a:t> </a:t>
            </a:r>
          </a:p>
          <a:p>
            <a:pPr lvl="1"/>
            <a:endParaRPr kumimoji="0" lang="en-US" altLang="en-US" sz="1400" b="0" i="0" u="none" strike="noStrike" cap="none" normalizeH="0" baseline="0" dirty="0">
              <a:ln>
                <a:noFill/>
              </a:ln>
              <a:effectLst/>
              <a:latin typeface="Arial" panose="020B0604020202020204" pitchFamily="34" charset="0"/>
            </a:endParaRPr>
          </a:p>
          <a:p>
            <a:r>
              <a:rPr lang="en-US" altLang="en-US" sz="1800" dirty="0">
                <a:latin typeface="Arial" panose="020B0604020202020204" pitchFamily="34" charset="0"/>
              </a:rPr>
              <a:t>How do I use the rosdep tool?</a:t>
            </a:r>
          </a:p>
          <a:p>
            <a:pPr lvl="1"/>
            <a:r>
              <a:rPr kumimoji="0" lang="en-US" altLang="en-US" sz="1400" b="0" i="0" u="none" strike="noStrike" cap="none" normalizeH="0" baseline="0" dirty="0">
                <a:ln>
                  <a:noFill/>
                </a:ln>
                <a:effectLst/>
                <a:latin typeface="Lato" panose="020F0502020204030203" pitchFamily="34" charset="0"/>
              </a:rPr>
              <a:t>Now that we have some understanding of </a:t>
            </a:r>
            <a:r>
              <a:rPr kumimoji="0" lang="en-US" altLang="en-US" sz="1000" b="0" i="0" u="none" strike="noStrike" cap="none" normalizeH="0" baseline="0" dirty="0">
                <a:ln>
                  <a:noFill/>
                </a:ln>
                <a:solidFill>
                  <a:srgbClr val="E74C3C"/>
                </a:solidFill>
                <a:effectLst/>
                <a:latin typeface="Arial Unicode MS"/>
                <a:ea typeface="SFMono-Regular"/>
              </a:rPr>
              <a:t>rosdep</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000" b="0" i="0" u="none" strike="noStrike" cap="none" normalizeH="0" baseline="0" dirty="0">
                <a:ln>
                  <a:noFill/>
                </a:ln>
                <a:solidFill>
                  <a:srgbClr val="E74C3C"/>
                </a:solidFill>
                <a:effectLst/>
                <a:latin typeface="Arial Unicode MS"/>
                <a:ea typeface="SFMono-Regular"/>
              </a:rPr>
              <a:t>package.xml</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and</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000" b="0" i="0" u="none" strike="noStrike" cap="none" normalizeH="0" baseline="0" dirty="0" err="1">
                <a:ln>
                  <a:noFill/>
                </a:ln>
                <a:solidFill>
                  <a:srgbClr val="E74C3C"/>
                </a:solidFill>
                <a:effectLst/>
                <a:latin typeface="Arial Unicode MS"/>
                <a:ea typeface="SFMono-Regular"/>
              </a:rPr>
              <a:t>rosdistro</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we’re ready to use the utility itself! Firstly, if this is the first time using</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000" b="0" i="0" u="none" strike="noStrike" cap="none" normalizeH="0" baseline="0" dirty="0">
                <a:ln>
                  <a:noFill/>
                </a:ln>
                <a:solidFill>
                  <a:srgbClr val="E74C3C"/>
                </a:solidFill>
                <a:effectLst/>
                <a:latin typeface="Arial Unicode MS"/>
                <a:ea typeface="SFMono-Regular"/>
              </a:rPr>
              <a:t>rosdep</a:t>
            </a:r>
            <a:r>
              <a:rPr kumimoji="0" lang="en-US" altLang="en-US" sz="1400" b="0" i="0" u="none" strike="noStrike" cap="none" normalizeH="0" baseline="0" dirty="0">
                <a:ln>
                  <a:noFill/>
                </a:ln>
                <a:solidFill>
                  <a:srgbClr val="404040"/>
                </a:solidFill>
                <a:effectLst/>
                <a:latin typeface="Lato" panose="020F0502020204030203" pitchFamily="34" charset="0"/>
              </a:rPr>
              <a:t>, </a:t>
            </a:r>
            <a:r>
              <a:rPr kumimoji="0" lang="en-US" altLang="en-US" sz="1400" b="0" i="0" u="none" strike="noStrike" cap="none" normalizeH="0" baseline="0" dirty="0">
                <a:ln>
                  <a:noFill/>
                </a:ln>
                <a:effectLst/>
                <a:latin typeface="Lato" panose="020F0502020204030203" pitchFamily="34" charset="0"/>
              </a:rPr>
              <a:t>it must be initialized via</a:t>
            </a:r>
            <a:r>
              <a:rPr kumimoji="0" lang="en-US" altLang="en-US" sz="1400" b="0" i="0" u="none" strike="noStrike" cap="none" normalizeH="0" baseline="0" dirty="0">
                <a:ln>
                  <a:noFill/>
                </a:ln>
                <a:solidFill>
                  <a:srgbClr val="404040"/>
                </a:solidFill>
                <a:effectLst/>
                <a:latin typeface="Lato" panose="020F0502020204030203" pitchFamily="34" charset="0"/>
              </a:rPr>
              <a:t>:</a:t>
            </a:r>
            <a:r>
              <a:rPr kumimoji="0" lang="en-US" altLang="en-US" sz="700" b="0" i="0" u="none" strike="noStrike" cap="none" normalizeH="0" baseline="0" dirty="0">
                <a:ln>
                  <a:noFill/>
                </a:ln>
                <a:solidFill>
                  <a:schemeClr val="tx1"/>
                </a:solidFill>
                <a:effectLst/>
              </a:rPr>
              <a:t> </a:t>
            </a:r>
          </a:p>
          <a:p>
            <a:pPr lvl="1"/>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endParaRPr kumimoji="0" lang="en-US" altLang="en-US" sz="1400" b="0" i="0" u="none" strike="noStrike" cap="none" normalizeH="0" baseline="0" dirty="0">
              <a:ln>
                <a:noFill/>
              </a:ln>
              <a:effectLst/>
              <a:latin typeface="Arial" panose="020B0604020202020204" pitchFamily="34" charset="0"/>
            </a:endParaRPr>
          </a:p>
          <a:p>
            <a:pPr lvl="1"/>
            <a:endParaRPr kumimoji="0" lang="en-US" altLang="en-US" sz="1400" b="0" i="0" u="none" strike="noStrike" cap="none" normalizeH="0" baseline="0" dirty="0">
              <a:ln>
                <a:noFill/>
              </a:ln>
              <a:effectLst/>
              <a:latin typeface="Arial" panose="020B0604020202020204" pitchFamily="34" charset="0"/>
            </a:endParaRPr>
          </a:p>
          <a:p>
            <a:pPr latinLnBrk="0">
              <a:spcBef>
                <a:spcPct val="0"/>
              </a:spcBef>
            </a:pPr>
            <a:r>
              <a:rPr kumimoji="0" lang="en-US" altLang="en-US" sz="1400" b="0" i="0" u="none" strike="noStrike" cap="none" normalizeH="0" baseline="0" dirty="0">
                <a:ln>
                  <a:noFill/>
                </a:ln>
                <a:effectLst/>
                <a:latin typeface="Lato" panose="020F0502020204030203" pitchFamily="34" charset="0"/>
              </a:rPr>
              <a:t>This will initialize rosdep and </a:t>
            </a:r>
            <a:r>
              <a:rPr kumimoji="0" lang="en-US" altLang="en-US" sz="1400" b="0" i="0" u="none" strike="noStrike" cap="none" normalizeH="0" baseline="0" dirty="0">
                <a:ln>
                  <a:noFill/>
                </a:ln>
                <a:effectLst/>
                <a:latin typeface="Arial Unicode MS"/>
                <a:ea typeface="SFMono-Regular"/>
              </a:rPr>
              <a:t>update</a:t>
            </a:r>
            <a:r>
              <a:rPr kumimoji="0" lang="en-US" altLang="en-US" sz="1400" b="0" i="0" u="none" strike="noStrike" cap="none" normalizeH="0" baseline="0" dirty="0">
                <a:ln>
                  <a:noFill/>
                </a:ln>
                <a:effectLst/>
                <a:latin typeface="Lato" panose="020F0502020204030203" pitchFamily="34" charset="0"/>
              </a:rPr>
              <a:t> will update the locally cached </a:t>
            </a:r>
            <a:r>
              <a:rPr kumimoji="0" lang="en-US" altLang="en-US" sz="1400" b="0" i="0" u="none" strike="noStrike" cap="none" normalizeH="0" baseline="0" dirty="0" err="1">
                <a:ln>
                  <a:noFill/>
                </a:ln>
                <a:effectLst/>
                <a:latin typeface="Lato" panose="020F0502020204030203" pitchFamily="34" charset="0"/>
              </a:rPr>
              <a:t>rosdistro</a:t>
            </a:r>
            <a:r>
              <a:rPr kumimoji="0" lang="en-US" altLang="en-US" sz="1400" b="0" i="0" u="none" strike="noStrike" cap="none" normalizeH="0" baseline="0" dirty="0">
                <a:ln>
                  <a:noFill/>
                </a:ln>
                <a:effectLst/>
                <a:latin typeface="Lato" panose="020F0502020204030203" pitchFamily="34" charset="0"/>
              </a:rPr>
              <a:t> index. It is a good idea to </a:t>
            </a:r>
            <a:r>
              <a:rPr kumimoji="0" lang="en-US" altLang="en-US" sz="1400" b="0" i="0" u="none" strike="noStrike" cap="none" normalizeH="0" baseline="0" dirty="0">
                <a:ln>
                  <a:noFill/>
                </a:ln>
                <a:effectLst/>
                <a:latin typeface="Arial Unicode MS"/>
                <a:ea typeface="SFMono-Regular"/>
              </a:rPr>
              <a:t>update</a:t>
            </a:r>
            <a:r>
              <a:rPr kumimoji="0" lang="en-US" altLang="en-US" sz="1400" b="0" i="0" u="none" strike="noStrike" cap="none" normalizeH="0" baseline="0" dirty="0">
                <a:ln>
                  <a:noFill/>
                </a:ln>
                <a:effectLst/>
                <a:latin typeface="Lato" panose="020F0502020204030203" pitchFamily="34" charset="0"/>
              </a:rPr>
              <a:t> rosdep on occasion to get the latest index.</a:t>
            </a:r>
          </a:p>
          <a:p>
            <a:pPr marL="0" indent="0" latinLnBrk="0">
              <a:spcBef>
                <a:spcPct val="0"/>
              </a:spcBef>
              <a:buNone/>
            </a:pPr>
            <a:endParaRPr kumimoji="0" lang="en-US" altLang="en-US" sz="1400" b="0" i="0" u="none" strike="noStrike" cap="none" normalizeH="0" baseline="0" dirty="0">
              <a:ln>
                <a:noFill/>
              </a:ln>
              <a:effectLst/>
              <a:latin typeface="Lato" panose="020F0502020204030203" pitchFamily="34" charset="0"/>
            </a:endParaRPr>
          </a:p>
          <a:p>
            <a:pPr latinLnBrk="0">
              <a:spcBef>
                <a:spcPct val="0"/>
              </a:spcBef>
            </a:pPr>
            <a:r>
              <a:rPr kumimoji="0" lang="en-US" altLang="en-US" sz="1400" b="0" i="0" u="none" strike="noStrike" cap="none" normalizeH="0" baseline="0" dirty="0">
                <a:ln>
                  <a:noFill/>
                </a:ln>
                <a:effectLst/>
                <a:latin typeface="Lato" panose="020F0502020204030203" pitchFamily="34" charset="0"/>
              </a:rPr>
              <a:t>Finally, we can run </a:t>
            </a:r>
            <a:r>
              <a:rPr kumimoji="0" lang="en-US" altLang="en-US" sz="1400" b="0" i="0" u="none" strike="noStrike" cap="none" normalizeH="0" baseline="0" dirty="0">
                <a:ln>
                  <a:noFill/>
                </a:ln>
                <a:effectLst/>
                <a:latin typeface="Arial Unicode MS"/>
                <a:ea typeface="SFMono-Regular"/>
              </a:rPr>
              <a:t>rosdep install</a:t>
            </a:r>
            <a:r>
              <a:rPr kumimoji="0" lang="en-US" altLang="en-US" sz="1400" b="0" i="0" u="none" strike="noStrike" cap="none" normalizeH="0" baseline="0" dirty="0">
                <a:ln>
                  <a:noFill/>
                </a:ln>
                <a:effectLst/>
                <a:latin typeface="Lato" panose="020F0502020204030203" pitchFamily="34" charset="0"/>
              </a:rPr>
              <a:t> to install dependencies. Typically, this is run over a workspace with many packages in a single call to install all dependencies. A call for that would appear as the following, if in the root of the workspace with directory </a:t>
            </a:r>
            <a:r>
              <a:rPr kumimoji="0" lang="en-US" altLang="en-US" sz="1400" b="0" i="0" u="none" strike="noStrike" cap="none" normalizeH="0" baseline="0" dirty="0" err="1">
                <a:ln>
                  <a:noFill/>
                </a:ln>
                <a:effectLst/>
                <a:latin typeface="Arial Unicode MS"/>
                <a:ea typeface="SFMono-Regular"/>
              </a:rPr>
              <a:t>src</a:t>
            </a:r>
            <a:r>
              <a:rPr kumimoji="0" lang="en-US" altLang="en-US" sz="1400" b="0" i="0" u="none" strike="noStrike" cap="none" normalizeH="0" baseline="0" dirty="0">
                <a:ln>
                  <a:noFill/>
                </a:ln>
                <a:effectLst/>
                <a:latin typeface="Lato" panose="020F0502020204030203" pitchFamily="34" charset="0"/>
              </a:rPr>
              <a:t> containing source code.</a:t>
            </a:r>
            <a:endParaRPr kumimoji="0" lang="en-US" altLang="en-US" sz="1400" b="0" i="0" u="none" strike="noStrike" cap="none" normalizeH="0" baseline="0" dirty="0">
              <a:ln>
                <a:noFill/>
              </a:ln>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285C6262-928E-59FF-D4C6-60C8DE026938}"/>
              </a:ext>
            </a:extLst>
          </p:cNvPr>
          <p:cNvSpPr>
            <a:spLocks noGrp="1"/>
          </p:cNvSpPr>
          <p:nvPr>
            <p:ph type="sldNum" sz="quarter" idx="12"/>
          </p:nvPr>
        </p:nvSpPr>
        <p:spPr/>
        <p:txBody>
          <a:bodyPr/>
          <a:lstStyle/>
          <a:p>
            <a:pPr>
              <a:defRPr/>
            </a:pPr>
            <a:fld id="{CA4AC7C1-D12F-41DB-AB4A-A9F0A9959DA2}" type="slidenum">
              <a:rPr lang="ko-KR" altLang="en-US" smtClean="0"/>
              <a:pPr>
                <a:defRPr/>
              </a:pPr>
              <a:t>6</a:t>
            </a:fld>
            <a:endParaRPr lang="ko-KR" altLang="en-US"/>
          </a:p>
        </p:txBody>
      </p:sp>
      <p:pic>
        <p:nvPicPr>
          <p:cNvPr id="8" name="Picture 7">
            <a:extLst>
              <a:ext uri="{FF2B5EF4-FFF2-40B4-BE49-F238E27FC236}">
                <a16:creationId xmlns:a16="http://schemas.microsoft.com/office/drawing/2014/main" id="{386DEFE8-51C1-7277-3850-C57BA929FD78}"/>
              </a:ext>
            </a:extLst>
          </p:cNvPr>
          <p:cNvPicPr>
            <a:picLocks noChangeAspect="1"/>
          </p:cNvPicPr>
          <p:nvPr/>
        </p:nvPicPr>
        <p:blipFill>
          <a:blip r:embed="rId2"/>
          <a:stretch>
            <a:fillRect/>
          </a:stretch>
        </p:blipFill>
        <p:spPr>
          <a:xfrm>
            <a:off x="3397599" y="3140968"/>
            <a:ext cx="2276793" cy="409632"/>
          </a:xfrm>
          <a:prstGeom prst="rect">
            <a:avLst/>
          </a:prstGeom>
        </p:spPr>
      </p:pic>
      <p:pic>
        <p:nvPicPr>
          <p:cNvPr id="11" name="Picture 10">
            <a:extLst>
              <a:ext uri="{FF2B5EF4-FFF2-40B4-BE49-F238E27FC236}">
                <a16:creationId xmlns:a16="http://schemas.microsoft.com/office/drawing/2014/main" id="{1F848342-6387-A72C-B071-92DD53D1E8AA}"/>
              </a:ext>
            </a:extLst>
          </p:cNvPr>
          <p:cNvPicPr>
            <a:picLocks noChangeAspect="1"/>
          </p:cNvPicPr>
          <p:nvPr/>
        </p:nvPicPr>
        <p:blipFill>
          <a:blip r:embed="rId3"/>
          <a:stretch>
            <a:fillRect/>
          </a:stretch>
        </p:blipFill>
        <p:spPr>
          <a:xfrm>
            <a:off x="3010703" y="5445047"/>
            <a:ext cx="3524742" cy="314369"/>
          </a:xfrm>
          <a:prstGeom prst="rect">
            <a:avLst/>
          </a:prstGeom>
        </p:spPr>
      </p:pic>
    </p:spTree>
    <p:extLst>
      <p:ext uri="{BB962C8B-B14F-4D97-AF65-F5344CB8AC3E}">
        <p14:creationId xmlns:p14="http://schemas.microsoft.com/office/powerpoint/2010/main" val="232871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E329-4FE2-F0A0-BB08-E5E5373EAA05}"/>
              </a:ext>
            </a:extLst>
          </p:cNvPr>
          <p:cNvSpPr>
            <a:spLocks noGrp="1"/>
          </p:cNvSpPr>
          <p:nvPr>
            <p:ph type="title"/>
          </p:nvPr>
        </p:nvSpPr>
        <p:spPr/>
        <p:txBody>
          <a:bodyPr/>
          <a:lstStyle/>
          <a:p>
            <a:r>
              <a:rPr lang="en-US" sz="2400" dirty="0"/>
              <a:t>Creating and action </a:t>
            </a:r>
          </a:p>
        </p:txBody>
      </p:sp>
      <p:sp>
        <p:nvSpPr>
          <p:cNvPr id="3" name="Content Placeholder 2">
            <a:extLst>
              <a:ext uri="{FF2B5EF4-FFF2-40B4-BE49-F238E27FC236}">
                <a16:creationId xmlns:a16="http://schemas.microsoft.com/office/drawing/2014/main" id="{171DCD3A-DF8B-ECB6-66A9-B0FFF913100C}"/>
              </a:ext>
            </a:extLst>
          </p:cNvPr>
          <p:cNvSpPr>
            <a:spLocks noGrp="1"/>
          </p:cNvSpPr>
          <p:nvPr>
            <p:ph idx="1"/>
          </p:nvPr>
        </p:nvSpPr>
        <p:spPr>
          <a:xfrm>
            <a:off x="184731" y="1071563"/>
            <a:ext cx="8779757" cy="5214937"/>
          </a:xfrm>
        </p:spPr>
        <p:txBody>
          <a:bodyPr/>
          <a:lstStyle/>
          <a:p>
            <a:r>
              <a:rPr lang="en-US" b="1" i="0" dirty="0">
                <a:effectLst/>
                <a:latin typeface="Lato" panose="020F0502020204030203" pitchFamily="34" charset="0"/>
              </a:rPr>
              <a:t>Goal:</a:t>
            </a:r>
            <a:r>
              <a:rPr lang="en-US" b="0" i="0" dirty="0">
                <a:effectLst/>
                <a:latin typeface="Lato" panose="020F0502020204030203" pitchFamily="34" charset="0"/>
              </a:rPr>
              <a:t> Define an action in a ROS 2 package.</a:t>
            </a:r>
          </a:p>
          <a:p>
            <a:endParaRPr lang="en-US" dirty="0">
              <a:latin typeface="Lato" panose="020F0502020204030203" pitchFamily="34" charset="0"/>
            </a:endParaRPr>
          </a:p>
          <a:p>
            <a:r>
              <a:rPr lang="en-US" dirty="0">
                <a:latin typeface="Lato" panose="020F0502020204030203" pitchFamily="34" charset="0"/>
              </a:rPr>
              <a:t>Step 1 Defining an action</a:t>
            </a:r>
          </a:p>
          <a:p>
            <a:pPr lvl="1"/>
            <a:r>
              <a:rPr kumimoji="0" lang="en-US" altLang="en-US" sz="2000" b="0" i="0" u="none" strike="noStrike" cap="none" normalizeH="0" baseline="0" dirty="0">
                <a:ln>
                  <a:noFill/>
                </a:ln>
                <a:effectLst/>
                <a:latin typeface="Lato" panose="020F0502020204030203" pitchFamily="34" charset="0"/>
              </a:rPr>
              <a:t>Actions are defined in </a:t>
            </a:r>
            <a:r>
              <a:rPr kumimoji="0" lang="en-US" altLang="en-US" sz="1200" b="0" i="0" u="none" strike="noStrike" cap="none" normalizeH="0" baseline="0" dirty="0">
                <a:ln>
                  <a:noFill/>
                </a:ln>
                <a:effectLst/>
                <a:latin typeface="Arial Unicode MS"/>
                <a:ea typeface="SFMono-Regular"/>
              </a:rPr>
              <a:t>.action</a:t>
            </a:r>
            <a:r>
              <a:rPr kumimoji="0" lang="en-US" altLang="en-US" sz="2000" b="0" i="0" u="none" strike="noStrike" cap="none" normalizeH="0" baseline="0" dirty="0">
                <a:ln>
                  <a:noFill/>
                </a:ln>
                <a:effectLst/>
                <a:latin typeface="Lato" panose="020F0502020204030203" pitchFamily="34" charset="0"/>
              </a:rPr>
              <a:t> files of the form:</a:t>
            </a:r>
            <a:r>
              <a:rPr kumimoji="0" lang="en-US" altLang="en-US" sz="800" b="0" i="0" u="none" strike="noStrike" cap="none" normalizeH="0" baseline="0" dirty="0">
                <a:ln>
                  <a:noFill/>
                </a:ln>
                <a:effectLst/>
              </a:rPr>
              <a:t> </a:t>
            </a:r>
            <a:br>
              <a:rPr kumimoji="0" lang="en-US" altLang="en-US" sz="800" b="0" i="0" u="none" strike="noStrike" cap="none" normalizeH="0" baseline="0" dirty="0">
                <a:ln>
                  <a:noFill/>
                </a:ln>
                <a:effectLst/>
              </a:rPr>
            </a:br>
            <a:endParaRPr kumimoji="0" lang="en-US" altLang="en-US" sz="800" b="0" i="0" u="none" strike="noStrike" cap="none" normalizeH="0" baseline="0" dirty="0">
              <a:ln>
                <a:noFill/>
              </a:ln>
              <a:effectLst/>
            </a:endParaRPr>
          </a:p>
          <a:p>
            <a:pPr lvl="1"/>
            <a:endParaRPr lang="en-US" altLang="en-US" sz="800" dirty="0">
              <a:latin typeface="Arial" panose="020B0604020202020204" pitchFamily="34" charset="0"/>
            </a:endParaRPr>
          </a:p>
          <a:p>
            <a:pPr lvl="1"/>
            <a:endParaRPr kumimoji="0" lang="en-US" altLang="en-US" sz="800" b="0" i="0" u="none" strike="noStrike" cap="none" normalizeH="0" baseline="0" dirty="0">
              <a:ln>
                <a:noFill/>
              </a:ln>
              <a:effectLst/>
              <a:latin typeface="Arial" panose="020B0604020202020204" pitchFamily="34" charset="0"/>
            </a:endParaRPr>
          </a:p>
          <a:p>
            <a:pPr lvl="1"/>
            <a:endParaRPr lang="en-US" altLang="en-US" sz="800" dirty="0">
              <a:latin typeface="Arial" panose="020B0604020202020204" pitchFamily="34" charset="0"/>
            </a:endParaRPr>
          </a:p>
          <a:p>
            <a:pPr lvl="1"/>
            <a:endParaRPr kumimoji="0" lang="en-US" altLang="en-US" sz="800" b="0" i="0" u="none" strike="noStrike" cap="none" normalizeH="0" baseline="0" dirty="0">
              <a:ln>
                <a:noFill/>
              </a:ln>
              <a:effectLst/>
              <a:latin typeface="Arial" panose="020B0604020202020204" pitchFamily="34" charset="0"/>
            </a:endParaRPr>
          </a:p>
          <a:p>
            <a:pPr lvl="1"/>
            <a:endParaRPr lang="en-US" altLang="en-US" sz="800" dirty="0">
              <a:latin typeface="Arial" panose="020B0604020202020204" pitchFamily="34" charset="0"/>
            </a:endParaRPr>
          </a:p>
          <a:p>
            <a:pPr lvl="1"/>
            <a:endParaRPr kumimoji="0" lang="en-US" altLang="en-US" sz="800" b="0" i="0" u="none" strike="noStrike" cap="none" normalizeH="0" baseline="0" dirty="0">
              <a:ln>
                <a:noFill/>
              </a:ln>
              <a:effectLst/>
              <a:latin typeface="Arial" panose="020B0604020202020204" pitchFamily="34" charset="0"/>
            </a:endParaRPr>
          </a:p>
          <a:p>
            <a:pPr lvl="1"/>
            <a:endParaRPr lang="en-US" altLang="en-US" sz="800" dirty="0">
              <a:latin typeface="Arial" panose="020B0604020202020204" pitchFamily="34" charset="0"/>
            </a:endParaRPr>
          </a:p>
          <a:p>
            <a:pPr lvl="1"/>
            <a:r>
              <a:rPr kumimoji="0" lang="en-US" altLang="en-US" b="0" i="0" u="none" strike="noStrike" cap="none" normalizeH="0" baseline="0" dirty="0">
                <a:ln>
                  <a:noFill/>
                </a:ln>
                <a:effectLst/>
                <a:latin typeface="Lato" panose="020F0502020204030203" pitchFamily="34" charset="0"/>
              </a:rPr>
              <a:t>An action definition is made up of three message definitions separated by </a:t>
            </a:r>
            <a:r>
              <a:rPr kumimoji="0" lang="en-US" altLang="en-US" sz="1400" b="0" i="0" u="none" strike="noStrike" cap="none" normalizeH="0" baseline="0" dirty="0">
                <a:ln>
                  <a:noFill/>
                </a:ln>
                <a:solidFill>
                  <a:srgbClr val="E74C3C"/>
                </a:solidFill>
                <a:effectLst/>
                <a:latin typeface="Arial Unicode MS"/>
                <a:ea typeface="SFMono-Regular"/>
              </a:rPr>
              <a:t>---</a:t>
            </a:r>
            <a:r>
              <a:rPr kumimoji="0" lang="en-US" altLang="en-US" sz="1400" b="0" i="0" u="none" strike="noStrike" cap="none" normalizeH="0" baseline="0" dirty="0">
                <a:ln>
                  <a:noFill/>
                </a:ln>
                <a:solidFill>
                  <a:schemeClr val="tx1"/>
                </a:solidFill>
                <a:effectLst/>
              </a:rPr>
              <a:t> </a:t>
            </a:r>
          </a:p>
          <a:p>
            <a:pPr lvl="1"/>
            <a:endParaRPr lang="en-US" altLang="en-US" sz="1400" dirty="0">
              <a:latin typeface="Arial" panose="020B0604020202020204" pitchFamily="34" charset="0"/>
            </a:endParaRPr>
          </a:p>
          <a:p>
            <a:pPr algn="l">
              <a:buFont typeface="Arial" panose="020B0604020202020204" pitchFamily="34" charset="0"/>
              <a:buChar char="•"/>
            </a:pPr>
            <a:r>
              <a:rPr lang="en-US" sz="1600" b="0" i="0" dirty="0">
                <a:effectLst/>
                <a:latin typeface="Lato" panose="020F0502020204030203" pitchFamily="34" charset="0"/>
              </a:rPr>
              <a:t>A </a:t>
            </a:r>
            <a:r>
              <a:rPr lang="en-US" sz="1600" b="0" i="1" dirty="0">
                <a:effectLst/>
                <a:latin typeface="Lato" panose="020F0502020204030203" pitchFamily="34" charset="0"/>
              </a:rPr>
              <a:t>request</a:t>
            </a:r>
            <a:r>
              <a:rPr lang="en-US" sz="1600" b="0" i="0" dirty="0">
                <a:effectLst/>
                <a:latin typeface="Lato" panose="020F0502020204030203" pitchFamily="34" charset="0"/>
              </a:rPr>
              <a:t> message is sent from an action client to an action server initiating a new goal.</a:t>
            </a:r>
          </a:p>
          <a:p>
            <a:pPr algn="l">
              <a:buFont typeface="Arial" panose="020B0604020202020204" pitchFamily="34" charset="0"/>
              <a:buChar char="•"/>
            </a:pPr>
            <a:r>
              <a:rPr lang="en-US" sz="1600" b="0" i="0" dirty="0">
                <a:effectLst/>
                <a:latin typeface="Lato" panose="020F0502020204030203" pitchFamily="34" charset="0"/>
              </a:rPr>
              <a:t>A </a:t>
            </a:r>
            <a:r>
              <a:rPr lang="en-US" sz="1600" b="0" i="1" dirty="0">
                <a:effectLst/>
                <a:latin typeface="Lato" panose="020F0502020204030203" pitchFamily="34" charset="0"/>
              </a:rPr>
              <a:t>result</a:t>
            </a:r>
            <a:r>
              <a:rPr lang="en-US" sz="1600" b="0" i="0" dirty="0">
                <a:effectLst/>
                <a:latin typeface="Lato" panose="020F0502020204030203" pitchFamily="34" charset="0"/>
              </a:rPr>
              <a:t> message is sent from an action server to an action client when a goal is done.</a:t>
            </a:r>
          </a:p>
          <a:p>
            <a:pPr algn="l">
              <a:buFont typeface="Arial" panose="020B0604020202020204" pitchFamily="34" charset="0"/>
              <a:buChar char="•"/>
            </a:pPr>
            <a:r>
              <a:rPr lang="en-US" sz="1600" b="0" i="1" dirty="0">
                <a:effectLst/>
                <a:latin typeface="Lato" panose="020F0502020204030203" pitchFamily="34" charset="0"/>
              </a:rPr>
              <a:t>Feedback</a:t>
            </a:r>
            <a:r>
              <a:rPr lang="en-US" sz="1600" b="0" i="0" dirty="0">
                <a:effectLst/>
                <a:latin typeface="Lato" panose="020F0502020204030203" pitchFamily="34" charset="0"/>
              </a:rPr>
              <a:t> messages are periodically sent from an action server to an action client with updates about a goal.</a:t>
            </a:r>
          </a:p>
          <a:p>
            <a:pPr lvl="1"/>
            <a:endParaRPr kumimoji="0" lang="en-US" altLang="en-US" sz="1600" b="0" i="0" u="none" strike="noStrike" cap="none" normalizeH="0" baseline="0" dirty="0">
              <a:ln>
                <a:noFill/>
              </a:ln>
              <a:effectLst/>
              <a:latin typeface="Arial" panose="020B0604020202020204" pitchFamily="34" charset="0"/>
            </a:endParaRPr>
          </a:p>
          <a:p>
            <a:pPr lvl="1"/>
            <a:endParaRPr kumimoji="0" lang="en-US" altLang="en-US" sz="3200" b="0" i="0" u="none" strike="noStrike" cap="none" normalizeH="0" baseline="0" dirty="0">
              <a:ln>
                <a:noFill/>
              </a:ln>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54AD6757-7385-6D27-0959-960D4282B424}"/>
              </a:ext>
            </a:extLst>
          </p:cNvPr>
          <p:cNvSpPr>
            <a:spLocks noGrp="1"/>
          </p:cNvSpPr>
          <p:nvPr>
            <p:ph type="sldNum" sz="quarter" idx="12"/>
          </p:nvPr>
        </p:nvSpPr>
        <p:spPr/>
        <p:txBody>
          <a:bodyPr/>
          <a:lstStyle/>
          <a:p>
            <a:pPr>
              <a:defRPr/>
            </a:pPr>
            <a:fld id="{CA4AC7C1-D12F-41DB-AB4A-A9F0A9959DA2}" type="slidenum">
              <a:rPr lang="ko-KR" altLang="en-US" smtClean="0"/>
              <a:pPr>
                <a:defRPr/>
              </a:pPr>
              <a:t>7</a:t>
            </a:fld>
            <a:endParaRPr lang="ko-KR" altLang="en-US"/>
          </a:p>
        </p:txBody>
      </p:sp>
      <p:pic>
        <p:nvPicPr>
          <p:cNvPr id="7" name="Picture 6">
            <a:extLst>
              <a:ext uri="{FF2B5EF4-FFF2-40B4-BE49-F238E27FC236}">
                <a16:creationId xmlns:a16="http://schemas.microsoft.com/office/drawing/2014/main" id="{00DF623E-B68B-4758-0789-0E9855E3C302}"/>
              </a:ext>
            </a:extLst>
          </p:cNvPr>
          <p:cNvPicPr>
            <a:picLocks noChangeAspect="1"/>
          </p:cNvPicPr>
          <p:nvPr/>
        </p:nvPicPr>
        <p:blipFill>
          <a:blip r:embed="rId2"/>
          <a:stretch>
            <a:fillRect/>
          </a:stretch>
        </p:blipFill>
        <p:spPr>
          <a:xfrm>
            <a:off x="3052550" y="2780928"/>
            <a:ext cx="3038899" cy="1028844"/>
          </a:xfrm>
          <a:prstGeom prst="rect">
            <a:avLst/>
          </a:prstGeom>
        </p:spPr>
      </p:pic>
    </p:spTree>
    <p:extLst>
      <p:ext uri="{BB962C8B-B14F-4D97-AF65-F5344CB8AC3E}">
        <p14:creationId xmlns:p14="http://schemas.microsoft.com/office/powerpoint/2010/main" val="112513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1130-6E90-8F2C-58CF-7850B556A41A}"/>
              </a:ext>
            </a:extLst>
          </p:cNvPr>
          <p:cNvSpPr>
            <a:spLocks noGrp="1"/>
          </p:cNvSpPr>
          <p:nvPr>
            <p:ph type="title"/>
          </p:nvPr>
        </p:nvSpPr>
        <p:spPr/>
        <p:txBody>
          <a:bodyPr/>
          <a:lstStyle/>
          <a:p>
            <a:r>
              <a:rPr lang="en-US" sz="2400" dirty="0"/>
              <a:t>Creating and action </a:t>
            </a:r>
          </a:p>
        </p:txBody>
      </p:sp>
      <p:sp>
        <p:nvSpPr>
          <p:cNvPr id="3" name="Content Placeholder 2">
            <a:extLst>
              <a:ext uri="{FF2B5EF4-FFF2-40B4-BE49-F238E27FC236}">
                <a16:creationId xmlns:a16="http://schemas.microsoft.com/office/drawing/2014/main" id="{FCF08E75-1D99-DE13-CD5B-E731681A2939}"/>
              </a:ext>
            </a:extLst>
          </p:cNvPr>
          <p:cNvSpPr>
            <a:spLocks noGrp="1"/>
          </p:cNvSpPr>
          <p:nvPr>
            <p:ph idx="1"/>
          </p:nvPr>
        </p:nvSpPr>
        <p:spPr>
          <a:xfrm>
            <a:off x="179512" y="1089025"/>
            <a:ext cx="8784976" cy="5214937"/>
          </a:xfrm>
        </p:spPr>
        <p:txBody>
          <a:bodyPr/>
          <a:lstStyle/>
          <a:p>
            <a:pPr latinLnBrk="0">
              <a:spcBef>
                <a:spcPct val="0"/>
              </a:spcBef>
            </a:pPr>
            <a:r>
              <a:rPr kumimoji="0" lang="en-US" altLang="en-US" sz="2000" b="0" i="0" u="none" strike="noStrike" cap="none" normalizeH="0" baseline="0" dirty="0">
                <a:ln>
                  <a:noFill/>
                </a:ln>
                <a:solidFill>
                  <a:srgbClr val="404040"/>
                </a:solidFill>
                <a:effectLst/>
                <a:latin typeface="Lato" panose="020F0502020204030203" pitchFamily="34" charset="0"/>
              </a:rPr>
              <a:t>Say we want to define a new action “Fibonacci” for computing the </a:t>
            </a:r>
            <a:r>
              <a:rPr kumimoji="0" lang="en-US" altLang="en-US" sz="2000" b="0" i="0" u="none" strike="noStrike" cap="none" normalizeH="0" baseline="0" dirty="0">
                <a:ln>
                  <a:noFill/>
                </a:ln>
                <a:solidFill>
                  <a:srgbClr val="2980B9"/>
                </a:solidFill>
                <a:effectLst/>
                <a:latin typeface="Lato" panose="020F0502020204030203" pitchFamily="34" charset="0"/>
                <a:hlinkClick r:id="rId2"/>
              </a:rPr>
              <a:t>Fibonacci sequence</a:t>
            </a:r>
            <a:r>
              <a:rPr kumimoji="0" lang="en-US" altLang="en-US" sz="2000" b="0" i="0" u="none" strike="noStrike" cap="none" normalizeH="0" baseline="0" dirty="0">
                <a:ln>
                  <a:noFill/>
                </a:ln>
                <a:solidFill>
                  <a:srgbClr val="404040"/>
                </a:solidFill>
                <a:effectLst/>
                <a:latin typeface="Lato" panose="020F0502020204030203" pitchFamily="34" charset="0"/>
              </a:rPr>
              <a:t>.</a:t>
            </a:r>
          </a:p>
          <a:p>
            <a:pPr marL="0" indent="0" latinLnBrk="0">
              <a:spcBef>
                <a:spcPct val="0"/>
              </a:spcBef>
              <a:buNone/>
            </a:pPr>
            <a:endParaRPr kumimoji="0" lang="en-US" altLang="en-US" sz="2000" b="0" i="0" u="none" strike="noStrike" cap="none" normalizeH="0" baseline="0" dirty="0">
              <a:ln>
                <a:noFill/>
              </a:ln>
              <a:solidFill>
                <a:schemeClr val="tx1"/>
              </a:solidFill>
              <a:effectLst/>
            </a:endParaRPr>
          </a:p>
          <a:p>
            <a:pPr latinLnBrk="0">
              <a:spcBef>
                <a:spcPct val="0"/>
              </a:spcBef>
            </a:pPr>
            <a:r>
              <a:rPr kumimoji="0" lang="en-US" altLang="en-US" sz="2000" b="0" i="0" u="none" strike="noStrike" cap="none" normalizeH="0" baseline="0" dirty="0">
                <a:ln>
                  <a:noFill/>
                </a:ln>
                <a:solidFill>
                  <a:srgbClr val="404040"/>
                </a:solidFill>
                <a:effectLst/>
                <a:latin typeface="Lato" panose="020F0502020204030203" pitchFamily="34" charset="0"/>
              </a:rPr>
              <a:t>Create an </a:t>
            </a:r>
            <a:r>
              <a:rPr kumimoji="0" lang="en-US" altLang="en-US" sz="2000" b="0" i="0" u="none" strike="noStrike" cap="none" normalizeH="0" baseline="0" dirty="0">
                <a:ln>
                  <a:noFill/>
                </a:ln>
                <a:solidFill>
                  <a:srgbClr val="E74C3C"/>
                </a:solidFill>
                <a:effectLst/>
                <a:latin typeface="Arial Unicode MS"/>
                <a:ea typeface="SFMono-Regular"/>
              </a:rPr>
              <a:t>action</a:t>
            </a:r>
            <a:r>
              <a:rPr kumimoji="0" lang="en-US" altLang="en-US" sz="2000" b="0" i="0" u="none" strike="noStrike" cap="none" normalizeH="0" baseline="0" dirty="0">
                <a:ln>
                  <a:noFill/>
                </a:ln>
                <a:solidFill>
                  <a:srgbClr val="404040"/>
                </a:solidFill>
                <a:effectLst/>
                <a:latin typeface="Lato" panose="020F0502020204030203" pitchFamily="34" charset="0"/>
              </a:rPr>
              <a:t> directory in our ROS package </a:t>
            </a:r>
            <a:r>
              <a:rPr kumimoji="0" lang="en-US" altLang="en-US" sz="2000" b="0" i="0" u="none" strike="noStrike" cap="none" normalizeH="0" baseline="0" dirty="0" err="1">
                <a:ln>
                  <a:noFill/>
                </a:ln>
                <a:solidFill>
                  <a:srgbClr val="E74C3C"/>
                </a:solidFill>
                <a:effectLst/>
                <a:latin typeface="Arial Unicode MS"/>
                <a:ea typeface="SFMono-Regular"/>
              </a:rPr>
              <a:t>action_tutorials_interfaces</a:t>
            </a:r>
            <a:r>
              <a:rPr kumimoji="0" lang="en-US" altLang="en-US" sz="2000" b="0" i="0" u="none" strike="noStrike" cap="none" normalizeH="0" baseline="0" dirty="0">
                <a:ln>
                  <a:noFill/>
                </a:ln>
                <a:solidFill>
                  <a:srgbClr val="404040"/>
                </a:solidFill>
                <a:effectLst/>
                <a:latin typeface="Lato" panose="020F0502020204030203" pitchFamily="34" charset="0"/>
              </a:rPr>
              <a:t>:</a:t>
            </a:r>
            <a:endParaRPr lang="en-US" dirty="0"/>
          </a:p>
          <a:p>
            <a:r>
              <a:rPr kumimoji="0" lang="en-US" altLang="en-US" sz="2000" b="0" i="0" u="none" strike="noStrike" cap="none" normalizeH="0" baseline="0" dirty="0">
                <a:ln>
                  <a:noFill/>
                </a:ln>
                <a:solidFill>
                  <a:srgbClr val="404040"/>
                </a:solidFill>
                <a:effectLst/>
                <a:latin typeface="Lato" panose="020F0502020204030203" pitchFamily="34" charset="0"/>
              </a:rPr>
              <a:t>Within the </a:t>
            </a:r>
            <a:r>
              <a:rPr kumimoji="0" lang="en-US" altLang="en-US" sz="1200" b="0" i="0" u="none" strike="noStrike" cap="none" normalizeH="0" baseline="0" dirty="0">
                <a:ln>
                  <a:noFill/>
                </a:ln>
                <a:solidFill>
                  <a:srgbClr val="E74C3C"/>
                </a:solidFill>
                <a:effectLst/>
                <a:latin typeface="Arial Unicode MS"/>
                <a:ea typeface="SFMono-Regular"/>
              </a:rPr>
              <a:t>action</a:t>
            </a:r>
            <a:r>
              <a:rPr kumimoji="0" lang="en-US" altLang="en-US" sz="2000" b="0" i="0" u="none" strike="noStrike" cap="none" normalizeH="0" baseline="0" dirty="0">
                <a:ln>
                  <a:noFill/>
                </a:ln>
                <a:solidFill>
                  <a:srgbClr val="404040"/>
                </a:solidFill>
                <a:effectLst/>
                <a:latin typeface="Lato" panose="020F0502020204030203" pitchFamily="34" charset="0"/>
              </a:rPr>
              <a:t> directory, create a file called </a:t>
            </a:r>
            <a:r>
              <a:rPr kumimoji="0" lang="en-US" altLang="en-US" sz="1200" b="0" i="0" u="none" strike="noStrike" cap="none" normalizeH="0" baseline="0" dirty="0" err="1">
                <a:ln>
                  <a:noFill/>
                </a:ln>
                <a:solidFill>
                  <a:srgbClr val="E74C3C"/>
                </a:solidFill>
                <a:effectLst/>
                <a:latin typeface="Arial Unicode MS"/>
                <a:ea typeface="SFMono-Regular"/>
              </a:rPr>
              <a:t>Fibonacci.action</a:t>
            </a:r>
            <a:r>
              <a:rPr kumimoji="0" lang="en-US" altLang="en-US" sz="2000" b="0" i="0" u="none" strike="noStrike" cap="none" normalizeH="0" baseline="0" dirty="0">
                <a:ln>
                  <a:noFill/>
                </a:ln>
                <a:solidFill>
                  <a:srgbClr val="404040"/>
                </a:solidFill>
                <a:effectLst/>
                <a:latin typeface="Lato" panose="020F0502020204030203" pitchFamily="34" charset="0"/>
              </a:rPr>
              <a:t> with the following contents:</a:t>
            </a:r>
            <a:r>
              <a:rPr kumimoji="0" lang="en-US" altLang="en-US" sz="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sz="2000" dirty="0"/>
          </a:p>
          <a:p>
            <a:endParaRPr lang="en-US" sz="2000" dirty="0"/>
          </a:p>
          <a:p>
            <a:endParaRPr lang="en-US" sz="2000" dirty="0"/>
          </a:p>
          <a:p>
            <a:endParaRPr lang="en-US" sz="2000" dirty="0"/>
          </a:p>
          <a:p>
            <a:endParaRPr kumimoji="0" lang="en-US" altLang="en-US" sz="2000" b="0" i="0" u="none" strike="noStrike" cap="none" normalizeH="0" baseline="0" dirty="0">
              <a:ln>
                <a:noFill/>
              </a:ln>
              <a:solidFill>
                <a:srgbClr val="404040"/>
              </a:solidFill>
              <a:effectLst/>
              <a:latin typeface="Lato" panose="020F0502020204030203" pitchFamily="34" charset="0"/>
            </a:endParaRPr>
          </a:p>
          <a:p>
            <a:r>
              <a:rPr kumimoji="0" lang="en-US" altLang="en-US" sz="2000" b="0" i="0" u="none" strike="noStrike" cap="none" normalizeH="0" baseline="0" dirty="0">
                <a:ln>
                  <a:noFill/>
                </a:ln>
                <a:solidFill>
                  <a:srgbClr val="404040"/>
                </a:solidFill>
                <a:effectLst/>
                <a:latin typeface="Lato" panose="020F0502020204030203" pitchFamily="34" charset="0"/>
              </a:rPr>
              <a:t>The goal request is the </a:t>
            </a:r>
            <a:r>
              <a:rPr kumimoji="0" lang="en-US" altLang="en-US" sz="1200" b="0" i="0" u="none" strike="noStrike" cap="none" normalizeH="0" baseline="0" dirty="0">
                <a:ln>
                  <a:noFill/>
                </a:ln>
                <a:solidFill>
                  <a:srgbClr val="E74C3C"/>
                </a:solidFill>
                <a:effectLst/>
                <a:latin typeface="Arial Unicode MS"/>
                <a:ea typeface="SFMono-Regular"/>
              </a:rPr>
              <a:t>order</a:t>
            </a:r>
            <a:r>
              <a:rPr kumimoji="0" lang="en-US" altLang="en-US" sz="2000" b="0" i="0" u="none" strike="noStrike" cap="none" normalizeH="0" baseline="0" dirty="0">
                <a:ln>
                  <a:noFill/>
                </a:ln>
                <a:solidFill>
                  <a:srgbClr val="404040"/>
                </a:solidFill>
                <a:effectLst/>
                <a:latin typeface="Lato" panose="020F0502020204030203" pitchFamily="34" charset="0"/>
              </a:rPr>
              <a:t> of the Fibonacci sequence we want to compute, the result is the final </a:t>
            </a:r>
            <a:r>
              <a:rPr kumimoji="0" lang="en-US" altLang="en-US" sz="1200" b="0" i="0" u="none" strike="noStrike" cap="none" normalizeH="0" baseline="0" dirty="0">
                <a:ln>
                  <a:noFill/>
                </a:ln>
                <a:solidFill>
                  <a:srgbClr val="E74C3C"/>
                </a:solidFill>
                <a:effectLst/>
                <a:latin typeface="Arial Unicode MS"/>
                <a:ea typeface="SFMono-Regular"/>
              </a:rPr>
              <a:t>sequence</a:t>
            </a:r>
            <a:r>
              <a:rPr kumimoji="0" lang="en-US" altLang="en-US" sz="2000" b="0" i="0" u="none" strike="noStrike" cap="none" normalizeH="0" baseline="0" dirty="0">
                <a:ln>
                  <a:noFill/>
                </a:ln>
                <a:solidFill>
                  <a:srgbClr val="404040"/>
                </a:solidFill>
                <a:effectLst/>
                <a:latin typeface="Lato" panose="020F0502020204030203" pitchFamily="34" charset="0"/>
              </a:rPr>
              <a:t>, and the feedback is the </a:t>
            </a:r>
            <a:r>
              <a:rPr kumimoji="0" lang="en-US" altLang="en-US" sz="1200" b="0" i="0" u="none" strike="noStrike" cap="none" normalizeH="0" baseline="0" dirty="0" err="1">
                <a:ln>
                  <a:noFill/>
                </a:ln>
                <a:solidFill>
                  <a:srgbClr val="E74C3C"/>
                </a:solidFill>
                <a:effectLst/>
                <a:latin typeface="Arial Unicode MS"/>
                <a:ea typeface="SFMono-Regular"/>
              </a:rPr>
              <a:t>partial_sequence</a:t>
            </a:r>
            <a:r>
              <a:rPr kumimoji="0" lang="en-US" altLang="en-US" sz="2000" b="0" i="0" u="none" strike="noStrike" cap="none" normalizeH="0" baseline="0" dirty="0">
                <a:ln>
                  <a:noFill/>
                </a:ln>
                <a:solidFill>
                  <a:srgbClr val="404040"/>
                </a:solidFill>
                <a:effectLst/>
                <a:latin typeface="Lato" panose="020F0502020204030203" pitchFamily="34" charset="0"/>
              </a:rPr>
              <a:t> computed so far.</a:t>
            </a:r>
            <a:r>
              <a:rPr kumimoji="0" lang="en-US" altLang="en-US" sz="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sz="2000" dirty="0"/>
          </a:p>
        </p:txBody>
      </p:sp>
      <p:sp>
        <p:nvSpPr>
          <p:cNvPr id="4" name="Slide Number Placeholder 3">
            <a:extLst>
              <a:ext uri="{FF2B5EF4-FFF2-40B4-BE49-F238E27FC236}">
                <a16:creationId xmlns:a16="http://schemas.microsoft.com/office/drawing/2014/main" id="{7C60D715-E6B1-A393-1FAD-D9E955FA04FA}"/>
              </a:ext>
            </a:extLst>
          </p:cNvPr>
          <p:cNvSpPr>
            <a:spLocks noGrp="1"/>
          </p:cNvSpPr>
          <p:nvPr>
            <p:ph type="sldNum" sz="quarter" idx="12"/>
          </p:nvPr>
        </p:nvSpPr>
        <p:spPr/>
        <p:txBody>
          <a:bodyPr/>
          <a:lstStyle/>
          <a:p>
            <a:pPr>
              <a:defRPr/>
            </a:pPr>
            <a:fld id="{CA4AC7C1-D12F-41DB-AB4A-A9F0A9959DA2}" type="slidenum">
              <a:rPr lang="ko-KR" altLang="en-US" smtClean="0"/>
              <a:pPr>
                <a:defRPr/>
              </a:pPr>
              <a:t>8</a:t>
            </a:fld>
            <a:endParaRPr lang="ko-KR" altLang="en-US"/>
          </a:p>
        </p:txBody>
      </p:sp>
      <p:sp>
        <p:nvSpPr>
          <p:cNvPr id="8" name="Rectangle 2">
            <a:extLst>
              <a:ext uri="{FF2B5EF4-FFF2-40B4-BE49-F238E27FC236}">
                <a16:creationId xmlns:a16="http://schemas.microsoft.com/office/drawing/2014/main" id="{47B92BC4-75C9-CE1C-E19B-CC2E3E35319F}"/>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179BB1AF-BBC4-AB42-7949-4436D8660610}"/>
              </a:ext>
            </a:extLst>
          </p:cNvPr>
          <p:cNvPicPr>
            <a:picLocks noChangeAspect="1"/>
          </p:cNvPicPr>
          <p:nvPr/>
        </p:nvPicPr>
        <p:blipFill>
          <a:blip r:embed="rId3"/>
          <a:stretch>
            <a:fillRect/>
          </a:stretch>
        </p:blipFill>
        <p:spPr>
          <a:xfrm>
            <a:off x="3491880" y="3248755"/>
            <a:ext cx="2048161" cy="895475"/>
          </a:xfrm>
          <a:prstGeom prst="rect">
            <a:avLst/>
          </a:prstGeom>
        </p:spPr>
      </p:pic>
      <p:sp>
        <p:nvSpPr>
          <p:cNvPr id="11" name="Rectangle 3">
            <a:extLst>
              <a:ext uri="{FF2B5EF4-FFF2-40B4-BE49-F238E27FC236}">
                <a16:creationId xmlns:a16="http://schemas.microsoft.com/office/drawing/2014/main" id="{88DC5F98-8927-94AE-E628-5DFF6CF8ABF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40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95E0-F3C4-12EA-CF91-189E7FDA1E90}"/>
              </a:ext>
            </a:extLst>
          </p:cNvPr>
          <p:cNvSpPr>
            <a:spLocks noGrp="1"/>
          </p:cNvSpPr>
          <p:nvPr>
            <p:ph type="title"/>
          </p:nvPr>
        </p:nvSpPr>
        <p:spPr/>
        <p:txBody>
          <a:bodyPr/>
          <a:lstStyle/>
          <a:p>
            <a:r>
              <a:rPr lang="en-US" sz="2400" dirty="0"/>
              <a:t>Creating and action </a:t>
            </a:r>
          </a:p>
        </p:txBody>
      </p:sp>
      <p:sp>
        <p:nvSpPr>
          <p:cNvPr id="3" name="Content Placeholder 2">
            <a:extLst>
              <a:ext uri="{FF2B5EF4-FFF2-40B4-BE49-F238E27FC236}">
                <a16:creationId xmlns:a16="http://schemas.microsoft.com/office/drawing/2014/main" id="{582B4315-2918-006C-F54D-8BB1D7BB7D59}"/>
              </a:ext>
            </a:extLst>
          </p:cNvPr>
          <p:cNvSpPr>
            <a:spLocks noGrp="1"/>
          </p:cNvSpPr>
          <p:nvPr>
            <p:ph idx="1"/>
          </p:nvPr>
        </p:nvSpPr>
        <p:spPr>
          <a:xfrm>
            <a:off x="179512" y="1071563"/>
            <a:ext cx="8712968" cy="5214937"/>
          </a:xfrm>
        </p:spPr>
        <p:txBody>
          <a:bodyPr/>
          <a:lstStyle/>
          <a:p>
            <a:r>
              <a:rPr lang="en-US" dirty="0"/>
              <a:t>Building an action </a:t>
            </a:r>
          </a:p>
          <a:p>
            <a:endParaRPr lang="en-US" dirty="0"/>
          </a:p>
          <a:p>
            <a:pPr lvl="1"/>
            <a:r>
              <a:rPr lang="en-US" sz="1400" b="0" i="0" dirty="0">
                <a:effectLst/>
                <a:latin typeface="Lato" panose="020F0502020204030203" pitchFamily="34" charset="0"/>
              </a:rPr>
              <a:t>Before we can use the new Fibonacci action type in our code, we must pass the definition to the </a:t>
            </a:r>
            <a:r>
              <a:rPr lang="en-US" sz="1400" b="0" i="0" dirty="0" err="1">
                <a:effectLst/>
                <a:latin typeface="Lato" panose="020F0502020204030203" pitchFamily="34" charset="0"/>
              </a:rPr>
              <a:t>rosidl</a:t>
            </a:r>
            <a:r>
              <a:rPr lang="en-US" sz="1400" b="0" i="0" dirty="0">
                <a:effectLst/>
                <a:latin typeface="Lato" panose="020F0502020204030203" pitchFamily="34" charset="0"/>
              </a:rPr>
              <a:t> code generation pipeline.</a:t>
            </a:r>
          </a:p>
          <a:p>
            <a:pPr lvl="1"/>
            <a:endParaRPr lang="en-US" sz="1400" b="0" i="0" dirty="0">
              <a:solidFill>
                <a:srgbClr val="404040"/>
              </a:solidFill>
              <a:effectLst/>
              <a:latin typeface="Lato" panose="020F0502020204030203" pitchFamily="34" charset="0"/>
            </a:endParaRPr>
          </a:p>
          <a:p>
            <a:pPr lvl="1"/>
            <a:r>
              <a:rPr kumimoji="0" lang="en-US" altLang="en-US" sz="1400" b="0" i="0" u="none" strike="noStrike" cap="none" normalizeH="0" baseline="0" dirty="0">
                <a:ln>
                  <a:noFill/>
                </a:ln>
                <a:solidFill>
                  <a:srgbClr val="404040"/>
                </a:solidFill>
                <a:effectLst/>
                <a:latin typeface="Lato" panose="020F0502020204030203" pitchFamily="34" charset="0"/>
              </a:rPr>
              <a:t>This is accomplished by adding the following lines to our </a:t>
            </a:r>
            <a:r>
              <a:rPr kumimoji="0" lang="en-US" altLang="en-US" sz="1400" b="0" i="0" u="none" strike="noStrike" cap="none" normalizeH="0" baseline="0" dirty="0">
                <a:ln>
                  <a:noFill/>
                </a:ln>
                <a:solidFill>
                  <a:srgbClr val="E74C3C"/>
                </a:solidFill>
                <a:effectLst/>
                <a:latin typeface="Arial Unicode MS"/>
                <a:ea typeface="SFMono-Regular"/>
              </a:rPr>
              <a:t>CMakeLists.txt</a:t>
            </a:r>
            <a:r>
              <a:rPr kumimoji="0" lang="en-US" altLang="en-US" sz="1400" b="0" i="0" u="none" strike="noStrike" cap="none" normalizeH="0" baseline="0" dirty="0">
                <a:ln>
                  <a:noFill/>
                </a:ln>
                <a:solidFill>
                  <a:srgbClr val="404040"/>
                </a:solidFill>
                <a:effectLst/>
                <a:latin typeface="Lato" panose="020F0502020204030203" pitchFamily="34" charset="0"/>
              </a:rPr>
              <a:t> before the </a:t>
            </a:r>
            <a:r>
              <a:rPr kumimoji="0" lang="en-US" altLang="en-US" sz="1400" b="0" i="0" u="none" strike="noStrike" cap="none" normalizeH="0" baseline="0" dirty="0" err="1">
                <a:ln>
                  <a:noFill/>
                </a:ln>
                <a:solidFill>
                  <a:srgbClr val="E74C3C"/>
                </a:solidFill>
                <a:effectLst/>
                <a:latin typeface="Arial Unicode MS"/>
                <a:ea typeface="SFMono-Regular"/>
              </a:rPr>
              <a:t>ament_package</a:t>
            </a:r>
            <a:r>
              <a:rPr kumimoji="0" lang="en-US" altLang="en-US" sz="1400" b="0" i="0" u="none" strike="noStrike" cap="none" normalizeH="0" baseline="0" dirty="0">
                <a:ln>
                  <a:noFill/>
                </a:ln>
                <a:solidFill>
                  <a:srgbClr val="E74C3C"/>
                </a:solidFill>
                <a:effectLst/>
                <a:latin typeface="Arial Unicode MS"/>
                <a:ea typeface="SFMono-Regular"/>
              </a:rPr>
              <a:t>()</a:t>
            </a:r>
            <a:r>
              <a:rPr kumimoji="0" lang="en-US" altLang="en-US" sz="1400" b="0" i="0" u="none" strike="noStrike" cap="none" normalizeH="0" baseline="0" dirty="0">
                <a:ln>
                  <a:noFill/>
                </a:ln>
                <a:solidFill>
                  <a:srgbClr val="404040"/>
                </a:solidFill>
                <a:effectLst/>
                <a:latin typeface="Lato" panose="020F0502020204030203" pitchFamily="34" charset="0"/>
              </a:rPr>
              <a:t> line, in the </a:t>
            </a:r>
            <a:r>
              <a:rPr kumimoji="0" lang="en-US" altLang="en-US" sz="1400" b="0" i="0" u="none" strike="noStrike" cap="none" normalizeH="0" baseline="0" dirty="0" err="1">
                <a:ln>
                  <a:noFill/>
                </a:ln>
                <a:solidFill>
                  <a:srgbClr val="E74C3C"/>
                </a:solidFill>
                <a:effectLst/>
                <a:latin typeface="Arial Unicode MS"/>
                <a:ea typeface="SFMono-Regular"/>
              </a:rPr>
              <a:t>action_tutorials_interfaces</a:t>
            </a:r>
            <a:r>
              <a:rPr kumimoji="0" lang="en-US" altLang="en-US" sz="1400" b="0" i="0" u="none" strike="noStrike" cap="none" normalizeH="0" baseline="0" dirty="0">
                <a:ln>
                  <a:noFill/>
                </a:ln>
                <a:solidFill>
                  <a:srgbClr val="404040"/>
                </a:solidFill>
                <a:effectLst/>
                <a:latin typeface="Lato" panose="020F0502020204030203" pitchFamily="34" charset="0"/>
              </a:rPr>
              <a:t>:</a:t>
            </a:r>
            <a:r>
              <a:rPr kumimoji="0" lang="en-US" altLang="en-US" sz="1400" b="0" i="0" u="none" strike="noStrike" cap="none" normalizeH="0" baseline="0" dirty="0">
                <a:ln>
                  <a:noFill/>
                </a:ln>
                <a:solidFill>
                  <a:schemeClr val="tx1"/>
                </a:solidFill>
                <a:effectLst/>
              </a:rPr>
              <a:t> </a:t>
            </a: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endParaRPr lang="en-US" altLang="en-US" sz="1400" dirty="0">
              <a:latin typeface="Arial" panose="020B0604020202020204" pitchFamily="34" charset="0"/>
            </a:endParaRPr>
          </a:p>
          <a:p>
            <a:pPr lvl="1"/>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endParaRPr lang="en-US" altLang="en-US" sz="1400" dirty="0">
              <a:latin typeface="Arial" panose="020B0604020202020204" pitchFamily="34" charset="0"/>
            </a:endParaRPr>
          </a:p>
          <a:p>
            <a:pPr lvl="1"/>
            <a:r>
              <a:rPr lang="en-US" altLang="en-US" sz="1400" dirty="0">
                <a:solidFill>
                  <a:srgbClr val="404040"/>
                </a:solidFill>
                <a:latin typeface="Lato" panose="020F0502020204030203" pitchFamily="34" charset="0"/>
              </a:rPr>
              <a:t>We should also add the required dependencies to our </a:t>
            </a:r>
            <a:r>
              <a:rPr lang="en-US" altLang="en-US" sz="1400" dirty="0">
                <a:solidFill>
                  <a:srgbClr val="E74C3C"/>
                </a:solidFill>
                <a:latin typeface="Arial Unicode MS"/>
                <a:ea typeface="SFMono-Regular"/>
              </a:rPr>
              <a:t>package.xml</a:t>
            </a:r>
            <a:r>
              <a:rPr lang="en-US" altLang="en-US" sz="1400" dirty="0">
                <a:solidFill>
                  <a:srgbClr val="404040"/>
                </a:solidFill>
                <a:latin typeface="Lato" panose="020F0502020204030203" pitchFamily="34" charset="0"/>
              </a:rPr>
              <a:t>:</a:t>
            </a:r>
          </a:p>
          <a:p>
            <a:pPr lvl="1"/>
            <a:endParaRPr lang="en-US" altLang="en-US" sz="1400" dirty="0">
              <a:solidFill>
                <a:srgbClr val="404040"/>
              </a:solidFill>
              <a:latin typeface="Lato" panose="020F0502020204030203" pitchFamily="34" charset="0"/>
            </a:endParaRPr>
          </a:p>
          <a:p>
            <a:pPr lvl="1"/>
            <a:endParaRPr lang="en-US" altLang="en-US" sz="1400" dirty="0">
              <a:solidFill>
                <a:srgbClr val="404040"/>
              </a:solidFill>
              <a:latin typeface="Lato" panose="020F0502020204030203" pitchFamily="34" charset="0"/>
            </a:endParaRPr>
          </a:p>
          <a:p>
            <a:pPr lvl="1"/>
            <a:endParaRPr lang="en-US" altLang="en-US" sz="1400" dirty="0">
              <a:solidFill>
                <a:srgbClr val="404040"/>
              </a:solidFill>
              <a:latin typeface="Lato" panose="020F0502020204030203" pitchFamily="34" charset="0"/>
            </a:endParaRPr>
          </a:p>
          <a:p>
            <a:pPr lvl="1"/>
            <a:endParaRPr lang="en-US" altLang="en-US" sz="1400" dirty="0">
              <a:solidFill>
                <a:srgbClr val="404040"/>
              </a:solidFill>
              <a:latin typeface="Lato" panose="020F0502020204030203" pitchFamily="34" charset="0"/>
            </a:endParaRPr>
          </a:p>
          <a:p>
            <a:pPr lvl="1"/>
            <a:endParaRPr lang="en-US" altLang="en-US" sz="1400" dirty="0">
              <a:solidFill>
                <a:srgbClr val="404040"/>
              </a:solidFill>
              <a:latin typeface="Lato" panose="020F0502020204030203" pitchFamily="34" charset="0"/>
            </a:endParaRPr>
          </a:p>
          <a:p>
            <a:pPr lvl="1"/>
            <a:endParaRPr lang="en-US" altLang="en-US" sz="1400" dirty="0">
              <a:solidFill>
                <a:srgbClr val="404040"/>
              </a:solidFill>
              <a:latin typeface="Lato" panose="020F0502020204030203" pitchFamily="34" charset="0"/>
            </a:endParaRPr>
          </a:p>
          <a:p>
            <a:pPr marL="914400" lvl="2" indent="0">
              <a:buNone/>
            </a:pPr>
            <a:r>
              <a:rPr lang="en-US" altLang="en-US" sz="1800" dirty="0"/>
              <a:t> </a:t>
            </a:r>
            <a:endParaRPr lang="en-US" altLang="en-US" sz="1800" dirty="0">
              <a:latin typeface="Arial" panose="020B0604020202020204" pitchFamily="34" charset="0"/>
            </a:endParaRPr>
          </a:p>
          <a:p>
            <a:pPr lvl="1"/>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920557E8-0E04-3EDA-596B-DED8093795A7}"/>
              </a:ext>
            </a:extLst>
          </p:cNvPr>
          <p:cNvSpPr>
            <a:spLocks noGrp="1"/>
          </p:cNvSpPr>
          <p:nvPr>
            <p:ph type="sldNum" sz="quarter" idx="12"/>
          </p:nvPr>
        </p:nvSpPr>
        <p:spPr/>
        <p:txBody>
          <a:bodyPr/>
          <a:lstStyle/>
          <a:p>
            <a:pPr>
              <a:defRPr/>
            </a:pPr>
            <a:fld id="{CA4AC7C1-D12F-41DB-AB4A-A9F0A9959DA2}" type="slidenum">
              <a:rPr lang="ko-KR" altLang="en-US" smtClean="0"/>
              <a:pPr>
                <a:defRPr/>
              </a:pPr>
              <a:t>9</a:t>
            </a:fld>
            <a:endParaRPr lang="ko-KR" altLang="en-US"/>
          </a:p>
        </p:txBody>
      </p:sp>
      <p:pic>
        <p:nvPicPr>
          <p:cNvPr id="7" name="Picture 6">
            <a:extLst>
              <a:ext uri="{FF2B5EF4-FFF2-40B4-BE49-F238E27FC236}">
                <a16:creationId xmlns:a16="http://schemas.microsoft.com/office/drawing/2014/main" id="{0849B344-8606-8FA1-CB3D-D387F4A73A40}"/>
              </a:ext>
            </a:extLst>
          </p:cNvPr>
          <p:cNvPicPr>
            <a:picLocks noChangeAspect="1"/>
          </p:cNvPicPr>
          <p:nvPr/>
        </p:nvPicPr>
        <p:blipFill>
          <a:blip r:embed="rId2"/>
          <a:stretch>
            <a:fillRect/>
          </a:stretch>
        </p:blipFill>
        <p:spPr>
          <a:xfrm>
            <a:off x="2843808" y="3284984"/>
            <a:ext cx="3934374" cy="895475"/>
          </a:xfrm>
          <a:prstGeom prst="rect">
            <a:avLst/>
          </a:prstGeom>
        </p:spPr>
      </p:pic>
      <p:sp>
        <p:nvSpPr>
          <p:cNvPr id="8" name="Rectangle 2">
            <a:extLst>
              <a:ext uri="{FF2B5EF4-FFF2-40B4-BE49-F238E27FC236}">
                <a16:creationId xmlns:a16="http://schemas.microsoft.com/office/drawing/2014/main" id="{2B36A580-0633-EAC1-6583-3D75AFDB901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6D12B5F-0C9A-CFC5-33A1-67533A07C2C7}"/>
              </a:ext>
            </a:extLst>
          </p:cNvPr>
          <p:cNvPicPr>
            <a:picLocks noChangeAspect="1"/>
          </p:cNvPicPr>
          <p:nvPr/>
        </p:nvPicPr>
        <p:blipFill>
          <a:blip r:embed="rId3"/>
          <a:stretch>
            <a:fillRect/>
          </a:stretch>
        </p:blipFill>
        <p:spPr>
          <a:xfrm>
            <a:off x="2411760" y="4941168"/>
            <a:ext cx="4677428" cy="990738"/>
          </a:xfrm>
          <a:prstGeom prst="rect">
            <a:avLst/>
          </a:prstGeom>
        </p:spPr>
      </p:pic>
    </p:spTree>
    <p:extLst>
      <p:ext uri="{BB962C8B-B14F-4D97-AF65-F5344CB8AC3E}">
        <p14:creationId xmlns:p14="http://schemas.microsoft.com/office/powerpoint/2010/main" val="2030552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12472</TotalTime>
  <Words>5253</Words>
  <Application>Microsoft Office PowerPoint</Application>
  <PresentationFormat>On-screen Show (4:3)</PresentationFormat>
  <Paragraphs>728</Paragraphs>
  <Slides>49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 Unicode MS</vt:lpstr>
      <vt:lpstr>Gulim</vt:lpstr>
      <vt:lpstr>Malgun Gothic</vt:lpstr>
      <vt:lpstr>Roboto Slab</vt:lpstr>
      <vt:lpstr>SFMono-Regular</vt:lpstr>
      <vt:lpstr>Arial</vt:lpstr>
      <vt:lpstr>Lato</vt:lpstr>
      <vt:lpstr>Times New Roman</vt:lpstr>
      <vt:lpstr>Office 테마</vt:lpstr>
      <vt:lpstr>Smart Mobility Engineering Lab (IGS3231)  Week 4 Lecture    </vt:lpstr>
      <vt:lpstr>Content</vt:lpstr>
      <vt:lpstr>Managing Dependencies with rosdep</vt:lpstr>
      <vt:lpstr>Managing Dependencies with rosdep</vt:lpstr>
      <vt:lpstr>Managing Dependencies with rosdep</vt:lpstr>
      <vt:lpstr>Managing Dependencies with rosdep</vt:lpstr>
      <vt:lpstr>Creating and action </vt:lpstr>
      <vt:lpstr>Creating and action </vt:lpstr>
      <vt:lpstr>Creating and action </vt:lpstr>
      <vt:lpstr>Creating and action</vt:lpstr>
      <vt:lpstr>Writing an action server and client</vt:lpstr>
      <vt:lpstr>Writing an action server and client</vt:lpstr>
      <vt:lpstr>Writing an action server and client</vt:lpstr>
      <vt:lpstr>Writing an action server and client</vt:lpstr>
      <vt:lpstr>Writing an action server and client</vt:lpstr>
      <vt:lpstr>Writing an action server and client</vt:lpstr>
      <vt:lpstr>Writing an action server and client</vt:lpstr>
      <vt:lpstr>Writing an action server and client</vt:lpstr>
      <vt:lpstr>Composing multiple nodes in a single process</vt:lpstr>
      <vt:lpstr>Composing multiple nodes in a single process</vt:lpstr>
      <vt:lpstr>Composing multiple nodes in a single process</vt:lpstr>
      <vt:lpstr>Creating a launch file</vt:lpstr>
      <vt:lpstr>Creating a launch file</vt:lpstr>
      <vt:lpstr>Creating a launch file</vt:lpstr>
      <vt:lpstr>Integrating launch files into ROS2 packages</vt:lpstr>
      <vt:lpstr>Integrating launch files into ROS2 packages</vt:lpstr>
      <vt:lpstr>Using substitutions</vt:lpstr>
      <vt:lpstr>Using substitutions</vt:lpstr>
      <vt:lpstr>Using event handlers</vt:lpstr>
      <vt:lpstr>Introducing tf2</vt:lpstr>
      <vt:lpstr>Introducing tf2</vt:lpstr>
      <vt:lpstr>Introducing tf2</vt:lpstr>
      <vt:lpstr>Introducing tf2</vt:lpstr>
      <vt:lpstr>Introducing tf2</vt:lpstr>
      <vt:lpstr>Building a visual robot model from scratch</vt:lpstr>
      <vt:lpstr>Building a visual robot model from scratch</vt:lpstr>
      <vt:lpstr>Building a visual robot model from scratch</vt:lpstr>
      <vt:lpstr>Building a movable robot model</vt:lpstr>
      <vt:lpstr>Building a movable robot model</vt:lpstr>
      <vt:lpstr>Adding physical and collision properties</vt:lpstr>
      <vt:lpstr>Adding physical and collision properties</vt:lpstr>
      <vt:lpstr>Using Xacro to clean up your code</vt:lpstr>
      <vt:lpstr>Using Xacro to clean up your code</vt:lpstr>
      <vt:lpstr>Using Xacro to clean up your code</vt:lpstr>
      <vt:lpstr>Using Xacro to clean up your code</vt:lpstr>
      <vt:lpstr>Using Xacro to clean up your code</vt:lpstr>
      <vt:lpstr>Using Xacro to clean up your code</vt:lpstr>
      <vt:lpstr>Using URDF with robot_state_publisher</vt:lpstr>
      <vt:lpstr>Brief break (if on schedule)</vt:lpstr>
    </vt:vector>
  </TitlesOfParts>
  <Company>BlackEdition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Windows XP</dc:creator>
  <cp:lastModifiedBy>사르도르</cp:lastModifiedBy>
  <cp:revision>380</cp:revision>
  <dcterms:created xsi:type="dcterms:W3CDTF">2008-01-15T12:33:21Z</dcterms:created>
  <dcterms:modified xsi:type="dcterms:W3CDTF">2022-09-02T07:47:01Z</dcterms:modified>
</cp:coreProperties>
</file>