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92" r:id="rId5"/>
    <p:sldId id="301" r:id="rId6"/>
    <p:sldId id="302" r:id="rId7"/>
    <p:sldId id="303" r:id="rId8"/>
    <p:sldId id="298" r:id="rId9"/>
    <p:sldId id="296" r:id="rId10"/>
    <p:sldId id="310" r:id="rId11"/>
    <p:sldId id="309" r:id="rId12"/>
    <p:sldId id="305" r:id="rId13"/>
    <p:sldId id="306" r:id="rId14"/>
    <p:sldId id="31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78D"/>
    <a:srgbClr val="D84400"/>
    <a:srgbClr val="446992"/>
    <a:srgbClr val="AEC2D8"/>
    <a:srgbClr val="98432A"/>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40028" autoAdjust="0"/>
  </p:normalViewPr>
  <p:slideViewPr>
    <p:cSldViewPr snapToGrid="0" showGuides="1">
      <p:cViewPr varScale="1">
        <p:scale>
          <a:sx n="63" d="100"/>
          <a:sy n="63" d="100"/>
        </p:scale>
        <p:origin x="804" y="56"/>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sz="1200" dirty="0">
                <a:solidFill>
                  <a:schemeClr val="bg1"/>
                </a:solidFill>
              </a:rPr>
              <a:t> M&amp;S Annual</a:t>
            </a:r>
            <a:r>
              <a:rPr lang="en-US" sz="1200" baseline="0" dirty="0">
                <a:solidFill>
                  <a:schemeClr val="bg1"/>
                </a:solidFill>
              </a:rPr>
              <a:t> Report 2023 </a:t>
            </a:r>
            <a:r>
              <a:rPr lang="en-US" sz="1200" dirty="0">
                <a:solidFill>
                  <a:schemeClr val="bg1"/>
                </a:solidFill>
              </a:rPr>
              <a:t>Accuracy Results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Sheet2!$E$1</c:f>
              <c:strCache>
                <c:ptCount val="1"/>
                <c:pt idx="0">
                  <c:v>Accuracy</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F76F-4118-8EF2-55E75D4AE26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Sheet2!$A$2:$A$4</c:f>
              <c:strCache>
                <c:ptCount val="3"/>
                <c:pt idx="0">
                  <c:v>Standard Question</c:v>
                </c:pt>
                <c:pt idx="1">
                  <c:v>Prompt Style 1</c:v>
                </c:pt>
                <c:pt idx="2">
                  <c:v>Prompt Style 2</c:v>
                </c:pt>
              </c:strCache>
            </c:strRef>
          </c:cat>
          <c:val>
            <c:numRef>
              <c:f>Sheet2!$E$2:$E$4</c:f>
              <c:numCache>
                <c:formatCode>0.00</c:formatCode>
                <c:ptCount val="3"/>
                <c:pt idx="0">
                  <c:v>0.625</c:v>
                </c:pt>
                <c:pt idx="1">
                  <c:v>0.28570000000000001</c:v>
                </c:pt>
                <c:pt idx="2">
                  <c:v>0.57099999999999995</c:v>
                </c:pt>
              </c:numCache>
            </c:numRef>
          </c:val>
          <c:extLst>
            <c:ext xmlns:c16="http://schemas.microsoft.com/office/drawing/2014/chart" uri="{C3380CC4-5D6E-409C-BE32-E72D297353CC}">
              <c16:uniqueId val="{00000000-F76F-4118-8EF2-55E75D4AE26A}"/>
            </c:ext>
          </c:extLst>
        </c:ser>
        <c:dLbls>
          <c:dLblPos val="outEnd"/>
          <c:showLegendKey val="0"/>
          <c:showVal val="1"/>
          <c:showCatName val="0"/>
          <c:showSerName val="0"/>
          <c:showPercent val="0"/>
          <c:showBubbleSize val="0"/>
        </c:dLbls>
        <c:gapWidth val="191"/>
        <c:overlap val="-27"/>
        <c:axId val="1621180559"/>
        <c:axId val="35040655"/>
      </c:barChart>
      <c:catAx>
        <c:axId val="1621180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5040655"/>
        <c:crosses val="autoZero"/>
        <c:auto val="1"/>
        <c:lblAlgn val="ctr"/>
        <c:lblOffset val="100"/>
        <c:noMultiLvlLbl val="0"/>
      </c:catAx>
      <c:valAx>
        <c:axId val="35040655"/>
        <c:scaling>
          <c:orientation val="minMax"/>
          <c:max val="1"/>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621180559"/>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sz="1200" dirty="0">
                <a:solidFill>
                  <a:schemeClr val="bg1"/>
                </a:solidFill>
              </a:rPr>
              <a:t>Tesco PLC Annual</a:t>
            </a:r>
            <a:r>
              <a:rPr lang="en-US" sz="1200" baseline="0" dirty="0">
                <a:solidFill>
                  <a:schemeClr val="bg1"/>
                </a:solidFill>
              </a:rPr>
              <a:t> Report </a:t>
            </a:r>
            <a:r>
              <a:rPr lang="en-US" sz="1200" b="0" i="0" u="none" strike="noStrike" kern="1200" spc="0" baseline="0" dirty="0">
                <a:solidFill>
                  <a:schemeClr val="bg1"/>
                </a:solidFill>
              </a:rPr>
              <a:t>2022</a:t>
            </a:r>
            <a:r>
              <a:rPr lang="en-US" sz="1200" baseline="0" dirty="0">
                <a:solidFill>
                  <a:schemeClr val="bg1"/>
                </a:solidFill>
              </a:rPr>
              <a:t> </a:t>
            </a:r>
          </a:p>
          <a:p>
            <a:pPr>
              <a:defRPr>
                <a:solidFill>
                  <a:schemeClr val="bg1"/>
                </a:solidFill>
              </a:defRPr>
            </a:pPr>
            <a:r>
              <a:rPr lang="en-US" sz="1200" dirty="0">
                <a:solidFill>
                  <a:schemeClr val="bg1"/>
                </a:solidFill>
              </a:rPr>
              <a:t>Accuracy Results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Sheet1!$E$1</c:f>
              <c:strCache>
                <c:ptCount val="1"/>
                <c:pt idx="0">
                  <c:v>Accuracy</c:v>
                </c:pt>
              </c:strCache>
            </c:strRef>
          </c:tx>
          <c:spPr>
            <a:solidFill>
              <a:schemeClr val="accent1"/>
            </a:solidFill>
            <a:ln>
              <a:noFill/>
            </a:ln>
            <a:effectLst/>
          </c:spPr>
          <c:invertIfNegative val="0"/>
          <c:dLbls>
            <c:dLbl>
              <c:idx val="2"/>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DD4A-4BE2-9063-0F8F6EBC6E1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Standard Question</c:v>
                </c:pt>
                <c:pt idx="1">
                  <c:v>Prompt Style 1</c:v>
                </c:pt>
                <c:pt idx="2">
                  <c:v>Prompt Style 2</c:v>
                </c:pt>
              </c:strCache>
            </c:strRef>
          </c:cat>
          <c:val>
            <c:numRef>
              <c:f>Sheet1!$E$2:$E$4</c:f>
              <c:numCache>
                <c:formatCode>0.00</c:formatCode>
                <c:ptCount val="3"/>
                <c:pt idx="0">
                  <c:v>0.625</c:v>
                </c:pt>
                <c:pt idx="1">
                  <c:v>0.5625</c:v>
                </c:pt>
                <c:pt idx="2">
                  <c:v>0.85709999999999997</c:v>
                </c:pt>
              </c:numCache>
            </c:numRef>
          </c:val>
          <c:extLst>
            <c:ext xmlns:c16="http://schemas.microsoft.com/office/drawing/2014/chart" uri="{C3380CC4-5D6E-409C-BE32-E72D297353CC}">
              <c16:uniqueId val="{00000000-DD4A-4BE2-9063-0F8F6EBC6E14}"/>
            </c:ext>
          </c:extLst>
        </c:ser>
        <c:dLbls>
          <c:dLblPos val="outEnd"/>
          <c:showLegendKey val="0"/>
          <c:showVal val="1"/>
          <c:showCatName val="0"/>
          <c:showSerName val="0"/>
          <c:showPercent val="0"/>
          <c:showBubbleSize val="0"/>
        </c:dLbls>
        <c:gapWidth val="170"/>
        <c:axId val="1819200335"/>
        <c:axId val="1983126543"/>
      </c:barChart>
      <c:catAx>
        <c:axId val="1819200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83126543"/>
        <c:crosses val="autoZero"/>
        <c:auto val="1"/>
        <c:lblAlgn val="ctr"/>
        <c:lblOffset val="100"/>
        <c:noMultiLvlLbl val="0"/>
      </c:catAx>
      <c:valAx>
        <c:axId val="1983126543"/>
        <c:scaling>
          <c:orientation val="minMax"/>
          <c:max val="1"/>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81920033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9/4/2023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359131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2276759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application was tested for IFRS 16 Standard used for auditing, specifically for retail industry. We asked the questions for Tesco’s annual report of 2022 and M&amp;S’s report of 2023. Before discussing the results, I just want to highlight that Tesco results were calculated based on EY’s answers provided after manually auditing the report whereas </a:t>
            </a:r>
            <a:r>
              <a:rPr lang="en-IE" dirty="0" err="1"/>
              <a:t>m&amp;s’s</a:t>
            </a:r>
            <a:r>
              <a:rPr lang="en-IE" dirty="0"/>
              <a:t> results are purely based on our understanding of IFRS 16. Also, we confirmed from EY’s auditing team and considered No and NA as equal results. </a:t>
            </a:r>
          </a:p>
          <a:p>
            <a:endParaRPr lang="en-IE" dirty="0"/>
          </a:p>
          <a:p>
            <a:r>
              <a:rPr lang="en-IE" dirty="0"/>
              <a:t>We tried three types of questions, which were standard (present in auditing checklist), prompt style 1 which gave context of report to be addressed and specified the answering format and prompt style 2 which had complete context of IFRS 16, Role of open ai as financial analyst and answer generation format. The results of Tesco’s report Show best accuracy with prompt style 2, whereas results of M&amp;S were best for standard questions. Interestingly, both showcased same accuracy for Standard question answering.</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1248289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business value of our application can be segmented broadly into four categories, which are:</a:t>
            </a:r>
          </a:p>
          <a:p>
            <a:pPr marL="228600" indent="-228600">
              <a:buAutoNum type="arabicPeriod"/>
            </a:pPr>
            <a:r>
              <a:rPr lang="en-IE" dirty="0"/>
              <a:t>Time efficiency: In general, IFRS 16 takes around 15-45 minutes to complete manually, depending on the industry as well which was confirmed by EY. Whereas our tool could reduce the time significantly to 10-15mins per report.</a:t>
            </a:r>
          </a:p>
          <a:p>
            <a:pPr marL="228600" indent="-228600">
              <a:buAutoNum type="arabicPeriod"/>
            </a:pPr>
            <a:r>
              <a:rPr lang="en-IE" dirty="0"/>
              <a:t>The tool provides reasons with its Reponses which are typically yes, no or NA. Hence, this could essentially be treated as an aiding tool for auditors help them identify and confirm the reasoning behind the answers they typically generate.</a:t>
            </a:r>
          </a:p>
          <a:p>
            <a:pPr marL="228600" indent="-228600">
              <a:buAutoNum type="arabicPeriod"/>
            </a:pPr>
            <a:r>
              <a:rPr lang="en-IE" dirty="0"/>
              <a:t>The tool effectively works for varied pdf structures and sizes.</a:t>
            </a:r>
          </a:p>
          <a:p>
            <a:pPr marL="228600" indent="-228600">
              <a:buAutoNum type="arabicPeriod"/>
            </a:pPr>
            <a:r>
              <a:rPr lang="en-IE" dirty="0"/>
              <a:t>The tool is very user friendly and simple to use, even for non-financial people like us. </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1951705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To conclude, we have achieved an accuracy of 63% with standard questions and 71.5% with prompt style 2 and we believe similar process could be replicated for other standards. Typically, an industry usually requires auditing for around 20 standards for their annual reports.</a:t>
            </a:r>
          </a:p>
          <a:p>
            <a:endParaRPr lang="en-IE" dirty="0"/>
          </a:p>
          <a:p>
            <a:r>
              <a:rPr lang="en-IE" dirty="0"/>
              <a:t>As we saw in the results that prompts do have the ability to manipulate the accuracy of the results. Hence, further enhancements could include development of generalised prompts which could approximately give similar accuracy with all kinds of annual reports. Apart from this we saw a consistent accuracy of 63% when we used standard questions for both reports. We believe this implies that if can we improve the text processing, we could achieve better results even with standard question and after that one should go for prompt engineering to increase the accuracy if required.</a:t>
            </a:r>
          </a:p>
          <a:p>
            <a:r>
              <a:rPr lang="en-IE" dirty="0"/>
              <a:t>Overlapping chunks could be beneficial for providing context and handling of token size which is typically 4078 right now with the </a:t>
            </a:r>
            <a:r>
              <a:rPr lang="en-IE" dirty="0" err="1"/>
              <a:t>api</a:t>
            </a:r>
            <a:r>
              <a:rPr lang="en-IE" dirty="0"/>
              <a:t> we used it required.</a:t>
            </a:r>
          </a:p>
          <a:p>
            <a:r>
              <a:rPr lang="en-IE" dirty="0"/>
              <a:t>A functional enhancement could include generation of a standard report post completion of question-answering such as an auditor would require.</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165612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70A68C4-E010-2F5C-4779-0F332686E28C}"/>
              </a:ext>
            </a:extLst>
          </p:cNvPr>
          <p:cNvGrpSpPr/>
          <p:nvPr/>
        </p:nvGrpSpPr>
        <p:grpSpPr>
          <a:xfrm>
            <a:off x="0" y="152400"/>
            <a:ext cx="12192000" cy="2702560"/>
            <a:chOff x="0" y="10160"/>
            <a:chExt cx="12192000" cy="2824480"/>
          </a:xfrm>
        </p:grpSpPr>
        <p:sp>
          <p:nvSpPr>
            <p:cNvPr id="18" name="Rectangle 17">
              <a:extLst>
                <a:ext uri="{FF2B5EF4-FFF2-40B4-BE49-F238E27FC236}">
                  <a16:creationId xmlns:a16="http://schemas.microsoft.com/office/drawing/2014/main" id="{1280C80B-DE32-9597-7450-73DA84158756}"/>
                </a:ext>
              </a:extLst>
            </p:cNvPr>
            <p:cNvSpPr/>
            <p:nvPr/>
          </p:nvSpPr>
          <p:spPr>
            <a:xfrm>
              <a:off x="0" y="10160"/>
              <a:ext cx="12192000" cy="28244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pic>
          <p:nvPicPr>
            <p:cNvPr id="17" name="Picture 16" descr="A yellow and black logo&#10;&#10;Description automatically generated">
              <a:extLst>
                <a:ext uri="{FF2B5EF4-FFF2-40B4-BE49-F238E27FC236}">
                  <a16:creationId xmlns:a16="http://schemas.microsoft.com/office/drawing/2014/main" id="{211A376B-C68D-E612-4816-05603DB1934B}"/>
                </a:ext>
              </a:extLst>
            </p:cNvPr>
            <p:cNvPicPr>
              <a:picLocks noChangeAspect="1"/>
            </p:cNvPicPr>
            <p:nvPr/>
          </p:nvPicPr>
          <p:blipFill>
            <a:blip r:embed="rId2"/>
            <a:stretch>
              <a:fillRect/>
            </a:stretch>
          </p:blipFill>
          <p:spPr>
            <a:xfrm>
              <a:off x="10853467" y="279532"/>
              <a:ext cx="960002" cy="960002"/>
            </a:xfrm>
            <a:prstGeom prst="rect">
              <a:avLst/>
            </a:prstGeom>
          </p:spPr>
        </p:pic>
        <p:pic>
          <p:nvPicPr>
            <p:cNvPr id="24" name="Picture 23" descr="A logo of a university&#10;&#10;Description automatically generated">
              <a:extLst>
                <a:ext uri="{FF2B5EF4-FFF2-40B4-BE49-F238E27FC236}">
                  <a16:creationId xmlns:a16="http://schemas.microsoft.com/office/drawing/2014/main" id="{CC83A9E4-4B68-52F0-C974-44C589E5E29E}"/>
                </a:ext>
              </a:extLst>
            </p:cNvPr>
            <p:cNvPicPr>
              <a:picLocks noChangeAspect="1"/>
            </p:cNvPicPr>
            <p:nvPr/>
          </p:nvPicPr>
          <p:blipFill>
            <a:blip r:embed="rId3"/>
            <a:stretch>
              <a:fillRect/>
            </a:stretch>
          </p:blipFill>
          <p:spPr>
            <a:xfrm>
              <a:off x="9748830" y="297429"/>
              <a:ext cx="1056002" cy="1056002"/>
            </a:xfrm>
            <a:prstGeom prst="rect">
              <a:avLst/>
            </a:prstGeom>
          </p:spPr>
        </p:pic>
      </p:gr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3845929"/>
            <a:ext cx="4306320" cy="1609190"/>
          </a:xfrm>
        </p:spPr>
        <p:txBody>
          <a:bodyPr/>
          <a:lstStyle/>
          <a:p>
            <a:pPr>
              <a:spcBef>
                <a:spcPts val="0"/>
              </a:spcBef>
            </a:pPr>
            <a:r>
              <a:rPr lang="en-IE" dirty="0"/>
              <a:t>Team:</a:t>
            </a:r>
          </a:p>
          <a:p>
            <a:pPr>
              <a:spcBef>
                <a:spcPts val="0"/>
              </a:spcBef>
            </a:pPr>
            <a:r>
              <a:rPr lang="en-IE" dirty="0" err="1"/>
              <a:t>Pranoti</a:t>
            </a:r>
            <a:r>
              <a:rPr lang="en-IE" dirty="0"/>
              <a:t> </a:t>
            </a:r>
            <a:r>
              <a:rPr lang="en-IE" dirty="0" err="1"/>
              <a:t>Dahiwal</a:t>
            </a:r>
            <a:endParaRPr lang="en-IE" dirty="0"/>
          </a:p>
          <a:p>
            <a:pPr>
              <a:spcBef>
                <a:spcPts val="0"/>
              </a:spcBef>
            </a:pPr>
            <a:r>
              <a:rPr lang="en-IE" dirty="0"/>
              <a:t>Gagan Sardana</a:t>
            </a:r>
          </a:p>
          <a:p>
            <a:pPr>
              <a:spcBef>
                <a:spcPts val="0"/>
              </a:spcBef>
            </a:pPr>
            <a:r>
              <a:rPr lang="en-IE" dirty="0"/>
              <a:t>Shivani Bhardwaj</a:t>
            </a:r>
          </a:p>
          <a:p>
            <a:endParaRPr lang="en-US" dirty="0"/>
          </a:p>
        </p:txBody>
      </p:sp>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10496847" y="2476874"/>
            <a:ext cx="785309" cy="89841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601366" y="427269"/>
            <a:ext cx="7488862" cy="1868891"/>
          </a:xfrm>
        </p:spPr>
        <p:txBody>
          <a:bodyPr/>
          <a:lstStyle/>
          <a:p>
            <a:r>
              <a:rPr lang="en-US" altLang="zh-CN" dirty="0">
                <a:solidFill>
                  <a:schemeClr val="tx1"/>
                </a:solidFill>
              </a:rPr>
              <a:t>Auditing using Generative AI</a:t>
            </a:r>
            <a:endParaRPr lang="en-US" dirty="0">
              <a:solidFill>
                <a:schemeClr val="tx1"/>
              </a:solidFill>
            </a:endParaRPr>
          </a:p>
        </p:txBody>
      </p:sp>
      <p:sp>
        <p:nvSpPr>
          <p:cNvPr id="26" name="TextBox 25">
            <a:extLst>
              <a:ext uri="{FF2B5EF4-FFF2-40B4-BE49-F238E27FC236}">
                <a16:creationId xmlns:a16="http://schemas.microsoft.com/office/drawing/2014/main" id="{EA2CDAA6-0500-87A9-C897-50C4234834B6}"/>
              </a:ext>
            </a:extLst>
          </p:cNvPr>
          <p:cNvSpPr txBox="1"/>
          <p:nvPr/>
        </p:nvSpPr>
        <p:spPr>
          <a:xfrm>
            <a:off x="1601366" y="3027279"/>
            <a:ext cx="6567274" cy="646331"/>
          </a:xfrm>
          <a:prstGeom prst="rect">
            <a:avLst/>
          </a:prstGeom>
          <a:noFill/>
        </p:spPr>
        <p:txBody>
          <a:bodyPr wrap="square">
            <a:spAutoFit/>
          </a:bodyPr>
          <a:lstStyle/>
          <a:p>
            <a:r>
              <a:rPr lang="en-IE" dirty="0">
                <a:solidFill>
                  <a:schemeClr val="bg1"/>
                </a:solidFill>
              </a:rPr>
              <a:t>Sponsor &amp; Mentor: Eda Mae </a:t>
            </a:r>
            <a:r>
              <a:rPr lang="en-IE" dirty="0" err="1">
                <a:solidFill>
                  <a:schemeClr val="bg1"/>
                </a:solidFill>
              </a:rPr>
              <a:t>Badilla</a:t>
            </a:r>
            <a:r>
              <a:rPr lang="en-IE" dirty="0">
                <a:solidFill>
                  <a:schemeClr val="bg1"/>
                </a:solidFill>
              </a:rPr>
              <a:t>, </a:t>
            </a:r>
            <a:r>
              <a:rPr lang="en-IE" dirty="0" err="1">
                <a:solidFill>
                  <a:schemeClr val="bg1"/>
                </a:solidFill>
              </a:rPr>
              <a:t>Nabanita</a:t>
            </a:r>
            <a:r>
              <a:rPr lang="en-IE" dirty="0">
                <a:solidFill>
                  <a:schemeClr val="bg1"/>
                </a:solidFill>
              </a:rPr>
              <a:t> Roy (EY) </a:t>
            </a:r>
          </a:p>
          <a:p>
            <a:r>
              <a:rPr lang="en-IE" dirty="0">
                <a:solidFill>
                  <a:schemeClr val="bg1"/>
                </a:solidFill>
              </a:rPr>
              <a:t>Supervisor: </a:t>
            </a:r>
            <a:r>
              <a:rPr lang="en-IE" dirty="0" err="1">
                <a:solidFill>
                  <a:schemeClr val="bg1"/>
                </a:solidFill>
              </a:rPr>
              <a:t>Dr.</a:t>
            </a:r>
            <a:r>
              <a:rPr lang="en-IE" dirty="0">
                <a:solidFill>
                  <a:schemeClr val="bg1"/>
                </a:solidFill>
              </a:rPr>
              <a:t> Michael MacDonnell</a:t>
            </a:r>
          </a:p>
        </p:txBody>
      </p:sp>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BA9F-D337-D310-6121-D8C0543FDED7}"/>
              </a:ext>
            </a:extLst>
          </p:cNvPr>
          <p:cNvSpPr>
            <a:spLocks noGrp="1"/>
          </p:cNvSpPr>
          <p:nvPr>
            <p:ph type="title"/>
          </p:nvPr>
        </p:nvSpPr>
        <p:spPr>
          <a:xfrm>
            <a:off x="404949" y="303062"/>
            <a:ext cx="10515600" cy="1115434"/>
          </a:xfrm>
        </p:spPr>
        <p:txBody>
          <a:bodyPr/>
          <a:lstStyle/>
          <a:p>
            <a:r>
              <a:rPr lang="en-IE" dirty="0"/>
              <a:t>Conclusion and Future Work</a:t>
            </a:r>
          </a:p>
        </p:txBody>
      </p:sp>
      <p:sp>
        <p:nvSpPr>
          <p:cNvPr id="4" name="Footer Placeholder 3">
            <a:extLst>
              <a:ext uri="{FF2B5EF4-FFF2-40B4-BE49-F238E27FC236}">
                <a16:creationId xmlns:a16="http://schemas.microsoft.com/office/drawing/2014/main" id="{0E455E88-27A8-054E-62FC-9F4F6B06F592}"/>
              </a:ext>
            </a:extLst>
          </p:cNvPr>
          <p:cNvSpPr>
            <a:spLocks noGrp="1"/>
          </p:cNvSpPr>
          <p:nvPr>
            <p:ph type="ftr" sz="quarter" idx="28"/>
          </p:nvPr>
        </p:nvSpPr>
        <p:spPr/>
        <p:txBody>
          <a:bodyPr/>
          <a:lstStyle/>
          <a:p>
            <a:r>
              <a:rPr lang="en-US" noProof="0" dirty="0"/>
              <a:t>Auditing using Generative AI</a:t>
            </a:r>
          </a:p>
        </p:txBody>
      </p:sp>
      <p:sp>
        <p:nvSpPr>
          <p:cNvPr id="7" name="TextBox 6">
            <a:extLst>
              <a:ext uri="{FF2B5EF4-FFF2-40B4-BE49-F238E27FC236}">
                <a16:creationId xmlns:a16="http://schemas.microsoft.com/office/drawing/2014/main" id="{5060F6B6-BBC7-EB48-0B1A-D0743C14D376}"/>
              </a:ext>
            </a:extLst>
          </p:cNvPr>
          <p:cNvSpPr txBox="1"/>
          <p:nvPr/>
        </p:nvSpPr>
        <p:spPr>
          <a:xfrm>
            <a:off x="478468" y="1458746"/>
            <a:ext cx="11219688" cy="369332"/>
          </a:xfrm>
          <a:prstGeom prst="rect">
            <a:avLst/>
          </a:prstGeom>
          <a:noFill/>
        </p:spPr>
        <p:txBody>
          <a:bodyPr wrap="square">
            <a:spAutoFit/>
          </a:bodyPr>
          <a:lstStyle/>
          <a:p>
            <a:pPr marL="342900" indent="-342900">
              <a:buSzPct val="105000"/>
              <a:buFont typeface="Courier New" panose="02070309020205020404" pitchFamily="49" charset="0"/>
              <a:buChar char="o"/>
            </a:pPr>
            <a:r>
              <a:rPr lang="en-US" dirty="0">
                <a:solidFill>
                  <a:schemeClr val="bg1"/>
                </a:solidFill>
                <a:cs typeface="Times New Roman" panose="02020603050405020304" pitchFamily="18" charset="0"/>
              </a:rPr>
              <a:t>The groundwork laid by this processing can be replicated for other standards</a:t>
            </a:r>
            <a:endParaRPr lang="en-IN" dirty="0">
              <a:solidFill>
                <a:schemeClr val="bg1"/>
              </a:solidFill>
              <a:latin typeface="Times New Roman" panose="02020603050405020304" pitchFamily="18" charset="0"/>
              <a:cs typeface="Times New Roman" panose="02020603050405020304" pitchFamily="18" charset="0"/>
            </a:endParaRPr>
          </a:p>
        </p:txBody>
      </p:sp>
      <p:grpSp>
        <p:nvGrpSpPr>
          <p:cNvPr id="28" name="Group 27">
            <a:extLst>
              <a:ext uri="{FF2B5EF4-FFF2-40B4-BE49-F238E27FC236}">
                <a16:creationId xmlns:a16="http://schemas.microsoft.com/office/drawing/2014/main" id="{519212E6-3BC0-1C1C-A3EF-07FF7956A0EB}"/>
              </a:ext>
            </a:extLst>
          </p:cNvPr>
          <p:cNvGrpSpPr/>
          <p:nvPr/>
        </p:nvGrpSpPr>
        <p:grpSpPr>
          <a:xfrm>
            <a:off x="575124" y="2373062"/>
            <a:ext cx="11219688" cy="628904"/>
            <a:chOff x="620417" y="2117817"/>
            <a:chExt cx="10462472" cy="628904"/>
          </a:xfrm>
        </p:grpSpPr>
        <p:graphicFrame>
          <p:nvGraphicFramePr>
            <p:cNvPr id="26" name="Object 25">
              <a:extLst>
                <a:ext uri="{FF2B5EF4-FFF2-40B4-BE49-F238E27FC236}">
                  <a16:creationId xmlns:a16="http://schemas.microsoft.com/office/drawing/2014/main" id="{EFD08BBA-4F3D-694D-1EA3-C9737355C4AF}"/>
                </a:ext>
              </a:extLst>
            </p:cNvPr>
            <p:cNvGraphicFramePr>
              <a:graphicFrameLocks noChangeAspect="1"/>
            </p:cNvGraphicFramePr>
            <p:nvPr>
              <p:extLst>
                <p:ext uri="{D42A27DB-BD31-4B8C-83A1-F6EECF244321}">
                  <p14:modId xmlns:p14="http://schemas.microsoft.com/office/powerpoint/2010/main" val="2011018467"/>
                </p:ext>
              </p:extLst>
            </p:nvPr>
          </p:nvGraphicFramePr>
          <p:xfrm>
            <a:off x="620417" y="2472586"/>
            <a:ext cx="10462472" cy="274135"/>
          </p:xfrm>
          <a:graphic>
            <a:graphicData uri="http://schemas.openxmlformats.org/presentationml/2006/ole">
              <mc:AlternateContent xmlns:mc="http://schemas.openxmlformats.org/markup-compatibility/2006">
                <mc:Choice xmlns:v="urn:schemas-microsoft-com:vml" Requires="v">
                  <p:oleObj name="Worksheet" r:id="rId3" imgW="9417038" imgH="190369" progId="Excel.Sheet.12">
                    <p:embed/>
                  </p:oleObj>
                </mc:Choice>
                <mc:Fallback>
                  <p:oleObj name="Worksheet" r:id="rId3" imgW="9417038" imgH="190369" progId="Excel.Sheet.12">
                    <p:embed/>
                    <p:pic>
                      <p:nvPicPr>
                        <p:cNvPr id="19" name="Object 18">
                          <a:extLst>
                            <a:ext uri="{FF2B5EF4-FFF2-40B4-BE49-F238E27FC236}">
                              <a16:creationId xmlns:a16="http://schemas.microsoft.com/office/drawing/2014/main" id="{20C5F876-C518-FF73-5438-B368DFFC1CEE}"/>
                            </a:ext>
                          </a:extLst>
                        </p:cNvPr>
                        <p:cNvPicPr/>
                        <p:nvPr/>
                      </p:nvPicPr>
                      <p:blipFill>
                        <a:blip r:embed="rId4"/>
                        <a:stretch>
                          <a:fillRect/>
                        </a:stretch>
                      </p:blipFill>
                      <p:spPr>
                        <a:xfrm>
                          <a:off x="620417" y="2472586"/>
                          <a:ext cx="10462472" cy="274135"/>
                        </a:xfrm>
                        <a:prstGeom prst="rect">
                          <a:avLst/>
                        </a:prstGeom>
                      </p:spPr>
                    </p:pic>
                  </p:oleObj>
                </mc:Fallback>
              </mc:AlternateContent>
            </a:graphicData>
          </a:graphic>
        </p:graphicFrame>
        <p:cxnSp>
          <p:nvCxnSpPr>
            <p:cNvPr id="27" name="Connector: Elbow 26">
              <a:extLst>
                <a:ext uri="{FF2B5EF4-FFF2-40B4-BE49-F238E27FC236}">
                  <a16:creationId xmlns:a16="http://schemas.microsoft.com/office/drawing/2014/main" id="{5017DD2A-04B3-A232-1C65-B123AE81322C}"/>
                </a:ext>
              </a:extLst>
            </p:cNvPr>
            <p:cNvCxnSpPr>
              <a:cxnSpLocks/>
            </p:cNvCxnSpPr>
            <p:nvPr/>
          </p:nvCxnSpPr>
          <p:spPr>
            <a:xfrm rot="5400000" flipH="1" flipV="1">
              <a:off x="3310219" y="2119763"/>
              <a:ext cx="355428" cy="351535"/>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9445B9CB-95EA-19C1-920D-B24A5C57B388}"/>
              </a:ext>
            </a:extLst>
          </p:cNvPr>
          <p:cNvSpPr txBox="1"/>
          <p:nvPr/>
        </p:nvSpPr>
        <p:spPr>
          <a:xfrm>
            <a:off x="2834132" y="2049409"/>
            <a:ext cx="8960680" cy="369332"/>
          </a:xfrm>
          <a:prstGeom prst="rect">
            <a:avLst/>
          </a:prstGeom>
          <a:noFill/>
        </p:spPr>
        <p:txBody>
          <a:bodyPr wrap="square">
            <a:spAutoFit/>
          </a:bodyPr>
          <a:lstStyle/>
          <a:p>
            <a:r>
              <a:rPr lang="en-IE" sz="1800" dirty="0">
                <a:solidFill>
                  <a:schemeClr val="accent4"/>
                </a:solidFill>
                <a:cs typeface="Times New Roman" panose="02020603050405020304" pitchFamily="18" charset="0"/>
              </a:rPr>
              <a:t>IFRS 16 with average accuracy of 63% without prompts and 71.5% with prompt style 2  </a:t>
            </a:r>
            <a:endParaRPr lang="en-IE" dirty="0"/>
          </a:p>
        </p:txBody>
      </p:sp>
      <p:sp>
        <p:nvSpPr>
          <p:cNvPr id="32" name="TextBox 31">
            <a:extLst>
              <a:ext uri="{FF2B5EF4-FFF2-40B4-BE49-F238E27FC236}">
                <a16:creationId xmlns:a16="http://schemas.microsoft.com/office/drawing/2014/main" id="{4900BA29-0CC8-B25E-7264-90435CABD146}"/>
              </a:ext>
            </a:extLst>
          </p:cNvPr>
          <p:cNvSpPr txBox="1"/>
          <p:nvPr/>
        </p:nvSpPr>
        <p:spPr>
          <a:xfrm>
            <a:off x="4734560" y="3001966"/>
            <a:ext cx="6096000" cy="1015663"/>
          </a:xfrm>
          <a:prstGeom prst="rect">
            <a:avLst/>
          </a:prstGeom>
          <a:noFill/>
        </p:spPr>
        <p:txBody>
          <a:bodyPr wrap="square">
            <a:spAutoFit/>
          </a:bodyPr>
          <a:lstStyle/>
          <a:p>
            <a:pPr>
              <a:buSzPct val="105000"/>
            </a:pPr>
            <a:r>
              <a:rPr lang="en-IE" sz="1400" dirty="0">
                <a:solidFill>
                  <a:schemeClr val="bg1"/>
                </a:solidFill>
                <a:latin typeface="+mj-lt"/>
                <a:cs typeface="Times New Roman" panose="02020603050405020304" pitchFamily="18" charset="0"/>
              </a:rPr>
              <a:t>Total Standards to be addressed *       </a:t>
            </a:r>
          </a:p>
          <a:p>
            <a:pPr>
              <a:buSzPct val="105000"/>
            </a:pPr>
            <a:r>
              <a:rPr lang="en-IE" sz="1400" dirty="0">
                <a:solidFill>
                  <a:schemeClr val="bg1"/>
                </a:solidFill>
                <a:latin typeface="+mj-lt"/>
                <a:cs typeface="Times New Roman" panose="02020603050405020304" pitchFamily="18" charset="0"/>
              </a:rPr>
              <a:t>                                </a:t>
            </a:r>
            <a:endParaRPr lang="en-IN" sz="1400" dirty="0">
              <a:solidFill>
                <a:schemeClr val="accent4"/>
              </a:solidFill>
              <a:latin typeface="+mj-lt"/>
              <a:cs typeface="Times New Roman" panose="02020603050405020304" pitchFamily="18" charset="0"/>
            </a:endParaRPr>
          </a:p>
          <a:p>
            <a:pPr algn="just"/>
            <a:endParaRPr lang="en-IN" sz="3200" dirty="0">
              <a:solidFill>
                <a:schemeClr val="bg1"/>
              </a:solidFill>
              <a:latin typeface="+mj-lt"/>
              <a:cs typeface="Times New Roman" panose="02020603050405020304" pitchFamily="18" charset="0"/>
            </a:endParaRPr>
          </a:p>
        </p:txBody>
      </p:sp>
      <p:sp>
        <p:nvSpPr>
          <p:cNvPr id="34" name="TextBox 33">
            <a:extLst>
              <a:ext uri="{FF2B5EF4-FFF2-40B4-BE49-F238E27FC236}">
                <a16:creationId xmlns:a16="http://schemas.microsoft.com/office/drawing/2014/main" id="{66010F07-BEB4-B66C-3966-6C9868FCE8C3}"/>
              </a:ext>
            </a:extLst>
          </p:cNvPr>
          <p:cNvSpPr txBox="1"/>
          <p:nvPr/>
        </p:nvSpPr>
        <p:spPr>
          <a:xfrm>
            <a:off x="429982" y="3509797"/>
            <a:ext cx="10442081" cy="3616375"/>
          </a:xfrm>
          <a:prstGeom prst="rect">
            <a:avLst/>
          </a:prstGeom>
          <a:noFill/>
        </p:spPr>
        <p:txBody>
          <a:bodyPr wrap="square">
            <a:spAutoFit/>
          </a:bodyPr>
          <a:lstStyle/>
          <a:p>
            <a:pPr marL="285750" indent="-285750">
              <a:lnSpc>
                <a:spcPct val="150000"/>
              </a:lnSpc>
              <a:buSzPct val="105000"/>
              <a:buFont typeface="Courier New" panose="02070309020205020404" pitchFamily="49" charset="0"/>
              <a:buChar char="o"/>
            </a:pPr>
            <a:r>
              <a:rPr lang="en-IE" sz="1800" dirty="0">
                <a:solidFill>
                  <a:schemeClr val="bg1"/>
                </a:solidFill>
                <a:cs typeface="Times New Roman" panose="02020603050405020304" pitchFamily="18" charset="0"/>
              </a:rPr>
              <a:t>Prospective Future Enhancements:</a:t>
            </a:r>
          </a:p>
          <a:p>
            <a:pPr marL="742950" lvl="1" indent="-285750">
              <a:buSzPct val="105000"/>
              <a:buFont typeface="Arial" panose="020B0604020202020204" pitchFamily="34" charset="0"/>
              <a:buChar char="•"/>
            </a:pPr>
            <a:r>
              <a:rPr lang="en-IE" dirty="0">
                <a:solidFill>
                  <a:schemeClr val="bg1"/>
                </a:solidFill>
                <a:cs typeface="Times New Roman" panose="02020603050405020304" pitchFamily="18" charset="0"/>
              </a:rPr>
              <a:t>Prompt changes the accuracy (Development of generalised Prompts)</a:t>
            </a:r>
          </a:p>
          <a:p>
            <a:pPr marL="742950" lvl="1" indent="-285750">
              <a:buSzPct val="105000"/>
              <a:buFont typeface="Arial" panose="020B0604020202020204" pitchFamily="34" charset="0"/>
              <a:buChar char="•"/>
            </a:pPr>
            <a:r>
              <a:rPr lang="en-IE" dirty="0">
                <a:solidFill>
                  <a:schemeClr val="bg1"/>
                </a:solidFill>
                <a:cs typeface="Times New Roman" panose="02020603050405020304" pitchFamily="18" charset="0"/>
              </a:rPr>
              <a:t>Processing text and tables effectively</a:t>
            </a:r>
          </a:p>
          <a:p>
            <a:pPr marL="742950" lvl="1" indent="-285750">
              <a:buSzPct val="105000"/>
              <a:buFont typeface="Arial" panose="020B0604020202020204" pitchFamily="34" charset="0"/>
              <a:buChar char="•"/>
            </a:pPr>
            <a:r>
              <a:rPr lang="en-IE" dirty="0">
                <a:solidFill>
                  <a:schemeClr val="bg1"/>
                </a:solidFill>
                <a:cs typeface="Times New Roman" panose="02020603050405020304" pitchFamily="18" charset="0"/>
              </a:rPr>
              <a:t>Overlapping chunks for better context</a:t>
            </a:r>
          </a:p>
          <a:p>
            <a:pPr marL="742950" lvl="1" indent="-285750">
              <a:buSzPct val="105000"/>
              <a:buFont typeface="Arial" panose="020B0604020202020204" pitchFamily="34" charset="0"/>
              <a:buChar char="•"/>
            </a:pPr>
            <a:r>
              <a:rPr lang="en-IE" dirty="0">
                <a:solidFill>
                  <a:schemeClr val="bg1"/>
                </a:solidFill>
                <a:cs typeface="Times New Roman" panose="02020603050405020304" pitchFamily="18" charset="0"/>
              </a:rPr>
              <a:t>Handling token size (context + query)</a:t>
            </a:r>
          </a:p>
          <a:p>
            <a:pPr marL="742950" lvl="1" indent="-285750">
              <a:buSzPct val="105000"/>
              <a:buFont typeface="Arial" panose="020B0604020202020204" pitchFamily="34" charset="0"/>
              <a:buChar char="•"/>
            </a:pPr>
            <a:r>
              <a:rPr lang="en-IE" dirty="0">
                <a:solidFill>
                  <a:schemeClr val="bg1"/>
                </a:solidFill>
                <a:cs typeface="Times New Roman" panose="02020603050405020304" pitchFamily="18" charset="0"/>
              </a:rPr>
              <a:t>Inclusion of chat history for context</a:t>
            </a:r>
          </a:p>
          <a:p>
            <a:pPr marL="742950" lvl="1" indent="-285750">
              <a:buSzPct val="105000"/>
              <a:buFont typeface="Arial" panose="020B0604020202020204" pitchFamily="34" charset="0"/>
              <a:buChar char="•"/>
            </a:pPr>
            <a:r>
              <a:rPr lang="en-IE" dirty="0">
                <a:solidFill>
                  <a:schemeClr val="bg1"/>
                </a:solidFill>
                <a:cs typeface="Times New Roman" panose="02020603050405020304" pitchFamily="18" charset="0"/>
              </a:rPr>
              <a:t>Generating Standard Auditing Reports</a:t>
            </a:r>
          </a:p>
          <a:p>
            <a:pPr>
              <a:buSzPct val="105000"/>
            </a:pPr>
            <a:endParaRPr lang="en-IE" dirty="0">
              <a:solidFill>
                <a:schemeClr val="bg1"/>
              </a:solidFill>
              <a:cs typeface="Times New Roman" panose="02020603050405020304" pitchFamily="18" charset="0"/>
            </a:endParaRPr>
          </a:p>
          <a:p>
            <a:pPr>
              <a:buSzPct val="105000"/>
            </a:pPr>
            <a:endParaRPr lang="en-IE" sz="1800" dirty="0">
              <a:solidFill>
                <a:schemeClr val="bg1"/>
              </a:solidFill>
              <a:cs typeface="Times New Roman" panose="02020603050405020304" pitchFamily="18" charset="0"/>
            </a:endParaRPr>
          </a:p>
          <a:p>
            <a:pPr>
              <a:buSzPct val="105000"/>
            </a:pPr>
            <a:r>
              <a:rPr lang="en-IE" dirty="0">
                <a:solidFill>
                  <a:schemeClr val="bg1"/>
                </a:solidFill>
                <a:cs typeface="Times New Roman" panose="02020603050405020304" pitchFamily="18" charset="0"/>
              </a:rPr>
              <a:t>                                </a:t>
            </a:r>
            <a:endParaRPr lang="en-IN" dirty="0">
              <a:solidFill>
                <a:schemeClr val="accent4"/>
              </a:solidFill>
              <a:cs typeface="Times New Roman" panose="02020603050405020304" pitchFamily="18" charset="0"/>
            </a:endParaRPr>
          </a:p>
          <a:p>
            <a:pPr algn="just"/>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5CEF00AA-1701-2F56-2936-DAD0A096903C}"/>
              </a:ext>
            </a:extLst>
          </p:cNvPr>
          <p:cNvSpPr txBox="1"/>
          <p:nvPr/>
        </p:nvSpPr>
        <p:spPr>
          <a:xfrm>
            <a:off x="8009128" y="6519446"/>
            <a:ext cx="6096000" cy="338554"/>
          </a:xfrm>
          <a:prstGeom prst="rect">
            <a:avLst/>
          </a:prstGeom>
          <a:noFill/>
        </p:spPr>
        <p:txBody>
          <a:bodyPr wrap="square">
            <a:spAutoFit/>
          </a:bodyPr>
          <a:lstStyle/>
          <a:p>
            <a:pPr lvl="1">
              <a:buSzPct val="105000"/>
            </a:pPr>
            <a:r>
              <a:rPr lang="en-IE" sz="1600" dirty="0">
                <a:solidFill>
                  <a:schemeClr val="bg1"/>
                </a:solidFill>
                <a:cs typeface="Times New Roman" panose="02020603050405020304" pitchFamily="18" charset="0"/>
              </a:rPr>
              <a:t>* Count based on Deloitte IFRS checklist</a:t>
            </a:r>
          </a:p>
        </p:txBody>
      </p:sp>
    </p:spTree>
    <p:extLst>
      <p:ext uri="{BB962C8B-B14F-4D97-AF65-F5344CB8AC3E}">
        <p14:creationId xmlns:p14="http://schemas.microsoft.com/office/powerpoint/2010/main" val="2918414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CB29-554A-4CAB-CC4B-E133232E3439}"/>
              </a:ext>
            </a:extLst>
          </p:cNvPr>
          <p:cNvSpPr>
            <a:spLocks noGrp="1"/>
          </p:cNvSpPr>
          <p:nvPr>
            <p:ph type="title"/>
          </p:nvPr>
        </p:nvSpPr>
        <p:spPr/>
        <p:txBody>
          <a:bodyPr/>
          <a:lstStyle/>
          <a:p>
            <a:r>
              <a:rPr lang="en-IE" dirty="0"/>
              <a:t>Thank you!</a:t>
            </a:r>
          </a:p>
        </p:txBody>
      </p:sp>
      <p:sp>
        <p:nvSpPr>
          <p:cNvPr id="4" name="Footer Placeholder 3">
            <a:extLst>
              <a:ext uri="{FF2B5EF4-FFF2-40B4-BE49-F238E27FC236}">
                <a16:creationId xmlns:a16="http://schemas.microsoft.com/office/drawing/2014/main" id="{E5C26338-A5D4-C884-8593-2720CD523898}"/>
              </a:ext>
            </a:extLst>
          </p:cNvPr>
          <p:cNvSpPr>
            <a:spLocks noGrp="1"/>
          </p:cNvSpPr>
          <p:nvPr>
            <p:ph type="ftr" sz="quarter" idx="30"/>
          </p:nvPr>
        </p:nvSpPr>
        <p:spPr/>
        <p:txBody>
          <a:bodyPr/>
          <a:lstStyle/>
          <a:p>
            <a:r>
              <a:rPr lang="en-US" noProof="0" dirty="0"/>
              <a:t>Auditing using Generative AI</a:t>
            </a:r>
          </a:p>
        </p:txBody>
      </p:sp>
    </p:spTree>
    <p:extLst>
      <p:ext uri="{BB962C8B-B14F-4D97-AF65-F5344CB8AC3E}">
        <p14:creationId xmlns:p14="http://schemas.microsoft.com/office/powerpoint/2010/main" val="383360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BDEA-C252-8581-347F-CB6DDE12CCEA}"/>
              </a:ext>
            </a:extLst>
          </p:cNvPr>
          <p:cNvSpPr>
            <a:spLocks noGrp="1"/>
          </p:cNvSpPr>
          <p:nvPr>
            <p:ph type="title"/>
          </p:nvPr>
        </p:nvSpPr>
        <p:spPr/>
        <p:txBody>
          <a:bodyPr/>
          <a:lstStyle/>
          <a:p>
            <a:r>
              <a:rPr lang="en-IE" dirty="0"/>
              <a:t>Research Background</a:t>
            </a:r>
          </a:p>
        </p:txBody>
      </p:sp>
      <p:sp>
        <p:nvSpPr>
          <p:cNvPr id="4" name="Footer Placeholder 3">
            <a:extLst>
              <a:ext uri="{FF2B5EF4-FFF2-40B4-BE49-F238E27FC236}">
                <a16:creationId xmlns:a16="http://schemas.microsoft.com/office/drawing/2014/main" id="{8322C9A7-FC75-E5BA-FDC7-A98BB3EB6217}"/>
              </a:ext>
            </a:extLst>
          </p:cNvPr>
          <p:cNvSpPr>
            <a:spLocks noGrp="1"/>
          </p:cNvSpPr>
          <p:nvPr>
            <p:ph type="ftr" sz="quarter" idx="28"/>
          </p:nvPr>
        </p:nvSpPr>
        <p:spPr/>
        <p:txBody>
          <a:bodyPr/>
          <a:lstStyle/>
          <a:p>
            <a:r>
              <a:rPr lang="en-US" noProof="0" dirty="0"/>
              <a:t>Auditing using Generative AI</a:t>
            </a:r>
          </a:p>
        </p:txBody>
      </p:sp>
      <p:sp>
        <p:nvSpPr>
          <p:cNvPr id="6" name="TextBox 5">
            <a:extLst>
              <a:ext uri="{FF2B5EF4-FFF2-40B4-BE49-F238E27FC236}">
                <a16:creationId xmlns:a16="http://schemas.microsoft.com/office/drawing/2014/main" id="{0062D3EA-4820-7CEC-7B37-A5EF7BCD966C}"/>
              </a:ext>
            </a:extLst>
          </p:cNvPr>
          <p:cNvSpPr txBox="1"/>
          <p:nvPr/>
        </p:nvSpPr>
        <p:spPr>
          <a:xfrm>
            <a:off x="563880" y="1878934"/>
            <a:ext cx="4729480" cy="2388266"/>
          </a:xfrm>
          <a:prstGeom prst="rect">
            <a:avLst/>
          </a:prstGeom>
          <a:noFill/>
        </p:spPr>
        <p:txBody>
          <a:bodyPr wrap="square">
            <a:spAutoFit/>
          </a:bodyPr>
          <a:lstStyle/>
          <a:p>
            <a:pPr marL="285750" indent="-285750">
              <a:buSzPct val="105000"/>
              <a:buFont typeface="Courier New" panose="02070309020205020404" pitchFamily="49" charset="0"/>
              <a:buChar char="o"/>
            </a:pPr>
            <a:r>
              <a:rPr lang="en-US" sz="1800" dirty="0">
                <a:solidFill>
                  <a:schemeClr val="bg1"/>
                </a:solidFill>
                <a:cs typeface="Times New Roman" panose="02020603050405020304" pitchFamily="18" charset="0"/>
              </a:rPr>
              <a:t>IFRS Standards: Enhancing Transparency and Consistency in Financial Reporting.</a:t>
            </a:r>
          </a:p>
          <a:p>
            <a:pPr marL="285750" indent="-285750" algn="ctr">
              <a:buSzPct val="105000"/>
              <a:buFont typeface="Courier New" panose="02070309020205020404" pitchFamily="49" charset="0"/>
              <a:buChar char="o"/>
            </a:pPr>
            <a:endParaRPr lang="en-US" sz="1800" dirty="0">
              <a:solidFill>
                <a:schemeClr val="bg1"/>
              </a:solidFill>
              <a:cs typeface="Times New Roman" panose="02020603050405020304" pitchFamily="18" charset="0"/>
            </a:endParaRPr>
          </a:p>
          <a:p>
            <a:pPr marL="285750" indent="-285750">
              <a:buSzPct val="105000"/>
              <a:buFont typeface="Courier New" panose="02070309020205020404" pitchFamily="49" charset="0"/>
              <a:buChar char="o"/>
            </a:pPr>
            <a:r>
              <a:rPr lang="en-IN" sz="1800" dirty="0">
                <a:solidFill>
                  <a:schemeClr val="bg1"/>
                </a:solidFill>
                <a:cs typeface="Times New Roman" panose="02020603050405020304" pitchFamily="18" charset="0"/>
              </a:rPr>
              <a:t>Exploring OpenAI’s Technological breakthroughs: from Embeddings to Prompt Engineering.</a:t>
            </a:r>
            <a:endParaRPr lang="en-IN" dirty="0">
              <a:solidFill>
                <a:schemeClr val="bg1"/>
              </a:solidFill>
              <a:cs typeface="Times New Roman" panose="02020603050405020304" pitchFamily="18" charset="0"/>
            </a:endParaRPr>
          </a:p>
          <a:p>
            <a:pPr algn="just"/>
            <a:endParaRPr lang="en-IN" sz="4000" dirty="0">
              <a:solidFill>
                <a:schemeClr val="bg1"/>
              </a:solidFill>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0FFDD9E9-003B-7175-6D22-C28FAC0A7D60}"/>
              </a:ext>
            </a:extLst>
          </p:cNvPr>
          <p:cNvGrpSpPr/>
          <p:nvPr/>
        </p:nvGrpSpPr>
        <p:grpSpPr>
          <a:xfrm>
            <a:off x="6054246" y="1878934"/>
            <a:ext cx="5864139" cy="2923876"/>
            <a:chOff x="6815948" y="1107256"/>
            <a:chExt cx="5202288" cy="2601144"/>
          </a:xfrm>
        </p:grpSpPr>
        <p:pic>
          <p:nvPicPr>
            <p:cNvPr id="16" name="Picture 15">
              <a:extLst>
                <a:ext uri="{FF2B5EF4-FFF2-40B4-BE49-F238E27FC236}">
                  <a16:creationId xmlns:a16="http://schemas.microsoft.com/office/drawing/2014/main" id="{DBC6968A-120B-3575-0041-5C225E874F09}"/>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brightnessContrast contrast="40000"/>
                      </a14:imgEffect>
                    </a14:imgLayer>
                  </a14:imgProps>
                </a:ext>
              </a:extLst>
            </a:blip>
            <a:stretch>
              <a:fillRect/>
            </a:stretch>
          </p:blipFill>
          <p:spPr>
            <a:xfrm>
              <a:off x="6815948" y="1107256"/>
              <a:ext cx="5202288" cy="2601144"/>
            </a:xfrm>
            <a:prstGeom prst="rect">
              <a:avLst/>
            </a:prstGeom>
            <a:effectLst>
              <a:softEdge rad="12700"/>
            </a:effectLst>
          </p:spPr>
        </p:pic>
        <p:sp>
          <p:nvSpPr>
            <p:cNvPr id="17" name="Rectangle 16">
              <a:extLst>
                <a:ext uri="{FF2B5EF4-FFF2-40B4-BE49-F238E27FC236}">
                  <a16:creationId xmlns:a16="http://schemas.microsoft.com/office/drawing/2014/main" id="{6F90D713-2471-5A1C-C105-8C25A38A8EF4}"/>
                </a:ext>
              </a:extLst>
            </p:cNvPr>
            <p:cNvSpPr/>
            <p:nvPr/>
          </p:nvSpPr>
          <p:spPr>
            <a:xfrm>
              <a:off x="11336925" y="1188536"/>
              <a:ext cx="546731" cy="32512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E"/>
            </a:p>
          </p:txBody>
        </p:sp>
      </p:grpSp>
    </p:spTree>
    <p:extLst>
      <p:ext uri="{BB962C8B-B14F-4D97-AF65-F5344CB8AC3E}">
        <p14:creationId xmlns:p14="http://schemas.microsoft.com/office/powerpoint/2010/main" val="699726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5A08-E406-A044-9E07-82A414D40370}"/>
              </a:ext>
            </a:extLst>
          </p:cNvPr>
          <p:cNvSpPr>
            <a:spLocks noGrp="1"/>
          </p:cNvSpPr>
          <p:nvPr>
            <p:ph type="title"/>
          </p:nvPr>
        </p:nvSpPr>
        <p:spPr>
          <a:xfrm>
            <a:off x="838200" y="47838"/>
            <a:ext cx="10515600" cy="1325563"/>
          </a:xfrm>
        </p:spPr>
        <p:txBody>
          <a:bodyPr/>
          <a:lstStyle/>
          <a:p>
            <a:r>
              <a:rPr lang="en-IE" sz="3200" dirty="0">
                <a:latin typeface="Posterama Text Black (Headings)"/>
              </a:rPr>
              <a:t>Tools Supporting IFRS Standards Contemporary</a:t>
            </a:r>
          </a:p>
        </p:txBody>
      </p:sp>
      <p:sp>
        <p:nvSpPr>
          <p:cNvPr id="5" name="Text Placeholder 4">
            <a:extLst>
              <a:ext uri="{FF2B5EF4-FFF2-40B4-BE49-F238E27FC236}">
                <a16:creationId xmlns:a16="http://schemas.microsoft.com/office/drawing/2014/main" id="{9597C472-2200-2539-38E9-69FFD146C551}"/>
              </a:ext>
            </a:extLst>
          </p:cNvPr>
          <p:cNvSpPr>
            <a:spLocks noGrp="1"/>
          </p:cNvSpPr>
          <p:nvPr>
            <p:ph type="body" sz="quarter" idx="28"/>
          </p:nvPr>
        </p:nvSpPr>
        <p:spPr>
          <a:xfrm>
            <a:off x="588657" y="2676186"/>
            <a:ext cx="2175715" cy="998963"/>
          </a:xfrm>
        </p:spPr>
        <p:txBody>
          <a:bodyPr/>
          <a:lstStyle/>
          <a:p>
            <a:pPr algn="just"/>
            <a:r>
              <a:rPr lang="en-US" sz="1200" dirty="0">
                <a:cs typeface="Times New Roman" panose="02020603050405020304" pitchFamily="18" charset="0"/>
              </a:rPr>
              <a:t>Offers a cloud-based platform that streamlines financial reporting, compliance, and data management.</a:t>
            </a:r>
            <a:endParaRPr lang="en-US" sz="1200" spc="40" dirty="0">
              <a:cs typeface="Times New Roman" panose="02020603050405020304" pitchFamily="18" charset="0"/>
            </a:endParaRPr>
          </a:p>
          <a:p>
            <a:pPr algn="just"/>
            <a:endParaRPr lang="en-IE" sz="1200" dirty="0"/>
          </a:p>
        </p:txBody>
      </p:sp>
      <p:sp>
        <p:nvSpPr>
          <p:cNvPr id="8" name="Text Placeholder 7">
            <a:extLst>
              <a:ext uri="{FF2B5EF4-FFF2-40B4-BE49-F238E27FC236}">
                <a16:creationId xmlns:a16="http://schemas.microsoft.com/office/drawing/2014/main" id="{4AAF7D72-7855-E370-3945-40F13C41C6A0}"/>
              </a:ext>
            </a:extLst>
          </p:cNvPr>
          <p:cNvSpPr>
            <a:spLocks noGrp="1"/>
          </p:cNvSpPr>
          <p:nvPr>
            <p:ph type="body" sz="quarter" idx="55"/>
          </p:nvPr>
        </p:nvSpPr>
        <p:spPr>
          <a:xfrm>
            <a:off x="3318194" y="2707271"/>
            <a:ext cx="2098038" cy="506399"/>
          </a:xfrm>
        </p:spPr>
        <p:txBody>
          <a:bodyPr/>
          <a:lstStyle/>
          <a:p>
            <a:pPr algn="just"/>
            <a:r>
              <a:rPr lang="en-US" sz="1200" dirty="0">
                <a:cs typeface="Times New Roman" panose="02020603050405020304" pitchFamily="18" charset="0"/>
              </a:rPr>
              <a:t>ERP solution that includes financial modules aligned with IFRS requirements</a:t>
            </a:r>
          </a:p>
          <a:p>
            <a:pPr algn="just"/>
            <a:endParaRPr lang="en-IE" sz="1200" dirty="0"/>
          </a:p>
        </p:txBody>
      </p:sp>
      <p:sp>
        <p:nvSpPr>
          <p:cNvPr id="11" name="Text Placeholder 10">
            <a:extLst>
              <a:ext uri="{FF2B5EF4-FFF2-40B4-BE49-F238E27FC236}">
                <a16:creationId xmlns:a16="http://schemas.microsoft.com/office/drawing/2014/main" id="{D66CD9DA-2028-3982-143B-43A6C8D0885A}"/>
              </a:ext>
            </a:extLst>
          </p:cNvPr>
          <p:cNvSpPr>
            <a:spLocks noGrp="1"/>
          </p:cNvSpPr>
          <p:nvPr>
            <p:ph type="body" sz="quarter" idx="53"/>
          </p:nvPr>
        </p:nvSpPr>
        <p:spPr>
          <a:xfrm>
            <a:off x="6096000" y="2680316"/>
            <a:ext cx="2098038" cy="506399"/>
          </a:xfrm>
        </p:spPr>
        <p:txBody>
          <a:bodyPr/>
          <a:lstStyle/>
          <a:p>
            <a:pPr algn="just"/>
            <a:r>
              <a:rPr lang="en-US" sz="1200" dirty="0">
                <a:cs typeface="Times New Roman" panose="02020603050405020304" pitchFamily="18" charset="0"/>
              </a:rPr>
              <a:t>Helps in ensuring compliance with IFRS standards through accurate financial reporting</a:t>
            </a:r>
          </a:p>
          <a:p>
            <a:pPr algn="just"/>
            <a:endParaRPr lang="en-IE" sz="1200" dirty="0"/>
          </a:p>
        </p:txBody>
      </p:sp>
      <p:sp>
        <p:nvSpPr>
          <p:cNvPr id="14" name="Text Placeholder 13">
            <a:extLst>
              <a:ext uri="{FF2B5EF4-FFF2-40B4-BE49-F238E27FC236}">
                <a16:creationId xmlns:a16="http://schemas.microsoft.com/office/drawing/2014/main" id="{293EE604-5524-6FFF-794F-13C8C114F725}"/>
              </a:ext>
            </a:extLst>
          </p:cNvPr>
          <p:cNvSpPr>
            <a:spLocks noGrp="1"/>
          </p:cNvSpPr>
          <p:nvPr>
            <p:ph type="body" sz="quarter" idx="57"/>
          </p:nvPr>
        </p:nvSpPr>
        <p:spPr>
          <a:xfrm>
            <a:off x="9255762" y="2683092"/>
            <a:ext cx="2098038" cy="506399"/>
          </a:xfrm>
        </p:spPr>
        <p:txBody>
          <a:bodyPr/>
          <a:lstStyle/>
          <a:p>
            <a:pPr algn="just"/>
            <a:r>
              <a:rPr lang="en-US" sz="1200" dirty="0">
                <a:cs typeface="Times New Roman" panose="02020603050405020304" pitchFamily="18" charset="0"/>
              </a:rPr>
              <a:t>Provides software solutions for financial reporting, auditing, and analytics</a:t>
            </a:r>
          </a:p>
          <a:p>
            <a:pPr algn="just"/>
            <a:endParaRPr lang="en-IE" sz="1200" dirty="0"/>
          </a:p>
        </p:txBody>
      </p:sp>
      <p:sp>
        <p:nvSpPr>
          <p:cNvPr id="15" name="Footer Placeholder 14">
            <a:extLst>
              <a:ext uri="{FF2B5EF4-FFF2-40B4-BE49-F238E27FC236}">
                <a16:creationId xmlns:a16="http://schemas.microsoft.com/office/drawing/2014/main" id="{61B9D1BB-BF5C-2DC9-6B26-A005AB1B6C89}"/>
              </a:ext>
            </a:extLst>
          </p:cNvPr>
          <p:cNvSpPr>
            <a:spLocks noGrp="1"/>
          </p:cNvSpPr>
          <p:nvPr>
            <p:ph type="ftr" sz="quarter" idx="58"/>
          </p:nvPr>
        </p:nvSpPr>
        <p:spPr>
          <a:xfrm>
            <a:off x="500429" y="6214094"/>
            <a:ext cx="4114800" cy="365125"/>
          </a:xfrm>
        </p:spPr>
        <p:txBody>
          <a:bodyPr/>
          <a:lstStyle/>
          <a:p>
            <a:r>
              <a:rPr lang="en-US" noProof="0" dirty="0"/>
              <a:t>Auditing using Generative AI</a:t>
            </a:r>
          </a:p>
        </p:txBody>
      </p:sp>
      <p:pic>
        <p:nvPicPr>
          <p:cNvPr id="23" name="Picture 22" descr="A green text on a black background&#10;&#10;Description automatically generated">
            <a:extLst>
              <a:ext uri="{FF2B5EF4-FFF2-40B4-BE49-F238E27FC236}">
                <a16:creationId xmlns:a16="http://schemas.microsoft.com/office/drawing/2014/main" id="{E0B858B5-96DD-41AE-4BC8-3BC2B6892872}"/>
              </a:ext>
            </a:extLst>
          </p:cNvPr>
          <p:cNvPicPr>
            <a:picLocks noChangeAspect="1"/>
          </p:cNvPicPr>
          <p:nvPr/>
        </p:nvPicPr>
        <p:blipFill>
          <a:blip r:embed="rId2"/>
          <a:stretch>
            <a:fillRect/>
          </a:stretch>
        </p:blipFill>
        <p:spPr>
          <a:xfrm>
            <a:off x="756296" y="1715769"/>
            <a:ext cx="1930400" cy="723900"/>
          </a:xfrm>
          <a:prstGeom prst="rect">
            <a:avLst/>
          </a:prstGeom>
        </p:spPr>
      </p:pic>
      <p:pic>
        <p:nvPicPr>
          <p:cNvPr id="37" name="Picture 36" descr="A black and white logo&#10;&#10;Description automatically generated">
            <a:extLst>
              <a:ext uri="{FF2B5EF4-FFF2-40B4-BE49-F238E27FC236}">
                <a16:creationId xmlns:a16="http://schemas.microsoft.com/office/drawing/2014/main" id="{F385A0C2-EFF0-341F-8652-17AABC30DBCA}"/>
              </a:ext>
            </a:extLst>
          </p:cNvPr>
          <p:cNvPicPr>
            <a:picLocks noChangeAspect="1"/>
          </p:cNvPicPr>
          <p:nvPr/>
        </p:nvPicPr>
        <p:blipFill>
          <a:blip r:embed="rId3">
            <a:extLst>
              <a:ext uri="{BEBA8EAE-BF5A-486C-A8C5-ECC9F3942E4B}">
                <a14:imgProps xmlns:a14="http://schemas.microsoft.com/office/drawing/2010/main">
                  <a14:imgLayer r:embed="rId4">
                    <a14:imgEffect>
                      <a14:artisticPaintStrokes/>
                    </a14:imgEffect>
                  </a14:imgLayer>
                </a14:imgProps>
              </a:ext>
            </a:extLst>
          </a:blip>
          <a:stretch>
            <a:fillRect/>
          </a:stretch>
        </p:blipFill>
        <p:spPr>
          <a:xfrm>
            <a:off x="8829040" y="1988481"/>
            <a:ext cx="2895600" cy="374961"/>
          </a:xfrm>
          <a:prstGeom prst="rect">
            <a:avLst/>
          </a:prstGeom>
        </p:spPr>
      </p:pic>
      <p:grpSp>
        <p:nvGrpSpPr>
          <p:cNvPr id="42" name="Group 41">
            <a:extLst>
              <a:ext uri="{FF2B5EF4-FFF2-40B4-BE49-F238E27FC236}">
                <a16:creationId xmlns:a16="http://schemas.microsoft.com/office/drawing/2014/main" id="{A72DB8F0-DAA3-762A-11C6-522AC6132C73}"/>
              </a:ext>
            </a:extLst>
          </p:cNvPr>
          <p:cNvGrpSpPr/>
          <p:nvPr/>
        </p:nvGrpSpPr>
        <p:grpSpPr>
          <a:xfrm>
            <a:off x="6223285" y="1942271"/>
            <a:ext cx="2015494" cy="393421"/>
            <a:chOff x="6223285" y="3364671"/>
            <a:chExt cx="2015494" cy="393421"/>
          </a:xfrm>
        </p:grpSpPr>
        <p:pic>
          <p:nvPicPr>
            <p:cNvPr id="39" name="Picture 38" descr="A black background with white text&#10;&#10;Description automatically generated">
              <a:extLst>
                <a:ext uri="{FF2B5EF4-FFF2-40B4-BE49-F238E27FC236}">
                  <a16:creationId xmlns:a16="http://schemas.microsoft.com/office/drawing/2014/main" id="{C376853A-64B1-A10E-84EA-4CAD227DD305}"/>
                </a:ext>
              </a:extLst>
            </p:cNvPr>
            <p:cNvPicPr>
              <a:picLocks noChangeAspect="1"/>
            </p:cNvPicPr>
            <p:nvPr/>
          </p:nvPicPr>
          <p:blipFill rotWithShape="1">
            <a:blip r:embed="rId5">
              <a:lum bright="70000" contrast="-70000"/>
            </a:blip>
            <a:srcRect l="19285" t="12858"/>
            <a:stretch/>
          </p:blipFill>
          <p:spPr>
            <a:xfrm>
              <a:off x="6654800" y="3428999"/>
              <a:ext cx="1583979" cy="329093"/>
            </a:xfrm>
            <a:prstGeom prst="rect">
              <a:avLst/>
            </a:prstGeom>
          </p:spPr>
        </p:pic>
        <p:pic>
          <p:nvPicPr>
            <p:cNvPr id="41" name="Picture 40" descr="A black background with white text&#10;&#10;Description automatically generated">
              <a:extLst>
                <a:ext uri="{FF2B5EF4-FFF2-40B4-BE49-F238E27FC236}">
                  <a16:creationId xmlns:a16="http://schemas.microsoft.com/office/drawing/2014/main" id="{4AC9BB81-7FB1-02A8-1CFA-B0CE5F8B61B0}"/>
                </a:ext>
              </a:extLst>
            </p:cNvPr>
            <p:cNvPicPr>
              <a:picLocks noChangeAspect="1"/>
            </p:cNvPicPr>
            <p:nvPr/>
          </p:nvPicPr>
          <p:blipFill rotWithShape="1">
            <a:blip r:embed="rId5"/>
            <a:srcRect r="80833"/>
            <a:stretch/>
          </p:blipFill>
          <p:spPr>
            <a:xfrm>
              <a:off x="6223285" y="3364671"/>
              <a:ext cx="472748" cy="393421"/>
            </a:xfrm>
            <a:prstGeom prst="rect">
              <a:avLst/>
            </a:prstGeom>
          </p:spPr>
        </p:pic>
      </p:grpSp>
      <p:pic>
        <p:nvPicPr>
          <p:cNvPr id="6146" name="Picture 2" descr="SAP Business One HANA | Vision33">
            <a:extLst>
              <a:ext uri="{FF2B5EF4-FFF2-40B4-BE49-F238E27FC236}">
                <a16:creationId xmlns:a16="http://schemas.microsoft.com/office/drawing/2014/main" id="{ADD0C306-9E50-E58A-9066-82A697DA56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6294" y="1815926"/>
            <a:ext cx="2177732" cy="635172"/>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Straight Connector 43">
            <a:extLst>
              <a:ext uri="{FF2B5EF4-FFF2-40B4-BE49-F238E27FC236}">
                <a16:creationId xmlns:a16="http://schemas.microsoft.com/office/drawing/2014/main" id="{7F45DE22-15AA-3217-0242-ED668331EC05}"/>
              </a:ext>
            </a:extLst>
          </p:cNvPr>
          <p:cNvCxnSpPr/>
          <p:nvPr/>
        </p:nvCxnSpPr>
        <p:spPr>
          <a:xfrm>
            <a:off x="2926080" y="1374371"/>
            <a:ext cx="0" cy="229061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EEFB7FC-8080-0158-00D0-44853A956F3B}"/>
              </a:ext>
            </a:extLst>
          </p:cNvPr>
          <p:cNvCxnSpPr/>
          <p:nvPr/>
        </p:nvCxnSpPr>
        <p:spPr>
          <a:xfrm>
            <a:off x="8503920" y="1384531"/>
            <a:ext cx="0" cy="229061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C6628EC-A5D7-DE93-6DB7-EFCFAEF46945}"/>
              </a:ext>
            </a:extLst>
          </p:cNvPr>
          <p:cNvCxnSpPr/>
          <p:nvPr/>
        </p:nvCxnSpPr>
        <p:spPr>
          <a:xfrm>
            <a:off x="5801360" y="1354051"/>
            <a:ext cx="0" cy="229061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8EE68C05-93D4-430A-646F-3DB442D21D44}"/>
              </a:ext>
            </a:extLst>
          </p:cNvPr>
          <p:cNvSpPr txBox="1">
            <a:spLocks/>
          </p:cNvSpPr>
          <p:nvPr/>
        </p:nvSpPr>
        <p:spPr>
          <a:xfrm>
            <a:off x="651102" y="3556620"/>
            <a:ext cx="10889796" cy="141899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IE" sz="3200" dirty="0"/>
              <a:t>Business Motivation</a:t>
            </a:r>
          </a:p>
        </p:txBody>
      </p:sp>
      <p:sp>
        <p:nvSpPr>
          <p:cNvPr id="50" name="TextBox 49">
            <a:extLst>
              <a:ext uri="{FF2B5EF4-FFF2-40B4-BE49-F238E27FC236}">
                <a16:creationId xmlns:a16="http://schemas.microsoft.com/office/drawing/2014/main" id="{AA0D73C0-6D42-4FDD-2500-A2AA3C88D93B}"/>
              </a:ext>
            </a:extLst>
          </p:cNvPr>
          <p:cNvSpPr txBox="1"/>
          <p:nvPr/>
        </p:nvSpPr>
        <p:spPr>
          <a:xfrm>
            <a:off x="756296" y="4588426"/>
            <a:ext cx="10751010" cy="1432315"/>
          </a:xfrm>
          <a:prstGeom prst="rect">
            <a:avLst/>
          </a:prstGeom>
          <a:noFill/>
        </p:spPr>
        <p:txBody>
          <a:bodyPr wrap="square">
            <a:spAutoFit/>
          </a:bodyPr>
          <a:lstStyle/>
          <a:p>
            <a:pPr marL="285750" indent="-285750">
              <a:lnSpc>
                <a:spcPct val="110000"/>
              </a:lnSpc>
              <a:spcBef>
                <a:spcPct val="0"/>
              </a:spcBef>
              <a:buFont typeface="Arial" panose="020B0604020202020204" pitchFamily="34" charset="0"/>
              <a:buChar char="•"/>
            </a:pPr>
            <a:r>
              <a:rPr lang="en-IN" sz="1600" dirty="0">
                <a:solidFill>
                  <a:schemeClr val="bg1"/>
                </a:solidFill>
                <a:ea typeface="+mj-ea"/>
                <a:cs typeface="Times New Roman" panose="02020603050405020304" pitchFamily="18" charset="0"/>
              </a:rPr>
              <a:t>Time sensitivity</a:t>
            </a:r>
          </a:p>
          <a:p>
            <a:pPr marL="285750" indent="-285750">
              <a:lnSpc>
                <a:spcPct val="110000"/>
              </a:lnSpc>
              <a:spcBef>
                <a:spcPct val="0"/>
              </a:spcBef>
              <a:buFont typeface="Arial" panose="020B0604020202020204" pitchFamily="34" charset="0"/>
              <a:buChar char="•"/>
            </a:pPr>
            <a:r>
              <a:rPr lang="en-IN" sz="1600" dirty="0">
                <a:solidFill>
                  <a:schemeClr val="bg1"/>
                </a:solidFill>
                <a:ea typeface="+mj-ea"/>
                <a:cs typeface="Times New Roman" panose="02020603050405020304" pitchFamily="18" charset="0"/>
              </a:rPr>
              <a:t>Interpretation variability</a:t>
            </a:r>
          </a:p>
          <a:p>
            <a:pPr marL="285750" indent="-285750">
              <a:lnSpc>
                <a:spcPct val="110000"/>
              </a:lnSpc>
              <a:spcBef>
                <a:spcPct val="0"/>
              </a:spcBef>
              <a:buFont typeface="Arial" panose="020B0604020202020204" pitchFamily="34" charset="0"/>
              <a:buChar char="•"/>
            </a:pPr>
            <a:r>
              <a:rPr lang="en-IN" sz="1600" dirty="0">
                <a:solidFill>
                  <a:schemeClr val="bg1"/>
                </a:solidFill>
                <a:ea typeface="+mj-ea"/>
                <a:cs typeface="Times New Roman" panose="02020603050405020304" pitchFamily="18" charset="0"/>
              </a:rPr>
              <a:t>Reducing manual efforts</a:t>
            </a:r>
          </a:p>
          <a:p>
            <a:pPr marL="285750" indent="-285750">
              <a:lnSpc>
                <a:spcPct val="110000"/>
              </a:lnSpc>
              <a:spcBef>
                <a:spcPct val="0"/>
              </a:spcBef>
              <a:buFont typeface="Arial" panose="020B0604020202020204" pitchFamily="34" charset="0"/>
              <a:buChar char="•"/>
            </a:pPr>
            <a:r>
              <a:rPr lang="en-IN" sz="1600" dirty="0">
                <a:solidFill>
                  <a:schemeClr val="bg1"/>
                </a:solidFill>
                <a:ea typeface="+mj-ea"/>
                <a:cs typeface="Times New Roman" panose="02020603050405020304" pitchFamily="18" charset="0"/>
              </a:rPr>
              <a:t>Addressing the rapidly evolving complexity of standards and annual reports</a:t>
            </a:r>
          </a:p>
          <a:p>
            <a:pPr marL="285750" indent="-285750">
              <a:lnSpc>
                <a:spcPct val="110000"/>
              </a:lnSpc>
              <a:spcBef>
                <a:spcPct val="0"/>
              </a:spcBef>
              <a:buFont typeface="Arial" panose="020B0604020202020204" pitchFamily="34" charset="0"/>
              <a:buChar char="•"/>
            </a:pPr>
            <a:r>
              <a:rPr lang="en-IN" sz="1600" dirty="0">
                <a:solidFill>
                  <a:schemeClr val="bg1"/>
                </a:solidFill>
                <a:ea typeface="+mj-ea"/>
                <a:cs typeface="Times New Roman" panose="02020603050405020304" pitchFamily="18" charset="0"/>
              </a:rPr>
              <a:t>Limited guidance</a:t>
            </a:r>
          </a:p>
        </p:txBody>
      </p:sp>
    </p:spTree>
    <p:extLst>
      <p:ext uri="{BB962C8B-B14F-4D97-AF65-F5344CB8AC3E}">
        <p14:creationId xmlns:p14="http://schemas.microsoft.com/office/powerpoint/2010/main" val="708486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1AB605-6220-8DE8-9693-169F90C6ADC4}"/>
              </a:ext>
            </a:extLst>
          </p:cNvPr>
          <p:cNvSpPr>
            <a:spLocks noGrp="1"/>
          </p:cNvSpPr>
          <p:nvPr>
            <p:ph type="body" sz="quarter" idx="32"/>
          </p:nvPr>
        </p:nvSpPr>
        <p:spPr/>
        <p:txBody>
          <a:bodyPr/>
          <a:lstStyle/>
          <a:p>
            <a:r>
              <a:rPr lang="en-IE" dirty="0"/>
              <a:t>Automating the IFRS Standards using OpenAI and prompt engineering</a:t>
            </a:r>
          </a:p>
        </p:txBody>
      </p:sp>
      <p:sp>
        <p:nvSpPr>
          <p:cNvPr id="3" name="Text Placeholder 2">
            <a:extLst>
              <a:ext uri="{FF2B5EF4-FFF2-40B4-BE49-F238E27FC236}">
                <a16:creationId xmlns:a16="http://schemas.microsoft.com/office/drawing/2014/main" id="{137EB82F-46BB-574C-22DE-C296097F3C7F}"/>
              </a:ext>
            </a:extLst>
          </p:cNvPr>
          <p:cNvSpPr>
            <a:spLocks noGrp="1"/>
          </p:cNvSpPr>
          <p:nvPr>
            <p:ph type="body" sz="quarter" idx="50"/>
          </p:nvPr>
        </p:nvSpPr>
        <p:spPr/>
        <p:txBody>
          <a:bodyPr/>
          <a:lstStyle/>
          <a:p>
            <a:r>
              <a:rPr lang="en-IE" dirty="0"/>
              <a:t>Addressing IFRS Standards by utilising annual reports with precision</a:t>
            </a:r>
          </a:p>
        </p:txBody>
      </p:sp>
      <p:sp>
        <p:nvSpPr>
          <p:cNvPr id="4" name="Text Placeholder 3">
            <a:extLst>
              <a:ext uri="{FF2B5EF4-FFF2-40B4-BE49-F238E27FC236}">
                <a16:creationId xmlns:a16="http://schemas.microsoft.com/office/drawing/2014/main" id="{742FDE23-3569-4F2A-22EA-D490BE54C324}"/>
              </a:ext>
            </a:extLst>
          </p:cNvPr>
          <p:cNvSpPr>
            <a:spLocks noGrp="1"/>
          </p:cNvSpPr>
          <p:nvPr>
            <p:ph type="body" sz="quarter" idx="51"/>
          </p:nvPr>
        </p:nvSpPr>
        <p:spPr/>
        <p:txBody>
          <a:bodyPr/>
          <a:lstStyle/>
          <a:p>
            <a:r>
              <a:rPr lang="en-IE" dirty="0"/>
              <a:t>Stakeholders: Financial Professionals,</a:t>
            </a:r>
          </a:p>
          <a:p>
            <a:r>
              <a:rPr lang="en-IE" dirty="0"/>
              <a:t>Technical Professionals</a:t>
            </a:r>
          </a:p>
          <a:p>
            <a:r>
              <a:rPr lang="en-IE" dirty="0"/>
              <a:t>Teams: Enterprise Resource Planning (ERP)</a:t>
            </a:r>
          </a:p>
        </p:txBody>
      </p:sp>
      <p:sp>
        <p:nvSpPr>
          <p:cNvPr id="5" name="Text Placeholder 4">
            <a:extLst>
              <a:ext uri="{FF2B5EF4-FFF2-40B4-BE49-F238E27FC236}">
                <a16:creationId xmlns:a16="http://schemas.microsoft.com/office/drawing/2014/main" id="{63E13178-B07C-94FC-9FD7-2CF1DDDC8A18}"/>
              </a:ext>
            </a:extLst>
          </p:cNvPr>
          <p:cNvSpPr>
            <a:spLocks noGrp="1"/>
          </p:cNvSpPr>
          <p:nvPr>
            <p:ph type="body" sz="quarter" idx="52"/>
          </p:nvPr>
        </p:nvSpPr>
        <p:spPr/>
        <p:txBody>
          <a:bodyPr/>
          <a:lstStyle/>
          <a:p>
            <a:r>
              <a:rPr lang="en-IE" dirty="0"/>
              <a:t>Achieving human level precision in logical reasoning</a:t>
            </a:r>
          </a:p>
        </p:txBody>
      </p:sp>
      <p:sp>
        <p:nvSpPr>
          <p:cNvPr id="6" name="Text Placeholder 5">
            <a:extLst>
              <a:ext uri="{FF2B5EF4-FFF2-40B4-BE49-F238E27FC236}">
                <a16:creationId xmlns:a16="http://schemas.microsoft.com/office/drawing/2014/main" id="{8654B74D-4267-2724-5063-64EC37260753}"/>
              </a:ext>
            </a:extLst>
          </p:cNvPr>
          <p:cNvSpPr>
            <a:spLocks noGrp="1"/>
          </p:cNvSpPr>
          <p:nvPr>
            <p:ph type="body" sz="quarter" idx="53"/>
          </p:nvPr>
        </p:nvSpPr>
        <p:spPr/>
        <p:txBody>
          <a:bodyPr/>
          <a:lstStyle/>
          <a:p>
            <a:r>
              <a:rPr lang="en-IE" dirty="0"/>
              <a:t>Simplified IFRS Compliance: Answering Standards without Accounting Expertise</a:t>
            </a:r>
          </a:p>
        </p:txBody>
      </p:sp>
      <p:sp>
        <p:nvSpPr>
          <p:cNvPr id="7" name="Text Placeholder 6">
            <a:extLst>
              <a:ext uri="{FF2B5EF4-FFF2-40B4-BE49-F238E27FC236}">
                <a16:creationId xmlns:a16="http://schemas.microsoft.com/office/drawing/2014/main" id="{43BBD71F-CD66-6691-655B-BB281E452BF6}"/>
              </a:ext>
            </a:extLst>
          </p:cNvPr>
          <p:cNvSpPr>
            <a:spLocks noGrp="1"/>
          </p:cNvSpPr>
          <p:nvPr>
            <p:ph type="body" sz="quarter" idx="27"/>
          </p:nvPr>
        </p:nvSpPr>
        <p:spPr>
          <a:solidFill>
            <a:schemeClr val="accent4">
              <a:lumMod val="75000"/>
            </a:schemeClr>
          </a:solidFill>
        </p:spPr>
        <p:txBody>
          <a:bodyPr/>
          <a:lstStyle/>
          <a:p>
            <a:r>
              <a:rPr lang="en-IE" sz="2000" dirty="0">
                <a:latin typeface="Posterama Text Black (Headings)"/>
              </a:rPr>
              <a:t>Goal</a:t>
            </a:r>
          </a:p>
        </p:txBody>
      </p:sp>
      <p:sp>
        <p:nvSpPr>
          <p:cNvPr id="8" name="Title 7">
            <a:extLst>
              <a:ext uri="{FF2B5EF4-FFF2-40B4-BE49-F238E27FC236}">
                <a16:creationId xmlns:a16="http://schemas.microsoft.com/office/drawing/2014/main" id="{38DEE346-E782-F40F-5F92-58EEC27239C0}"/>
              </a:ext>
            </a:extLst>
          </p:cNvPr>
          <p:cNvSpPr>
            <a:spLocks noGrp="1"/>
          </p:cNvSpPr>
          <p:nvPr>
            <p:ph type="title"/>
          </p:nvPr>
        </p:nvSpPr>
        <p:spPr/>
        <p:txBody>
          <a:bodyPr/>
          <a:lstStyle/>
          <a:p>
            <a:r>
              <a:rPr lang="en-IE" dirty="0"/>
              <a:t>Business Scope</a:t>
            </a:r>
          </a:p>
        </p:txBody>
      </p:sp>
      <p:sp>
        <p:nvSpPr>
          <p:cNvPr id="9" name="Text Placeholder 8">
            <a:extLst>
              <a:ext uri="{FF2B5EF4-FFF2-40B4-BE49-F238E27FC236}">
                <a16:creationId xmlns:a16="http://schemas.microsoft.com/office/drawing/2014/main" id="{F315571A-6031-66F7-4EF6-3AB71E925413}"/>
              </a:ext>
            </a:extLst>
          </p:cNvPr>
          <p:cNvSpPr>
            <a:spLocks noGrp="1"/>
          </p:cNvSpPr>
          <p:nvPr>
            <p:ph type="body" sz="quarter" idx="46"/>
          </p:nvPr>
        </p:nvSpPr>
        <p:spPr>
          <a:solidFill>
            <a:schemeClr val="accent4">
              <a:lumMod val="75000"/>
            </a:schemeClr>
          </a:solidFill>
        </p:spPr>
        <p:txBody>
          <a:bodyPr/>
          <a:lstStyle/>
          <a:p>
            <a:r>
              <a:rPr lang="en-IE" sz="2000" dirty="0">
                <a:latin typeface="Posterama Text Black (Headings)"/>
              </a:rPr>
              <a:t>Deliverables</a:t>
            </a:r>
          </a:p>
        </p:txBody>
      </p:sp>
      <p:sp>
        <p:nvSpPr>
          <p:cNvPr id="10" name="Text Placeholder 9">
            <a:extLst>
              <a:ext uri="{FF2B5EF4-FFF2-40B4-BE49-F238E27FC236}">
                <a16:creationId xmlns:a16="http://schemas.microsoft.com/office/drawing/2014/main" id="{AB9D3EA6-E8D4-DA9F-B4AD-3B0495A60129}"/>
              </a:ext>
            </a:extLst>
          </p:cNvPr>
          <p:cNvSpPr>
            <a:spLocks noGrp="1"/>
          </p:cNvSpPr>
          <p:nvPr>
            <p:ph type="body" sz="quarter" idx="47"/>
          </p:nvPr>
        </p:nvSpPr>
        <p:spPr>
          <a:solidFill>
            <a:schemeClr val="accent4">
              <a:lumMod val="75000"/>
            </a:schemeClr>
          </a:solidFill>
        </p:spPr>
        <p:txBody>
          <a:bodyPr/>
          <a:lstStyle/>
          <a:p>
            <a:r>
              <a:rPr lang="en-IE" sz="2000" dirty="0">
                <a:latin typeface="Posterama Text Black (Headings)"/>
              </a:rPr>
              <a:t>Key Stakeholders and Teams</a:t>
            </a:r>
          </a:p>
        </p:txBody>
      </p:sp>
      <p:sp>
        <p:nvSpPr>
          <p:cNvPr id="11" name="Text Placeholder 10">
            <a:extLst>
              <a:ext uri="{FF2B5EF4-FFF2-40B4-BE49-F238E27FC236}">
                <a16:creationId xmlns:a16="http://schemas.microsoft.com/office/drawing/2014/main" id="{60E5743E-B04E-9140-4E54-BA9BA20BD2A4}"/>
              </a:ext>
            </a:extLst>
          </p:cNvPr>
          <p:cNvSpPr>
            <a:spLocks noGrp="1"/>
          </p:cNvSpPr>
          <p:nvPr>
            <p:ph type="body" sz="quarter" idx="48"/>
          </p:nvPr>
        </p:nvSpPr>
        <p:spPr>
          <a:solidFill>
            <a:schemeClr val="accent4">
              <a:lumMod val="75000"/>
            </a:schemeClr>
          </a:solidFill>
        </p:spPr>
        <p:txBody>
          <a:bodyPr/>
          <a:lstStyle/>
          <a:p>
            <a:r>
              <a:rPr lang="en-IE" sz="2000" dirty="0">
                <a:latin typeface="Posterama Text Black (Headings)"/>
              </a:rPr>
              <a:t>Project Boundaries</a:t>
            </a:r>
          </a:p>
        </p:txBody>
      </p:sp>
      <p:sp>
        <p:nvSpPr>
          <p:cNvPr id="12" name="Text Placeholder 11">
            <a:extLst>
              <a:ext uri="{FF2B5EF4-FFF2-40B4-BE49-F238E27FC236}">
                <a16:creationId xmlns:a16="http://schemas.microsoft.com/office/drawing/2014/main" id="{A8C4684C-95BB-628C-BD65-8AE4CC1AEB31}"/>
              </a:ext>
            </a:extLst>
          </p:cNvPr>
          <p:cNvSpPr>
            <a:spLocks noGrp="1"/>
          </p:cNvSpPr>
          <p:nvPr>
            <p:ph type="body" sz="quarter" idx="49"/>
          </p:nvPr>
        </p:nvSpPr>
        <p:spPr>
          <a:solidFill>
            <a:schemeClr val="accent4">
              <a:lumMod val="75000"/>
            </a:schemeClr>
          </a:solidFill>
        </p:spPr>
        <p:txBody>
          <a:bodyPr/>
          <a:lstStyle/>
          <a:p>
            <a:r>
              <a:rPr lang="en-IE" sz="2000" dirty="0">
                <a:latin typeface="Posterama Text Black (Headings)"/>
              </a:rPr>
              <a:t>Focus and Dedication</a:t>
            </a:r>
          </a:p>
        </p:txBody>
      </p:sp>
      <p:sp>
        <p:nvSpPr>
          <p:cNvPr id="13" name="Footer Placeholder 12">
            <a:extLst>
              <a:ext uri="{FF2B5EF4-FFF2-40B4-BE49-F238E27FC236}">
                <a16:creationId xmlns:a16="http://schemas.microsoft.com/office/drawing/2014/main" id="{A72CBD1C-F335-0B03-A3C9-CF6409CFB538}"/>
              </a:ext>
            </a:extLst>
          </p:cNvPr>
          <p:cNvSpPr>
            <a:spLocks noGrp="1"/>
          </p:cNvSpPr>
          <p:nvPr>
            <p:ph type="ftr" sz="quarter" idx="54"/>
          </p:nvPr>
        </p:nvSpPr>
        <p:spPr/>
        <p:txBody>
          <a:bodyPr/>
          <a:lstStyle/>
          <a:p>
            <a:r>
              <a:rPr lang="en-US" noProof="0" dirty="0"/>
              <a:t>Auditing using Generative AI</a:t>
            </a:r>
          </a:p>
        </p:txBody>
      </p:sp>
    </p:spTree>
    <p:extLst>
      <p:ext uri="{BB962C8B-B14F-4D97-AF65-F5344CB8AC3E}">
        <p14:creationId xmlns:p14="http://schemas.microsoft.com/office/powerpoint/2010/main" val="2626740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10031EF7-C045-27FF-137B-5165AE11E47C}"/>
              </a:ext>
            </a:extLst>
          </p:cNvPr>
          <p:cNvGrpSpPr/>
          <p:nvPr/>
        </p:nvGrpSpPr>
        <p:grpSpPr>
          <a:xfrm>
            <a:off x="536454" y="1150335"/>
            <a:ext cx="11119091" cy="5067585"/>
            <a:chOff x="536454" y="1150335"/>
            <a:chExt cx="11119091" cy="5067585"/>
          </a:xfrm>
        </p:grpSpPr>
        <p:grpSp>
          <p:nvGrpSpPr>
            <p:cNvPr id="21" name="Group 20">
              <a:extLst>
                <a:ext uri="{FF2B5EF4-FFF2-40B4-BE49-F238E27FC236}">
                  <a16:creationId xmlns:a16="http://schemas.microsoft.com/office/drawing/2014/main" id="{CABA441B-08D8-0B77-B71C-F04AF073BD11}"/>
                </a:ext>
              </a:extLst>
            </p:cNvPr>
            <p:cNvGrpSpPr/>
            <p:nvPr/>
          </p:nvGrpSpPr>
          <p:grpSpPr>
            <a:xfrm>
              <a:off x="536454" y="1150335"/>
              <a:ext cx="11119091" cy="5067585"/>
              <a:chOff x="533669" y="1148080"/>
              <a:chExt cx="11119091" cy="5067585"/>
            </a:xfrm>
          </p:grpSpPr>
          <p:grpSp>
            <p:nvGrpSpPr>
              <p:cNvPr id="13" name="Group 12">
                <a:extLst>
                  <a:ext uri="{FF2B5EF4-FFF2-40B4-BE49-F238E27FC236}">
                    <a16:creationId xmlns:a16="http://schemas.microsoft.com/office/drawing/2014/main" id="{2CBE5128-62BF-0EEE-1D6E-7ABAFEB8AC8D}"/>
                  </a:ext>
                </a:extLst>
              </p:cNvPr>
              <p:cNvGrpSpPr/>
              <p:nvPr/>
            </p:nvGrpSpPr>
            <p:grpSpPr>
              <a:xfrm>
                <a:off x="533669" y="1148080"/>
                <a:ext cx="11119091" cy="5067585"/>
                <a:chOff x="533669" y="1148080"/>
                <a:chExt cx="11119091" cy="5067585"/>
              </a:xfrm>
            </p:grpSpPr>
            <p:sp>
              <p:nvSpPr>
                <p:cNvPr id="7" name="Rectangle 6">
                  <a:extLst>
                    <a:ext uri="{FF2B5EF4-FFF2-40B4-BE49-F238E27FC236}">
                      <a16:creationId xmlns:a16="http://schemas.microsoft.com/office/drawing/2014/main" id="{030C7105-4367-D468-62DA-D27E28611038}"/>
                    </a:ext>
                  </a:extLst>
                </p:cNvPr>
                <p:cNvSpPr>
                  <a:spLocks/>
                </p:cNvSpPr>
                <p:nvPr/>
              </p:nvSpPr>
              <p:spPr>
                <a:xfrm>
                  <a:off x="533669" y="1148080"/>
                  <a:ext cx="11119091" cy="506758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4" name="Picture 3">
                  <a:extLst>
                    <a:ext uri="{FF2B5EF4-FFF2-40B4-BE49-F238E27FC236}">
                      <a16:creationId xmlns:a16="http://schemas.microsoft.com/office/drawing/2014/main" id="{74939E37-58B3-E975-1B31-9623B3A95E50}"/>
                    </a:ext>
                  </a:extLst>
                </p:cNvPr>
                <p:cNvPicPr>
                  <a:picLocks noChangeAspect="1"/>
                </p:cNvPicPr>
                <p:nvPr/>
              </p:nvPicPr>
              <p:blipFill>
                <a:blip r:embed="rId3"/>
                <a:stretch>
                  <a:fillRect/>
                </a:stretch>
              </p:blipFill>
              <p:spPr>
                <a:xfrm>
                  <a:off x="533669" y="1955975"/>
                  <a:ext cx="5376653" cy="3845004"/>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EB52DFE-E738-5915-EB51-99BF60FC176A}"/>
                    </a:ext>
                  </a:extLst>
                </p:cNvPr>
                <p:cNvPicPr>
                  <a:picLocks noChangeAspect="1"/>
                </p:cNvPicPr>
                <p:nvPr/>
              </p:nvPicPr>
              <p:blipFill rotWithShape="1">
                <a:blip r:embed="rId4"/>
                <a:srcRect b="7426"/>
                <a:stretch/>
              </p:blipFill>
              <p:spPr bwMode="auto">
                <a:xfrm>
                  <a:off x="5847599" y="1798868"/>
                  <a:ext cx="5693401" cy="4260818"/>
                </a:xfrm>
                <a:prstGeom prst="rect">
                  <a:avLst/>
                </a:prstGeom>
                <a:ln w="19050">
                  <a:solidFill>
                    <a:schemeClr val="tx2">
                      <a:lumMod val="90000"/>
                      <a:lumOff val="10000"/>
                    </a:schemeClr>
                  </a:solidFill>
                </a:ln>
                <a:extLst>
                  <a:ext uri="{53640926-AAD7-44D8-BBD7-CCE9431645EC}">
                    <a14:shadowObscured xmlns:a14="http://schemas.microsoft.com/office/drawing/2010/main"/>
                  </a:ext>
                </a:extLst>
              </p:spPr>
            </p:pic>
          </p:grpSp>
          <p:pic>
            <p:nvPicPr>
              <p:cNvPr id="19" name="Picture 18">
                <a:extLst>
                  <a:ext uri="{FF2B5EF4-FFF2-40B4-BE49-F238E27FC236}">
                    <a16:creationId xmlns:a16="http://schemas.microsoft.com/office/drawing/2014/main" id="{CF4C263B-09C4-5562-1488-88063EB87DB9}"/>
                  </a:ext>
                </a:extLst>
              </p:cNvPr>
              <p:cNvPicPr>
                <a:picLocks noChangeAspect="1"/>
              </p:cNvPicPr>
              <p:nvPr/>
            </p:nvPicPr>
            <p:blipFill>
              <a:blip r:embed="rId5"/>
              <a:stretch>
                <a:fillRect/>
              </a:stretch>
            </p:blipFill>
            <p:spPr>
              <a:xfrm>
                <a:off x="627997" y="1953720"/>
                <a:ext cx="5125275" cy="3795069"/>
              </a:xfrm>
              <a:prstGeom prst="rect">
                <a:avLst/>
              </a:prstGeom>
            </p:spPr>
          </p:pic>
        </p:grpSp>
        <p:pic>
          <p:nvPicPr>
            <p:cNvPr id="23" name="Picture 22">
              <a:extLst>
                <a:ext uri="{FF2B5EF4-FFF2-40B4-BE49-F238E27FC236}">
                  <a16:creationId xmlns:a16="http://schemas.microsoft.com/office/drawing/2014/main" id="{9F27376C-8F51-73B2-724C-5845DE662D5F}"/>
                </a:ext>
              </a:extLst>
            </p:cNvPr>
            <p:cNvPicPr>
              <a:picLocks noChangeAspect="1"/>
            </p:cNvPicPr>
            <p:nvPr/>
          </p:nvPicPr>
          <p:blipFill>
            <a:blip r:embed="rId6"/>
            <a:stretch>
              <a:fillRect/>
            </a:stretch>
          </p:blipFill>
          <p:spPr>
            <a:xfrm>
              <a:off x="577669" y="2072811"/>
              <a:ext cx="5208868" cy="3712988"/>
            </a:xfrm>
            <a:prstGeom prst="rect">
              <a:avLst/>
            </a:prstGeom>
          </p:spPr>
        </p:pic>
      </p:gr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noProof="0" dirty="0"/>
              <a:t>Auditing using Generative AI</a:t>
            </a:r>
          </a:p>
        </p:txBody>
      </p:sp>
      <p:sp>
        <p:nvSpPr>
          <p:cNvPr id="11" name="TextBox 10">
            <a:extLst>
              <a:ext uri="{FF2B5EF4-FFF2-40B4-BE49-F238E27FC236}">
                <a16:creationId xmlns:a16="http://schemas.microsoft.com/office/drawing/2014/main" id="{D51C7CA9-0476-F3FE-2293-2F6B842700FF}"/>
              </a:ext>
            </a:extLst>
          </p:cNvPr>
          <p:cNvSpPr txBox="1"/>
          <p:nvPr/>
        </p:nvSpPr>
        <p:spPr>
          <a:xfrm>
            <a:off x="6943237" y="1244176"/>
            <a:ext cx="3352800" cy="338554"/>
          </a:xfrm>
          <a:prstGeom prst="rect">
            <a:avLst/>
          </a:prstGeom>
        </p:spPr>
        <p:txBody>
          <a:bodyPr wrap="square" rtlCol="0">
            <a:spAutoFit/>
          </a:bodyPr>
          <a:lstStyle/>
          <a:p>
            <a:pPr marL="0" indent="0" algn="ctr">
              <a:lnSpc>
                <a:spcPct val="100000"/>
              </a:lnSpc>
              <a:spcBef>
                <a:spcPts val="0"/>
              </a:spcBef>
              <a:buFontTx/>
              <a:buNone/>
            </a:pPr>
            <a:r>
              <a:rPr lang="en-IE" sz="1600" b="1" dirty="0">
                <a:latin typeface="Posterama" panose="020B0504020200020000" pitchFamily="34" charset="0"/>
                <a:ea typeface="微软雅黑"/>
                <a:cs typeface="Posterama" panose="020B0504020200020000" pitchFamily="34" charset="0"/>
              </a:rPr>
              <a:t>User Interface</a:t>
            </a:r>
          </a:p>
        </p:txBody>
      </p:sp>
      <p:sp>
        <p:nvSpPr>
          <p:cNvPr id="10" name="TextBox 9">
            <a:extLst>
              <a:ext uri="{FF2B5EF4-FFF2-40B4-BE49-F238E27FC236}">
                <a16:creationId xmlns:a16="http://schemas.microsoft.com/office/drawing/2014/main" id="{27959579-5E4B-7C4A-78B5-CAFAB26BDBE5}"/>
              </a:ext>
            </a:extLst>
          </p:cNvPr>
          <p:cNvSpPr txBox="1"/>
          <p:nvPr/>
        </p:nvSpPr>
        <p:spPr>
          <a:xfrm>
            <a:off x="1402294" y="1284816"/>
            <a:ext cx="3352800" cy="338554"/>
          </a:xfrm>
          <a:prstGeom prst="rect">
            <a:avLst/>
          </a:prstGeom>
        </p:spPr>
        <p:txBody>
          <a:bodyPr wrap="square" rtlCol="0">
            <a:spAutoFit/>
          </a:bodyPr>
          <a:lstStyle/>
          <a:p>
            <a:pPr marL="0" indent="0" algn="ctr">
              <a:lnSpc>
                <a:spcPct val="100000"/>
              </a:lnSpc>
              <a:spcBef>
                <a:spcPts val="0"/>
              </a:spcBef>
              <a:buFontTx/>
              <a:buNone/>
            </a:pPr>
            <a:r>
              <a:rPr lang="en-IE" sz="1600" b="1" dirty="0">
                <a:latin typeface="Posterama" panose="020B0504020200020000" pitchFamily="34" charset="0"/>
                <a:ea typeface="微软雅黑"/>
                <a:cs typeface="Posterama" panose="020B0504020200020000" pitchFamily="34" charset="0"/>
              </a:rPr>
              <a:t>High level Architecture</a:t>
            </a:r>
          </a:p>
        </p:txBody>
      </p:sp>
      <p:sp>
        <p:nvSpPr>
          <p:cNvPr id="17" name="Title 2">
            <a:extLst>
              <a:ext uri="{FF2B5EF4-FFF2-40B4-BE49-F238E27FC236}">
                <a16:creationId xmlns:a16="http://schemas.microsoft.com/office/drawing/2014/main" id="{34447887-C110-174A-7AAD-DC753E580EC6}"/>
              </a:ext>
            </a:extLst>
          </p:cNvPr>
          <p:cNvSpPr>
            <a:spLocks noGrp="1"/>
          </p:cNvSpPr>
          <p:nvPr>
            <p:ph type="title"/>
          </p:nvPr>
        </p:nvSpPr>
        <p:spPr>
          <a:xfrm>
            <a:off x="547189" y="190414"/>
            <a:ext cx="10515600" cy="1115434"/>
          </a:xfrm>
        </p:spPr>
        <p:txBody>
          <a:bodyPr/>
          <a:lstStyle/>
          <a:p>
            <a:r>
              <a:rPr lang="en-US" dirty="0"/>
              <a:t>Approach</a:t>
            </a:r>
          </a:p>
        </p:txBody>
      </p:sp>
    </p:spTree>
    <p:extLst>
      <p:ext uri="{BB962C8B-B14F-4D97-AF65-F5344CB8AC3E}">
        <p14:creationId xmlns:p14="http://schemas.microsoft.com/office/powerpoint/2010/main" val="2486278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6957E5A-2244-88C1-6821-83EA44909200}"/>
              </a:ext>
            </a:extLst>
          </p:cNvPr>
          <p:cNvGrpSpPr/>
          <p:nvPr/>
        </p:nvGrpSpPr>
        <p:grpSpPr>
          <a:xfrm>
            <a:off x="547190" y="1168399"/>
            <a:ext cx="11014890" cy="5075655"/>
            <a:chOff x="547190" y="1168399"/>
            <a:chExt cx="11014890" cy="5075655"/>
          </a:xfrm>
        </p:grpSpPr>
        <p:pic>
          <p:nvPicPr>
            <p:cNvPr id="9" name="Picture 8">
              <a:extLst>
                <a:ext uri="{FF2B5EF4-FFF2-40B4-BE49-F238E27FC236}">
                  <a16:creationId xmlns:a16="http://schemas.microsoft.com/office/drawing/2014/main" id="{AA8A3DA8-9EFE-03A4-3BAC-0A42ED13CDD7}"/>
                </a:ext>
              </a:extLst>
            </p:cNvPr>
            <p:cNvPicPr>
              <a:picLocks noChangeAspect="1"/>
            </p:cNvPicPr>
            <p:nvPr/>
          </p:nvPicPr>
          <p:blipFill>
            <a:blip r:embed="rId3"/>
            <a:srcRect/>
            <a:stretch/>
          </p:blipFill>
          <p:spPr>
            <a:xfrm>
              <a:off x="547190" y="1168399"/>
              <a:ext cx="11014890" cy="5075655"/>
            </a:xfrm>
            <a:prstGeom prst="rect">
              <a:avLst/>
            </a:prstGeom>
          </p:spPr>
        </p:pic>
        <p:sp>
          <p:nvSpPr>
            <p:cNvPr id="12" name="Rectangle 11">
              <a:extLst>
                <a:ext uri="{FF2B5EF4-FFF2-40B4-BE49-F238E27FC236}">
                  <a16:creationId xmlns:a16="http://schemas.microsoft.com/office/drawing/2014/main" id="{644C7F67-DA60-92B6-FC67-246F35A34F73}"/>
                </a:ext>
              </a:extLst>
            </p:cNvPr>
            <p:cNvSpPr/>
            <p:nvPr/>
          </p:nvSpPr>
          <p:spPr>
            <a:xfrm>
              <a:off x="4978400" y="1899920"/>
              <a:ext cx="1645920" cy="1930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E" sz="1400" dirty="0"/>
                <a:t>PDF UPLOAD</a:t>
              </a:r>
            </a:p>
          </p:txBody>
        </p:sp>
      </p:grpSp>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47189" y="190414"/>
            <a:ext cx="10515600" cy="1115434"/>
          </a:xfrm>
        </p:spPr>
        <p:txBody>
          <a:bodyPr/>
          <a:lstStyle/>
          <a:p>
            <a:r>
              <a:rPr lang="en-US" dirty="0"/>
              <a:t>Methodology</a:t>
            </a:r>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noProof="0" dirty="0"/>
              <a:t>Auditing using Generative AI</a:t>
            </a:r>
          </a:p>
        </p:txBody>
      </p:sp>
      <p:sp>
        <p:nvSpPr>
          <p:cNvPr id="10" name="TextBox 9">
            <a:extLst>
              <a:ext uri="{FF2B5EF4-FFF2-40B4-BE49-F238E27FC236}">
                <a16:creationId xmlns:a16="http://schemas.microsoft.com/office/drawing/2014/main" id="{27959579-5E4B-7C4A-78B5-CAFAB26BDBE5}"/>
              </a:ext>
            </a:extLst>
          </p:cNvPr>
          <p:cNvSpPr txBox="1"/>
          <p:nvPr/>
        </p:nvSpPr>
        <p:spPr>
          <a:xfrm>
            <a:off x="304373" y="1278637"/>
            <a:ext cx="3352800" cy="338554"/>
          </a:xfrm>
          <a:prstGeom prst="rect">
            <a:avLst/>
          </a:prstGeom>
        </p:spPr>
        <p:txBody>
          <a:bodyPr wrap="square" rtlCol="0">
            <a:spAutoFit/>
          </a:bodyPr>
          <a:lstStyle/>
          <a:p>
            <a:pPr marL="0" indent="0" algn="ctr">
              <a:lnSpc>
                <a:spcPct val="100000"/>
              </a:lnSpc>
              <a:spcBef>
                <a:spcPts val="0"/>
              </a:spcBef>
              <a:buFontTx/>
              <a:buNone/>
            </a:pPr>
            <a:r>
              <a:rPr lang="en-IE" sz="1600" b="1" dirty="0">
                <a:latin typeface="Posterama" panose="020B0504020200020000" pitchFamily="34" charset="0"/>
                <a:ea typeface="微软雅黑"/>
                <a:cs typeface="Posterama" panose="020B0504020200020000" pitchFamily="34" charset="0"/>
              </a:rPr>
              <a:t>Low level Architecture</a:t>
            </a:r>
          </a:p>
        </p:txBody>
      </p:sp>
    </p:spTree>
    <p:extLst>
      <p:ext uri="{BB962C8B-B14F-4D97-AF65-F5344CB8AC3E}">
        <p14:creationId xmlns:p14="http://schemas.microsoft.com/office/powerpoint/2010/main" val="883482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390A145-1910-8BB1-F0FF-C7878D8A8384}"/>
              </a:ext>
            </a:extLst>
          </p:cNvPr>
          <p:cNvSpPr>
            <a:spLocks noGrp="1"/>
          </p:cNvSpPr>
          <p:nvPr>
            <p:ph type="ftr" sz="quarter" idx="28"/>
          </p:nvPr>
        </p:nvSpPr>
        <p:spPr/>
        <p:txBody>
          <a:bodyPr/>
          <a:lstStyle/>
          <a:p>
            <a:r>
              <a:rPr lang="en-US" noProof="0" dirty="0"/>
              <a:t>Auditing using Generative AI</a:t>
            </a:r>
          </a:p>
        </p:txBody>
      </p:sp>
      <p:grpSp>
        <p:nvGrpSpPr>
          <p:cNvPr id="5" name="Group 4">
            <a:extLst>
              <a:ext uri="{FF2B5EF4-FFF2-40B4-BE49-F238E27FC236}">
                <a16:creationId xmlns:a16="http://schemas.microsoft.com/office/drawing/2014/main" id="{C8B5071E-4505-D172-7BC2-624DC71E5312}"/>
              </a:ext>
            </a:extLst>
          </p:cNvPr>
          <p:cNvGrpSpPr/>
          <p:nvPr/>
        </p:nvGrpSpPr>
        <p:grpSpPr>
          <a:xfrm>
            <a:off x="384644" y="1398079"/>
            <a:ext cx="5640236" cy="1930046"/>
            <a:chOff x="5515446" y="56869"/>
            <a:chExt cx="6204066" cy="1930046"/>
          </a:xfrm>
        </p:grpSpPr>
        <p:pic>
          <p:nvPicPr>
            <p:cNvPr id="6" name="Picture 5" descr="A white object with a long line&#10;&#10;Description automatically generated with medium confidence">
              <a:extLst>
                <a:ext uri="{FF2B5EF4-FFF2-40B4-BE49-F238E27FC236}">
                  <a16:creationId xmlns:a16="http://schemas.microsoft.com/office/drawing/2014/main" id="{28B3AC56-1CDD-11B1-EAF4-E276746B87A2}"/>
                </a:ext>
              </a:extLst>
            </p:cNvPr>
            <p:cNvPicPr>
              <a:picLocks noChangeAspect="1"/>
            </p:cNvPicPr>
            <p:nvPr/>
          </p:nvPicPr>
          <p:blipFill rotWithShape="1">
            <a:blip r:embed="rId2"/>
            <a:srcRect l="2020"/>
            <a:stretch/>
          </p:blipFill>
          <p:spPr>
            <a:xfrm>
              <a:off x="5515446" y="375952"/>
              <a:ext cx="6199034" cy="1610963"/>
            </a:xfrm>
            <a:prstGeom prst="rect">
              <a:avLst/>
            </a:prstGeom>
            <a:ln w="3175">
              <a:solidFill>
                <a:schemeClr val="bg1"/>
              </a:solidFill>
            </a:ln>
          </p:spPr>
        </p:pic>
        <p:sp>
          <p:nvSpPr>
            <p:cNvPr id="7" name="Text Placeholder 1">
              <a:extLst>
                <a:ext uri="{FF2B5EF4-FFF2-40B4-BE49-F238E27FC236}">
                  <a16:creationId xmlns:a16="http://schemas.microsoft.com/office/drawing/2014/main" id="{2C3C4DBF-9B57-7235-EB62-DD9E259D3F01}"/>
                </a:ext>
              </a:extLst>
            </p:cNvPr>
            <p:cNvSpPr txBox="1">
              <a:spLocks/>
            </p:cNvSpPr>
            <p:nvPr/>
          </p:nvSpPr>
          <p:spPr>
            <a:xfrm>
              <a:off x="5515446" y="56869"/>
              <a:ext cx="6204066" cy="359601"/>
            </a:xfrm>
            <a:prstGeom prst="rect">
              <a:avLst/>
            </a:prstGeom>
            <a:solidFill>
              <a:schemeClr val="accent4">
                <a:lumMod val="75000"/>
              </a:schemeClr>
            </a:solidFill>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1600" dirty="0"/>
                <a:t>Standard Question Response</a:t>
              </a:r>
            </a:p>
          </p:txBody>
        </p:sp>
      </p:grpSp>
      <p:sp>
        <p:nvSpPr>
          <p:cNvPr id="8" name="Text Placeholder 3">
            <a:extLst>
              <a:ext uri="{FF2B5EF4-FFF2-40B4-BE49-F238E27FC236}">
                <a16:creationId xmlns:a16="http://schemas.microsoft.com/office/drawing/2014/main" id="{EA49C37A-88B8-2F83-92BA-549EE5461D35}"/>
              </a:ext>
            </a:extLst>
          </p:cNvPr>
          <p:cNvSpPr txBox="1">
            <a:spLocks/>
          </p:cNvSpPr>
          <p:nvPr/>
        </p:nvSpPr>
        <p:spPr>
          <a:xfrm>
            <a:off x="384644" y="3748083"/>
            <a:ext cx="5635659" cy="325661"/>
          </a:xfrm>
          <a:prstGeom prst="rect">
            <a:avLst/>
          </a:prstGeom>
          <a:solidFill>
            <a:schemeClr val="accent4">
              <a:lumMod val="75000"/>
            </a:schemeClr>
          </a:solidFill>
        </p:spPr>
        <p:txBody>
          <a:bodyPr vert="horz" lIns="91440" tIns="45720" rIns="91440" bIns="45720" rtlCol="0" anchor="ctr">
            <a:noAutofit/>
          </a:bodyPr>
          <a:lstStyle>
            <a:defPPr>
              <a:defRPr lang="zh-CN"/>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E" sz="1600" b="1" dirty="0"/>
              <a:t>Custom Question Response</a:t>
            </a:r>
          </a:p>
        </p:txBody>
      </p:sp>
      <p:pic>
        <p:nvPicPr>
          <p:cNvPr id="9" name="Picture 8" descr="A close-up of a message&#10;&#10;Description automatically generated">
            <a:extLst>
              <a:ext uri="{FF2B5EF4-FFF2-40B4-BE49-F238E27FC236}">
                <a16:creationId xmlns:a16="http://schemas.microsoft.com/office/drawing/2014/main" id="{C57611D2-225F-4CA0-DF72-E586E81271CA}"/>
              </a:ext>
            </a:extLst>
          </p:cNvPr>
          <p:cNvPicPr>
            <a:picLocks noChangeAspect="1"/>
          </p:cNvPicPr>
          <p:nvPr/>
        </p:nvPicPr>
        <p:blipFill>
          <a:blip r:embed="rId3"/>
          <a:stretch>
            <a:fillRect/>
          </a:stretch>
        </p:blipFill>
        <p:spPr>
          <a:xfrm>
            <a:off x="384646" y="4073744"/>
            <a:ext cx="5635659" cy="1717115"/>
          </a:xfrm>
          <a:prstGeom prst="rect">
            <a:avLst/>
          </a:prstGeom>
          <a:ln w="3175">
            <a:solidFill>
              <a:schemeClr val="bg1"/>
            </a:solidFill>
          </a:ln>
        </p:spPr>
      </p:pic>
      <p:sp>
        <p:nvSpPr>
          <p:cNvPr id="10" name="Title 7">
            <a:extLst>
              <a:ext uri="{FF2B5EF4-FFF2-40B4-BE49-F238E27FC236}">
                <a16:creationId xmlns:a16="http://schemas.microsoft.com/office/drawing/2014/main" id="{2311464D-703D-60BF-BC79-5FF9AF1827A5}"/>
              </a:ext>
            </a:extLst>
          </p:cNvPr>
          <p:cNvSpPr>
            <a:spLocks noGrp="1"/>
          </p:cNvSpPr>
          <p:nvPr>
            <p:ph type="title"/>
          </p:nvPr>
        </p:nvSpPr>
        <p:spPr>
          <a:xfrm>
            <a:off x="384644" y="-437669"/>
            <a:ext cx="5635662" cy="2277580"/>
          </a:xfrm>
        </p:spPr>
        <p:txBody>
          <a:bodyPr/>
          <a:lstStyle/>
          <a:p>
            <a:r>
              <a:rPr lang="en-IE" sz="4400" dirty="0"/>
              <a:t>Response Generated</a:t>
            </a:r>
            <a:endParaRPr lang="en-IE" dirty="0"/>
          </a:p>
        </p:txBody>
      </p:sp>
      <p:pic>
        <p:nvPicPr>
          <p:cNvPr id="13" name="Picture 12">
            <a:extLst>
              <a:ext uri="{FF2B5EF4-FFF2-40B4-BE49-F238E27FC236}">
                <a16:creationId xmlns:a16="http://schemas.microsoft.com/office/drawing/2014/main" id="{E5CD941D-2FDB-11B5-43E8-75E339FC7084}"/>
              </a:ext>
            </a:extLst>
          </p:cNvPr>
          <p:cNvPicPr>
            <a:picLocks noChangeAspect="1"/>
          </p:cNvPicPr>
          <p:nvPr/>
        </p:nvPicPr>
        <p:blipFill>
          <a:blip r:embed="rId4"/>
          <a:stretch>
            <a:fillRect/>
          </a:stretch>
        </p:blipFill>
        <p:spPr>
          <a:xfrm>
            <a:off x="6675772" y="1717162"/>
            <a:ext cx="5105662" cy="4073697"/>
          </a:xfrm>
          <a:prstGeom prst="rect">
            <a:avLst/>
          </a:prstGeom>
        </p:spPr>
      </p:pic>
      <p:sp>
        <p:nvSpPr>
          <p:cNvPr id="17" name="TextBox 16">
            <a:extLst>
              <a:ext uri="{FF2B5EF4-FFF2-40B4-BE49-F238E27FC236}">
                <a16:creationId xmlns:a16="http://schemas.microsoft.com/office/drawing/2014/main" id="{9D86E461-A300-EB13-8431-1F2D3DCAE6B3}"/>
              </a:ext>
            </a:extLst>
          </p:cNvPr>
          <p:cNvSpPr txBox="1"/>
          <p:nvPr/>
        </p:nvSpPr>
        <p:spPr>
          <a:xfrm>
            <a:off x="6675773" y="1378608"/>
            <a:ext cx="5105662" cy="338554"/>
          </a:xfrm>
          <a:prstGeom prst="rect">
            <a:avLst/>
          </a:prstGeom>
          <a:solidFill>
            <a:schemeClr val="accent4">
              <a:lumMod val="75000"/>
            </a:schemeClr>
          </a:solidFill>
        </p:spPr>
        <p:txBody>
          <a:bodyPr wrap="square">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IE" sz="1600" b="1" i="0" u="none" strike="noStrike" kern="1200" cap="none" spc="0" normalizeH="0" baseline="0" noProof="0" dirty="0">
                <a:ln>
                  <a:noFill/>
                </a:ln>
                <a:solidFill>
                  <a:srgbClr val="FFFFFF"/>
                </a:solidFill>
                <a:effectLst/>
                <a:uLnTx/>
                <a:uFillTx/>
                <a:latin typeface="Abadi"/>
                <a:ea typeface="+mn-ea"/>
                <a:cs typeface="Posterama" panose="020B0504020200020000" pitchFamily="34" charset="0"/>
              </a:rPr>
              <a:t>Prompt Styles</a:t>
            </a:r>
          </a:p>
        </p:txBody>
      </p:sp>
    </p:spTree>
    <p:extLst>
      <p:ext uri="{BB962C8B-B14F-4D97-AF65-F5344CB8AC3E}">
        <p14:creationId xmlns:p14="http://schemas.microsoft.com/office/powerpoint/2010/main" val="1581980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B3F93D90-5BE7-CB80-E741-3D6FBCCD0BD4}"/>
              </a:ext>
            </a:extLst>
          </p:cNvPr>
          <p:cNvSpPr>
            <a:spLocks noGrp="1"/>
          </p:cNvSpPr>
          <p:nvPr>
            <p:ph type="title"/>
          </p:nvPr>
        </p:nvSpPr>
        <p:spPr>
          <a:xfrm>
            <a:off x="484632" y="38862"/>
            <a:ext cx="10889796" cy="1418998"/>
          </a:xfrm>
        </p:spPr>
        <p:txBody>
          <a:bodyPr/>
          <a:lstStyle/>
          <a:p>
            <a:r>
              <a:rPr lang="en-US" dirty="0"/>
              <a:t>Results </a:t>
            </a:r>
            <a:r>
              <a:rPr lang="en-US" sz="3600" dirty="0"/>
              <a:t>(IFRS 16)</a:t>
            </a:r>
            <a:endParaRPr lang="en-US" dirty="0"/>
          </a:p>
        </p:txBody>
      </p:sp>
      <p:sp>
        <p:nvSpPr>
          <p:cNvPr id="16" name="Footer Placeholder 4">
            <a:extLst>
              <a:ext uri="{FF2B5EF4-FFF2-40B4-BE49-F238E27FC236}">
                <a16:creationId xmlns:a16="http://schemas.microsoft.com/office/drawing/2014/main" id="{6320790E-1E8D-7095-ACF2-80E16EAB8D22}"/>
              </a:ext>
            </a:extLst>
          </p:cNvPr>
          <p:cNvSpPr>
            <a:spLocks noGrp="1"/>
          </p:cNvSpPr>
          <p:nvPr>
            <p:ph type="ftr" sz="quarter" idx="28"/>
          </p:nvPr>
        </p:nvSpPr>
        <p:spPr>
          <a:xfrm>
            <a:off x="484632" y="6217920"/>
            <a:ext cx="4114800" cy="365125"/>
          </a:xfrm>
        </p:spPr>
        <p:txBody>
          <a:bodyPr/>
          <a:lstStyle/>
          <a:p>
            <a:r>
              <a:rPr lang="en-US" noProof="0" dirty="0"/>
              <a:t>Auditing using Generative AI</a:t>
            </a:r>
          </a:p>
        </p:txBody>
      </p:sp>
      <p:sp>
        <p:nvSpPr>
          <p:cNvPr id="19" name="TextBox 18">
            <a:extLst>
              <a:ext uri="{FF2B5EF4-FFF2-40B4-BE49-F238E27FC236}">
                <a16:creationId xmlns:a16="http://schemas.microsoft.com/office/drawing/2014/main" id="{0CD21CAF-447B-1BBF-296A-BFCDA78BDA73}"/>
              </a:ext>
            </a:extLst>
          </p:cNvPr>
          <p:cNvSpPr txBox="1"/>
          <p:nvPr/>
        </p:nvSpPr>
        <p:spPr>
          <a:xfrm>
            <a:off x="-1554201" y="1446324"/>
            <a:ext cx="6101080" cy="369332"/>
          </a:xfrm>
          <a:prstGeom prst="rect">
            <a:avLst/>
          </a:prstGeom>
          <a:noFill/>
        </p:spPr>
        <p:txBody>
          <a:bodyPr wrap="square">
            <a:spAutoFit/>
          </a:bodyPr>
          <a:lstStyle/>
          <a:p>
            <a:pPr marL="285750" indent="-285750" algn="ctr">
              <a:lnSpc>
                <a:spcPct val="100000"/>
              </a:lnSpc>
              <a:spcBef>
                <a:spcPts val="0"/>
              </a:spcBef>
              <a:buFont typeface="Arial" panose="020B0604020202020204" pitchFamily="34" charset="0"/>
              <a:buChar char="•"/>
            </a:pPr>
            <a:r>
              <a:rPr lang="en-IE" sz="1800" b="1" dirty="0">
                <a:solidFill>
                  <a:schemeClr val="bg1"/>
                </a:solidFill>
                <a:latin typeface="Posterama" panose="020B0504020200020000" pitchFamily="34" charset="0"/>
                <a:ea typeface="微软雅黑"/>
                <a:cs typeface="Posterama" panose="020B0504020200020000" pitchFamily="34" charset="0"/>
              </a:rPr>
              <a:t>Tesco PLC 2022</a:t>
            </a:r>
          </a:p>
        </p:txBody>
      </p:sp>
      <p:sp>
        <p:nvSpPr>
          <p:cNvPr id="20" name="TextBox 19">
            <a:extLst>
              <a:ext uri="{FF2B5EF4-FFF2-40B4-BE49-F238E27FC236}">
                <a16:creationId xmlns:a16="http://schemas.microsoft.com/office/drawing/2014/main" id="{A274C1A5-D334-47D4-FFB2-343970507778}"/>
              </a:ext>
            </a:extLst>
          </p:cNvPr>
          <p:cNvSpPr txBox="1"/>
          <p:nvPr/>
        </p:nvSpPr>
        <p:spPr>
          <a:xfrm>
            <a:off x="-1186530" y="3499159"/>
            <a:ext cx="6852920" cy="369332"/>
          </a:xfrm>
          <a:prstGeom prst="rect">
            <a:avLst/>
          </a:prstGeom>
          <a:noFill/>
        </p:spPr>
        <p:txBody>
          <a:bodyPr wrap="square">
            <a:spAutoFit/>
          </a:bodyPr>
          <a:lstStyle/>
          <a:p>
            <a:pPr marL="285750" indent="-285750" algn="ctr">
              <a:lnSpc>
                <a:spcPct val="100000"/>
              </a:lnSpc>
              <a:spcBef>
                <a:spcPts val="0"/>
              </a:spcBef>
              <a:buFont typeface="Arial" panose="020B0604020202020204" pitchFamily="34" charset="0"/>
              <a:buChar char="•"/>
            </a:pPr>
            <a:r>
              <a:rPr lang="en-IE" sz="1800" b="1" dirty="0">
                <a:solidFill>
                  <a:schemeClr val="bg1"/>
                </a:solidFill>
                <a:latin typeface="Posterama" panose="020B0504020200020000" pitchFamily="34" charset="0"/>
                <a:ea typeface="微软雅黑"/>
                <a:cs typeface="Posterama" panose="020B0504020200020000" pitchFamily="34" charset="0"/>
              </a:rPr>
              <a:t>Marks and Spencer PLC 2023*</a:t>
            </a:r>
          </a:p>
        </p:txBody>
      </p:sp>
      <p:graphicFrame>
        <p:nvGraphicFramePr>
          <p:cNvPr id="2" name="Table 1">
            <a:extLst>
              <a:ext uri="{FF2B5EF4-FFF2-40B4-BE49-F238E27FC236}">
                <a16:creationId xmlns:a16="http://schemas.microsoft.com/office/drawing/2014/main" id="{12075DEC-BA77-6ACD-6F0F-0F7032B9724C}"/>
              </a:ext>
            </a:extLst>
          </p:cNvPr>
          <p:cNvGraphicFramePr>
            <a:graphicFrameLocks noGrp="1"/>
          </p:cNvGraphicFramePr>
          <p:nvPr>
            <p:extLst>
              <p:ext uri="{D42A27DB-BD31-4B8C-83A1-F6EECF244321}">
                <p14:modId xmlns:p14="http://schemas.microsoft.com/office/powerpoint/2010/main" val="1070915785"/>
              </p:ext>
            </p:extLst>
          </p:nvPr>
        </p:nvGraphicFramePr>
        <p:xfrm>
          <a:off x="648969" y="1815656"/>
          <a:ext cx="6771334" cy="1204181"/>
        </p:xfrm>
        <a:graphic>
          <a:graphicData uri="http://schemas.openxmlformats.org/drawingml/2006/table">
            <a:tbl>
              <a:tblPr>
                <a:tableStyleId>{8FD4443E-F989-4FC4-A0C8-D5A2AF1F390B}</a:tableStyleId>
              </a:tblPr>
              <a:tblGrid>
                <a:gridCol w="1592455">
                  <a:extLst>
                    <a:ext uri="{9D8B030D-6E8A-4147-A177-3AD203B41FA5}">
                      <a16:colId xmlns:a16="http://schemas.microsoft.com/office/drawing/2014/main" val="3144719431"/>
                    </a:ext>
                  </a:extLst>
                </a:gridCol>
                <a:gridCol w="1116078">
                  <a:extLst>
                    <a:ext uri="{9D8B030D-6E8A-4147-A177-3AD203B41FA5}">
                      <a16:colId xmlns:a16="http://schemas.microsoft.com/office/drawing/2014/main" val="4020433225"/>
                    </a:ext>
                  </a:extLst>
                </a:gridCol>
                <a:gridCol w="1354267">
                  <a:extLst>
                    <a:ext uri="{9D8B030D-6E8A-4147-A177-3AD203B41FA5}">
                      <a16:colId xmlns:a16="http://schemas.microsoft.com/office/drawing/2014/main" val="640979717"/>
                    </a:ext>
                  </a:extLst>
                </a:gridCol>
                <a:gridCol w="1354267">
                  <a:extLst>
                    <a:ext uri="{9D8B030D-6E8A-4147-A177-3AD203B41FA5}">
                      <a16:colId xmlns:a16="http://schemas.microsoft.com/office/drawing/2014/main" val="40927658"/>
                    </a:ext>
                  </a:extLst>
                </a:gridCol>
                <a:gridCol w="1354267">
                  <a:extLst>
                    <a:ext uri="{9D8B030D-6E8A-4147-A177-3AD203B41FA5}">
                      <a16:colId xmlns:a16="http://schemas.microsoft.com/office/drawing/2014/main" val="1762674402"/>
                    </a:ext>
                  </a:extLst>
                </a:gridCol>
              </a:tblGrid>
              <a:tr h="337068">
                <a:tc>
                  <a:txBody>
                    <a:bodyPr/>
                    <a:lstStyle/>
                    <a:p>
                      <a:pPr algn="ctr" rtl="0" fontAlgn="b"/>
                      <a:r>
                        <a:rPr lang="en-IE" sz="1400" u="none" strike="noStrike" dirty="0">
                          <a:effectLst/>
                        </a:rPr>
                        <a:t>Question Type </a:t>
                      </a:r>
                      <a:endParaRPr lang="en-IE" sz="1400" b="1" i="0" u="none" strike="noStrike" dirty="0">
                        <a:solidFill>
                          <a:srgbClr val="FFFFFF"/>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dirty="0">
                          <a:effectLst/>
                        </a:rPr>
                        <a:t>Precision</a:t>
                      </a:r>
                      <a:endParaRPr lang="en-IE" sz="1400" b="1" i="0" u="none" strike="noStrike" dirty="0">
                        <a:solidFill>
                          <a:srgbClr val="FFFFFF"/>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a:effectLst/>
                        </a:rPr>
                        <a:t>Recall</a:t>
                      </a:r>
                      <a:endParaRPr lang="en-IE" sz="1400" b="1" i="0" u="none" strike="noStrike">
                        <a:solidFill>
                          <a:srgbClr val="FFFFFF"/>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a:effectLst/>
                        </a:rPr>
                        <a:t>F1 Score</a:t>
                      </a:r>
                      <a:endParaRPr lang="en-IE" sz="1400" b="1" i="0" u="none" strike="noStrike">
                        <a:solidFill>
                          <a:srgbClr val="FFFFFF"/>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a:effectLst/>
                        </a:rPr>
                        <a:t>Accuracy</a:t>
                      </a:r>
                      <a:endParaRPr lang="en-IE" sz="1400" b="1" i="0" u="none" strike="noStrike">
                        <a:solidFill>
                          <a:srgbClr val="FFFFFF"/>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4944371"/>
                  </a:ext>
                </a:extLst>
              </a:tr>
              <a:tr h="287663">
                <a:tc>
                  <a:txBody>
                    <a:bodyPr/>
                    <a:lstStyle/>
                    <a:p>
                      <a:pPr algn="ctr" rtl="0" fontAlgn="b"/>
                      <a:r>
                        <a:rPr lang="en-IE" sz="1400" b="0" u="none" strike="noStrike" dirty="0">
                          <a:effectLst/>
                        </a:rPr>
                        <a:t>Standard Question</a:t>
                      </a:r>
                      <a:endParaRPr lang="en-IE" sz="1400" b="0" i="0" u="none" strike="noStrike" dirty="0">
                        <a:solidFill>
                          <a:srgbClr val="FFFFFF"/>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dirty="0">
                          <a:effectLst/>
                        </a:rPr>
                        <a:t>1</a:t>
                      </a:r>
                      <a:endParaRPr lang="en-IE" sz="1400" b="0" i="0" u="none" strike="noStrike" dirty="0">
                        <a:solidFill>
                          <a:srgbClr val="FFFFFF"/>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a:effectLst/>
                        </a:rPr>
                        <a:t>0.6</a:t>
                      </a:r>
                      <a:endParaRPr lang="en-IE" sz="1400" b="0" i="0" u="none" strike="noStrike">
                        <a:solidFill>
                          <a:srgbClr val="FFFFFF"/>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a:effectLst/>
                        </a:rPr>
                        <a:t>0.75</a:t>
                      </a:r>
                      <a:endParaRPr lang="en-IE" sz="1400" b="0" i="0" u="none" strike="noStrike">
                        <a:solidFill>
                          <a:srgbClr val="FFFFFF"/>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a:effectLst/>
                        </a:rPr>
                        <a:t>0.63</a:t>
                      </a:r>
                      <a:endParaRPr lang="en-IE" sz="1400" b="0" i="0" u="none" strike="noStrike">
                        <a:solidFill>
                          <a:srgbClr val="FFFFFF"/>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629361"/>
                  </a:ext>
                </a:extLst>
              </a:tr>
              <a:tr h="289725">
                <a:tc>
                  <a:txBody>
                    <a:bodyPr/>
                    <a:lstStyle/>
                    <a:p>
                      <a:pPr algn="ctr" rtl="0" fontAlgn="b"/>
                      <a:r>
                        <a:rPr lang="en-IE" sz="1400" b="0" u="none" strike="noStrike" dirty="0">
                          <a:effectLst/>
                        </a:rPr>
                        <a:t>Prompt Style 1</a:t>
                      </a:r>
                      <a:endParaRPr lang="en-IE" sz="1400" b="0" i="0" u="none" strike="noStrike" dirty="0">
                        <a:solidFill>
                          <a:srgbClr val="FFFFFF"/>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dirty="0">
                          <a:effectLst/>
                        </a:rPr>
                        <a:t>1</a:t>
                      </a:r>
                      <a:endParaRPr lang="en-IE" sz="1400" b="0" i="0" u="none" strike="noStrike" dirty="0">
                        <a:solidFill>
                          <a:srgbClr val="FFFFFF"/>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a:effectLst/>
                        </a:rPr>
                        <a:t>0.5</a:t>
                      </a:r>
                      <a:endParaRPr lang="en-IE" sz="1400" b="0" i="0" u="none" strike="noStrike">
                        <a:solidFill>
                          <a:srgbClr val="FFFFFF"/>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a:effectLst/>
                        </a:rPr>
                        <a:t>0.67</a:t>
                      </a:r>
                      <a:endParaRPr lang="en-IE" sz="1400" b="0" i="0" u="none" strike="noStrike">
                        <a:solidFill>
                          <a:srgbClr val="FFFFFF"/>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a:effectLst/>
                        </a:rPr>
                        <a:t>0.56</a:t>
                      </a:r>
                      <a:endParaRPr lang="en-IE" sz="1400" b="0" i="0" u="none" strike="noStrike">
                        <a:solidFill>
                          <a:srgbClr val="FFFFFF"/>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0290888"/>
                  </a:ext>
                </a:extLst>
              </a:tr>
              <a:tr h="289725">
                <a:tc>
                  <a:txBody>
                    <a:bodyPr/>
                    <a:lstStyle/>
                    <a:p>
                      <a:pPr algn="ctr" rtl="0" fontAlgn="b"/>
                      <a:r>
                        <a:rPr lang="en-IE" sz="1400" b="0" u="none" strike="noStrike" dirty="0">
                          <a:effectLst/>
                        </a:rPr>
                        <a:t>Prompt Style 2</a:t>
                      </a:r>
                      <a:endParaRPr lang="en-IE" sz="1400" b="0" i="0" u="none" strike="noStrike" dirty="0">
                        <a:solidFill>
                          <a:srgbClr val="FFFFFF"/>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dirty="0">
                          <a:solidFill>
                            <a:schemeClr val="accent4"/>
                          </a:solidFill>
                          <a:effectLst/>
                        </a:rPr>
                        <a:t>1</a:t>
                      </a:r>
                      <a:endParaRPr lang="en-IE" sz="1400" b="0" i="0" u="none" strike="noStrike" dirty="0">
                        <a:solidFill>
                          <a:schemeClr val="accent4"/>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dirty="0">
                          <a:solidFill>
                            <a:schemeClr val="accent4"/>
                          </a:solidFill>
                          <a:effectLst/>
                        </a:rPr>
                        <a:t>0.8</a:t>
                      </a:r>
                      <a:endParaRPr lang="en-IE" sz="1400" b="0" i="0" u="none" strike="noStrike" dirty="0">
                        <a:solidFill>
                          <a:schemeClr val="accent4"/>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dirty="0">
                          <a:solidFill>
                            <a:schemeClr val="accent4"/>
                          </a:solidFill>
                          <a:effectLst/>
                        </a:rPr>
                        <a:t>0.89</a:t>
                      </a:r>
                      <a:endParaRPr lang="en-IE" sz="1400" b="0" i="0" u="none" strike="noStrike" dirty="0">
                        <a:solidFill>
                          <a:schemeClr val="accent4"/>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dirty="0">
                          <a:solidFill>
                            <a:schemeClr val="accent4"/>
                          </a:solidFill>
                          <a:effectLst/>
                        </a:rPr>
                        <a:t>0.86</a:t>
                      </a:r>
                      <a:endParaRPr lang="en-IE" sz="1400" b="0" i="0" u="none" strike="noStrike" dirty="0">
                        <a:solidFill>
                          <a:schemeClr val="accent4"/>
                        </a:solidFill>
                        <a:effectLst/>
                        <a:latin typeface="Posterama Text Black"/>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6690697"/>
                  </a:ext>
                </a:extLst>
              </a:tr>
            </a:tbl>
          </a:graphicData>
        </a:graphic>
      </p:graphicFrame>
      <p:sp>
        <p:nvSpPr>
          <p:cNvPr id="4" name="TextBox 3">
            <a:extLst>
              <a:ext uri="{FF2B5EF4-FFF2-40B4-BE49-F238E27FC236}">
                <a16:creationId xmlns:a16="http://schemas.microsoft.com/office/drawing/2014/main" id="{7D938725-80BA-45F0-2D1E-A699B5C70B9A}"/>
              </a:ext>
            </a:extLst>
          </p:cNvPr>
          <p:cNvSpPr txBox="1"/>
          <p:nvPr/>
        </p:nvSpPr>
        <p:spPr>
          <a:xfrm>
            <a:off x="369018" y="5488818"/>
            <a:ext cx="6847840" cy="369332"/>
          </a:xfrm>
          <a:prstGeom prst="rect">
            <a:avLst/>
          </a:prstGeom>
          <a:noFill/>
        </p:spPr>
        <p:txBody>
          <a:bodyPr wrap="square">
            <a:spAutoFit/>
          </a:bodyPr>
          <a:lstStyle/>
          <a:p>
            <a:pPr marL="285750" indent="-285750">
              <a:buFont typeface="Arial" panose="020B0604020202020204" pitchFamily="34" charset="0"/>
              <a:buChar char="•"/>
            </a:pPr>
            <a:r>
              <a:rPr lang="en-IE" dirty="0">
                <a:solidFill>
                  <a:schemeClr val="bg1"/>
                </a:solidFill>
              </a:rPr>
              <a:t>“N/A” and “NO” are considered as equal answers</a:t>
            </a:r>
          </a:p>
        </p:txBody>
      </p:sp>
      <p:sp>
        <p:nvSpPr>
          <p:cNvPr id="6" name="TextBox 5">
            <a:extLst>
              <a:ext uri="{FF2B5EF4-FFF2-40B4-BE49-F238E27FC236}">
                <a16:creationId xmlns:a16="http://schemas.microsoft.com/office/drawing/2014/main" id="{CDAA3101-9421-61D4-9162-2B194394B38E}"/>
              </a:ext>
            </a:extLst>
          </p:cNvPr>
          <p:cNvSpPr txBox="1"/>
          <p:nvPr/>
        </p:nvSpPr>
        <p:spPr>
          <a:xfrm>
            <a:off x="8267700" y="6511361"/>
            <a:ext cx="7848600" cy="307777"/>
          </a:xfrm>
          <a:prstGeom prst="rect">
            <a:avLst/>
          </a:prstGeom>
          <a:noFill/>
        </p:spPr>
        <p:txBody>
          <a:bodyPr wrap="square">
            <a:spAutoFit/>
          </a:bodyPr>
          <a:lstStyle/>
          <a:p>
            <a:r>
              <a:rPr lang="en-IE" sz="1400" dirty="0">
                <a:solidFill>
                  <a:schemeClr val="bg1"/>
                </a:solidFill>
              </a:rPr>
              <a:t>* Based on our understanding of manual auditing</a:t>
            </a:r>
          </a:p>
        </p:txBody>
      </p:sp>
      <p:graphicFrame>
        <p:nvGraphicFramePr>
          <p:cNvPr id="8" name="Table 7">
            <a:extLst>
              <a:ext uri="{FF2B5EF4-FFF2-40B4-BE49-F238E27FC236}">
                <a16:creationId xmlns:a16="http://schemas.microsoft.com/office/drawing/2014/main" id="{49DB90C8-A697-677F-032C-B8BD48A0B045}"/>
              </a:ext>
            </a:extLst>
          </p:cNvPr>
          <p:cNvGraphicFramePr>
            <a:graphicFrameLocks noGrp="1"/>
          </p:cNvGraphicFramePr>
          <p:nvPr>
            <p:extLst>
              <p:ext uri="{D42A27DB-BD31-4B8C-83A1-F6EECF244321}">
                <p14:modId xmlns:p14="http://schemas.microsoft.com/office/powerpoint/2010/main" val="2114006379"/>
              </p:ext>
            </p:extLst>
          </p:nvPr>
        </p:nvGraphicFramePr>
        <p:xfrm>
          <a:off x="648969" y="3915304"/>
          <a:ext cx="6771334" cy="1213744"/>
        </p:xfrm>
        <a:graphic>
          <a:graphicData uri="http://schemas.openxmlformats.org/drawingml/2006/table">
            <a:tbl>
              <a:tblPr>
                <a:tableStyleId>{8FD4443E-F989-4FC4-A0C8-D5A2AF1F390B}</a:tableStyleId>
              </a:tblPr>
              <a:tblGrid>
                <a:gridCol w="1571973">
                  <a:extLst>
                    <a:ext uri="{9D8B030D-6E8A-4147-A177-3AD203B41FA5}">
                      <a16:colId xmlns:a16="http://schemas.microsoft.com/office/drawing/2014/main" val="1211508958"/>
                    </a:ext>
                  </a:extLst>
                </a:gridCol>
                <a:gridCol w="1143221">
                  <a:extLst>
                    <a:ext uri="{9D8B030D-6E8A-4147-A177-3AD203B41FA5}">
                      <a16:colId xmlns:a16="http://schemas.microsoft.com/office/drawing/2014/main" val="1659349856"/>
                    </a:ext>
                  </a:extLst>
                </a:gridCol>
                <a:gridCol w="1299115">
                  <a:extLst>
                    <a:ext uri="{9D8B030D-6E8A-4147-A177-3AD203B41FA5}">
                      <a16:colId xmlns:a16="http://schemas.microsoft.com/office/drawing/2014/main" val="3747704492"/>
                    </a:ext>
                  </a:extLst>
                </a:gridCol>
                <a:gridCol w="1401191">
                  <a:extLst>
                    <a:ext uri="{9D8B030D-6E8A-4147-A177-3AD203B41FA5}">
                      <a16:colId xmlns:a16="http://schemas.microsoft.com/office/drawing/2014/main" val="2922759657"/>
                    </a:ext>
                  </a:extLst>
                </a:gridCol>
                <a:gridCol w="1355834">
                  <a:extLst>
                    <a:ext uri="{9D8B030D-6E8A-4147-A177-3AD203B41FA5}">
                      <a16:colId xmlns:a16="http://schemas.microsoft.com/office/drawing/2014/main" val="2126803373"/>
                    </a:ext>
                  </a:extLst>
                </a:gridCol>
              </a:tblGrid>
              <a:tr h="303436">
                <a:tc>
                  <a:txBody>
                    <a:bodyPr/>
                    <a:lstStyle/>
                    <a:p>
                      <a:pPr algn="ctr" rtl="0" fontAlgn="b"/>
                      <a:r>
                        <a:rPr lang="en-IE" sz="1400" u="none" strike="noStrike" dirty="0">
                          <a:effectLst/>
                        </a:rPr>
                        <a:t>Question Type </a:t>
                      </a:r>
                      <a:endParaRPr lang="en-IE" sz="1400" b="1" i="0" u="none" strike="noStrike" dirty="0">
                        <a:solidFill>
                          <a:srgbClr val="FFFFFF"/>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a:effectLst/>
                        </a:rPr>
                        <a:t>Precision</a:t>
                      </a:r>
                      <a:endParaRPr lang="en-IE" sz="1400" b="1" i="0" u="none" strike="noStrike">
                        <a:solidFill>
                          <a:srgbClr val="FFFFFF"/>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a:effectLst/>
                        </a:rPr>
                        <a:t>Recall</a:t>
                      </a:r>
                      <a:endParaRPr lang="en-IE" sz="1400" b="1" i="0" u="none" strike="noStrike">
                        <a:solidFill>
                          <a:srgbClr val="FFFFFF"/>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a:effectLst/>
                        </a:rPr>
                        <a:t>F1 Score</a:t>
                      </a:r>
                      <a:endParaRPr lang="en-IE" sz="1400" b="1" i="0" u="none" strike="noStrike">
                        <a:solidFill>
                          <a:srgbClr val="FFFFFF"/>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a:effectLst/>
                        </a:rPr>
                        <a:t>Accuracy</a:t>
                      </a:r>
                      <a:endParaRPr lang="en-IE" sz="1400" b="1" i="0" u="none" strike="noStrike">
                        <a:solidFill>
                          <a:srgbClr val="FFFFFF"/>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3842572"/>
                  </a:ext>
                </a:extLst>
              </a:tr>
              <a:tr h="303436">
                <a:tc>
                  <a:txBody>
                    <a:bodyPr/>
                    <a:lstStyle/>
                    <a:p>
                      <a:pPr algn="ctr" rtl="0" fontAlgn="b"/>
                      <a:r>
                        <a:rPr lang="en-IE" sz="1400" u="none" strike="noStrike" dirty="0">
                          <a:effectLst/>
                        </a:rPr>
                        <a:t>Standard Question</a:t>
                      </a:r>
                      <a:endParaRPr lang="en-IE" sz="1400" b="0" i="0" u="none" strike="noStrike" dirty="0">
                        <a:solidFill>
                          <a:srgbClr val="FFFFFF"/>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dirty="0">
                          <a:solidFill>
                            <a:schemeClr val="accent4"/>
                          </a:solidFill>
                          <a:effectLst/>
                        </a:rPr>
                        <a:t>1</a:t>
                      </a:r>
                      <a:endParaRPr lang="en-IE" sz="1400" b="0" i="0" u="none" strike="noStrike" dirty="0">
                        <a:solidFill>
                          <a:schemeClr val="accent4"/>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a:solidFill>
                            <a:schemeClr val="accent4"/>
                          </a:solidFill>
                          <a:effectLst/>
                        </a:rPr>
                        <a:t>0.6</a:t>
                      </a:r>
                      <a:endParaRPr lang="en-IE" sz="1400" b="0" i="0" u="none" strike="noStrike">
                        <a:solidFill>
                          <a:schemeClr val="accent4"/>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dirty="0">
                          <a:solidFill>
                            <a:schemeClr val="accent4"/>
                          </a:solidFill>
                          <a:effectLst/>
                        </a:rPr>
                        <a:t>0.75</a:t>
                      </a:r>
                      <a:endParaRPr lang="en-IE" sz="1400" b="0" i="0" u="none" strike="noStrike" dirty="0">
                        <a:solidFill>
                          <a:schemeClr val="accent4"/>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dirty="0">
                          <a:solidFill>
                            <a:schemeClr val="accent4"/>
                          </a:solidFill>
                          <a:effectLst/>
                        </a:rPr>
                        <a:t>0.63</a:t>
                      </a:r>
                      <a:endParaRPr lang="en-IE" sz="1400" b="0" i="0" u="none" strike="noStrike" dirty="0">
                        <a:solidFill>
                          <a:schemeClr val="accent4"/>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7455690"/>
                  </a:ext>
                </a:extLst>
              </a:tr>
              <a:tr h="303436">
                <a:tc>
                  <a:txBody>
                    <a:bodyPr/>
                    <a:lstStyle/>
                    <a:p>
                      <a:pPr algn="ctr" rtl="0" fontAlgn="b"/>
                      <a:r>
                        <a:rPr lang="en-IE" sz="1400" u="none" strike="noStrike" dirty="0">
                          <a:effectLst/>
                        </a:rPr>
                        <a:t>Prompt Style 1</a:t>
                      </a:r>
                      <a:endParaRPr lang="en-IE" sz="1400" b="0" i="0" u="none" strike="noStrike" dirty="0">
                        <a:solidFill>
                          <a:srgbClr val="FFFFFF"/>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dirty="0">
                          <a:effectLst/>
                        </a:rPr>
                        <a:t>0</a:t>
                      </a:r>
                      <a:endParaRPr lang="en-IE" sz="1400" b="0" i="0" u="none" strike="noStrike" dirty="0">
                        <a:solidFill>
                          <a:srgbClr val="FFFFFF"/>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dirty="0">
                          <a:effectLst/>
                        </a:rPr>
                        <a:t>0.0</a:t>
                      </a:r>
                      <a:endParaRPr lang="en-IE" sz="1400" b="0" i="0" u="none" strike="noStrike" dirty="0">
                        <a:solidFill>
                          <a:srgbClr val="FFFFFF"/>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dirty="0">
                          <a:effectLst/>
                        </a:rPr>
                        <a:t>0.00</a:t>
                      </a:r>
                      <a:endParaRPr lang="en-IE" sz="1400" b="0" i="0" u="none" strike="noStrike" dirty="0">
                        <a:solidFill>
                          <a:srgbClr val="FFFFFF"/>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a:effectLst/>
                        </a:rPr>
                        <a:t>0.29</a:t>
                      </a:r>
                      <a:endParaRPr lang="en-IE" sz="1400" b="0" i="0" u="none" strike="noStrike">
                        <a:solidFill>
                          <a:srgbClr val="FFFFFF"/>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984024"/>
                  </a:ext>
                </a:extLst>
              </a:tr>
              <a:tr h="303436">
                <a:tc>
                  <a:txBody>
                    <a:bodyPr/>
                    <a:lstStyle/>
                    <a:p>
                      <a:pPr algn="ctr" rtl="0" fontAlgn="b"/>
                      <a:r>
                        <a:rPr lang="en-IE" sz="1400" u="none" strike="noStrike">
                          <a:effectLst/>
                        </a:rPr>
                        <a:t>Prompt Style 2</a:t>
                      </a:r>
                      <a:endParaRPr lang="en-IE" sz="1400" b="0" i="0" u="none" strike="noStrike">
                        <a:solidFill>
                          <a:srgbClr val="FFFFFF"/>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dirty="0">
                          <a:effectLst/>
                        </a:rPr>
                        <a:t>1</a:t>
                      </a:r>
                      <a:endParaRPr lang="en-IE" sz="1400" b="0" i="0" u="none" strike="noStrike" dirty="0">
                        <a:solidFill>
                          <a:srgbClr val="FFFFFF"/>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dirty="0">
                          <a:effectLst/>
                        </a:rPr>
                        <a:t>0.4</a:t>
                      </a:r>
                      <a:endParaRPr lang="en-IE" sz="1400" b="0" i="0" u="none" strike="noStrike" dirty="0">
                        <a:solidFill>
                          <a:srgbClr val="FFFFFF"/>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dirty="0">
                          <a:effectLst/>
                        </a:rPr>
                        <a:t>0.57</a:t>
                      </a:r>
                      <a:endParaRPr lang="en-IE" sz="1400" b="0" i="0" u="none" strike="noStrike" dirty="0">
                        <a:solidFill>
                          <a:srgbClr val="FFFFFF"/>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E" sz="1400" u="none" strike="noStrike" dirty="0">
                          <a:effectLst/>
                        </a:rPr>
                        <a:t>0.57</a:t>
                      </a:r>
                      <a:endParaRPr lang="en-IE" sz="1400" b="0" i="0" u="none" strike="noStrike" dirty="0">
                        <a:solidFill>
                          <a:srgbClr val="FFFFFF"/>
                        </a:solidFill>
                        <a:effectLst/>
                        <a:latin typeface="Abadi" panose="020B0604020104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558483"/>
                  </a:ext>
                </a:extLst>
              </a:tr>
            </a:tbl>
          </a:graphicData>
        </a:graphic>
      </p:graphicFrame>
      <p:graphicFrame>
        <p:nvGraphicFramePr>
          <p:cNvPr id="12" name="Chart 11">
            <a:extLst>
              <a:ext uri="{FF2B5EF4-FFF2-40B4-BE49-F238E27FC236}">
                <a16:creationId xmlns:a16="http://schemas.microsoft.com/office/drawing/2014/main" id="{5D8CEA06-934C-ED8E-1C3C-5A148A6E786C}"/>
              </a:ext>
            </a:extLst>
          </p:cNvPr>
          <p:cNvGraphicFramePr>
            <a:graphicFrameLocks/>
          </p:cNvGraphicFramePr>
          <p:nvPr>
            <p:extLst>
              <p:ext uri="{D42A27DB-BD31-4B8C-83A1-F6EECF244321}">
                <p14:modId xmlns:p14="http://schemas.microsoft.com/office/powerpoint/2010/main" val="1448777617"/>
              </p:ext>
            </p:extLst>
          </p:nvPr>
        </p:nvGraphicFramePr>
        <p:xfrm>
          <a:off x="7774966" y="3499159"/>
          <a:ext cx="4122743" cy="246020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3959B086-C442-BCA4-8352-6D859C138185}"/>
              </a:ext>
            </a:extLst>
          </p:cNvPr>
          <p:cNvGraphicFramePr>
            <a:graphicFrameLocks/>
          </p:cNvGraphicFramePr>
          <p:nvPr>
            <p:extLst>
              <p:ext uri="{D42A27DB-BD31-4B8C-83A1-F6EECF244321}">
                <p14:modId xmlns:p14="http://schemas.microsoft.com/office/powerpoint/2010/main" val="4120928398"/>
              </p:ext>
            </p:extLst>
          </p:nvPr>
        </p:nvGraphicFramePr>
        <p:xfrm>
          <a:off x="7774966" y="693681"/>
          <a:ext cx="3932402" cy="246020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29405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4706FE-8EBB-2CC4-19DA-CFF4BF573D37}"/>
              </a:ext>
            </a:extLst>
          </p:cNvPr>
          <p:cNvSpPr>
            <a:spLocks noGrp="1"/>
          </p:cNvSpPr>
          <p:nvPr>
            <p:ph type="body" sz="quarter" idx="27"/>
          </p:nvPr>
        </p:nvSpPr>
        <p:spPr>
          <a:xfrm>
            <a:off x="2137434" y="2586190"/>
            <a:ext cx="1501762" cy="506399"/>
          </a:xfrm>
        </p:spPr>
        <p:txBody>
          <a:bodyPr/>
          <a:lstStyle/>
          <a:p>
            <a:r>
              <a:rPr lang="en-IE" sz="2100" dirty="0">
                <a:solidFill>
                  <a:schemeClr val="accent4"/>
                </a:solidFill>
                <a:latin typeface="Posterama Text Black (Headings)"/>
              </a:rPr>
              <a:t>Time Efficiency</a:t>
            </a:r>
          </a:p>
        </p:txBody>
      </p:sp>
      <p:sp>
        <p:nvSpPr>
          <p:cNvPr id="3" name="Text Placeholder 2">
            <a:extLst>
              <a:ext uri="{FF2B5EF4-FFF2-40B4-BE49-F238E27FC236}">
                <a16:creationId xmlns:a16="http://schemas.microsoft.com/office/drawing/2014/main" id="{928179DD-CAD0-BF03-9E2A-D91731C80C01}"/>
              </a:ext>
            </a:extLst>
          </p:cNvPr>
          <p:cNvSpPr>
            <a:spLocks noGrp="1"/>
          </p:cNvSpPr>
          <p:nvPr>
            <p:ph type="body" sz="quarter" idx="28"/>
          </p:nvPr>
        </p:nvSpPr>
        <p:spPr>
          <a:xfrm>
            <a:off x="1992656" y="4049429"/>
            <a:ext cx="1791317" cy="705252"/>
          </a:xfrm>
        </p:spPr>
        <p:txBody>
          <a:bodyPr/>
          <a:lstStyle/>
          <a:p>
            <a:r>
              <a:rPr lang="en-IE" dirty="0"/>
              <a:t>By minimising manual hours</a:t>
            </a:r>
          </a:p>
        </p:txBody>
      </p:sp>
      <p:sp>
        <p:nvSpPr>
          <p:cNvPr id="4" name="Text Placeholder 3">
            <a:extLst>
              <a:ext uri="{FF2B5EF4-FFF2-40B4-BE49-F238E27FC236}">
                <a16:creationId xmlns:a16="http://schemas.microsoft.com/office/drawing/2014/main" id="{964FB830-16CD-1329-A52B-7CAF064D8089}"/>
              </a:ext>
            </a:extLst>
          </p:cNvPr>
          <p:cNvSpPr>
            <a:spLocks noGrp="1"/>
          </p:cNvSpPr>
          <p:nvPr>
            <p:ph type="body" sz="quarter" idx="49"/>
          </p:nvPr>
        </p:nvSpPr>
        <p:spPr>
          <a:xfrm>
            <a:off x="4025168" y="2632334"/>
            <a:ext cx="1877575" cy="506399"/>
          </a:xfrm>
        </p:spPr>
        <p:txBody>
          <a:bodyPr/>
          <a:lstStyle/>
          <a:p>
            <a:r>
              <a:rPr lang="en-IE" sz="2100" dirty="0">
                <a:solidFill>
                  <a:schemeClr val="accent4"/>
                </a:solidFill>
                <a:latin typeface="Posterama Text Black (Headings)"/>
              </a:rPr>
              <a:t>Insightful Reasoning</a:t>
            </a:r>
          </a:p>
        </p:txBody>
      </p:sp>
      <p:sp>
        <p:nvSpPr>
          <p:cNvPr id="5" name="Text Placeholder 4">
            <a:extLst>
              <a:ext uri="{FF2B5EF4-FFF2-40B4-BE49-F238E27FC236}">
                <a16:creationId xmlns:a16="http://schemas.microsoft.com/office/drawing/2014/main" id="{E14B6E12-2FFF-B855-70B9-8E54E3EFCA45}"/>
              </a:ext>
            </a:extLst>
          </p:cNvPr>
          <p:cNvSpPr>
            <a:spLocks noGrp="1"/>
          </p:cNvSpPr>
          <p:nvPr>
            <p:ph type="body" sz="quarter" idx="50"/>
          </p:nvPr>
        </p:nvSpPr>
        <p:spPr>
          <a:xfrm>
            <a:off x="4097746" y="4043396"/>
            <a:ext cx="1830585" cy="811178"/>
          </a:xfrm>
        </p:spPr>
        <p:txBody>
          <a:bodyPr/>
          <a:lstStyle/>
          <a:p>
            <a:r>
              <a:rPr lang="en-IE" dirty="0"/>
              <a:t>Standard response with elucidation</a:t>
            </a:r>
          </a:p>
        </p:txBody>
      </p:sp>
      <p:sp>
        <p:nvSpPr>
          <p:cNvPr id="6" name="Text Placeholder 5">
            <a:extLst>
              <a:ext uri="{FF2B5EF4-FFF2-40B4-BE49-F238E27FC236}">
                <a16:creationId xmlns:a16="http://schemas.microsoft.com/office/drawing/2014/main" id="{69F2579B-4112-5D62-2E68-EB7A6DF8C06C}"/>
              </a:ext>
            </a:extLst>
          </p:cNvPr>
          <p:cNvSpPr>
            <a:spLocks noGrp="1"/>
          </p:cNvSpPr>
          <p:nvPr>
            <p:ph type="body" sz="quarter" idx="51"/>
          </p:nvPr>
        </p:nvSpPr>
        <p:spPr>
          <a:xfrm>
            <a:off x="6160647" y="2626830"/>
            <a:ext cx="1877575" cy="506399"/>
          </a:xfrm>
        </p:spPr>
        <p:txBody>
          <a:bodyPr/>
          <a:lstStyle/>
          <a:p>
            <a:r>
              <a:rPr lang="en-IE" sz="2100" dirty="0">
                <a:solidFill>
                  <a:schemeClr val="accent4"/>
                </a:solidFill>
                <a:latin typeface="Posterama Text Black (Headings)"/>
              </a:rPr>
              <a:t>Enhanced Scalability</a:t>
            </a:r>
          </a:p>
        </p:txBody>
      </p:sp>
      <p:sp>
        <p:nvSpPr>
          <p:cNvPr id="7" name="Text Placeholder 6">
            <a:extLst>
              <a:ext uri="{FF2B5EF4-FFF2-40B4-BE49-F238E27FC236}">
                <a16:creationId xmlns:a16="http://schemas.microsoft.com/office/drawing/2014/main" id="{B878614B-81DE-4BBB-A0B2-5FF1C6C19F7C}"/>
              </a:ext>
            </a:extLst>
          </p:cNvPr>
          <p:cNvSpPr>
            <a:spLocks noGrp="1"/>
          </p:cNvSpPr>
          <p:nvPr>
            <p:ph type="body" sz="quarter" idx="52"/>
          </p:nvPr>
        </p:nvSpPr>
        <p:spPr>
          <a:xfrm>
            <a:off x="6242104" y="4069371"/>
            <a:ext cx="1691687" cy="811178"/>
          </a:xfrm>
        </p:spPr>
        <p:txBody>
          <a:bodyPr/>
          <a:lstStyle/>
          <a:p>
            <a:r>
              <a:rPr lang="en-IE" dirty="0"/>
              <a:t>Adaptability to varying report structure and size</a:t>
            </a:r>
          </a:p>
        </p:txBody>
      </p:sp>
      <p:sp>
        <p:nvSpPr>
          <p:cNvPr id="10" name="Text Placeholder 9">
            <a:extLst>
              <a:ext uri="{FF2B5EF4-FFF2-40B4-BE49-F238E27FC236}">
                <a16:creationId xmlns:a16="http://schemas.microsoft.com/office/drawing/2014/main" id="{2E065D58-0E81-2E48-B4F0-7E46A42CD846}"/>
              </a:ext>
            </a:extLst>
          </p:cNvPr>
          <p:cNvSpPr>
            <a:spLocks noGrp="1"/>
          </p:cNvSpPr>
          <p:nvPr>
            <p:ph type="body" sz="quarter" idx="55"/>
          </p:nvPr>
        </p:nvSpPr>
        <p:spPr>
          <a:xfrm>
            <a:off x="8424194" y="2394328"/>
            <a:ext cx="1573089" cy="506399"/>
          </a:xfrm>
        </p:spPr>
        <p:txBody>
          <a:bodyPr/>
          <a:lstStyle/>
          <a:p>
            <a:r>
              <a:rPr lang="en-IE" sz="1900" dirty="0">
                <a:solidFill>
                  <a:schemeClr val="accent4"/>
                </a:solidFill>
                <a:latin typeface="Posterama Text Black (Headings)"/>
              </a:rPr>
              <a:t>Enablement of Non-Financial Experts</a:t>
            </a:r>
          </a:p>
        </p:txBody>
      </p:sp>
      <p:sp>
        <p:nvSpPr>
          <p:cNvPr id="11" name="Text Placeholder 10">
            <a:extLst>
              <a:ext uri="{FF2B5EF4-FFF2-40B4-BE49-F238E27FC236}">
                <a16:creationId xmlns:a16="http://schemas.microsoft.com/office/drawing/2014/main" id="{A75504EE-2855-68DC-A6D7-1792D4CD7A47}"/>
              </a:ext>
            </a:extLst>
          </p:cNvPr>
          <p:cNvSpPr>
            <a:spLocks noGrp="1"/>
          </p:cNvSpPr>
          <p:nvPr>
            <p:ph type="body" sz="quarter" idx="56"/>
          </p:nvPr>
        </p:nvSpPr>
        <p:spPr>
          <a:xfrm>
            <a:off x="8364896" y="4069371"/>
            <a:ext cx="1691687" cy="811178"/>
          </a:xfrm>
        </p:spPr>
        <p:txBody>
          <a:bodyPr/>
          <a:lstStyle/>
          <a:p>
            <a:r>
              <a:rPr lang="en-IE" dirty="0"/>
              <a:t>Via user friendly accessible tool</a:t>
            </a:r>
          </a:p>
        </p:txBody>
      </p:sp>
      <p:sp>
        <p:nvSpPr>
          <p:cNvPr id="17" name="Title 16">
            <a:extLst>
              <a:ext uri="{FF2B5EF4-FFF2-40B4-BE49-F238E27FC236}">
                <a16:creationId xmlns:a16="http://schemas.microsoft.com/office/drawing/2014/main" id="{18FA6786-1444-AE1D-A770-8E09F14558EC}"/>
              </a:ext>
            </a:extLst>
          </p:cNvPr>
          <p:cNvSpPr>
            <a:spLocks noGrp="1"/>
          </p:cNvSpPr>
          <p:nvPr>
            <p:ph type="title"/>
          </p:nvPr>
        </p:nvSpPr>
        <p:spPr/>
        <p:txBody>
          <a:bodyPr/>
          <a:lstStyle/>
          <a:p>
            <a:r>
              <a:rPr lang="en-IE" dirty="0"/>
              <a:t>Business Value</a:t>
            </a:r>
          </a:p>
        </p:txBody>
      </p:sp>
      <p:sp>
        <p:nvSpPr>
          <p:cNvPr id="18" name="Footer Placeholder 17">
            <a:extLst>
              <a:ext uri="{FF2B5EF4-FFF2-40B4-BE49-F238E27FC236}">
                <a16:creationId xmlns:a16="http://schemas.microsoft.com/office/drawing/2014/main" id="{7B3FED56-5BF3-6558-F3E1-4CD0E90ED6AB}"/>
              </a:ext>
            </a:extLst>
          </p:cNvPr>
          <p:cNvSpPr>
            <a:spLocks noGrp="1"/>
          </p:cNvSpPr>
          <p:nvPr>
            <p:ph type="ftr" sz="quarter" idx="62"/>
          </p:nvPr>
        </p:nvSpPr>
        <p:spPr/>
        <p:txBody>
          <a:bodyPr/>
          <a:lstStyle/>
          <a:p>
            <a:r>
              <a:rPr lang="en-US" noProof="0" dirty="0"/>
              <a:t>Auditing using Generative AI</a:t>
            </a:r>
          </a:p>
        </p:txBody>
      </p:sp>
    </p:spTree>
    <p:extLst>
      <p:ext uri="{BB962C8B-B14F-4D97-AF65-F5344CB8AC3E}">
        <p14:creationId xmlns:p14="http://schemas.microsoft.com/office/powerpoint/2010/main" val="652228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9EC099-CA80-4E7D-B4BF-2970B26F4E5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1613</TotalTime>
  <Words>1002</Words>
  <Application>Microsoft Office PowerPoint</Application>
  <PresentationFormat>Widescreen</PresentationFormat>
  <Paragraphs>149</Paragraphs>
  <Slides>11</Slides>
  <Notes>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3" baseType="lpstr">
      <vt:lpstr>等线</vt:lpstr>
      <vt:lpstr>Abadi</vt:lpstr>
      <vt:lpstr>Arial</vt:lpstr>
      <vt:lpstr>Calibri</vt:lpstr>
      <vt:lpstr>Courier New</vt:lpstr>
      <vt:lpstr>Posterama</vt:lpstr>
      <vt:lpstr>Posterama Text Black</vt:lpstr>
      <vt:lpstr>Posterama Text Black (Headings)</vt:lpstr>
      <vt:lpstr>Posterama Text SemiBold</vt:lpstr>
      <vt:lpstr>Times New Roman</vt:lpstr>
      <vt:lpstr>Office 主题​​</vt:lpstr>
      <vt:lpstr>Worksheet</vt:lpstr>
      <vt:lpstr>Auditing using Generative AI</vt:lpstr>
      <vt:lpstr>Research Background</vt:lpstr>
      <vt:lpstr>Tools Supporting IFRS Standards Contemporary</vt:lpstr>
      <vt:lpstr>Business Scope</vt:lpstr>
      <vt:lpstr>Approach</vt:lpstr>
      <vt:lpstr>Methodology</vt:lpstr>
      <vt:lpstr>Response Generated</vt:lpstr>
      <vt:lpstr>Results (IFRS 16)</vt:lpstr>
      <vt:lpstr>Business Value</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Auditing using OpenAI API</dc:title>
  <dc:creator>22200976</dc:creator>
  <cp:lastModifiedBy>22200976</cp:lastModifiedBy>
  <cp:revision>106</cp:revision>
  <dcterms:created xsi:type="dcterms:W3CDTF">2023-08-07T20:37:46Z</dcterms:created>
  <dcterms:modified xsi:type="dcterms:W3CDTF">2023-09-04T10:16:34Z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