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59" r:id="rId6"/>
    <p:sldId id="260" r:id="rId7"/>
    <p:sldId id="257" r:id="rId8"/>
    <p:sldId id="261" r:id="rId9"/>
    <p:sldId id="262" r:id="rId10"/>
    <p:sldId id="269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7A48-21AD-E32E-FF1D-1CD14507E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A828-ADD1-7550-11DD-A78FBCDE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76C3-1E8E-654A-AF50-EF2F5A1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69DF-3E99-8D99-77BC-5889EF41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6B27-C120-3D4C-D1E6-EC2BD354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D8CB-2887-8609-D9F9-2484B068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9E7D-AC0E-589D-4448-AF586645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7501-4546-2D36-2C6C-474C75C2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6C8F-3971-8AFF-B265-9DA26615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D6FB-9ABA-4783-DA69-17B1C0C0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AB20E-A487-8714-1AC1-8B1954180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D5B0-4AE5-D85E-4A4C-B8AB6CC2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C2AC-3A22-597B-27D4-9EA5D754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81BA0-F551-1B63-6B52-253C4EE7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3571-10F0-DE67-2FDD-C5141871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DA8E-8020-F048-CEDE-C05B5067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0183-92EE-FB8A-D51F-1B6345DD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92BA-9AC0-A06C-DFB3-F98F8B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391E-9F8A-F86F-8E6B-DD62FB50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AEE3-4EBE-BB8A-8392-460ED8B3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DD72-DB74-7852-7A73-E47CFC2E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72C4-A6F7-F75A-1DF4-A71CD8D4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C36E-5A51-6AEA-F7CE-1C24BCC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4B90-7858-1ED1-A29A-AAD42732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038A-1C9A-6731-7003-379EC657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D86D-077B-23FB-93A8-3D2EBCE0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B830-9976-FB18-04C6-EC363384C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D0B7-E746-C3E6-6AEA-4D455CA3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C996F-E335-05F4-D5AF-C8F1ECDF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22FB2-6F91-BB8F-6518-5F86B105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FBCD-57B5-D0F7-E22E-DF3CCB0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8A8A-3535-3D99-B350-24D0B538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0086-5242-274B-CE4E-89CEA491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0275-70DD-A8F7-BBBE-FE0445BED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CDF3B-E57E-4F4B-6B29-513E58F9C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EF1D8-4C50-C028-A4A9-0592C9A2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DBF48-6F35-885C-9F24-4AFC4154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064F-9A9A-B031-B811-E490B320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A62B7-CDB5-0372-5812-7833C978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1514-84CA-808F-4BE5-1AEE6BE2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FB21F-DE64-1E66-0CE1-0499EF48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10CD-1BAE-81D9-3C47-B88C5B01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B4428-7975-9299-38C7-1936DACE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18F1A-DEB1-D2E7-BE44-70065876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17A6B-27BC-2BF0-AC9B-E30421D7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0891-7334-2FE1-2FB9-08A6D83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3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D2E1-53EA-5E9C-D7A2-065CFE53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8814-F51B-4197-5D72-7DAC6571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521F-9FB0-1D8D-C981-D1C7FCA5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7682-08D2-1A4B-DF6E-3D2589E2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7356-94AE-A772-14C9-110B9B8D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35A5-158D-B46A-E0B1-CBCDC15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D4B6-DCFD-DB56-07F6-F1AA356E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887F8-D913-A80D-27AD-B27D17115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0E61-4BBC-DADB-2528-E42E0FCB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EAFF-CFAA-66CE-8F95-D007A3AB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366D-7FF4-3E25-F2C5-3F71FD0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6338A-EC48-2D1D-4261-C287802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610BF-211F-8BB3-55A4-20648580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6414-AFAF-93FD-CFF8-5F87705C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3CF9-56E0-F011-BA05-3EA6FB8C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413-0ECB-4CD1-B62E-1B79C351CD2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BBA1-7AA5-3F62-A45B-E47B3A1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EC7-E005-586C-A99A-BF38998E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2F33-6F81-47B0-94A3-E7BFE3BA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E9F-D2F5-5BD6-1356-3484082FF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Chipaloza</a:t>
            </a:r>
            <a:r>
              <a:rPr lang="en-US" b="1" dirty="0">
                <a:solidFill>
                  <a:srgbClr val="002060"/>
                </a:solidFill>
              </a:rPr>
              <a:t> Project</a:t>
            </a:r>
            <a:br>
              <a:rPr lang="en-US" u="sng" dirty="0"/>
            </a:br>
            <a:r>
              <a:rPr lang="en-US" sz="40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 Band-Gap </a:t>
            </a:r>
            <a:r>
              <a:rPr lang="en-US" sz="4000" i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Refrence</a:t>
            </a:r>
            <a:r>
              <a:rPr lang="en-US" sz="4000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&amp;Temp-Sensor</a:t>
            </a:r>
            <a:endParaRPr lang="en-US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08018-53A1-F702-3A02-36AED9C06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Muhammad Ahmad Al-Jeelani</a:t>
            </a:r>
          </a:p>
          <a:p>
            <a:r>
              <a:rPr lang="en-US" dirty="0">
                <a:solidFill>
                  <a:srgbClr val="00B0F0"/>
                </a:solidFill>
              </a:rPr>
              <a:t>Muhammad Yousaf Khan</a:t>
            </a:r>
          </a:p>
          <a:p>
            <a:r>
              <a:rPr lang="en-US" dirty="0" err="1">
                <a:solidFill>
                  <a:srgbClr val="00B0F0"/>
                </a:solidFill>
              </a:rPr>
              <a:t>Bismah</a:t>
            </a:r>
            <a:r>
              <a:rPr lang="en-US" dirty="0">
                <a:solidFill>
                  <a:srgbClr val="00B0F0"/>
                </a:solidFill>
              </a:rPr>
              <a:t> Alam</a:t>
            </a:r>
          </a:p>
        </p:txBody>
      </p:sp>
    </p:spTree>
    <p:extLst>
      <p:ext uri="{BB962C8B-B14F-4D97-AF65-F5344CB8AC3E}">
        <p14:creationId xmlns:p14="http://schemas.microsoft.com/office/powerpoint/2010/main" val="322067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12B1-1F65-F994-9A71-08108338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/>
              <a:t>Specifications Achievement of </a:t>
            </a:r>
            <a:r>
              <a:rPr lang="en-US" sz="4000" b="1" i="1" u="sng" dirty="0" err="1"/>
              <a:t>Temp_Sensor</a:t>
            </a:r>
            <a:endParaRPr lang="en-US" sz="4000" b="1" i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ACF9D-9DD2-2455-4EA2-B5B28CC0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40" y="2081212"/>
            <a:ext cx="8103375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BCA8-92C1-C9FF-AAB7-CD17091D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73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CONCEPT</a:t>
            </a:r>
            <a:br>
              <a:rPr lang="en-US" dirty="0"/>
            </a:br>
            <a:r>
              <a:rPr lang="en-US" sz="3600" dirty="0"/>
              <a:t>Through subtraction of PTAT and CTAT we not only able to get higher slope but also higher linearization corresponding to temperature.</a:t>
            </a:r>
            <a:br>
              <a:rPr lang="en-US" sz="3600" dirty="0"/>
            </a:br>
            <a:r>
              <a:rPr lang="en-US" sz="3600" dirty="0"/>
              <a:t>Also subthreshold </a:t>
            </a:r>
            <a:r>
              <a:rPr lang="en-US" sz="3600" dirty="0" err="1"/>
              <a:t>mosfets</a:t>
            </a:r>
            <a:r>
              <a:rPr lang="en-US" sz="3600" dirty="0"/>
              <a:t> allows quiescent current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FF7-9C3F-47AC-B08F-6468D1DD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Linearization: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sz="3100" dirty="0"/>
              <a:t>White line is linear line</a:t>
            </a:r>
            <a:br>
              <a:rPr lang="en-US" sz="3100" dirty="0"/>
            </a:br>
            <a:r>
              <a:rPr lang="en-US" sz="3100" dirty="0"/>
              <a:t>                          Red Line is OUTPUT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3AA1E-9466-DF80-AAE2-8B903B83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2" y="1995170"/>
            <a:ext cx="8258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BCA8-92C1-C9FF-AAB7-CD17091D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2700"/>
          </a:xfrm>
        </p:spPr>
        <p:txBody>
          <a:bodyPr>
            <a:normAutofit/>
          </a:bodyPr>
          <a:lstStyle/>
          <a:p>
            <a:r>
              <a:rPr lang="en-US" b="1" dirty="0"/>
              <a:t>Start-up simulations </a:t>
            </a:r>
            <a:br>
              <a:rPr lang="en-US" b="1" dirty="0"/>
            </a:br>
            <a:r>
              <a:rPr lang="en-US" b="1" dirty="0"/>
              <a:t>Quiescent current</a:t>
            </a:r>
            <a:br>
              <a:rPr lang="en-US" b="1" dirty="0"/>
            </a:br>
            <a:r>
              <a:rPr lang="en-US" b="1" dirty="0"/>
              <a:t>Line Regulation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r>
              <a:rPr lang="en-US" sz="2800" dirty="0"/>
              <a:t>For above topics simulations shown for BGR also correspond to temperature sensor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                                               Note: </a:t>
            </a:r>
            <a:r>
              <a:rPr lang="en-US" sz="2800" dirty="0" err="1"/>
              <a:t>Xscheme</a:t>
            </a:r>
            <a:r>
              <a:rPr lang="en-US" sz="2800" dirty="0"/>
              <a:t> files are attached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1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12B1-1F65-F994-9A71-08108338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/>
              <a:t>Specifications Achievement of high-precision BGR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F69AC-A29A-9987-C051-76035D88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05025"/>
            <a:ext cx="7072313" cy="29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FF7-9C3F-47AC-B08F-6468D1DD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Coefficient</a:t>
            </a:r>
            <a:br>
              <a:rPr lang="en-US" dirty="0"/>
            </a:br>
            <a:r>
              <a:rPr lang="en-US" dirty="0"/>
              <a:t> ( Best-Case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D33D6-0E8D-DC03-78A9-3C651D8D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61" y="2580661"/>
            <a:ext cx="3743325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011AB-685F-11A4-413F-AD7A4BE8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62" y="1490662"/>
            <a:ext cx="4962525" cy="923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4BEC8A-8CB3-3C88-8612-1A0438BA9A62}"/>
              </a:ext>
            </a:extLst>
          </p:cNvPr>
          <p:cNvSpPr txBox="1"/>
          <p:nvPr/>
        </p:nvSpPr>
        <p:spPr>
          <a:xfrm>
            <a:off x="6448425" y="2816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TC  = 21 ppm </a:t>
            </a:r>
          </a:p>
        </p:txBody>
      </p:sp>
    </p:spTree>
    <p:extLst>
      <p:ext uri="{BB962C8B-B14F-4D97-AF65-F5344CB8AC3E}">
        <p14:creationId xmlns:p14="http://schemas.microsoft.com/office/powerpoint/2010/main" val="5532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9CE0-B588-EDB9-2069-0FA6EF63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595EE-3CF1-970E-93FD-AF701240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9886"/>
            <a:ext cx="5257801" cy="4278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9337D-FA75-1C7B-7E2A-111EA495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48" y="3749676"/>
            <a:ext cx="2724150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675726-CA8D-5A71-DC16-FE9181892A7A}"/>
              </a:ext>
            </a:extLst>
          </p:cNvPr>
          <p:cNvSpPr txBox="1"/>
          <p:nvPr/>
        </p:nvSpPr>
        <p:spPr>
          <a:xfrm>
            <a:off x="6286500" y="2535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TC  = 33 ppm </a:t>
            </a:r>
          </a:p>
        </p:txBody>
      </p:sp>
    </p:spTree>
    <p:extLst>
      <p:ext uri="{BB962C8B-B14F-4D97-AF65-F5344CB8AC3E}">
        <p14:creationId xmlns:p14="http://schemas.microsoft.com/office/powerpoint/2010/main" val="20232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FF7-9C3F-47AC-B08F-6468D1DD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highlight>
                  <a:srgbClr val="D9EAD3"/>
                </a:highlight>
              </a:rPr>
              <a:t>For precision DAC reference</a:t>
            </a:r>
            <a:br>
              <a:rPr lang="en-US" dirty="0">
                <a:effectLst/>
                <a:highlight>
                  <a:srgbClr val="D9EAD3"/>
                </a:highlight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391AB-209C-194D-C313-B754D32B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876925" cy="5058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3C698-E71D-ED5E-DE26-D47C769A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09" y="4127862"/>
            <a:ext cx="3522617" cy="2621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25CD6-167B-298B-5E38-7DA8E5FEC55D}"/>
              </a:ext>
            </a:extLst>
          </p:cNvPr>
          <p:cNvSpPr txBox="1"/>
          <p:nvPr/>
        </p:nvSpPr>
        <p:spPr>
          <a:xfrm>
            <a:off x="7581084" y="2724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TC  = 34 ppm </a:t>
            </a:r>
          </a:p>
        </p:txBody>
      </p:sp>
    </p:spTree>
    <p:extLst>
      <p:ext uri="{BB962C8B-B14F-4D97-AF65-F5344CB8AC3E}">
        <p14:creationId xmlns:p14="http://schemas.microsoft.com/office/powerpoint/2010/main" val="28535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FF7-9C3F-47AC-B08F-6468D1DD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highlight>
                  <a:srgbClr val="D9EAD3"/>
                </a:highlight>
              </a:rPr>
              <a:t>For thermocouple reference</a:t>
            </a:r>
            <a:br>
              <a:rPr lang="en-US" dirty="0">
                <a:effectLst/>
                <a:highlight>
                  <a:srgbClr val="D9EAD3"/>
                </a:highlight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E8946-FE90-08CE-F17C-13B8F643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2674"/>
            <a:ext cx="5486400" cy="4837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AE36E-37A2-B99A-701E-27A45F2FCB08}"/>
              </a:ext>
            </a:extLst>
          </p:cNvPr>
          <p:cNvSpPr txBox="1"/>
          <p:nvPr/>
        </p:nvSpPr>
        <p:spPr>
          <a:xfrm>
            <a:off x="6524625" y="2882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TC  = 36 ppm </a:t>
            </a:r>
          </a:p>
        </p:txBody>
      </p:sp>
    </p:spTree>
    <p:extLst>
      <p:ext uri="{BB962C8B-B14F-4D97-AF65-F5344CB8AC3E}">
        <p14:creationId xmlns:p14="http://schemas.microsoft.com/office/powerpoint/2010/main" val="102661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E695-01B2-4C22-ED90-3DD95D82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Simulation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C2FA9-50FE-3C1D-D748-D3EA00AD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2983118"/>
            <a:ext cx="4163155" cy="3276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D4C18-0BD7-A977-66A4-BFF325B1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85" y="3178670"/>
            <a:ext cx="3365048" cy="3081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54EFF-BD36-C31B-AE4A-94B72D6A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8" y="2618886"/>
            <a:ext cx="4294551" cy="3753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009B0-81D2-AA19-198F-4BB2A2380312}"/>
              </a:ext>
            </a:extLst>
          </p:cNvPr>
          <p:cNvSpPr txBox="1"/>
          <p:nvPr/>
        </p:nvSpPr>
        <p:spPr>
          <a:xfrm>
            <a:off x="1365614" y="2211778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Supply Pulse                                              Start-up transistor activation                     Settling  Output Voltage  </a:t>
            </a:r>
          </a:p>
        </p:txBody>
      </p:sp>
    </p:spTree>
    <p:extLst>
      <p:ext uri="{BB962C8B-B14F-4D97-AF65-F5344CB8AC3E}">
        <p14:creationId xmlns:p14="http://schemas.microsoft.com/office/powerpoint/2010/main" val="310037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FF7-9C3F-47AC-B08F-6468D1DD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 dirty="0"/>
              <a:t>Quiescent Current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FB253-D11B-1859-8153-90354A37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3004457"/>
            <a:ext cx="5629275" cy="367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1266D-7709-1FB1-3A76-A5CDBE822DFA}"/>
              </a:ext>
            </a:extLst>
          </p:cNvPr>
          <p:cNvSpPr txBox="1"/>
          <p:nvPr/>
        </p:nvSpPr>
        <p:spPr>
          <a:xfrm>
            <a:off x="1192530" y="2397816"/>
            <a:ext cx="1060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Supply Current                                                                                       (Load Current) /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1C2D4-71BC-F618-3555-278212741F04}"/>
              </a:ext>
            </a:extLst>
          </p:cNvPr>
          <p:cNvSpPr txBox="1"/>
          <p:nvPr/>
        </p:nvSpPr>
        <p:spPr>
          <a:xfrm>
            <a:off x="3884024" y="1237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Quiescent Current =  I(VDD)  - I(load)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472B1-87A8-7C84-B4D2-079EB9C2EC3D}"/>
              </a:ext>
            </a:extLst>
          </p:cNvPr>
          <p:cNvSpPr txBox="1"/>
          <p:nvPr/>
        </p:nvSpPr>
        <p:spPr>
          <a:xfrm>
            <a:off x="3918858" y="167687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Quiescent Current =  3 – 1.2  =  </a:t>
            </a:r>
            <a:r>
              <a:rPr lang="en-US" sz="2000" b="1" dirty="0"/>
              <a:t>1.8 </a:t>
            </a:r>
            <a:r>
              <a:rPr lang="en-US" sz="2000" b="1" dirty="0" err="1"/>
              <a:t>uA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006542-9CCA-64AD-18D4-4203E72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3004457"/>
            <a:ext cx="5762625" cy="35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FF7-9C3F-47AC-B08F-6468D1DD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Regulation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91114-C2BD-053E-CCFF-4D4EA739FAB7}"/>
              </a:ext>
            </a:extLst>
          </p:cNvPr>
          <p:cNvSpPr txBox="1"/>
          <p:nvPr/>
        </p:nvSpPr>
        <p:spPr>
          <a:xfrm>
            <a:off x="2884283" y="157983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Regulation =  (0.003 /  0.4) * 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B57AD-0A0A-01BB-376B-BA75227F608F}"/>
              </a:ext>
            </a:extLst>
          </p:cNvPr>
          <p:cNvSpPr txBox="1"/>
          <p:nvPr/>
        </p:nvSpPr>
        <p:spPr>
          <a:xfrm>
            <a:off x="2884283" y="200901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Regulation =  0.75 %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E2A098-5B14-7ECB-8944-B737C91C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905392"/>
            <a:ext cx="5781675" cy="39526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332DEA-FDD6-A32A-5846-4C6B788FA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730" y="3988526"/>
            <a:ext cx="4937624" cy="26564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D7FAEC-A1AC-659C-4B86-166347C6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955" y="796425"/>
            <a:ext cx="3227174" cy="29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202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Chipaloza Project Precision Band-Gap Refrence &amp;Temp-Sensor</vt:lpstr>
      <vt:lpstr>Specifications Achievement of high-precision BGR</vt:lpstr>
      <vt:lpstr>Temperature Coefficient  ( Best-Case )</vt:lpstr>
      <vt:lpstr>Temperature Coefficient</vt:lpstr>
      <vt:lpstr>For precision DAC reference </vt:lpstr>
      <vt:lpstr>For thermocouple reference </vt:lpstr>
      <vt:lpstr>Start-up Simulation  </vt:lpstr>
      <vt:lpstr>Quiescent Current</vt:lpstr>
      <vt:lpstr>Line Regulation</vt:lpstr>
      <vt:lpstr>Specifications Achievement of Temp_Sensor</vt:lpstr>
      <vt:lpstr>CONCEPT Through subtraction of PTAT and CTAT we not only able to get higher slope but also higher linearization corresponding to temperature. Also subthreshold mosfets allows quiescent current lower</vt:lpstr>
      <vt:lpstr>Linearization:                   White line is linear line                           Red Line is OUTPUT</vt:lpstr>
      <vt:lpstr>Start-up simulations  Quiescent current Line Regulation               For above topics simulations shown for BGR also correspond to temperature sensor                                                      Note: Xscheme files are attached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m.yousaf.pk99@gmail.com</dc:creator>
  <cp:lastModifiedBy>m.yousaf.pk99@gmail.com</cp:lastModifiedBy>
  <cp:revision>6</cp:revision>
  <dcterms:created xsi:type="dcterms:W3CDTF">2024-05-23T05:06:18Z</dcterms:created>
  <dcterms:modified xsi:type="dcterms:W3CDTF">2024-05-25T17:07:54Z</dcterms:modified>
</cp:coreProperties>
</file>