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78" r:id="rId6"/>
    <p:sldId id="260" r:id="rId7"/>
    <p:sldId id="261" r:id="rId8"/>
    <p:sldId id="262" r:id="rId9"/>
    <p:sldId id="264" r:id="rId10"/>
    <p:sldId id="265" r:id="rId11"/>
    <p:sldId id="277" r:id="rId12"/>
    <p:sldId id="266" r:id="rId13"/>
    <p:sldId id="268" r:id="rId14"/>
    <p:sldId id="276" r:id="rId15"/>
    <p:sldId id="267" r:id="rId16"/>
    <p:sldId id="269" r:id="rId17"/>
    <p:sldId id="270" r:id="rId18"/>
    <p:sldId id="281" r:id="rId19"/>
    <p:sldId id="280" r:id="rId20"/>
    <p:sldId id="275" r:id="rId21"/>
    <p:sldId id="263" r:id="rId22"/>
    <p:sldId id="274" r:id="rId23"/>
    <p:sldId id="273" r:id="rId24"/>
    <p:sldId id="271" r:id="rId25"/>
    <p:sldId id="279"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D9BBF-8126-4A94-B9C6-4BD8C0880C87}" v="2190" dt="2022-05-30T18:04:06.387"/>
    <p1510:client id="{9E548855-0473-43DE-81E9-3B878D6567C5}" v="30" dt="2022-04-19T03:56:07.147"/>
    <p1510:client id="{D70D6882-589A-4820-BE69-199F1E83614B}" v="506" dt="2022-05-30T18:50:40.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540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5259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58400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13039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50959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7238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0070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0369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9778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6599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0721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6031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1683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246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611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5/30/2022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6906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4946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5/30/2022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69061356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771F-D767-4E24-9617-6400D5B89B48}"/>
              </a:ext>
            </a:extLst>
          </p:cNvPr>
          <p:cNvSpPr>
            <a:spLocks noGrp="1"/>
          </p:cNvSpPr>
          <p:nvPr>
            <p:ph type="ctrTitle"/>
          </p:nvPr>
        </p:nvSpPr>
        <p:spPr>
          <a:xfrm>
            <a:off x="563409" y="163552"/>
            <a:ext cx="9565886" cy="1026853"/>
          </a:xfrm>
        </p:spPr>
        <p:txBody>
          <a:bodyPr/>
          <a:lstStyle/>
          <a:p>
            <a:pPr algn="ctr"/>
            <a:r>
              <a:rPr lang="en-US" sz="4400" b="1" i="1" u="sng">
                <a:latin typeface="Arial"/>
                <a:cs typeface="Arial"/>
              </a:rPr>
              <a:t>Face Mask Recognition System</a:t>
            </a:r>
            <a:endParaRPr lang="en-IN" sz="4400" b="1" i="1" u="sng">
              <a:latin typeface="Arial"/>
              <a:cs typeface="Arial"/>
            </a:endParaRPr>
          </a:p>
        </p:txBody>
      </p:sp>
      <p:sp>
        <p:nvSpPr>
          <p:cNvPr id="3" name="Subtitle 2">
            <a:extLst>
              <a:ext uri="{FF2B5EF4-FFF2-40B4-BE49-F238E27FC236}">
                <a16:creationId xmlns:a16="http://schemas.microsoft.com/office/drawing/2014/main" id="{951DB578-257E-4E8B-BA5F-2E3A4C5E4F3B}"/>
              </a:ext>
            </a:extLst>
          </p:cNvPr>
          <p:cNvSpPr>
            <a:spLocks noGrp="1"/>
          </p:cNvSpPr>
          <p:nvPr>
            <p:ph type="subTitle" idx="1"/>
          </p:nvPr>
        </p:nvSpPr>
        <p:spPr>
          <a:xfrm>
            <a:off x="1154955" y="5459458"/>
            <a:ext cx="10397283" cy="987422"/>
          </a:xfrm>
        </p:spPr>
        <p:txBody>
          <a:bodyPr vert="horz" lIns="91440" tIns="45720" rIns="91440" bIns="45720" rtlCol="0" anchor="b">
            <a:normAutofit/>
          </a:bodyPr>
          <a:lstStyle/>
          <a:p>
            <a:r>
              <a:rPr lang="en-US" b="1" u="sng">
                <a:solidFill>
                  <a:schemeClr val="tx1"/>
                </a:solidFill>
                <a:latin typeface="Times New Roman"/>
                <a:cs typeface="Times New Roman"/>
              </a:rPr>
              <a:t>Under Guidance of</a:t>
            </a:r>
            <a:r>
              <a:rPr lang="en-US" b="1">
                <a:solidFill>
                  <a:schemeClr val="tx1"/>
                </a:solidFill>
                <a:latin typeface="Times New Roman"/>
                <a:cs typeface="Times New Roman"/>
              </a:rPr>
              <a:t> : </a:t>
            </a:r>
            <a:endParaRPr lang="en-IN" b="1" u="sng">
              <a:solidFill>
                <a:schemeClr val="tx1"/>
              </a:solidFill>
              <a:latin typeface="Times New Roman"/>
              <a:cs typeface="Times New Roman"/>
            </a:endParaRPr>
          </a:p>
          <a:p>
            <a:r>
              <a:rPr lang="en-US" b="1" u="sng">
                <a:solidFill>
                  <a:schemeClr val="tx1"/>
                </a:solidFill>
                <a:latin typeface="Times New Roman"/>
                <a:cs typeface="Times New Roman"/>
              </a:rPr>
              <a:t>Dr. Saroj Bala </a:t>
            </a:r>
            <a:r>
              <a:rPr lang="en-US" b="1">
                <a:solidFill>
                  <a:schemeClr val="tx1"/>
                </a:solidFill>
                <a:latin typeface="Times New Roman"/>
                <a:cs typeface="Times New Roman"/>
              </a:rPr>
              <a:t> ( </a:t>
            </a:r>
            <a:r>
              <a:rPr lang="en-US" b="1" err="1">
                <a:solidFill>
                  <a:schemeClr val="tx1"/>
                </a:solidFill>
                <a:latin typeface="Times New Roman"/>
                <a:cs typeface="Times New Roman"/>
              </a:rPr>
              <a:t>aJAY</a:t>
            </a:r>
            <a:r>
              <a:rPr lang="en-US" b="1">
                <a:solidFill>
                  <a:schemeClr val="tx1"/>
                </a:solidFill>
                <a:latin typeface="Times New Roman"/>
                <a:cs typeface="Times New Roman"/>
              </a:rPr>
              <a:t> KUMAR GARG ENGINEERING COLLEGE )</a:t>
            </a:r>
            <a:endParaRPr lang="en-IN" b="1">
              <a:solidFill>
                <a:schemeClr val="tx1"/>
              </a:solidFill>
              <a:latin typeface="Times New Roman"/>
              <a:cs typeface="Times New Roman"/>
            </a:endParaRPr>
          </a:p>
        </p:txBody>
      </p:sp>
      <p:pic>
        <p:nvPicPr>
          <p:cNvPr id="6" name="Picture 6" descr="Shape&#10;&#10;Description automatically generated">
            <a:extLst>
              <a:ext uri="{FF2B5EF4-FFF2-40B4-BE49-F238E27FC236}">
                <a16:creationId xmlns:a16="http://schemas.microsoft.com/office/drawing/2014/main" id="{FC6460C3-0FCD-0131-4AED-4988B5CB2D21}"/>
              </a:ext>
            </a:extLst>
          </p:cNvPr>
          <p:cNvPicPr>
            <a:picLocks noChangeAspect="1"/>
          </p:cNvPicPr>
          <p:nvPr/>
        </p:nvPicPr>
        <p:blipFill>
          <a:blip r:embed="rId2"/>
          <a:stretch>
            <a:fillRect/>
          </a:stretch>
        </p:blipFill>
        <p:spPr>
          <a:xfrm>
            <a:off x="2757694" y="1538081"/>
            <a:ext cx="6282186" cy="3526226"/>
          </a:xfrm>
          <a:prstGeom prst="rect">
            <a:avLst/>
          </a:prstGeom>
        </p:spPr>
      </p:pic>
    </p:spTree>
    <p:extLst>
      <p:ext uri="{BB962C8B-B14F-4D97-AF65-F5344CB8AC3E}">
        <p14:creationId xmlns:p14="http://schemas.microsoft.com/office/powerpoint/2010/main" val="352614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F3E2-807F-4CC9-B96B-B89278D21663}"/>
              </a:ext>
            </a:extLst>
          </p:cNvPr>
          <p:cNvSpPr>
            <a:spLocks noGrp="1"/>
          </p:cNvSpPr>
          <p:nvPr>
            <p:ph type="title"/>
          </p:nvPr>
        </p:nvSpPr>
        <p:spPr>
          <a:xfrm>
            <a:off x="1817686" y="452718"/>
            <a:ext cx="8233148" cy="1400530"/>
          </a:xfrm>
        </p:spPr>
        <p:txBody>
          <a:bodyPr/>
          <a:lstStyle/>
          <a:p>
            <a:r>
              <a:rPr lang="en-US">
                <a:latin typeface="Arial"/>
                <a:cs typeface="Arial"/>
              </a:rPr>
              <a:t>Code Snippet</a:t>
            </a:r>
            <a:endParaRPr lang="en-IN">
              <a:latin typeface="Arial"/>
              <a:cs typeface="Arial"/>
            </a:endParaRPr>
          </a:p>
        </p:txBody>
      </p:sp>
      <p:pic>
        <p:nvPicPr>
          <p:cNvPr id="4" name="Picture 3">
            <a:extLst>
              <a:ext uri="{FF2B5EF4-FFF2-40B4-BE49-F238E27FC236}">
                <a16:creationId xmlns:a16="http://schemas.microsoft.com/office/drawing/2014/main" id="{31CDAA25-2918-4CED-8978-C9A5486301AE}"/>
              </a:ext>
            </a:extLst>
          </p:cNvPr>
          <p:cNvPicPr>
            <a:picLocks noChangeAspect="1"/>
          </p:cNvPicPr>
          <p:nvPr/>
        </p:nvPicPr>
        <p:blipFill>
          <a:blip r:embed="rId2"/>
          <a:stretch>
            <a:fillRect/>
          </a:stretch>
        </p:blipFill>
        <p:spPr>
          <a:xfrm>
            <a:off x="1814945" y="1943267"/>
            <a:ext cx="8672377" cy="3009734"/>
          </a:xfrm>
          <a:prstGeom prst="rect">
            <a:avLst/>
          </a:prstGeom>
        </p:spPr>
      </p:pic>
    </p:spTree>
    <p:extLst>
      <p:ext uri="{BB962C8B-B14F-4D97-AF65-F5344CB8AC3E}">
        <p14:creationId xmlns:p14="http://schemas.microsoft.com/office/powerpoint/2010/main" val="602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BDD2-1C68-E234-E7A9-8A76A5177478}"/>
              </a:ext>
            </a:extLst>
          </p:cNvPr>
          <p:cNvSpPr>
            <a:spLocks noGrp="1"/>
          </p:cNvSpPr>
          <p:nvPr>
            <p:ph type="title"/>
          </p:nvPr>
        </p:nvSpPr>
        <p:spPr>
          <a:xfrm>
            <a:off x="1101194" y="452718"/>
            <a:ext cx="8949640" cy="1400530"/>
          </a:xfrm>
        </p:spPr>
        <p:txBody>
          <a:bodyPr/>
          <a:lstStyle/>
          <a:p>
            <a:r>
              <a:rPr lang="en-US">
                <a:latin typeface="Arial"/>
                <a:cs typeface="Arial"/>
              </a:rPr>
              <a:t>Functions used on Proposed Model</a:t>
            </a:r>
          </a:p>
        </p:txBody>
      </p:sp>
      <p:sp>
        <p:nvSpPr>
          <p:cNvPr id="3" name="Content Placeholder 2">
            <a:extLst>
              <a:ext uri="{FF2B5EF4-FFF2-40B4-BE49-F238E27FC236}">
                <a16:creationId xmlns:a16="http://schemas.microsoft.com/office/drawing/2014/main" id="{3A813CC5-FDE6-8BE0-6280-C8DEFC28F45D}"/>
              </a:ext>
            </a:extLst>
          </p:cNvPr>
          <p:cNvSpPr>
            <a:spLocks noGrp="1"/>
          </p:cNvSpPr>
          <p:nvPr>
            <p:ph idx="1"/>
          </p:nvPr>
        </p:nvSpPr>
        <p:spPr>
          <a:xfrm>
            <a:off x="1103312" y="2052918"/>
            <a:ext cx="9129103" cy="4195481"/>
          </a:xfrm>
        </p:spPr>
        <p:txBody>
          <a:bodyPr vert="horz" lIns="91440" tIns="45720" rIns="91440" bIns="45720" rtlCol="0" anchor="t">
            <a:normAutofit fontScale="92500" lnSpcReduction="20000"/>
          </a:bodyPr>
          <a:lstStyle/>
          <a:p>
            <a:pPr>
              <a:buFont typeface="Wingdings" charset="2"/>
              <a:buChar char="q"/>
            </a:pPr>
            <a:r>
              <a:rPr lang="en-US" b="1">
                <a:latin typeface="Times New Roman"/>
                <a:ea typeface="+mj-lt"/>
                <a:cs typeface="+mj-lt"/>
              </a:rPr>
              <a:t>Average Pooling : </a:t>
            </a:r>
            <a:r>
              <a:rPr lang="en-US">
                <a:latin typeface="Times New Roman"/>
                <a:ea typeface="+mj-lt"/>
                <a:cs typeface="+mj-lt"/>
              </a:rPr>
              <a:t>Average Pooling returns the average of all the values from the portion of the image covered by the Kernel.</a:t>
            </a:r>
          </a:p>
          <a:p>
            <a:pPr>
              <a:buClr>
                <a:srgbClr val="8AD0D6"/>
              </a:buClr>
              <a:buFont typeface="Wingdings" charset="2"/>
              <a:buChar char="q"/>
            </a:pPr>
            <a:r>
              <a:rPr lang="en-US" b="1">
                <a:latin typeface="Times New Roman"/>
                <a:ea typeface="+mj-lt"/>
                <a:cs typeface="+mj-lt"/>
              </a:rPr>
              <a:t>Flatten : </a:t>
            </a:r>
            <a:r>
              <a:rPr lang="en-US">
                <a:latin typeface="Times New Roman"/>
                <a:ea typeface="+mj-lt"/>
                <a:cs typeface="+mj-lt"/>
              </a:rPr>
              <a:t>The flatten () function is used to get a copy of a given array collapsed into one dimension.</a:t>
            </a:r>
          </a:p>
          <a:p>
            <a:pPr>
              <a:buClr>
                <a:srgbClr val="8AD0D6"/>
              </a:buClr>
              <a:buFont typeface="Wingdings" charset="2"/>
              <a:buChar char="q"/>
            </a:pPr>
            <a:r>
              <a:rPr lang="en-US" b="1">
                <a:latin typeface="Times New Roman"/>
                <a:ea typeface="+mj-lt"/>
                <a:cs typeface="+mj-lt"/>
              </a:rPr>
              <a:t>Dense : </a:t>
            </a:r>
            <a:r>
              <a:rPr lang="en-IN">
                <a:latin typeface="Times New Roman"/>
                <a:ea typeface="+mj-lt"/>
                <a:cs typeface="+mj-lt"/>
              </a:rPr>
              <a:t>A Dense </a:t>
            </a:r>
            <a:r>
              <a:rPr lang="en-US">
                <a:latin typeface="Times New Roman"/>
                <a:ea typeface="+mj-lt"/>
                <a:cs typeface="+mj-lt"/>
              </a:rPr>
              <a:t>layer feeds all outputs from the previous layer to all its neurons, each neuron providing one output to the next layer.</a:t>
            </a:r>
          </a:p>
          <a:p>
            <a:pPr>
              <a:buClr>
                <a:srgbClr val="8AD0D6"/>
              </a:buClr>
              <a:buFont typeface="Wingdings" charset="2"/>
              <a:buChar char="q"/>
            </a:pPr>
            <a:r>
              <a:rPr lang="en-US" b="1">
                <a:latin typeface="Times New Roman"/>
                <a:ea typeface="+mj-lt"/>
                <a:cs typeface="+mj-lt"/>
              </a:rPr>
              <a:t>Dropout</a:t>
            </a:r>
            <a:r>
              <a:rPr lang="en-US">
                <a:latin typeface="Times New Roman"/>
                <a:ea typeface="+mj-lt"/>
                <a:cs typeface="+mj-lt"/>
              </a:rPr>
              <a:t> : The term "dropout" is used for a technique which drops out some nodes of the network.</a:t>
            </a:r>
          </a:p>
          <a:p>
            <a:pPr>
              <a:buClr>
                <a:srgbClr val="8AD0D6"/>
              </a:buClr>
              <a:buFont typeface="Wingdings" charset="2"/>
              <a:buChar char="q"/>
            </a:pPr>
            <a:r>
              <a:rPr lang="en-IN" b="1" err="1">
                <a:latin typeface="Times New Roman"/>
                <a:ea typeface="+mj-lt"/>
                <a:cs typeface="+mj-lt"/>
              </a:rPr>
              <a:t>ReLU</a:t>
            </a:r>
            <a:r>
              <a:rPr lang="en-IN" b="1">
                <a:latin typeface="Times New Roman"/>
                <a:ea typeface="+mj-lt"/>
                <a:cs typeface="+mj-lt"/>
              </a:rPr>
              <a:t> (Rectified Linear Unit) Activation Function </a:t>
            </a:r>
            <a:r>
              <a:rPr lang="en-IN">
                <a:latin typeface="Times New Roman"/>
                <a:ea typeface="+mj-lt"/>
                <a:cs typeface="+mj-lt"/>
              </a:rPr>
              <a:t>: </a:t>
            </a:r>
            <a:r>
              <a:rPr lang="en-US" sz="2200">
                <a:latin typeface="Times New Roman"/>
                <a:ea typeface="+mj-lt"/>
                <a:cs typeface="+mj-lt"/>
              </a:rPr>
              <a:t>The </a:t>
            </a:r>
            <a:r>
              <a:rPr lang="en-US" sz="2200" err="1">
                <a:latin typeface="Times New Roman"/>
                <a:ea typeface="+mj-lt"/>
                <a:cs typeface="+mj-lt"/>
              </a:rPr>
              <a:t>ReLU</a:t>
            </a:r>
            <a:r>
              <a:rPr lang="en-US" sz="2200">
                <a:latin typeface="Times New Roman"/>
                <a:ea typeface="+mj-lt"/>
                <a:cs typeface="+mj-lt"/>
              </a:rPr>
              <a:t> is the most used activation function in the world right now. It is almost used in CNN.                          </a:t>
            </a:r>
            <a:r>
              <a:rPr lang="en-IN" sz="2200">
                <a:latin typeface="Times New Roman"/>
                <a:ea typeface="+mj-lt"/>
                <a:cs typeface="+mj-lt"/>
              </a:rPr>
              <a:t>R (z) =max (0, z)</a:t>
            </a:r>
          </a:p>
          <a:p>
            <a:pPr marL="0" indent="0">
              <a:buClr>
                <a:srgbClr val="8AD0D6"/>
              </a:buClr>
              <a:buNone/>
            </a:pPr>
            <a:r>
              <a:rPr lang="en-IN" sz="2200">
                <a:latin typeface="Times New Roman"/>
                <a:ea typeface="+mj-lt"/>
                <a:cs typeface="+mj-lt"/>
              </a:rPr>
              <a:t>                                         Range [0, ∞)</a:t>
            </a:r>
            <a:endParaRPr lang="en-IN">
              <a:latin typeface="Century Gothic" panose="020B0502020202020204"/>
              <a:ea typeface="+mj-lt"/>
              <a:cs typeface="+mj-lt"/>
            </a:endParaRPr>
          </a:p>
          <a:p>
            <a:pPr marL="0" indent="0">
              <a:buNone/>
            </a:pPr>
            <a:r>
              <a:rPr lang="en-IN" sz="2200">
                <a:latin typeface="Times New Roman"/>
                <a:ea typeface="+mj-lt"/>
                <a:cs typeface="+mj-lt"/>
              </a:rPr>
              <a:t>       The function and its derivative both are monotonic.</a:t>
            </a:r>
            <a:endParaRPr lang="en-IN">
              <a:latin typeface="Century Gothic" panose="020B0502020202020204"/>
              <a:ea typeface="+mj-lt"/>
              <a:cs typeface="+mj-lt"/>
            </a:endParaRPr>
          </a:p>
          <a:p>
            <a:pPr>
              <a:buClr>
                <a:srgbClr val="8AD0D6"/>
              </a:buClr>
              <a:buFont typeface="Wingdings" charset="2"/>
              <a:buChar char="q"/>
            </a:pPr>
            <a:endParaRPr lang="en-IN">
              <a:latin typeface="Times New Roman"/>
              <a:ea typeface="+mj-lt"/>
              <a:cs typeface="+mj-lt"/>
            </a:endParaRPr>
          </a:p>
          <a:p>
            <a:pPr>
              <a:buClr>
                <a:srgbClr val="8AD0D6"/>
              </a:buClr>
            </a:pPr>
            <a:endParaRPr lang="en-US">
              <a:ea typeface="+mj-lt"/>
              <a:cs typeface="+mj-lt"/>
            </a:endParaRPr>
          </a:p>
        </p:txBody>
      </p:sp>
    </p:spTree>
    <p:extLst>
      <p:ext uri="{BB962C8B-B14F-4D97-AF65-F5344CB8AC3E}">
        <p14:creationId xmlns:p14="http://schemas.microsoft.com/office/powerpoint/2010/main" val="262043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AD55-A3F8-4DE0-87E5-0326912FA666}"/>
              </a:ext>
            </a:extLst>
          </p:cNvPr>
          <p:cNvSpPr>
            <a:spLocks noGrp="1"/>
          </p:cNvSpPr>
          <p:nvPr>
            <p:ph type="title"/>
          </p:nvPr>
        </p:nvSpPr>
        <p:spPr>
          <a:xfrm>
            <a:off x="646111" y="452718"/>
            <a:ext cx="9947648" cy="1400530"/>
          </a:xfrm>
        </p:spPr>
        <p:txBody>
          <a:bodyPr/>
          <a:lstStyle/>
          <a:p>
            <a:r>
              <a:rPr lang="en-US" u="sng">
                <a:latin typeface="Arial"/>
                <a:cs typeface="Arial"/>
              </a:rPr>
              <a:t>Model Evaluation and Plotting Graph</a:t>
            </a:r>
            <a:endParaRPr lang="en-IN" u="sng">
              <a:latin typeface="Arial"/>
              <a:cs typeface="Arial"/>
            </a:endParaRPr>
          </a:p>
        </p:txBody>
      </p:sp>
      <p:sp>
        <p:nvSpPr>
          <p:cNvPr id="4" name="Content Placeholder 3">
            <a:extLst>
              <a:ext uri="{FF2B5EF4-FFF2-40B4-BE49-F238E27FC236}">
                <a16:creationId xmlns:a16="http://schemas.microsoft.com/office/drawing/2014/main" id="{3F97F658-FDC3-3695-E8C1-FB2D0CD01B31}"/>
              </a:ext>
            </a:extLst>
          </p:cNvPr>
          <p:cNvSpPr>
            <a:spLocks noGrp="1"/>
          </p:cNvSpPr>
          <p:nvPr>
            <p:ph idx="1"/>
          </p:nvPr>
        </p:nvSpPr>
        <p:spPr>
          <a:xfrm>
            <a:off x="648229" y="1566085"/>
            <a:ext cx="10954776" cy="5190313"/>
          </a:xfrm>
        </p:spPr>
        <p:txBody>
          <a:bodyPr vert="horz" lIns="91440" tIns="45720" rIns="91440" bIns="45720" rtlCol="0" anchor="t">
            <a:normAutofit fontScale="92500" lnSpcReduction="10000"/>
          </a:bodyPr>
          <a:lstStyle/>
          <a:p>
            <a:pPr algn="just">
              <a:buFont typeface="Wingdings" charset="2"/>
              <a:buChar char="q"/>
            </a:pPr>
            <a:r>
              <a:rPr lang="en-US" sz="2200">
                <a:latin typeface="Times New Roman"/>
                <a:ea typeface="+mj-lt"/>
                <a:cs typeface="+mj-lt"/>
              </a:rPr>
              <a:t>Model Evaluation:</a:t>
            </a:r>
            <a:endParaRPr lang="en-US" sz="2200"/>
          </a:p>
          <a:p>
            <a:pPr lvl="1" algn="just">
              <a:buFont typeface="Wingdings" charset="2"/>
              <a:buChar char="§"/>
            </a:pPr>
            <a:r>
              <a:rPr lang="en-US" sz="1900">
                <a:latin typeface="Times New Roman"/>
                <a:ea typeface="+mj-lt"/>
                <a:cs typeface="+mj-lt"/>
              </a:rPr>
              <a:t>The evaluation model is trained for 20 Epochs each containing 95 data elements. The model is evaluated on different metrics such as </a:t>
            </a:r>
            <a:r>
              <a:rPr lang="en-US" sz="1900" b="1">
                <a:latin typeface="Times New Roman"/>
                <a:ea typeface="+mj-lt"/>
                <a:cs typeface="+mj-lt"/>
              </a:rPr>
              <a:t>Accuracy, Precision, Recall, F1-score, Macro Average and Weighted Average</a:t>
            </a:r>
            <a:r>
              <a:rPr lang="en-US" sz="1900">
                <a:latin typeface="Times New Roman"/>
                <a:ea typeface="+mj-lt"/>
                <a:cs typeface="+mj-lt"/>
              </a:rPr>
              <a:t>. During the Model Evaluation significant improvement is observed over </a:t>
            </a:r>
            <a:r>
              <a:rPr lang="en-US" sz="1900" b="1">
                <a:latin typeface="Times New Roman"/>
                <a:ea typeface="+mj-lt"/>
                <a:cs typeface="+mj-lt"/>
              </a:rPr>
              <a:t>loss, accuracy, value loss and value accuracy</a:t>
            </a:r>
            <a:r>
              <a:rPr lang="en-US" sz="1900">
                <a:latin typeface="Times New Roman"/>
                <a:ea typeface="+mj-lt"/>
                <a:cs typeface="+mj-lt"/>
              </a:rPr>
              <a:t>.</a:t>
            </a:r>
            <a:endParaRPr lang="en-US" sz="1900">
              <a:latin typeface="Times New Roman"/>
              <a:cs typeface="Times New Roman"/>
            </a:endParaRPr>
          </a:p>
          <a:p>
            <a:pPr lvl="1" algn="just">
              <a:buClr>
                <a:srgbClr val="8AD0D6"/>
              </a:buClr>
              <a:buFont typeface="Wingdings" charset="2"/>
              <a:buChar char="§"/>
            </a:pPr>
            <a:r>
              <a:rPr lang="en-US" sz="1900" b="1">
                <a:latin typeface="Times New Roman"/>
                <a:ea typeface="+mj-lt"/>
                <a:cs typeface="+mj-lt"/>
              </a:rPr>
              <a:t>Accuracy</a:t>
            </a:r>
            <a:r>
              <a:rPr lang="en-US" sz="1900">
                <a:latin typeface="Times New Roman"/>
                <a:ea typeface="+mj-lt"/>
                <a:cs typeface="+mj-lt"/>
              </a:rPr>
              <a:t> : Accuracy is a measure of total correctly identified samples out of all the samples.</a:t>
            </a:r>
          </a:p>
          <a:p>
            <a:pPr lvl="1" algn="just">
              <a:buClr>
                <a:srgbClr val="8AD0D6"/>
              </a:buClr>
              <a:buFont typeface="Wingdings" charset="2"/>
              <a:buChar char="§"/>
            </a:pPr>
            <a:r>
              <a:rPr lang="en-US" sz="1900" b="1">
                <a:latin typeface="Times New Roman"/>
                <a:ea typeface="+mj-lt"/>
                <a:cs typeface="+mj-lt"/>
              </a:rPr>
              <a:t>Precision</a:t>
            </a:r>
            <a:r>
              <a:rPr lang="en-US" sz="1900">
                <a:latin typeface="Times New Roman"/>
                <a:ea typeface="+mj-lt"/>
                <a:cs typeface="+mj-lt"/>
              </a:rPr>
              <a:t> : Precision means to determine the number of positive class predictions that actually belong to the positive class.</a:t>
            </a:r>
          </a:p>
          <a:p>
            <a:pPr lvl="1" algn="just">
              <a:buClr>
                <a:srgbClr val="8AD0D6"/>
              </a:buClr>
              <a:buFont typeface="Wingdings" charset="2"/>
              <a:buChar char="§"/>
            </a:pPr>
            <a:r>
              <a:rPr lang="en-US" sz="1900" b="1">
                <a:latin typeface="Times New Roman"/>
                <a:ea typeface="+mj-lt"/>
                <a:cs typeface="+mj-lt"/>
              </a:rPr>
              <a:t>Recall</a:t>
            </a:r>
            <a:r>
              <a:rPr lang="en-US" sz="1900">
                <a:latin typeface="Times New Roman"/>
                <a:ea typeface="+mj-lt"/>
                <a:cs typeface="+mj-lt"/>
              </a:rPr>
              <a:t> : Recall means to determine the number of positive class predictions made out of all positive samples in the dataset. </a:t>
            </a:r>
          </a:p>
          <a:p>
            <a:pPr lvl="1" algn="just">
              <a:buClr>
                <a:srgbClr val="8AD0D6"/>
              </a:buClr>
              <a:buFont typeface="Wingdings" charset="2"/>
              <a:buChar char="§"/>
            </a:pPr>
            <a:r>
              <a:rPr lang="en-US" sz="1900" b="1">
                <a:latin typeface="Times New Roman"/>
                <a:ea typeface="+mj-lt"/>
                <a:cs typeface="+mj-lt"/>
              </a:rPr>
              <a:t>F1-score</a:t>
            </a:r>
            <a:r>
              <a:rPr lang="en-US" sz="1900">
                <a:latin typeface="Times New Roman"/>
                <a:ea typeface="+mj-lt"/>
                <a:cs typeface="+mj-lt"/>
              </a:rPr>
              <a:t> : F1- Score is the average mean of Precision and Recall.</a:t>
            </a:r>
          </a:p>
          <a:p>
            <a:pPr lvl="1" algn="just">
              <a:buClr>
                <a:srgbClr val="8AD0D6"/>
              </a:buClr>
              <a:buFont typeface="Wingdings" charset="2"/>
              <a:buChar char="§"/>
            </a:pPr>
            <a:endParaRPr lang="en-US">
              <a:latin typeface="Times New Roman"/>
              <a:ea typeface="+mj-lt"/>
              <a:cs typeface="+mj-lt"/>
            </a:endParaRPr>
          </a:p>
          <a:p>
            <a:pPr algn="just">
              <a:buClr>
                <a:srgbClr val="8AD0D6"/>
              </a:buClr>
              <a:buFont typeface="Wingdings" charset="2"/>
              <a:buChar char="q"/>
            </a:pPr>
            <a:r>
              <a:rPr lang="en-US" sz="2200">
                <a:latin typeface="Times New Roman"/>
                <a:ea typeface="+mj-lt"/>
                <a:cs typeface="+mj-lt"/>
              </a:rPr>
              <a:t>Graph Plotted :</a:t>
            </a:r>
          </a:p>
          <a:p>
            <a:pPr lvl="1" algn="just">
              <a:buClr>
                <a:srgbClr val="8AD0D6"/>
              </a:buClr>
              <a:buFont typeface="Wingdings" charset="2"/>
              <a:buChar char="§"/>
            </a:pPr>
            <a:r>
              <a:rPr lang="en-US" sz="1900">
                <a:latin typeface="Times New Roman"/>
                <a:ea typeface="+mj-lt"/>
                <a:cs typeface="Times New Roman"/>
              </a:rPr>
              <a:t>Here the results from evaluation model are plotted and stored in a graphical format twice using the Python library </a:t>
            </a:r>
            <a:r>
              <a:rPr lang="en-US" sz="1900" b="1" err="1">
                <a:latin typeface="Times New Roman"/>
                <a:ea typeface="+mj-lt"/>
                <a:cs typeface="Times New Roman"/>
              </a:rPr>
              <a:t>matplotlib.pyplot</a:t>
            </a:r>
            <a:r>
              <a:rPr lang="en-US" sz="1900">
                <a:latin typeface="Times New Roman"/>
                <a:ea typeface="+mj-lt"/>
                <a:cs typeface="Times New Roman"/>
              </a:rPr>
              <a:t> and improvement upon training model once versus training the model twice is clearly observable to us.</a:t>
            </a:r>
            <a:endParaRPr lang="en-US" sz="1900">
              <a:latin typeface="Times New Roman"/>
              <a:ea typeface="+mj-lt"/>
              <a:cs typeface="+mj-lt"/>
            </a:endParaRPr>
          </a:p>
          <a:p>
            <a:pPr marL="1028700" lvl="1" algn="just">
              <a:buClr>
                <a:srgbClr val="8AD0D6"/>
              </a:buClr>
              <a:buFont typeface="Wingdings" charset="2"/>
              <a:buChar char="§"/>
            </a:pPr>
            <a:endParaRPr lang="en-US">
              <a:latin typeface="Century Gothic" panose="020B0502020202020204"/>
              <a:ea typeface="+mj-lt"/>
              <a:cs typeface="+mj-lt"/>
            </a:endParaRPr>
          </a:p>
        </p:txBody>
      </p:sp>
    </p:spTree>
    <p:extLst>
      <p:ext uri="{BB962C8B-B14F-4D97-AF65-F5344CB8AC3E}">
        <p14:creationId xmlns:p14="http://schemas.microsoft.com/office/powerpoint/2010/main" val="30647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93B4-2504-4882-9733-6B67B436B724}"/>
              </a:ext>
            </a:extLst>
          </p:cNvPr>
          <p:cNvSpPr>
            <a:spLocks noGrp="1"/>
          </p:cNvSpPr>
          <p:nvPr>
            <p:ph type="title"/>
          </p:nvPr>
        </p:nvSpPr>
        <p:spPr>
          <a:xfrm>
            <a:off x="1990194" y="452718"/>
            <a:ext cx="8060640" cy="1400530"/>
          </a:xfrm>
        </p:spPr>
        <p:txBody>
          <a:bodyPr/>
          <a:lstStyle/>
          <a:p>
            <a:r>
              <a:rPr lang="en-US"/>
              <a:t>Code Snippet</a:t>
            </a:r>
            <a:endParaRPr lang="en-IN"/>
          </a:p>
        </p:txBody>
      </p:sp>
      <p:pic>
        <p:nvPicPr>
          <p:cNvPr id="4" name="Picture 3">
            <a:extLst>
              <a:ext uri="{FF2B5EF4-FFF2-40B4-BE49-F238E27FC236}">
                <a16:creationId xmlns:a16="http://schemas.microsoft.com/office/drawing/2014/main" id="{13A39D7D-8833-46A9-8348-3A99F45DC2E4}"/>
              </a:ext>
            </a:extLst>
          </p:cNvPr>
          <p:cNvPicPr>
            <a:picLocks noChangeAspect="1"/>
          </p:cNvPicPr>
          <p:nvPr/>
        </p:nvPicPr>
        <p:blipFill rotWithShape="1">
          <a:blip r:embed="rId2"/>
          <a:srcRect t="5653"/>
          <a:stretch/>
        </p:blipFill>
        <p:spPr>
          <a:xfrm>
            <a:off x="1993900" y="1498600"/>
            <a:ext cx="7605176" cy="4106862"/>
          </a:xfrm>
          <a:prstGeom prst="rect">
            <a:avLst/>
          </a:prstGeom>
        </p:spPr>
      </p:pic>
    </p:spTree>
    <p:extLst>
      <p:ext uri="{BB962C8B-B14F-4D97-AF65-F5344CB8AC3E}">
        <p14:creationId xmlns:p14="http://schemas.microsoft.com/office/powerpoint/2010/main" val="193850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FCCC45-7EE3-64C1-1BA7-54DC8EE8BD9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a:t>
            </a:r>
          </a:p>
        </p:txBody>
      </p:sp>
      <p:sp>
        <p:nvSpPr>
          <p:cNvPr id="3" name="Title 2">
            <a:extLst>
              <a:ext uri="{FF2B5EF4-FFF2-40B4-BE49-F238E27FC236}">
                <a16:creationId xmlns:a16="http://schemas.microsoft.com/office/drawing/2014/main" id="{5A9A9DC3-9087-E656-9F96-739269A46020}"/>
              </a:ext>
            </a:extLst>
          </p:cNvPr>
          <p:cNvSpPr>
            <a:spLocks noGrp="1"/>
          </p:cNvSpPr>
          <p:nvPr>
            <p:ph type="title"/>
          </p:nvPr>
        </p:nvSpPr>
        <p:spPr>
          <a:xfrm>
            <a:off x="487361" y="452718"/>
            <a:ext cx="9563473" cy="1400530"/>
          </a:xfrm>
        </p:spPr>
        <p:txBody>
          <a:bodyPr/>
          <a:lstStyle/>
          <a:p>
            <a:r>
              <a:rPr lang="en-US">
                <a:latin typeface="Arial"/>
                <a:cs typeface="Arial"/>
              </a:rPr>
              <a:t>Model Evaluation</a:t>
            </a:r>
          </a:p>
        </p:txBody>
      </p:sp>
      <p:pic>
        <p:nvPicPr>
          <p:cNvPr id="5" name="Picture 5" descr="A picture containing graphical user interface&#10;&#10;Description automatically generated">
            <a:extLst>
              <a:ext uri="{FF2B5EF4-FFF2-40B4-BE49-F238E27FC236}">
                <a16:creationId xmlns:a16="http://schemas.microsoft.com/office/drawing/2014/main" id="{DDD9271C-7538-2084-E2C5-B2932918156C}"/>
              </a:ext>
            </a:extLst>
          </p:cNvPr>
          <p:cNvPicPr>
            <a:picLocks noGrp="1" noChangeAspect="1"/>
          </p:cNvPicPr>
          <p:nvPr>
            <p:ph idx="1"/>
          </p:nvPr>
        </p:nvPicPr>
        <p:blipFill>
          <a:blip r:embed="rId2"/>
          <a:stretch>
            <a:fillRect/>
          </a:stretch>
        </p:blipFill>
        <p:spPr>
          <a:xfrm>
            <a:off x="490881" y="1365001"/>
            <a:ext cx="5832237" cy="4195481"/>
          </a:xfrm>
        </p:spPr>
      </p:pic>
      <p:pic>
        <p:nvPicPr>
          <p:cNvPr id="6" name="Picture 6">
            <a:extLst>
              <a:ext uri="{FF2B5EF4-FFF2-40B4-BE49-F238E27FC236}">
                <a16:creationId xmlns:a16="http://schemas.microsoft.com/office/drawing/2014/main" id="{1F8E70C5-3AE3-0645-A292-244CFFCFD814}"/>
              </a:ext>
            </a:extLst>
          </p:cNvPr>
          <p:cNvPicPr>
            <a:picLocks noChangeAspect="1"/>
          </p:cNvPicPr>
          <p:nvPr/>
        </p:nvPicPr>
        <p:blipFill>
          <a:blip r:embed="rId3"/>
          <a:stretch>
            <a:fillRect/>
          </a:stretch>
        </p:blipFill>
        <p:spPr>
          <a:xfrm>
            <a:off x="6460067" y="1360821"/>
            <a:ext cx="5420782" cy="2104359"/>
          </a:xfrm>
          <a:prstGeom prst="rect">
            <a:avLst/>
          </a:prstGeom>
        </p:spPr>
      </p:pic>
      <p:sp>
        <p:nvSpPr>
          <p:cNvPr id="7" name="TextBox 6">
            <a:extLst>
              <a:ext uri="{FF2B5EF4-FFF2-40B4-BE49-F238E27FC236}">
                <a16:creationId xmlns:a16="http://schemas.microsoft.com/office/drawing/2014/main" id="{CE01E69C-816D-718D-DA57-2E0F31AFF1B9}"/>
              </a:ext>
            </a:extLst>
          </p:cNvPr>
          <p:cNvSpPr txBox="1"/>
          <p:nvPr/>
        </p:nvSpPr>
        <p:spPr>
          <a:xfrm rot="-10800000" flipV="1">
            <a:off x="7687733" y="3569732"/>
            <a:ext cx="41931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latin typeface="Times New Roman"/>
                <a:cs typeface="Times New Roman"/>
              </a:rPr>
              <a:t>Fig : Classification Report</a:t>
            </a:r>
          </a:p>
        </p:txBody>
      </p:sp>
      <p:sp>
        <p:nvSpPr>
          <p:cNvPr id="8" name="TextBox 7">
            <a:extLst>
              <a:ext uri="{FF2B5EF4-FFF2-40B4-BE49-F238E27FC236}">
                <a16:creationId xmlns:a16="http://schemas.microsoft.com/office/drawing/2014/main" id="{F8E21A33-CA4A-74DC-0DDA-EAD2B9A1E861}"/>
              </a:ext>
            </a:extLst>
          </p:cNvPr>
          <p:cNvSpPr txBox="1"/>
          <p:nvPr/>
        </p:nvSpPr>
        <p:spPr>
          <a:xfrm>
            <a:off x="1297661" y="5677390"/>
            <a:ext cx="4214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latin typeface="Times New Roman"/>
                <a:cs typeface="Times New Roman"/>
              </a:rPr>
              <a:t>Fig : Model Evaluated for 20 Epochs</a:t>
            </a:r>
          </a:p>
        </p:txBody>
      </p:sp>
      <p:sp>
        <p:nvSpPr>
          <p:cNvPr id="9" name="TextBox 8">
            <a:extLst>
              <a:ext uri="{FF2B5EF4-FFF2-40B4-BE49-F238E27FC236}">
                <a16:creationId xmlns:a16="http://schemas.microsoft.com/office/drawing/2014/main" id="{D5343ED8-02C3-14E6-72C9-46AF7F616DA7}"/>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D5E1A164-79AE-53A8-7521-E0C860D98405}"/>
              </a:ext>
            </a:extLst>
          </p:cNvPr>
          <p:cNvSpPr txBox="1"/>
          <p:nvPr/>
        </p:nvSpPr>
        <p:spPr>
          <a:xfrm>
            <a:off x="5153025" y="3629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83061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CF6F-0F65-4F4F-9E44-396CB7BCA501}"/>
              </a:ext>
            </a:extLst>
          </p:cNvPr>
          <p:cNvSpPr>
            <a:spLocks noGrp="1"/>
          </p:cNvSpPr>
          <p:nvPr>
            <p:ph type="title"/>
          </p:nvPr>
        </p:nvSpPr>
        <p:spPr/>
        <p:txBody>
          <a:bodyPr/>
          <a:lstStyle/>
          <a:p>
            <a:r>
              <a:rPr lang="en-US"/>
              <a:t>Graph Plotted</a:t>
            </a:r>
            <a:endParaRPr lang="en-IN"/>
          </a:p>
        </p:txBody>
      </p:sp>
      <p:pic>
        <p:nvPicPr>
          <p:cNvPr id="6" name="Picture 5" descr="Graph once Model Trained Once">
            <a:extLst>
              <a:ext uri="{FF2B5EF4-FFF2-40B4-BE49-F238E27FC236}">
                <a16:creationId xmlns:a16="http://schemas.microsoft.com/office/drawing/2014/main" id="{ACEF9763-A58C-4551-BD53-479474456EC0}"/>
              </a:ext>
            </a:extLst>
          </p:cNvPr>
          <p:cNvPicPr>
            <a:picLocks noChangeAspect="1"/>
          </p:cNvPicPr>
          <p:nvPr/>
        </p:nvPicPr>
        <p:blipFill>
          <a:blip r:embed="rId2"/>
          <a:stretch>
            <a:fillRect/>
          </a:stretch>
        </p:blipFill>
        <p:spPr>
          <a:xfrm>
            <a:off x="201613" y="1460500"/>
            <a:ext cx="5865284" cy="4529667"/>
          </a:xfrm>
          <a:prstGeom prst="rect">
            <a:avLst/>
          </a:prstGeom>
          <a:ln w="38100">
            <a:solidFill>
              <a:schemeClr val="tx1"/>
            </a:solidFill>
          </a:ln>
        </p:spPr>
      </p:pic>
      <p:pic>
        <p:nvPicPr>
          <p:cNvPr id="3" name="Picture 4" descr="Graph of Model Trained 2nd Time">
            <a:extLst>
              <a:ext uri="{FF2B5EF4-FFF2-40B4-BE49-F238E27FC236}">
                <a16:creationId xmlns:a16="http://schemas.microsoft.com/office/drawing/2014/main" id="{4449855C-09A7-30DB-2235-4306D92E1590}"/>
              </a:ext>
            </a:extLst>
          </p:cNvPr>
          <p:cNvPicPr>
            <a:picLocks noChangeAspect="1"/>
          </p:cNvPicPr>
          <p:nvPr/>
        </p:nvPicPr>
        <p:blipFill>
          <a:blip r:embed="rId3"/>
          <a:stretch>
            <a:fillRect/>
          </a:stretch>
        </p:blipFill>
        <p:spPr>
          <a:xfrm>
            <a:off x="6282795" y="1408936"/>
            <a:ext cx="5611283" cy="4638085"/>
          </a:xfrm>
          <a:prstGeom prst="rect">
            <a:avLst/>
          </a:prstGeom>
        </p:spPr>
      </p:pic>
      <p:sp>
        <p:nvSpPr>
          <p:cNvPr id="5" name="TextBox 4">
            <a:extLst>
              <a:ext uri="{FF2B5EF4-FFF2-40B4-BE49-F238E27FC236}">
                <a16:creationId xmlns:a16="http://schemas.microsoft.com/office/drawing/2014/main" id="{F4B01F58-DC17-E018-1EE7-1181BAA59CAD}"/>
              </a:ext>
            </a:extLst>
          </p:cNvPr>
          <p:cNvSpPr txBox="1"/>
          <p:nvPr/>
        </p:nvSpPr>
        <p:spPr>
          <a:xfrm>
            <a:off x="7859713" y="604202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u="sng">
                <a:latin typeface="Times New Roman"/>
                <a:cs typeface="Times New Roman"/>
              </a:rPr>
              <a:t>Fig : Graph of Model Trained 2nd time</a:t>
            </a:r>
          </a:p>
        </p:txBody>
      </p:sp>
      <p:sp>
        <p:nvSpPr>
          <p:cNvPr id="7" name="TextBox 6">
            <a:extLst>
              <a:ext uri="{FF2B5EF4-FFF2-40B4-BE49-F238E27FC236}">
                <a16:creationId xmlns:a16="http://schemas.microsoft.com/office/drawing/2014/main" id="{BA8DE77C-D0B2-80B8-23ED-7F697EC8B4CE}"/>
              </a:ext>
            </a:extLst>
          </p:cNvPr>
          <p:cNvSpPr txBox="1"/>
          <p:nvPr/>
        </p:nvSpPr>
        <p:spPr>
          <a:xfrm>
            <a:off x="1819275" y="6081713"/>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u="sng">
                <a:latin typeface="Times New Roman"/>
                <a:cs typeface="Times New Roman"/>
              </a:rPr>
              <a:t>Fig : Graph of Model Trained 1st time</a:t>
            </a:r>
            <a:endParaRPr lang="en-US" sz="1200">
              <a:ea typeface="+mn-lt"/>
              <a:cs typeface="+mn-lt"/>
            </a:endParaRPr>
          </a:p>
          <a:p>
            <a:pPr algn="l"/>
            <a:endParaRPr lang="en-US"/>
          </a:p>
        </p:txBody>
      </p:sp>
    </p:spTree>
    <p:extLst>
      <p:ext uri="{BB962C8B-B14F-4D97-AF65-F5344CB8AC3E}">
        <p14:creationId xmlns:p14="http://schemas.microsoft.com/office/powerpoint/2010/main" val="466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0C01-A3EC-40FC-8E56-FA1EFC2A3BCB}"/>
              </a:ext>
            </a:extLst>
          </p:cNvPr>
          <p:cNvSpPr>
            <a:spLocks noGrp="1"/>
          </p:cNvSpPr>
          <p:nvPr>
            <p:ph type="title"/>
          </p:nvPr>
        </p:nvSpPr>
        <p:spPr/>
        <p:txBody>
          <a:bodyPr/>
          <a:lstStyle/>
          <a:p>
            <a:r>
              <a:rPr lang="en-US" u="sng">
                <a:latin typeface="Arial"/>
                <a:cs typeface="Arial"/>
              </a:rPr>
              <a:t>Face Mask Detection via Live Feed </a:t>
            </a:r>
          </a:p>
        </p:txBody>
      </p:sp>
      <p:pic>
        <p:nvPicPr>
          <p:cNvPr id="5" name="Content Placeholder 4">
            <a:extLst>
              <a:ext uri="{FF2B5EF4-FFF2-40B4-BE49-F238E27FC236}">
                <a16:creationId xmlns:a16="http://schemas.microsoft.com/office/drawing/2014/main" id="{FA7814AE-9170-483A-9545-50942FB09B9D}"/>
              </a:ext>
            </a:extLst>
          </p:cNvPr>
          <p:cNvPicPr>
            <a:picLocks noGrp="1" noChangeAspect="1"/>
          </p:cNvPicPr>
          <p:nvPr>
            <p:ph idx="1"/>
          </p:nvPr>
        </p:nvPicPr>
        <p:blipFill rotWithShape="1">
          <a:blip r:embed="rId2"/>
          <a:srcRect l="29874" t="40000" r="34496" b="29748"/>
          <a:stretch/>
        </p:blipFill>
        <p:spPr>
          <a:xfrm>
            <a:off x="7929882" y="2220086"/>
            <a:ext cx="3972332" cy="3155663"/>
          </a:xfrm>
        </p:spPr>
      </p:pic>
      <p:sp>
        <p:nvSpPr>
          <p:cNvPr id="3" name="TextBox 2">
            <a:extLst>
              <a:ext uri="{FF2B5EF4-FFF2-40B4-BE49-F238E27FC236}">
                <a16:creationId xmlns:a16="http://schemas.microsoft.com/office/drawing/2014/main" id="{DABDD14B-C6E4-FAA0-DAE1-68C66F2C8EAE}"/>
              </a:ext>
            </a:extLst>
          </p:cNvPr>
          <p:cNvSpPr txBox="1"/>
          <p:nvPr/>
        </p:nvSpPr>
        <p:spPr>
          <a:xfrm>
            <a:off x="646850" y="1575759"/>
            <a:ext cx="682075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u="sng">
                <a:latin typeface="Times New Roman"/>
                <a:ea typeface="+mn-lt"/>
                <a:cs typeface="+mn-lt"/>
              </a:rPr>
              <a:t>Process Description :</a:t>
            </a:r>
            <a:endParaRPr lang="en-US" sz="2000">
              <a:latin typeface="Times New Roman"/>
              <a:ea typeface="+mn-lt"/>
              <a:cs typeface="+mn-lt"/>
            </a:endParaRPr>
          </a:p>
          <a:p>
            <a:pPr algn="just"/>
            <a:endParaRPr lang="en-US" sz="2000">
              <a:latin typeface="Times New Roman"/>
              <a:cs typeface="Times New Roman"/>
            </a:endParaRPr>
          </a:p>
          <a:p>
            <a:pPr algn="just"/>
            <a:r>
              <a:rPr lang="en-US" sz="2000" b="1">
                <a:latin typeface="Times New Roman"/>
                <a:ea typeface="+mn-lt"/>
                <a:cs typeface="+mn-lt"/>
              </a:rPr>
              <a:t>Step 1</a:t>
            </a:r>
            <a:r>
              <a:rPr lang="en-US" sz="2000">
                <a:latin typeface="Times New Roman"/>
                <a:ea typeface="+mn-lt"/>
                <a:cs typeface="+mn-lt"/>
              </a:rPr>
              <a:t>: First, the dataset is loaded and ID mapping is done where mask and no mask is assigned. </a:t>
            </a:r>
          </a:p>
          <a:p>
            <a:pPr algn="just"/>
            <a:endParaRPr lang="en-US" sz="2000">
              <a:latin typeface="Times New Roman"/>
              <a:ea typeface="+mn-lt"/>
              <a:cs typeface="+mn-lt"/>
            </a:endParaRPr>
          </a:p>
          <a:p>
            <a:pPr algn="just"/>
            <a:r>
              <a:rPr lang="en-US" sz="2000" b="1">
                <a:latin typeface="Times New Roman"/>
                <a:ea typeface="+mn-lt"/>
                <a:cs typeface="+mn-lt"/>
              </a:rPr>
              <a:t>Step 2</a:t>
            </a:r>
            <a:r>
              <a:rPr lang="en-US" sz="2000">
                <a:latin typeface="Times New Roman"/>
                <a:ea typeface="+mn-lt"/>
                <a:cs typeface="+mn-lt"/>
              </a:rPr>
              <a:t>: Next a tensor flow session is created and the Mask RCNN model is loaded. </a:t>
            </a:r>
          </a:p>
          <a:p>
            <a:pPr algn="just"/>
            <a:endParaRPr lang="en-US" sz="2000">
              <a:latin typeface="Times New Roman"/>
              <a:ea typeface="+mn-lt"/>
              <a:cs typeface="+mn-lt"/>
            </a:endParaRPr>
          </a:p>
          <a:p>
            <a:pPr algn="just"/>
            <a:r>
              <a:rPr lang="en-US" sz="2000" b="1">
                <a:latin typeface="Times New Roman"/>
                <a:ea typeface="+mn-lt"/>
                <a:cs typeface="+mn-lt"/>
              </a:rPr>
              <a:t>Step 3</a:t>
            </a:r>
            <a:r>
              <a:rPr lang="en-US" sz="2000">
                <a:latin typeface="Times New Roman"/>
                <a:ea typeface="+mn-lt"/>
                <a:cs typeface="+mn-lt"/>
              </a:rPr>
              <a:t>: Then, actual detection of Boxes, Class, Scores and Masks are done. </a:t>
            </a:r>
          </a:p>
          <a:p>
            <a:pPr algn="just"/>
            <a:endParaRPr lang="en-US" sz="2000">
              <a:latin typeface="Times New Roman"/>
              <a:ea typeface="+mn-lt"/>
              <a:cs typeface="+mn-lt"/>
            </a:endParaRPr>
          </a:p>
          <a:p>
            <a:pPr algn="just"/>
            <a:r>
              <a:rPr lang="en-US" sz="2000" b="1">
                <a:latin typeface="Times New Roman"/>
                <a:ea typeface="+mn-lt"/>
                <a:cs typeface="+mn-lt"/>
              </a:rPr>
              <a:t>Step 4</a:t>
            </a:r>
            <a:r>
              <a:rPr lang="en-US" sz="2000">
                <a:latin typeface="Times New Roman"/>
                <a:ea typeface="+mn-lt"/>
                <a:cs typeface="+mn-lt"/>
              </a:rPr>
              <a:t>: Finally, Instance segmentation is performed and Detection results are visualized. </a:t>
            </a:r>
            <a:endParaRPr lang="en-US" sz="2000">
              <a:latin typeface="Times New Roman"/>
              <a:cs typeface="Times New Roman"/>
            </a:endParaRPr>
          </a:p>
        </p:txBody>
      </p:sp>
      <p:sp>
        <p:nvSpPr>
          <p:cNvPr id="4" name="TextBox 3">
            <a:extLst>
              <a:ext uri="{FF2B5EF4-FFF2-40B4-BE49-F238E27FC236}">
                <a16:creationId xmlns:a16="http://schemas.microsoft.com/office/drawing/2014/main" id="{6C99CFD4-DA56-B0F7-74CE-2F9BF33A70FA}"/>
              </a:ext>
            </a:extLst>
          </p:cNvPr>
          <p:cNvSpPr txBox="1"/>
          <p:nvPr/>
        </p:nvSpPr>
        <p:spPr>
          <a:xfrm>
            <a:off x="8510862" y="5480378"/>
            <a:ext cx="30935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latin typeface="Times New Roman"/>
                <a:cs typeface="Times New Roman"/>
              </a:rPr>
              <a:t>Fig : Output of Image Segmentation</a:t>
            </a:r>
          </a:p>
        </p:txBody>
      </p:sp>
    </p:spTree>
    <p:extLst>
      <p:ext uri="{BB962C8B-B14F-4D97-AF65-F5344CB8AC3E}">
        <p14:creationId xmlns:p14="http://schemas.microsoft.com/office/powerpoint/2010/main" val="393539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4257-B40E-44E5-B1B3-D5E0BAE19FF5}"/>
              </a:ext>
            </a:extLst>
          </p:cNvPr>
          <p:cNvSpPr>
            <a:spLocks noGrp="1"/>
          </p:cNvSpPr>
          <p:nvPr>
            <p:ph type="title"/>
          </p:nvPr>
        </p:nvSpPr>
        <p:spPr>
          <a:xfrm>
            <a:off x="269491" y="452718"/>
            <a:ext cx="9781343" cy="1400530"/>
          </a:xfrm>
        </p:spPr>
        <p:txBody>
          <a:bodyPr/>
          <a:lstStyle/>
          <a:p>
            <a:r>
              <a:rPr lang="en-US">
                <a:latin typeface="Arial"/>
                <a:cs typeface="Arial"/>
              </a:rPr>
              <a:t>Code Snippet</a:t>
            </a:r>
            <a:endParaRPr lang="en-IN">
              <a:latin typeface="Arial"/>
              <a:cs typeface="Arial"/>
            </a:endParaRPr>
          </a:p>
        </p:txBody>
      </p:sp>
      <p:pic>
        <p:nvPicPr>
          <p:cNvPr id="8" name="Picture 7">
            <a:extLst>
              <a:ext uri="{FF2B5EF4-FFF2-40B4-BE49-F238E27FC236}">
                <a16:creationId xmlns:a16="http://schemas.microsoft.com/office/drawing/2014/main" id="{09A4CCC5-F2DC-4425-943B-A3DF5415C7E6}"/>
              </a:ext>
            </a:extLst>
          </p:cNvPr>
          <p:cNvPicPr>
            <a:picLocks noChangeAspect="1"/>
          </p:cNvPicPr>
          <p:nvPr/>
        </p:nvPicPr>
        <p:blipFill>
          <a:blip r:embed="rId2"/>
          <a:stretch>
            <a:fillRect/>
          </a:stretch>
        </p:blipFill>
        <p:spPr>
          <a:xfrm>
            <a:off x="5878214" y="1223944"/>
            <a:ext cx="6170076" cy="5475586"/>
          </a:xfrm>
          <a:prstGeom prst="rect">
            <a:avLst/>
          </a:prstGeom>
        </p:spPr>
      </p:pic>
      <p:pic>
        <p:nvPicPr>
          <p:cNvPr id="10" name="Picture 9">
            <a:extLst>
              <a:ext uri="{FF2B5EF4-FFF2-40B4-BE49-F238E27FC236}">
                <a16:creationId xmlns:a16="http://schemas.microsoft.com/office/drawing/2014/main" id="{44475E52-784C-44A4-B62A-FA550D4556B7}"/>
              </a:ext>
            </a:extLst>
          </p:cNvPr>
          <p:cNvPicPr>
            <a:picLocks noChangeAspect="1"/>
          </p:cNvPicPr>
          <p:nvPr/>
        </p:nvPicPr>
        <p:blipFill>
          <a:blip r:embed="rId3"/>
          <a:stretch>
            <a:fillRect/>
          </a:stretch>
        </p:blipFill>
        <p:spPr>
          <a:xfrm>
            <a:off x="268238" y="1223944"/>
            <a:ext cx="5066297" cy="5475586"/>
          </a:xfrm>
          <a:prstGeom prst="rect">
            <a:avLst/>
          </a:prstGeom>
        </p:spPr>
      </p:pic>
    </p:spTree>
    <p:extLst>
      <p:ext uri="{BB962C8B-B14F-4D97-AF65-F5344CB8AC3E}">
        <p14:creationId xmlns:p14="http://schemas.microsoft.com/office/powerpoint/2010/main" val="146901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C2B7-59CF-F193-0456-E8CBE463D049}"/>
              </a:ext>
            </a:extLst>
          </p:cNvPr>
          <p:cNvSpPr>
            <a:spLocks noGrp="1"/>
          </p:cNvSpPr>
          <p:nvPr>
            <p:ph type="title"/>
          </p:nvPr>
        </p:nvSpPr>
        <p:spPr>
          <a:xfrm>
            <a:off x="198436" y="452718"/>
            <a:ext cx="10966823" cy="752830"/>
          </a:xfrm>
        </p:spPr>
        <p:txBody>
          <a:bodyPr/>
          <a:lstStyle/>
          <a:p>
            <a:r>
              <a:rPr lang="en-US" u="sng" dirty="0">
                <a:latin typeface="Arial"/>
                <a:cs typeface="Arial"/>
              </a:rPr>
              <a:t>System Architecture : Face Mask Detection</a:t>
            </a:r>
            <a:endParaRPr lang="en-US" dirty="0"/>
          </a:p>
        </p:txBody>
      </p:sp>
      <p:pic>
        <p:nvPicPr>
          <p:cNvPr id="4" name="Picture 4" descr="Diagram&#10;&#10;Description automatically generated">
            <a:extLst>
              <a:ext uri="{FF2B5EF4-FFF2-40B4-BE49-F238E27FC236}">
                <a16:creationId xmlns:a16="http://schemas.microsoft.com/office/drawing/2014/main" id="{DCEA99D3-9CFC-EABF-80CB-53044CCB9AE0}"/>
              </a:ext>
            </a:extLst>
          </p:cNvPr>
          <p:cNvPicPr>
            <a:picLocks noGrp="1" noChangeAspect="1"/>
          </p:cNvPicPr>
          <p:nvPr>
            <p:ph idx="1"/>
          </p:nvPr>
        </p:nvPicPr>
        <p:blipFill>
          <a:blip r:embed="rId2"/>
          <a:stretch>
            <a:fillRect/>
          </a:stretch>
        </p:blipFill>
        <p:spPr>
          <a:xfrm>
            <a:off x="3162127" y="1300443"/>
            <a:ext cx="4724136" cy="5109881"/>
          </a:xfrm>
        </p:spPr>
      </p:pic>
      <p:sp>
        <p:nvSpPr>
          <p:cNvPr id="5" name="TextBox 4">
            <a:extLst>
              <a:ext uri="{FF2B5EF4-FFF2-40B4-BE49-F238E27FC236}">
                <a16:creationId xmlns:a16="http://schemas.microsoft.com/office/drawing/2014/main" id="{7374A791-C75C-A2F7-BCC7-6C2A3E71FB42}"/>
              </a:ext>
            </a:extLst>
          </p:cNvPr>
          <p:cNvSpPr txBox="1"/>
          <p:nvPr/>
        </p:nvSpPr>
        <p:spPr>
          <a:xfrm>
            <a:off x="4162425" y="6372225"/>
            <a:ext cx="3857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Times New Roman"/>
                <a:cs typeface="Times New Roman"/>
              </a:rPr>
              <a:t>Fig : System Architecture</a:t>
            </a:r>
          </a:p>
        </p:txBody>
      </p:sp>
    </p:spTree>
    <p:extLst>
      <p:ext uri="{BB962C8B-B14F-4D97-AF65-F5344CB8AC3E}">
        <p14:creationId xmlns:p14="http://schemas.microsoft.com/office/powerpoint/2010/main" val="3189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3214FE-49E0-260B-24C2-0ACB8860721C}"/>
              </a:ext>
            </a:extLst>
          </p:cNvPr>
          <p:cNvSpPr>
            <a:spLocks noGrp="1"/>
          </p:cNvSpPr>
          <p:nvPr>
            <p:ph type="title"/>
          </p:nvPr>
        </p:nvSpPr>
        <p:spPr>
          <a:xfrm>
            <a:off x="646111" y="452718"/>
            <a:ext cx="9404723" cy="724255"/>
          </a:xfrm>
        </p:spPr>
        <p:txBody>
          <a:bodyPr/>
          <a:lstStyle/>
          <a:p>
            <a:r>
              <a:rPr lang="en-US" u="sng" dirty="0">
                <a:latin typeface="Arial"/>
                <a:cs typeface="Arial"/>
              </a:rPr>
              <a:t>Flow Chart : Face Mask Detection</a:t>
            </a:r>
          </a:p>
        </p:txBody>
      </p:sp>
      <p:pic>
        <p:nvPicPr>
          <p:cNvPr id="8" name="Picture 8" descr="Diagram&#10;&#10;Description automatically generated">
            <a:extLst>
              <a:ext uri="{FF2B5EF4-FFF2-40B4-BE49-F238E27FC236}">
                <a16:creationId xmlns:a16="http://schemas.microsoft.com/office/drawing/2014/main" id="{4A5F6361-C5BC-BF41-509C-C622DC4D054C}"/>
              </a:ext>
            </a:extLst>
          </p:cNvPr>
          <p:cNvPicPr>
            <a:picLocks noGrp="1" noChangeAspect="1"/>
          </p:cNvPicPr>
          <p:nvPr>
            <p:ph idx="1"/>
          </p:nvPr>
        </p:nvPicPr>
        <p:blipFill>
          <a:blip r:embed="rId2"/>
          <a:stretch>
            <a:fillRect/>
          </a:stretch>
        </p:blipFill>
        <p:spPr>
          <a:xfrm>
            <a:off x="645295" y="1595718"/>
            <a:ext cx="10548375" cy="4738406"/>
          </a:xfrm>
        </p:spPr>
      </p:pic>
      <p:sp>
        <p:nvSpPr>
          <p:cNvPr id="9" name="TextBox 8">
            <a:extLst>
              <a:ext uri="{FF2B5EF4-FFF2-40B4-BE49-F238E27FC236}">
                <a16:creationId xmlns:a16="http://schemas.microsoft.com/office/drawing/2014/main" id="{2BBA55E9-F7C6-5E6F-AFA8-4D553BB9C1B7}"/>
              </a:ext>
            </a:extLst>
          </p:cNvPr>
          <p:cNvSpPr txBox="1"/>
          <p:nvPr/>
        </p:nvSpPr>
        <p:spPr>
          <a:xfrm>
            <a:off x="3695700" y="6334125"/>
            <a:ext cx="57721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dirty="0">
                <a:latin typeface="Times New Roman"/>
                <a:ea typeface="+mn-lt"/>
                <a:cs typeface="+mn-lt"/>
              </a:rPr>
              <a:t>Fig : Flow diagram for the proposed Face Mask Detection system.</a:t>
            </a:r>
            <a:endParaRPr lang="en-US" sz="1400" b="1" u="sng">
              <a:latin typeface="Times New Roman"/>
              <a:ea typeface="+mn-lt"/>
              <a:cs typeface="+mn-lt"/>
            </a:endParaRPr>
          </a:p>
        </p:txBody>
      </p:sp>
    </p:spTree>
    <p:extLst>
      <p:ext uri="{BB962C8B-B14F-4D97-AF65-F5344CB8AC3E}">
        <p14:creationId xmlns:p14="http://schemas.microsoft.com/office/powerpoint/2010/main" val="129647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0136-515F-4E9E-9558-29E27D7ECB7B}"/>
              </a:ext>
            </a:extLst>
          </p:cNvPr>
          <p:cNvSpPr>
            <a:spLocks noGrp="1"/>
          </p:cNvSpPr>
          <p:nvPr>
            <p:ph type="title"/>
          </p:nvPr>
        </p:nvSpPr>
        <p:spPr>
          <a:xfrm>
            <a:off x="1106186" y="452718"/>
            <a:ext cx="8944648" cy="1400530"/>
          </a:xfrm>
        </p:spPr>
        <p:txBody>
          <a:bodyPr/>
          <a:lstStyle/>
          <a:p>
            <a:r>
              <a:rPr lang="en-US" u="sng">
                <a:ea typeface="+mj-lt"/>
                <a:cs typeface="+mj-lt"/>
              </a:rPr>
              <a:t>Group Members and their roles</a:t>
            </a:r>
          </a:p>
        </p:txBody>
      </p:sp>
      <p:sp>
        <p:nvSpPr>
          <p:cNvPr id="3" name="Content Placeholder 2">
            <a:extLst>
              <a:ext uri="{FF2B5EF4-FFF2-40B4-BE49-F238E27FC236}">
                <a16:creationId xmlns:a16="http://schemas.microsoft.com/office/drawing/2014/main" id="{0235570D-B7D7-439D-AD3E-E485819DF19E}"/>
              </a:ext>
            </a:extLst>
          </p:cNvPr>
          <p:cNvSpPr>
            <a:spLocks noGrp="1"/>
          </p:cNvSpPr>
          <p:nvPr>
            <p:ph idx="1"/>
          </p:nvPr>
        </p:nvSpPr>
        <p:spPr>
          <a:xfrm>
            <a:off x="1103312" y="2424625"/>
            <a:ext cx="10647101" cy="3823774"/>
          </a:xfrm>
        </p:spPr>
        <p:txBody>
          <a:bodyPr vert="horz" lIns="91440" tIns="45720" rIns="91440" bIns="45720" rtlCol="0" anchor="t">
            <a:normAutofit/>
          </a:bodyPr>
          <a:lstStyle/>
          <a:p>
            <a:pPr>
              <a:buFont typeface="Wingdings" panose="05000000000000000000" pitchFamily="2" charset="2"/>
              <a:buChar char="v"/>
            </a:pPr>
            <a:r>
              <a:rPr lang="en-US" err="1"/>
              <a:t>Krashn</a:t>
            </a:r>
            <a:r>
              <a:rPr lang="en-US"/>
              <a:t> Tripathi                       -         Data Collection</a:t>
            </a:r>
          </a:p>
          <a:p>
            <a:pPr>
              <a:buFont typeface="Wingdings" panose="05000000000000000000" pitchFamily="2" charset="2"/>
              <a:buChar char="v"/>
            </a:pPr>
            <a:r>
              <a:rPr lang="en-US"/>
              <a:t>Rishabh Maheshwari            -         Model Evaluation and Plotting  graph</a:t>
            </a:r>
          </a:p>
          <a:p>
            <a:pPr>
              <a:buFont typeface="Wingdings" panose="05000000000000000000" pitchFamily="2" charset="2"/>
              <a:buChar char="v"/>
            </a:pPr>
            <a:r>
              <a:rPr lang="en-US"/>
              <a:t>Shefali </a:t>
            </a:r>
            <a:r>
              <a:rPr lang="en-US" err="1"/>
              <a:t>Manshani</a:t>
            </a:r>
            <a:r>
              <a:rPr lang="en-US"/>
              <a:t>                  -          Face Mask Detection on Live </a:t>
            </a:r>
            <a:r>
              <a:rPr lang="en-US" err="1"/>
              <a:t>WebCam</a:t>
            </a:r>
            <a:endParaRPr lang="en-US"/>
          </a:p>
          <a:p>
            <a:pPr>
              <a:buFont typeface="Wingdings" panose="05000000000000000000" pitchFamily="2" charset="2"/>
              <a:buChar char="v"/>
            </a:pPr>
            <a:r>
              <a:rPr lang="en-US"/>
              <a:t>Shivam Singh                         -         Training base model using MobileNetv2 </a:t>
            </a:r>
          </a:p>
          <a:p>
            <a:pPr>
              <a:buFont typeface="Wingdings" panose="05000000000000000000" pitchFamily="2" charset="2"/>
              <a:buChar char="v"/>
            </a:pPr>
            <a:r>
              <a:rPr lang="en-US"/>
              <a:t>Vicky Kumar                          -         Front End </a:t>
            </a:r>
            <a:endParaRPr lang="en-IN"/>
          </a:p>
        </p:txBody>
      </p:sp>
    </p:spTree>
    <p:extLst>
      <p:ext uri="{BB962C8B-B14F-4D97-AF65-F5344CB8AC3E}">
        <p14:creationId xmlns:p14="http://schemas.microsoft.com/office/powerpoint/2010/main" val="335047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14BC0-D6E8-4BD1-937F-FAF6DC4211C2}"/>
              </a:ext>
            </a:extLst>
          </p:cNvPr>
          <p:cNvPicPr>
            <a:picLocks noChangeAspect="1"/>
          </p:cNvPicPr>
          <p:nvPr/>
        </p:nvPicPr>
        <p:blipFill>
          <a:blip r:embed="rId2"/>
          <a:stretch>
            <a:fillRect/>
          </a:stretch>
        </p:blipFill>
        <p:spPr>
          <a:xfrm>
            <a:off x="2171700" y="952500"/>
            <a:ext cx="7296150" cy="4953000"/>
          </a:xfrm>
          <a:prstGeom prst="rect">
            <a:avLst/>
          </a:prstGeom>
          <a:ln w="38100">
            <a:solidFill>
              <a:schemeClr val="tx1"/>
            </a:solidFill>
          </a:ln>
        </p:spPr>
      </p:pic>
      <p:sp>
        <p:nvSpPr>
          <p:cNvPr id="2" name="TextBox 1">
            <a:extLst>
              <a:ext uri="{FF2B5EF4-FFF2-40B4-BE49-F238E27FC236}">
                <a16:creationId xmlns:a16="http://schemas.microsoft.com/office/drawing/2014/main" id="{B385209C-31C1-E709-22D6-FAA643C0A182}"/>
              </a:ext>
            </a:extLst>
          </p:cNvPr>
          <p:cNvSpPr txBox="1"/>
          <p:nvPr/>
        </p:nvSpPr>
        <p:spPr>
          <a:xfrm>
            <a:off x="2819400" y="6038850"/>
            <a:ext cx="65151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dirty="0">
                <a:latin typeface="Times New Roman"/>
                <a:cs typeface="Times New Roman"/>
              </a:rPr>
              <a:t>Fig : Frame Classification &amp; Labelled Output as "Mask" or "No Mask" </a:t>
            </a:r>
            <a:endParaRPr lang="en-US" sz="1600" u="sng">
              <a:latin typeface="Times New Roman"/>
              <a:cs typeface="Times New Roman"/>
            </a:endParaRPr>
          </a:p>
        </p:txBody>
      </p:sp>
    </p:spTree>
    <p:extLst>
      <p:ext uri="{BB962C8B-B14F-4D97-AF65-F5344CB8AC3E}">
        <p14:creationId xmlns:p14="http://schemas.microsoft.com/office/powerpoint/2010/main" val="109793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78DC-9B4F-4D2D-A221-A42DCC4F0096}"/>
              </a:ext>
            </a:extLst>
          </p:cNvPr>
          <p:cNvSpPr>
            <a:spLocks noGrp="1"/>
          </p:cNvSpPr>
          <p:nvPr>
            <p:ph type="title"/>
          </p:nvPr>
        </p:nvSpPr>
        <p:spPr>
          <a:xfrm>
            <a:off x="1101559" y="452718"/>
            <a:ext cx="8940517" cy="1400530"/>
          </a:xfrm>
        </p:spPr>
        <p:txBody>
          <a:bodyPr/>
          <a:lstStyle/>
          <a:p>
            <a:r>
              <a:rPr lang="en-US" u="sng">
                <a:latin typeface="Arial"/>
                <a:cs typeface="Arial"/>
              </a:rPr>
              <a:t>Front End - User Interface</a:t>
            </a:r>
            <a:endParaRPr lang="en-IN" u="sng">
              <a:latin typeface="Arial"/>
              <a:cs typeface="Arial"/>
            </a:endParaRPr>
          </a:p>
        </p:txBody>
      </p:sp>
      <p:sp>
        <p:nvSpPr>
          <p:cNvPr id="3" name="Content Placeholder 2">
            <a:extLst>
              <a:ext uri="{FF2B5EF4-FFF2-40B4-BE49-F238E27FC236}">
                <a16:creationId xmlns:a16="http://schemas.microsoft.com/office/drawing/2014/main" id="{310E7A5E-154F-4AB4-AE93-F22E1D6363A7}"/>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US" b="0" i="0">
                <a:effectLst/>
                <a:latin typeface="Times New Roman"/>
                <a:cs typeface="Times New Roman"/>
              </a:rPr>
              <a:t>Voila, an open-source </a:t>
            </a:r>
            <a:r>
              <a:rPr lang="en-US">
                <a:latin typeface="Times New Roman"/>
                <a:cs typeface="Times New Roman"/>
              </a:rPr>
              <a:t>python library</a:t>
            </a:r>
            <a:r>
              <a:rPr lang="en-US" b="0" i="0">
                <a:effectLst/>
                <a:latin typeface="Times New Roman"/>
                <a:cs typeface="Times New Roman"/>
              </a:rPr>
              <a:t> that is used to turn the</a:t>
            </a:r>
            <a:r>
              <a:rPr lang="en-US">
                <a:latin typeface="Times New Roman"/>
                <a:cs typeface="Times New Roman"/>
              </a:rPr>
              <a:t>  </a:t>
            </a:r>
            <a:r>
              <a:rPr lang="en-US" err="1">
                <a:latin typeface="Times New Roman"/>
                <a:cs typeface="Times New Roman"/>
              </a:rPr>
              <a:t>Jupyter</a:t>
            </a:r>
            <a:r>
              <a:rPr lang="en-US" b="0" i="0">
                <a:effectLst/>
                <a:latin typeface="Times New Roman"/>
                <a:cs typeface="Times New Roman"/>
              </a:rPr>
              <a:t> notebook into a standalone web application.</a:t>
            </a:r>
          </a:p>
          <a:p>
            <a:pPr>
              <a:buFont typeface="Wingdings" panose="05000000000000000000" pitchFamily="2" charset="2"/>
              <a:buChar char="q"/>
            </a:pPr>
            <a:r>
              <a:rPr lang="en-US" b="0" i="0">
                <a:effectLst/>
                <a:latin typeface="Times New Roman"/>
                <a:cs typeface="Times New Roman"/>
              </a:rPr>
              <a:t>Voila converts the </a:t>
            </a:r>
            <a:r>
              <a:rPr lang="en-US" err="1">
                <a:latin typeface="Times New Roman"/>
                <a:cs typeface="Times New Roman"/>
              </a:rPr>
              <a:t>Jupyter</a:t>
            </a:r>
            <a:r>
              <a:rPr lang="en-US" b="0" i="0">
                <a:effectLst/>
                <a:latin typeface="Times New Roman"/>
                <a:cs typeface="Times New Roman"/>
              </a:rPr>
              <a:t> notebook into HTML and returns it to the user as a dashboard or report with all the inputs excluded and the outputs included. </a:t>
            </a:r>
          </a:p>
          <a:p>
            <a:pPr>
              <a:buClr>
                <a:srgbClr val="8AD0D6"/>
              </a:buClr>
              <a:buFont typeface="Wingdings" panose="05000000000000000000" pitchFamily="2" charset="2"/>
              <a:buChar char="q"/>
            </a:pPr>
            <a:r>
              <a:rPr lang="en-US">
                <a:latin typeface="Times New Roman"/>
                <a:cs typeface="Times New Roman"/>
              </a:rPr>
              <a:t>Here we have created a web app using Voila which is mainly divided into two pages.</a:t>
            </a:r>
          </a:p>
          <a:p>
            <a:pPr lvl="1">
              <a:buClr>
                <a:srgbClr val="8AD0D6"/>
              </a:buClr>
              <a:buFont typeface="Wingdings" panose="05000000000000000000" pitchFamily="2" charset="2"/>
              <a:buChar char="§"/>
            </a:pPr>
            <a:r>
              <a:rPr lang="en-US" b="1">
                <a:latin typeface="Times New Roman"/>
                <a:cs typeface="Times New Roman"/>
              </a:rPr>
              <a:t>Home Page</a:t>
            </a:r>
          </a:p>
          <a:p>
            <a:pPr lvl="1">
              <a:buClr>
                <a:srgbClr val="8AD0D6"/>
              </a:buClr>
              <a:buFont typeface="Wingdings" panose="05000000000000000000" pitchFamily="2" charset="2"/>
              <a:buChar char="§"/>
            </a:pPr>
            <a:r>
              <a:rPr lang="en-US" b="1">
                <a:latin typeface="Times New Roman"/>
                <a:cs typeface="Times New Roman"/>
              </a:rPr>
              <a:t>About Us</a:t>
            </a:r>
          </a:p>
        </p:txBody>
      </p:sp>
    </p:spTree>
    <p:extLst>
      <p:ext uri="{BB962C8B-B14F-4D97-AF65-F5344CB8AC3E}">
        <p14:creationId xmlns:p14="http://schemas.microsoft.com/office/powerpoint/2010/main" val="399079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FFB419-BDED-49F7-A756-3192A982F3B8}"/>
              </a:ext>
            </a:extLst>
          </p:cNvPr>
          <p:cNvSpPr>
            <a:spLocks noGrp="1"/>
          </p:cNvSpPr>
          <p:nvPr>
            <p:ph type="title"/>
          </p:nvPr>
        </p:nvSpPr>
        <p:spPr/>
        <p:txBody>
          <a:bodyPr/>
          <a:lstStyle/>
          <a:p>
            <a:r>
              <a:rPr lang="en-US">
                <a:latin typeface="Arial"/>
                <a:cs typeface="Arial"/>
              </a:rPr>
              <a:t>Code Snippet</a:t>
            </a:r>
            <a:endParaRPr lang="en-IN">
              <a:latin typeface="Arial"/>
              <a:cs typeface="Arial"/>
            </a:endParaRPr>
          </a:p>
        </p:txBody>
      </p:sp>
      <p:pic>
        <p:nvPicPr>
          <p:cNvPr id="2" name="Picture 4" descr="Text&#10;&#10;Description automatically generated">
            <a:extLst>
              <a:ext uri="{FF2B5EF4-FFF2-40B4-BE49-F238E27FC236}">
                <a16:creationId xmlns:a16="http://schemas.microsoft.com/office/drawing/2014/main" id="{DE8DE1F6-51E2-B5D3-4D0A-5CA28489C3CE}"/>
              </a:ext>
            </a:extLst>
          </p:cNvPr>
          <p:cNvPicPr>
            <a:picLocks noChangeAspect="1"/>
          </p:cNvPicPr>
          <p:nvPr/>
        </p:nvPicPr>
        <p:blipFill>
          <a:blip r:embed="rId2"/>
          <a:stretch>
            <a:fillRect/>
          </a:stretch>
        </p:blipFill>
        <p:spPr>
          <a:xfrm>
            <a:off x="818055" y="1473014"/>
            <a:ext cx="8497613" cy="2922248"/>
          </a:xfrm>
          <a:prstGeom prst="rect">
            <a:avLst/>
          </a:prstGeom>
        </p:spPr>
      </p:pic>
      <p:sp>
        <p:nvSpPr>
          <p:cNvPr id="5" name="TextBox 4">
            <a:extLst>
              <a:ext uri="{FF2B5EF4-FFF2-40B4-BE49-F238E27FC236}">
                <a16:creationId xmlns:a16="http://schemas.microsoft.com/office/drawing/2014/main" id="{40B5888A-9778-7E42-E76E-061A107B1937}"/>
              </a:ext>
            </a:extLst>
          </p:cNvPr>
          <p:cNvSpPr txBox="1"/>
          <p:nvPr/>
        </p:nvSpPr>
        <p:spPr>
          <a:xfrm>
            <a:off x="4137573" y="115964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latin typeface="Times New Roman"/>
                <a:cs typeface="Times New Roman"/>
              </a:rPr>
              <a:t>Fig : Code for Home Page</a:t>
            </a:r>
          </a:p>
        </p:txBody>
      </p:sp>
      <p:pic>
        <p:nvPicPr>
          <p:cNvPr id="6" name="Picture 6" descr="Text&#10;&#10;Description automatically generated">
            <a:extLst>
              <a:ext uri="{FF2B5EF4-FFF2-40B4-BE49-F238E27FC236}">
                <a16:creationId xmlns:a16="http://schemas.microsoft.com/office/drawing/2014/main" id="{DF275258-1EEA-C165-B0A7-D55D1A8140F5}"/>
              </a:ext>
            </a:extLst>
          </p:cNvPr>
          <p:cNvPicPr>
            <a:picLocks noChangeAspect="1"/>
          </p:cNvPicPr>
          <p:nvPr/>
        </p:nvPicPr>
        <p:blipFill>
          <a:blip r:embed="rId3"/>
          <a:stretch>
            <a:fillRect/>
          </a:stretch>
        </p:blipFill>
        <p:spPr>
          <a:xfrm>
            <a:off x="818055" y="4516411"/>
            <a:ext cx="8497613" cy="1924211"/>
          </a:xfrm>
          <a:prstGeom prst="rect">
            <a:avLst/>
          </a:prstGeom>
        </p:spPr>
      </p:pic>
      <p:sp>
        <p:nvSpPr>
          <p:cNvPr id="7" name="TextBox 6">
            <a:extLst>
              <a:ext uri="{FF2B5EF4-FFF2-40B4-BE49-F238E27FC236}">
                <a16:creationId xmlns:a16="http://schemas.microsoft.com/office/drawing/2014/main" id="{DB6D1401-3134-F8D9-25D6-E5518CA052BB}"/>
              </a:ext>
            </a:extLst>
          </p:cNvPr>
          <p:cNvSpPr txBox="1"/>
          <p:nvPr/>
        </p:nvSpPr>
        <p:spPr>
          <a:xfrm>
            <a:off x="4140309" y="6408792"/>
            <a:ext cx="38205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latin typeface="Times New Roman"/>
                <a:cs typeface="Times New Roman"/>
              </a:rPr>
              <a:t>Fig : Code for About Us Page</a:t>
            </a:r>
            <a:endParaRPr lang="en-US" sz="1400">
              <a:ea typeface="+mn-lt"/>
              <a:cs typeface="+mn-lt"/>
            </a:endParaRPr>
          </a:p>
        </p:txBody>
      </p:sp>
    </p:spTree>
    <p:extLst>
      <p:ext uri="{BB962C8B-B14F-4D97-AF65-F5344CB8AC3E}">
        <p14:creationId xmlns:p14="http://schemas.microsoft.com/office/powerpoint/2010/main" val="145047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0A6E7807-D81D-C850-EEBE-1CE6CDC9FA26}"/>
              </a:ext>
            </a:extLst>
          </p:cNvPr>
          <p:cNvPicPr>
            <a:picLocks noChangeAspect="1"/>
          </p:cNvPicPr>
          <p:nvPr/>
        </p:nvPicPr>
        <p:blipFill>
          <a:blip r:embed="rId2"/>
          <a:stretch>
            <a:fillRect/>
          </a:stretch>
        </p:blipFill>
        <p:spPr>
          <a:xfrm>
            <a:off x="310055" y="987049"/>
            <a:ext cx="5563475" cy="2352660"/>
          </a:xfrm>
          <a:prstGeom prst="rect">
            <a:avLst/>
          </a:prstGeom>
        </p:spPr>
      </p:pic>
      <p:pic>
        <p:nvPicPr>
          <p:cNvPr id="5" name="Picture 5" descr="Graphical user interface, Word, website&#10;&#10;Description automatically generated">
            <a:extLst>
              <a:ext uri="{FF2B5EF4-FFF2-40B4-BE49-F238E27FC236}">
                <a16:creationId xmlns:a16="http://schemas.microsoft.com/office/drawing/2014/main" id="{5D193DA1-5E47-E1E1-F32C-CAED72BDC906}"/>
              </a:ext>
            </a:extLst>
          </p:cNvPr>
          <p:cNvPicPr>
            <a:picLocks noChangeAspect="1"/>
          </p:cNvPicPr>
          <p:nvPr/>
        </p:nvPicPr>
        <p:blipFill>
          <a:blip r:embed="rId3"/>
          <a:stretch>
            <a:fillRect/>
          </a:stretch>
        </p:blipFill>
        <p:spPr>
          <a:xfrm>
            <a:off x="310055" y="3332819"/>
            <a:ext cx="5563475" cy="3152775"/>
          </a:xfrm>
          <a:prstGeom prst="rect">
            <a:avLst/>
          </a:prstGeom>
        </p:spPr>
      </p:pic>
      <p:sp>
        <p:nvSpPr>
          <p:cNvPr id="6" name="TextBox 5">
            <a:extLst>
              <a:ext uri="{FF2B5EF4-FFF2-40B4-BE49-F238E27FC236}">
                <a16:creationId xmlns:a16="http://schemas.microsoft.com/office/drawing/2014/main" id="{2513D0E9-75ED-995B-A39A-889FECB7B1E0}"/>
              </a:ext>
            </a:extLst>
          </p:cNvPr>
          <p:cNvSpPr txBox="1"/>
          <p:nvPr/>
        </p:nvSpPr>
        <p:spPr>
          <a:xfrm>
            <a:off x="2149365" y="651642"/>
            <a:ext cx="37241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latin typeface="Times New Roman"/>
                <a:cs typeface="Times New Roman"/>
              </a:rPr>
              <a:t>Fig : </a:t>
            </a:r>
            <a:r>
              <a:rPr lang="en-US" sz="1600" u="sng">
                <a:latin typeface="Times New Roman"/>
                <a:cs typeface="Times New Roman"/>
              </a:rPr>
              <a:t>Home</a:t>
            </a:r>
            <a:r>
              <a:rPr lang="en-US" u="sng">
                <a:latin typeface="Times New Roman"/>
                <a:cs typeface="Times New Roman"/>
              </a:rPr>
              <a:t> Page</a:t>
            </a:r>
          </a:p>
        </p:txBody>
      </p:sp>
      <p:pic>
        <p:nvPicPr>
          <p:cNvPr id="7" name="Picture 7" descr="A picture containing chart&#10;&#10;Description automatically generated">
            <a:extLst>
              <a:ext uri="{FF2B5EF4-FFF2-40B4-BE49-F238E27FC236}">
                <a16:creationId xmlns:a16="http://schemas.microsoft.com/office/drawing/2014/main" id="{FCE5DFC4-A9D4-43E7-833E-13F4B57A036F}"/>
              </a:ext>
            </a:extLst>
          </p:cNvPr>
          <p:cNvPicPr>
            <a:picLocks noChangeAspect="1"/>
          </p:cNvPicPr>
          <p:nvPr/>
        </p:nvPicPr>
        <p:blipFill>
          <a:blip r:embed="rId4"/>
          <a:stretch>
            <a:fillRect/>
          </a:stretch>
        </p:blipFill>
        <p:spPr>
          <a:xfrm>
            <a:off x="6038193" y="990263"/>
            <a:ext cx="5651061" cy="5455540"/>
          </a:xfrm>
          <a:prstGeom prst="rect">
            <a:avLst/>
          </a:prstGeom>
        </p:spPr>
      </p:pic>
      <p:sp>
        <p:nvSpPr>
          <p:cNvPr id="8" name="TextBox 7">
            <a:extLst>
              <a:ext uri="{FF2B5EF4-FFF2-40B4-BE49-F238E27FC236}">
                <a16:creationId xmlns:a16="http://schemas.microsoft.com/office/drawing/2014/main" id="{3F9C1099-1E63-C49E-6708-01BD9CF69249}"/>
              </a:ext>
            </a:extLst>
          </p:cNvPr>
          <p:cNvSpPr txBox="1"/>
          <p:nvPr/>
        </p:nvSpPr>
        <p:spPr>
          <a:xfrm>
            <a:off x="7912538" y="66915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latin typeface="Times New Roman"/>
                <a:cs typeface="Times New Roman"/>
              </a:rPr>
              <a:t>Fig : About Us</a:t>
            </a:r>
          </a:p>
        </p:txBody>
      </p:sp>
    </p:spTree>
    <p:extLst>
      <p:ext uri="{BB962C8B-B14F-4D97-AF65-F5344CB8AC3E}">
        <p14:creationId xmlns:p14="http://schemas.microsoft.com/office/powerpoint/2010/main" val="265059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8085-47DD-47AC-8F63-ECF38DA0C68E}"/>
              </a:ext>
            </a:extLst>
          </p:cNvPr>
          <p:cNvSpPr>
            <a:spLocks noGrp="1"/>
          </p:cNvSpPr>
          <p:nvPr>
            <p:ph type="title"/>
          </p:nvPr>
        </p:nvSpPr>
        <p:spPr>
          <a:xfrm>
            <a:off x="1101559" y="452718"/>
            <a:ext cx="8940517" cy="1400530"/>
          </a:xfrm>
        </p:spPr>
        <p:txBody>
          <a:bodyPr/>
          <a:lstStyle/>
          <a:p>
            <a:r>
              <a:rPr lang="en-US" u="sng">
                <a:latin typeface="Arial"/>
                <a:cs typeface="Arial"/>
              </a:rPr>
              <a:t>Limitations</a:t>
            </a:r>
            <a:endParaRPr lang="en-IN" u="sng">
              <a:latin typeface="Arial"/>
              <a:cs typeface="Arial"/>
            </a:endParaRPr>
          </a:p>
        </p:txBody>
      </p:sp>
      <p:sp>
        <p:nvSpPr>
          <p:cNvPr id="3" name="Content Placeholder 2">
            <a:extLst>
              <a:ext uri="{FF2B5EF4-FFF2-40B4-BE49-F238E27FC236}">
                <a16:creationId xmlns:a16="http://schemas.microsoft.com/office/drawing/2014/main" id="{D89743CF-CC10-4AE0-ABE4-A8914610F493}"/>
              </a:ext>
            </a:extLst>
          </p:cNvPr>
          <p:cNvSpPr>
            <a:spLocks noGrp="1"/>
          </p:cNvSpPr>
          <p:nvPr>
            <p:ph idx="1"/>
          </p:nvPr>
        </p:nvSpPr>
        <p:spPr>
          <a:xfrm>
            <a:off x="3135312" y="2052918"/>
            <a:ext cx="6940816" cy="4195481"/>
          </a:xfrm>
        </p:spPr>
        <p:txBody>
          <a:bodyPr vert="horz" lIns="91440" tIns="45720" rIns="91440" bIns="45720" rtlCol="0" anchor="t">
            <a:normAutofit/>
          </a:bodyPr>
          <a:lstStyle/>
          <a:p>
            <a:pPr lvl="1" indent="0">
              <a:buNone/>
            </a:pPr>
            <a:endParaRPr lang="en-US" sz="2000">
              <a:latin typeface="Times New Roman"/>
              <a:ea typeface="+mj-lt"/>
              <a:cs typeface="+mj-lt"/>
            </a:endParaRPr>
          </a:p>
          <a:p>
            <a:pPr marL="0" indent="0">
              <a:buNone/>
            </a:pPr>
            <a:endParaRPr lang="en-US" sz="2000"/>
          </a:p>
        </p:txBody>
      </p:sp>
      <p:sp>
        <p:nvSpPr>
          <p:cNvPr id="4" name="TextBox 3">
            <a:extLst>
              <a:ext uri="{FF2B5EF4-FFF2-40B4-BE49-F238E27FC236}">
                <a16:creationId xmlns:a16="http://schemas.microsoft.com/office/drawing/2014/main" id="{FDC89BD9-F646-A5F1-FE73-8CD4118A00B6}"/>
              </a:ext>
            </a:extLst>
          </p:cNvPr>
          <p:cNvSpPr txBox="1"/>
          <p:nvPr/>
        </p:nvSpPr>
        <p:spPr>
          <a:xfrm>
            <a:off x="1098331" y="1875371"/>
            <a:ext cx="8709803"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latin typeface="Times New Roman"/>
                <a:ea typeface="+mn-lt"/>
                <a:cs typeface="+mn-lt"/>
              </a:rPr>
              <a:t>Highly dependent on camera:</a:t>
            </a:r>
            <a:endParaRPr lang="en-US"/>
          </a:p>
          <a:p>
            <a:pPr marL="800100" lvl="1" indent="-342900">
              <a:buAutoNum type="romanUcPeriod"/>
            </a:pPr>
            <a:r>
              <a:rPr lang="en-US" dirty="0">
                <a:ea typeface="+mn-lt"/>
                <a:cs typeface="+mn-lt"/>
              </a:rPr>
              <a:t>Resolution of camera.</a:t>
            </a:r>
          </a:p>
          <a:p>
            <a:pPr marL="800100" lvl="1" indent="-342900">
              <a:buAutoNum type="romanUcPeriod"/>
            </a:pPr>
            <a:r>
              <a:rPr lang="en-US" dirty="0">
                <a:ea typeface="+mn-lt"/>
                <a:cs typeface="+mn-lt"/>
              </a:rPr>
              <a:t>Range of camera.</a:t>
            </a:r>
          </a:p>
          <a:p>
            <a:pPr marL="800100" lvl="1" indent="-342900">
              <a:buAutoNum type="romanUcPeriod"/>
            </a:pPr>
            <a:r>
              <a:rPr lang="en-US" dirty="0">
                <a:ea typeface="+mn-lt"/>
                <a:cs typeface="+mn-lt"/>
              </a:rPr>
              <a:t>Visibility of camera in dark environment.</a:t>
            </a:r>
          </a:p>
          <a:p>
            <a:pPr marL="800100" lvl="1" indent="-342900">
              <a:buAutoNum type="romanUcPeriod"/>
            </a:pPr>
            <a:r>
              <a:rPr lang="en-US" dirty="0">
                <a:ea typeface="+mn-lt"/>
                <a:cs typeface="+mn-lt"/>
              </a:rPr>
              <a:t>Capacity of camera to monitor large base of crowd.</a:t>
            </a:r>
          </a:p>
        </p:txBody>
      </p:sp>
      <p:sp>
        <p:nvSpPr>
          <p:cNvPr id="5" name="TextBox 4">
            <a:extLst>
              <a:ext uri="{FF2B5EF4-FFF2-40B4-BE49-F238E27FC236}">
                <a16:creationId xmlns:a16="http://schemas.microsoft.com/office/drawing/2014/main" id="{D0E6AA2D-CD59-B2B2-F579-CC2CA52BE3F0}"/>
              </a:ext>
            </a:extLst>
          </p:cNvPr>
          <p:cNvSpPr txBox="1"/>
          <p:nvPr/>
        </p:nvSpPr>
        <p:spPr>
          <a:xfrm>
            <a:off x="1038078" y="3583361"/>
            <a:ext cx="750210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latin typeface="Times New Roman"/>
                <a:ea typeface="+mn-lt"/>
                <a:cs typeface="+mn-lt"/>
              </a:rPr>
              <a:t>Can only classify as 0 or 1 i.e. mask worn or not warn nothing in middle.</a:t>
            </a:r>
          </a:p>
          <a:p>
            <a:pPr marL="342900" indent="-342900">
              <a:buFont typeface="Wingdings"/>
              <a:buChar char="q"/>
            </a:pPr>
            <a:endParaRPr lang="en-US" sz="2000" dirty="0">
              <a:latin typeface="Times New Roman"/>
              <a:ea typeface="+mn-lt"/>
              <a:cs typeface="+mn-lt"/>
            </a:endParaRPr>
          </a:p>
          <a:p>
            <a:pPr marL="342900" indent="-342900">
              <a:buFont typeface="Wingdings"/>
              <a:buChar char="q"/>
            </a:pPr>
            <a:r>
              <a:rPr lang="en-US" sz="2000" dirty="0">
                <a:latin typeface="Times New Roman"/>
                <a:ea typeface="+mn-lt"/>
                <a:cs typeface="+mn-lt"/>
              </a:rPr>
              <a:t>Cannot identify the credentials of people due to lack of people’s database.</a:t>
            </a:r>
            <a:endParaRPr lang="en-US" sz="2000" b="1" dirty="0">
              <a:latin typeface="Times New Roman"/>
              <a:ea typeface="+mn-lt"/>
              <a:cs typeface="+mn-lt"/>
            </a:endParaRPr>
          </a:p>
        </p:txBody>
      </p:sp>
    </p:spTree>
    <p:extLst>
      <p:ext uri="{BB962C8B-B14F-4D97-AF65-F5344CB8AC3E}">
        <p14:creationId xmlns:p14="http://schemas.microsoft.com/office/powerpoint/2010/main" val="35413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FBD6-8ED4-1B59-4D5D-C82ECD2195A0}"/>
              </a:ext>
            </a:extLst>
          </p:cNvPr>
          <p:cNvSpPr>
            <a:spLocks noGrp="1"/>
          </p:cNvSpPr>
          <p:nvPr>
            <p:ph type="title"/>
          </p:nvPr>
        </p:nvSpPr>
        <p:spPr>
          <a:xfrm>
            <a:off x="1106186" y="452718"/>
            <a:ext cx="8944648" cy="1400530"/>
          </a:xfrm>
        </p:spPr>
        <p:txBody>
          <a:bodyPr/>
          <a:lstStyle/>
          <a:p>
            <a:r>
              <a:rPr lang="en-US" u="sng" dirty="0">
                <a:latin typeface="Arial"/>
                <a:cs typeface="Arial"/>
              </a:rPr>
              <a:t>Conclusion and Future Scope</a:t>
            </a:r>
          </a:p>
          <a:p>
            <a:endParaRPr lang="en-US" dirty="0"/>
          </a:p>
        </p:txBody>
      </p:sp>
      <p:sp>
        <p:nvSpPr>
          <p:cNvPr id="3" name="Content Placeholder 2">
            <a:extLst>
              <a:ext uri="{FF2B5EF4-FFF2-40B4-BE49-F238E27FC236}">
                <a16:creationId xmlns:a16="http://schemas.microsoft.com/office/drawing/2014/main" id="{B4898034-EE28-F8B8-5EDE-E0CC11C2AB4A}"/>
              </a:ext>
            </a:extLst>
          </p:cNvPr>
          <p:cNvSpPr>
            <a:spLocks noGrp="1"/>
          </p:cNvSpPr>
          <p:nvPr>
            <p:ph idx="1"/>
          </p:nvPr>
        </p:nvSpPr>
        <p:spPr>
          <a:xfrm>
            <a:off x="1103312" y="1710018"/>
            <a:ext cx="8946541" cy="4290731"/>
          </a:xfrm>
        </p:spPr>
        <p:txBody>
          <a:bodyPr vert="horz" lIns="91440" tIns="45720" rIns="91440" bIns="45720" rtlCol="0" anchor="t">
            <a:normAutofit lnSpcReduction="10000"/>
          </a:bodyPr>
          <a:lstStyle/>
          <a:p>
            <a:pPr>
              <a:buFont typeface="Wingdings" charset="2"/>
              <a:buChar char="q"/>
            </a:pPr>
            <a:r>
              <a:rPr lang="en-US" dirty="0">
                <a:latin typeface="Times New Roman"/>
                <a:ea typeface="+mj-lt"/>
                <a:cs typeface="+mj-lt"/>
              </a:rPr>
              <a:t>In this work, a deep learning-based approach for detecting masks over faces in public places to curtail the community spread of Coronavirus is presented. The proposed technique efficiently handles occlusions in dense situations by making use of an ensemble of single and two-stage detectors at the pre-processing level. The ensemble approach not only helps in achieving high accuracy but also improves detection speed considerably. Furthermore, the application of transfer learning on pre-trained models with extensive experimentation over an unbiased dataset resulted in a highly robust and low-cost system. The identity detection of faces, violating the mask norms further, increases the utility of the system for public benefits.</a:t>
            </a:r>
            <a:endParaRPr lang="en-US" dirty="0">
              <a:latin typeface="Times New Roman"/>
              <a:cs typeface="Times New Roman"/>
            </a:endParaRPr>
          </a:p>
          <a:p>
            <a:pPr>
              <a:buClr>
                <a:srgbClr val="8AD0D6"/>
              </a:buClr>
              <a:buFont typeface="Wingdings" charset="2"/>
              <a:buChar char="q"/>
            </a:pPr>
            <a:r>
              <a:rPr lang="en-US" dirty="0">
                <a:latin typeface="Times New Roman"/>
                <a:ea typeface="+mj-lt"/>
                <a:cs typeface="+mj-lt"/>
              </a:rPr>
              <a:t>Finally, the work opens interesting future directions for researchers. Firstly, the proposed technique can be integrated into any high-resolution video surveillance devices and not limited to mask detection only. Secondly, the model can be extended to detect facial landmarks with a facemask for biometric purposes.</a:t>
            </a:r>
            <a:endParaRPr lang="en-US" dirty="0">
              <a:latin typeface="Times New Roman"/>
              <a:cs typeface="Times New Roman"/>
            </a:endParaRPr>
          </a:p>
          <a:p>
            <a:pPr>
              <a:buClr>
                <a:srgbClr val="8AD0D6"/>
              </a:buClr>
              <a:buFont typeface="Wingdings" charset="2"/>
              <a:buChar char="q"/>
            </a:pPr>
            <a:endParaRPr lang="en-US" dirty="0"/>
          </a:p>
        </p:txBody>
      </p:sp>
    </p:spTree>
    <p:extLst>
      <p:ext uri="{BB962C8B-B14F-4D97-AF65-F5344CB8AC3E}">
        <p14:creationId xmlns:p14="http://schemas.microsoft.com/office/powerpoint/2010/main" val="3528346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C308-CC50-4684-B885-13DA94555719}"/>
              </a:ext>
            </a:extLst>
          </p:cNvPr>
          <p:cNvSpPr>
            <a:spLocks noGrp="1"/>
          </p:cNvSpPr>
          <p:nvPr>
            <p:ph type="title"/>
          </p:nvPr>
        </p:nvSpPr>
        <p:spPr>
          <a:xfrm>
            <a:off x="3432713" y="1198116"/>
            <a:ext cx="8911687" cy="1280890"/>
          </a:xfrm>
        </p:spPr>
        <p:txBody>
          <a:bodyPr>
            <a:normAutofit fontScale="90000"/>
          </a:bodyPr>
          <a:lstStyle/>
          <a:p>
            <a:r>
              <a:rPr lang="en-US" sz="8000" u="sng" dirty="0">
                <a:latin typeface="Arial"/>
                <a:cs typeface="Arial"/>
              </a:rPr>
              <a:t>Thank You</a:t>
            </a:r>
            <a:endParaRPr lang="en-IN" sz="8000" u="sng" dirty="0">
              <a:latin typeface="Arial"/>
              <a:cs typeface="Arial"/>
            </a:endParaRPr>
          </a:p>
        </p:txBody>
      </p:sp>
    </p:spTree>
    <p:extLst>
      <p:ext uri="{BB962C8B-B14F-4D97-AF65-F5344CB8AC3E}">
        <p14:creationId xmlns:p14="http://schemas.microsoft.com/office/powerpoint/2010/main" val="62129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A5DA-5D4A-410C-8F9B-AD5F8D9251AA}"/>
              </a:ext>
            </a:extLst>
          </p:cNvPr>
          <p:cNvSpPr>
            <a:spLocks noGrp="1"/>
          </p:cNvSpPr>
          <p:nvPr>
            <p:ph type="title"/>
          </p:nvPr>
        </p:nvSpPr>
        <p:spPr>
          <a:xfrm>
            <a:off x="1103311" y="452718"/>
            <a:ext cx="8947523" cy="1400530"/>
          </a:xfrm>
        </p:spPr>
        <p:txBody>
          <a:bodyPr/>
          <a:lstStyle/>
          <a:p>
            <a:r>
              <a:rPr lang="en-US" u="sng">
                <a:latin typeface="Arial"/>
                <a:cs typeface="Arial"/>
              </a:rPr>
              <a:t>Introduction</a:t>
            </a:r>
            <a:endParaRPr lang="en-IN" u="sng">
              <a:latin typeface="Arial"/>
              <a:cs typeface="Arial"/>
            </a:endParaRPr>
          </a:p>
        </p:txBody>
      </p:sp>
      <p:sp>
        <p:nvSpPr>
          <p:cNvPr id="3" name="Content Placeholder 2">
            <a:extLst>
              <a:ext uri="{FF2B5EF4-FFF2-40B4-BE49-F238E27FC236}">
                <a16:creationId xmlns:a16="http://schemas.microsoft.com/office/drawing/2014/main" id="{17F9010B-15C6-4F04-BF8C-0F848E8A5275}"/>
              </a:ext>
            </a:extLst>
          </p:cNvPr>
          <p:cNvSpPr>
            <a:spLocks noGrp="1"/>
          </p:cNvSpPr>
          <p:nvPr>
            <p:ph idx="1"/>
          </p:nvPr>
        </p:nvSpPr>
        <p:spPr>
          <a:xfrm>
            <a:off x="1103312" y="2052918"/>
            <a:ext cx="9365641" cy="4195481"/>
          </a:xfrm>
        </p:spPr>
        <p:txBody>
          <a:bodyPr vert="horz" lIns="91440" tIns="45720" rIns="91440" bIns="45720" rtlCol="0" anchor="t">
            <a:normAutofit/>
          </a:bodyPr>
          <a:lstStyle/>
          <a:p>
            <a:pPr marL="0" indent="0" algn="just">
              <a:buNone/>
            </a:pPr>
            <a:r>
              <a:rPr lang="en-US" sz="2800">
                <a:latin typeface="Times New Roman"/>
                <a:ea typeface="+mj-lt"/>
                <a:cs typeface="+mj-lt"/>
              </a:rPr>
              <a:t>Face Mask Detection System is based on computer vision and deep learning</a:t>
            </a:r>
            <a:r>
              <a:rPr lang="en-US" sz="2800">
                <a:effectLst/>
                <a:latin typeface="Times New Roman"/>
                <a:ea typeface="+mj-lt"/>
                <a:cs typeface="+mj-lt"/>
              </a:rPr>
              <a:t>. </a:t>
            </a:r>
            <a:r>
              <a:rPr lang="en-US" sz="2800">
                <a:latin typeface="Times New Roman"/>
                <a:ea typeface="+mj-lt"/>
                <a:cs typeface="+mj-lt"/>
              </a:rPr>
              <a:t>The proposed model </a:t>
            </a:r>
            <a:r>
              <a:rPr lang="en-US" sz="2800">
                <a:effectLst/>
                <a:latin typeface="Times New Roman"/>
                <a:ea typeface="+mj-lt"/>
                <a:cs typeface="+mj-lt"/>
              </a:rPr>
              <a:t>can be </a:t>
            </a:r>
            <a:r>
              <a:rPr lang="en-US" sz="2800">
                <a:latin typeface="Times New Roman"/>
                <a:ea typeface="+mj-lt"/>
                <a:cs typeface="+mj-lt"/>
              </a:rPr>
              <a:t>integrated with Surveillance Cameras </a:t>
            </a:r>
            <a:r>
              <a:rPr lang="en-US" sz="2800">
                <a:effectLst/>
                <a:latin typeface="Times New Roman"/>
                <a:ea typeface="+mj-lt"/>
                <a:cs typeface="+mj-lt"/>
              </a:rPr>
              <a:t>to </a:t>
            </a:r>
            <a:r>
              <a:rPr lang="en-US" sz="2800">
                <a:latin typeface="Times New Roman"/>
                <a:ea typeface="+mj-lt"/>
                <a:cs typeface="+mj-lt"/>
              </a:rPr>
              <a:t>impede </a:t>
            </a:r>
            <a:r>
              <a:rPr lang="en-US" sz="2800">
                <a:effectLst/>
                <a:latin typeface="Times New Roman"/>
                <a:ea typeface="+mj-lt"/>
                <a:cs typeface="+mj-lt"/>
              </a:rPr>
              <a:t>the </a:t>
            </a:r>
            <a:r>
              <a:rPr lang="en-US" sz="2800">
                <a:latin typeface="Times New Roman"/>
                <a:ea typeface="+mj-lt"/>
                <a:cs typeface="+mj-lt"/>
              </a:rPr>
              <a:t>COVID-19 transmission </a:t>
            </a:r>
            <a:r>
              <a:rPr lang="en-US" sz="2800">
                <a:effectLst/>
                <a:latin typeface="Times New Roman"/>
                <a:ea typeface="+mj-lt"/>
                <a:cs typeface="+mj-lt"/>
              </a:rPr>
              <a:t>by </a:t>
            </a:r>
            <a:r>
              <a:rPr lang="en-US" sz="2800">
                <a:latin typeface="Times New Roman"/>
                <a:ea typeface="+mj-lt"/>
                <a:cs typeface="+mj-lt"/>
              </a:rPr>
              <a:t>allowing the detection of people who are wearing masks not wearing face masks</a:t>
            </a:r>
            <a:r>
              <a:rPr lang="en-US" sz="2800">
                <a:effectLst/>
                <a:latin typeface="Times New Roman"/>
                <a:ea typeface="+mj-lt"/>
                <a:cs typeface="+mj-lt"/>
              </a:rPr>
              <a:t>. </a:t>
            </a:r>
            <a:r>
              <a:rPr lang="en-US" sz="2800">
                <a:latin typeface="Times New Roman"/>
                <a:ea typeface="+mj-lt"/>
                <a:cs typeface="+mj-lt"/>
              </a:rPr>
              <a:t>The model is integration between deep learning and classical machine learning techniques with Open CV</a:t>
            </a:r>
            <a:r>
              <a:rPr lang="en-US" sz="2800">
                <a:effectLst/>
                <a:latin typeface="Times New Roman"/>
                <a:ea typeface="+mj-lt"/>
                <a:cs typeface="+mj-lt"/>
              </a:rPr>
              <a:t>, </a:t>
            </a:r>
            <a:r>
              <a:rPr lang="en-US" sz="2800">
                <a:latin typeface="Times New Roman"/>
                <a:ea typeface="+mj-lt"/>
                <a:cs typeface="+mj-lt"/>
              </a:rPr>
              <a:t>Tensor flow </a:t>
            </a:r>
            <a:r>
              <a:rPr lang="en-US" sz="2800">
                <a:effectLst/>
                <a:latin typeface="Times New Roman"/>
                <a:ea typeface="+mj-lt"/>
                <a:cs typeface="+mj-lt"/>
              </a:rPr>
              <a:t>and </a:t>
            </a:r>
            <a:r>
              <a:rPr lang="en-US" sz="2800" err="1">
                <a:latin typeface="Times New Roman"/>
                <a:ea typeface="+mj-lt"/>
                <a:cs typeface="+mj-lt"/>
              </a:rPr>
              <a:t>Keras</a:t>
            </a:r>
            <a:r>
              <a:rPr lang="en-US" sz="2800">
                <a:latin typeface="Times New Roman"/>
                <a:ea typeface="+mj-lt"/>
                <a:cs typeface="+mj-lt"/>
              </a:rPr>
              <a:t>.</a:t>
            </a:r>
            <a:endParaRPr lang="en-US">
              <a:latin typeface="Times New Roman"/>
            </a:endParaRPr>
          </a:p>
        </p:txBody>
      </p:sp>
    </p:spTree>
    <p:extLst>
      <p:ext uri="{BB962C8B-B14F-4D97-AF65-F5344CB8AC3E}">
        <p14:creationId xmlns:p14="http://schemas.microsoft.com/office/powerpoint/2010/main" val="33225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CC6B-F2C4-40A3-867F-27159865E6A7}"/>
              </a:ext>
            </a:extLst>
          </p:cNvPr>
          <p:cNvSpPr>
            <a:spLocks noGrp="1"/>
          </p:cNvSpPr>
          <p:nvPr>
            <p:ph type="title"/>
          </p:nvPr>
        </p:nvSpPr>
        <p:spPr>
          <a:xfrm>
            <a:off x="1103311" y="452718"/>
            <a:ext cx="8947523" cy="1400530"/>
          </a:xfrm>
        </p:spPr>
        <p:txBody>
          <a:bodyPr/>
          <a:lstStyle/>
          <a:p>
            <a:r>
              <a:rPr lang="en-US" u="sng"/>
              <a:t>Software Used</a:t>
            </a:r>
            <a:endParaRPr lang="en-IN" u="sng"/>
          </a:p>
        </p:txBody>
      </p:sp>
      <p:sp>
        <p:nvSpPr>
          <p:cNvPr id="3" name="Content Placeholder 2">
            <a:extLst>
              <a:ext uri="{FF2B5EF4-FFF2-40B4-BE49-F238E27FC236}">
                <a16:creationId xmlns:a16="http://schemas.microsoft.com/office/drawing/2014/main" id="{0A5C32B3-7B5A-48FA-9542-9EDB940B7B14}"/>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US" sz="2800"/>
              <a:t> Programming Language : Python (version 3.7)</a:t>
            </a:r>
          </a:p>
          <a:p>
            <a:pPr>
              <a:buFont typeface="Wingdings" panose="05000000000000000000" pitchFamily="2" charset="2"/>
              <a:buChar char="q"/>
            </a:pPr>
            <a:r>
              <a:rPr lang="en-US" sz="2800"/>
              <a:t> Python IDE :</a:t>
            </a:r>
          </a:p>
          <a:p>
            <a:pPr marL="914400" lvl="1" indent="-514350">
              <a:buAutoNum type="romanUcPeriod"/>
            </a:pPr>
            <a:r>
              <a:rPr lang="en-US" sz="2600"/>
              <a:t>Back End : Visual Studio Code</a:t>
            </a:r>
          </a:p>
          <a:p>
            <a:pPr marL="914400" lvl="1" indent="-514350">
              <a:buClr>
                <a:srgbClr val="8AD0D6"/>
              </a:buClr>
              <a:buAutoNum type="romanUcPeriod"/>
            </a:pPr>
            <a:r>
              <a:rPr lang="en-US" sz="2600"/>
              <a:t>Front End : </a:t>
            </a:r>
            <a:r>
              <a:rPr lang="en-US" sz="2600" err="1"/>
              <a:t>Jupyter</a:t>
            </a:r>
            <a:r>
              <a:rPr lang="en-US" sz="2600"/>
              <a:t> Notebook</a:t>
            </a:r>
          </a:p>
        </p:txBody>
      </p:sp>
    </p:spTree>
    <p:extLst>
      <p:ext uri="{BB962C8B-B14F-4D97-AF65-F5344CB8AC3E}">
        <p14:creationId xmlns:p14="http://schemas.microsoft.com/office/powerpoint/2010/main" val="268086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3457-2FEA-6ED0-54E4-56F791BC1B31}"/>
              </a:ext>
            </a:extLst>
          </p:cNvPr>
          <p:cNvSpPr>
            <a:spLocks noGrp="1"/>
          </p:cNvSpPr>
          <p:nvPr>
            <p:ph type="title"/>
          </p:nvPr>
        </p:nvSpPr>
        <p:spPr/>
        <p:txBody>
          <a:bodyPr/>
          <a:lstStyle/>
          <a:p>
            <a:r>
              <a:rPr lang="en-US" u="sng">
                <a:latin typeface="Arial"/>
                <a:cs typeface="Arial"/>
              </a:rPr>
              <a:t>Programming Language : Python</a:t>
            </a:r>
          </a:p>
        </p:txBody>
      </p:sp>
      <p:sp>
        <p:nvSpPr>
          <p:cNvPr id="3" name="Content Placeholder 2">
            <a:extLst>
              <a:ext uri="{FF2B5EF4-FFF2-40B4-BE49-F238E27FC236}">
                <a16:creationId xmlns:a16="http://schemas.microsoft.com/office/drawing/2014/main" id="{1894254A-A8C9-5904-0E5C-5E0F79B5B429}"/>
              </a:ext>
            </a:extLst>
          </p:cNvPr>
          <p:cNvSpPr>
            <a:spLocks noGrp="1"/>
          </p:cNvSpPr>
          <p:nvPr>
            <p:ph idx="1"/>
          </p:nvPr>
        </p:nvSpPr>
        <p:spPr>
          <a:xfrm>
            <a:off x="647864" y="1463025"/>
            <a:ext cx="11021020" cy="5242574"/>
          </a:xfrm>
        </p:spPr>
        <p:txBody>
          <a:bodyPr vert="horz" lIns="91440" tIns="45720" rIns="91440" bIns="45720" rtlCol="0" anchor="t">
            <a:normAutofit fontScale="85000" lnSpcReduction="20000"/>
          </a:bodyPr>
          <a:lstStyle/>
          <a:p>
            <a:pPr>
              <a:buFont typeface="Wingdings" charset="2"/>
              <a:buChar char="q"/>
            </a:pPr>
            <a:r>
              <a:rPr lang="en-US" dirty="0">
                <a:latin typeface="Times New Roman"/>
                <a:ea typeface="+mj-lt"/>
                <a:cs typeface="+mj-lt"/>
              </a:rPr>
              <a:t>Python is a high-level, general-purpose and a very popular programming language. Python programming language (latest Python 3) is being used in web development, Machine Learning applications, along with all cutting edge technology in Software Industry. Python Programming Language is very well suited for Beginners, also for experienced programmers with other programming languages like C++ and Java.</a:t>
            </a:r>
            <a:br>
              <a:rPr lang="en-US" dirty="0">
                <a:latin typeface="Times New Roman"/>
                <a:ea typeface="+mj-lt"/>
                <a:cs typeface="+mj-lt"/>
              </a:rPr>
            </a:br>
            <a:endParaRPr lang="en-US">
              <a:latin typeface="Times New Roman"/>
              <a:ea typeface="+mj-lt"/>
              <a:cs typeface="+mj-lt"/>
            </a:endParaRPr>
          </a:p>
          <a:p>
            <a:pPr algn="just">
              <a:buClr>
                <a:srgbClr val="8AD0D6"/>
              </a:buClr>
              <a:buFont typeface="Wingdings" charset="2"/>
              <a:buChar char="q"/>
            </a:pPr>
            <a:r>
              <a:rPr lang="en-US" dirty="0">
                <a:latin typeface="Times New Roman"/>
                <a:ea typeface="+mj-lt"/>
                <a:cs typeface="+mj-lt"/>
              </a:rPr>
              <a:t>Below are some facts about Python Programming Language:</a:t>
            </a:r>
            <a:endParaRPr lang="en-US" dirty="0">
              <a:latin typeface="Times New Roman"/>
              <a:cs typeface="Times New Roman"/>
            </a:endParaRPr>
          </a:p>
          <a:p>
            <a:pPr marL="800100" lvl="1" indent="-342900" algn="just">
              <a:buAutoNum type="romanUcPeriod"/>
            </a:pPr>
            <a:r>
              <a:rPr lang="en-US" dirty="0">
                <a:latin typeface="Times New Roman"/>
                <a:ea typeface="+mj-lt"/>
                <a:cs typeface="+mj-lt"/>
              </a:rPr>
              <a:t>Python is currently the most widely used multi-purpose, high-level programming language.</a:t>
            </a:r>
            <a:endParaRPr lang="en-US">
              <a:latin typeface="Times New Roman"/>
              <a:cs typeface="Times New Roman"/>
            </a:endParaRPr>
          </a:p>
          <a:p>
            <a:pPr marL="800100" lvl="1" indent="-342900" algn="just">
              <a:buAutoNum type="romanUcPeriod"/>
            </a:pPr>
            <a:r>
              <a:rPr lang="en-US" dirty="0">
                <a:latin typeface="Times New Roman"/>
                <a:ea typeface="+mj-lt"/>
                <a:cs typeface="+mj-lt"/>
              </a:rPr>
              <a:t>Python allows programming in Object-Oriented and Procedural paradigms.</a:t>
            </a:r>
            <a:endParaRPr lang="en-US">
              <a:latin typeface="Times New Roman"/>
              <a:cs typeface="Times New Roman"/>
            </a:endParaRPr>
          </a:p>
          <a:p>
            <a:pPr marL="800100" lvl="1" indent="-342900" algn="just">
              <a:buAutoNum type="romanUcPeriod"/>
            </a:pPr>
            <a:r>
              <a:rPr lang="en-US" dirty="0">
                <a:latin typeface="Times New Roman"/>
                <a:ea typeface="+mj-lt"/>
                <a:cs typeface="+mj-lt"/>
              </a:rPr>
              <a:t>Python programs generally are smaller than other programming languages like Java. Programmers have to type relatively less and indentation requirement of the language, makes them readable all the time.</a:t>
            </a:r>
            <a:endParaRPr lang="en-US">
              <a:latin typeface="Times New Roman"/>
              <a:cs typeface="Times New Roman"/>
            </a:endParaRPr>
          </a:p>
          <a:p>
            <a:pPr marL="800100" lvl="1" indent="-342900" algn="just">
              <a:buAutoNum type="romanUcPeriod"/>
            </a:pPr>
            <a:r>
              <a:rPr lang="en-US" dirty="0">
                <a:latin typeface="Times New Roman"/>
                <a:ea typeface="+mj-lt"/>
                <a:cs typeface="+mj-lt"/>
              </a:rPr>
              <a:t>Python language is being used by almost all tech-giant companies like – Google, Amazon, Facebook, Instagram, Uber… etc.</a:t>
            </a:r>
            <a:endParaRPr lang="en-US">
              <a:latin typeface="Times New Roman"/>
              <a:cs typeface="Times New Roman"/>
            </a:endParaRPr>
          </a:p>
          <a:p>
            <a:pPr marL="800100" lvl="1" indent="-342900" algn="just">
              <a:buAutoNum type="romanUcPeriod"/>
            </a:pPr>
            <a:r>
              <a:rPr lang="en-US" dirty="0">
                <a:latin typeface="Times New Roman"/>
                <a:ea typeface="+mj-lt"/>
                <a:cs typeface="+mj-lt"/>
              </a:rPr>
              <a:t>The biggest strength of Python is huge collection of standard library which can be used for the following:</a:t>
            </a:r>
            <a:endParaRPr lang="en-US">
              <a:latin typeface="Times New Roman"/>
              <a:cs typeface="Times New Roman"/>
            </a:endParaRPr>
          </a:p>
          <a:p>
            <a:pPr lvl="2">
              <a:buClr>
                <a:srgbClr val="8AD0D6"/>
              </a:buClr>
              <a:buFont typeface="Arial" charset="2"/>
              <a:buChar char="•"/>
            </a:pPr>
            <a:r>
              <a:rPr lang="en-US" sz="1800" dirty="0">
                <a:latin typeface="Times New Roman"/>
                <a:ea typeface="+mj-lt"/>
                <a:cs typeface="+mj-lt"/>
              </a:rPr>
              <a:t>Machine Learning</a:t>
            </a:r>
            <a:endParaRPr lang="en-US" sz="1800">
              <a:latin typeface="Times New Roman"/>
              <a:cs typeface="Times New Roman"/>
            </a:endParaRPr>
          </a:p>
          <a:p>
            <a:pPr lvl="2" algn="just">
              <a:buClr>
                <a:srgbClr val="8AD0D6"/>
              </a:buClr>
              <a:buFont typeface="Arial" charset="2"/>
              <a:buChar char="•"/>
            </a:pPr>
            <a:r>
              <a:rPr lang="en-US" sz="1800" dirty="0">
                <a:latin typeface="Times New Roman"/>
                <a:ea typeface="+mj-lt"/>
                <a:cs typeface="+mj-lt"/>
              </a:rPr>
              <a:t>GUI Applications (like </a:t>
            </a:r>
            <a:r>
              <a:rPr lang="en-US" sz="1800" dirty="0" err="1">
                <a:latin typeface="Times New Roman"/>
                <a:ea typeface="+mj-lt"/>
                <a:cs typeface="+mj-lt"/>
              </a:rPr>
              <a:t>Kivy</a:t>
            </a:r>
            <a:r>
              <a:rPr lang="en-US" sz="1800" dirty="0">
                <a:latin typeface="Times New Roman"/>
                <a:ea typeface="+mj-lt"/>
                <a:cs typeface="+mj-lt"/>
              </a:rPr>
              <a:t>, </a:t>
            </a:r>
            <a:r>
              <a:rPr lang="en-US" sz="1800" dirty="0" err="1">
                <a:latin typeface="Times New Roman"/>
                <a:ea typeface="+mj-lt"/>
                <a:cs typeface="+mj-lt"/>
              </a:rPr>
              <a:t>Tkinter</a:t>
            </a:r>
            <a:r>
              <a:rPr lang="en-US" sz="1800" dirty="0">
                <a:latin typeface="Times New Roman"/>
                <a:ea typeface="+mj-lt"/>
                <a:cs typeface="+mj-lt"/>
              </a:rPr>
              <a:t>, </a:t>
            </a:r>
            <a:r>
              <a:rPr lang="en-US" sz="1800" dirty="0" err="1">
                <a:latin typeface="Times New Roman"/>
                <a:ea typeface="+mj-lt"/>
                <a:cs typeface="+mj-lt"/>
              </a:rPr>
              <a:t>PyQt</a:t>
            </a:r>
            <a:r>
              <a:rPr lang="en-US" sz="1800" dirty="0">
                <a:latin typeface="Times New Roman"/>
                <a:ea typeface="+mj-lt"/>
                <a:cs typeface="+mj-lt"/>
              </a:rPr>
              <a:t> etc. )</a:t>
            </a:r>
            <a:endParaRPr lang="en-US" sz="1800">
              <a:latin typeface="Times New Roman"/>
              <a:cs typeface="Times New Roman"/>
            </a:endParaRPr>
          </a:p>
          <a:p>
            <a:pPr lvl="2" algn="just">
              <a:buClr>
                <a:srgbClr val="8AD0D6"/>
              </a:buClr>
              <a:buFont typeface="Arial" charset="2"/>
              <a:buChar char="•"/>
            </a:pPr>
            <a:r>
              <a:rPr lang="en-US" sz="1800" dirty="0">
                <a:latin typeface="Times New Roman"/>
                <a:ea typeface="+mj-lt"/>
                <a:cs typeface="+mj-lt"/>
              </a:rPr>
              <a:t>Web frameworks like Django (used by YouTube, Instagram, Dropbox)</a:t>
            </a:r>
            <a:endParaRPr lang="en-US" sz="1800">
              <a:latin typeface="Times New Roman"/>
              <a:cs typeface="Times New Roman"/>
            </a:endParaRPr>
          </a:p>
          <a:p>
            <a:pPr lvl="2" algn="just">
              <a:buClr>
                <a:srgbClr val="8AD0D6"/>
              </a:buClr>
              <a:buFont typeface="Arial" charset="2"/>
              <a:buChar char="•"/>
            </a:pPr>
            <a:r>
              <a:rPr lang="en-US" sz="1800" dirty="0">
                <a:latin typeface="Times New Roman"/>
                <a:ea typeface="+mj-lt"/>
                <a:cs typeface="+mj-lt"/>
              </a:rPr>
              <a:t>Image processing (like OpenCV, Pillow)</a:t>
            </a:r>
            <a:endParaRPr lang="en-US" sz="1800">
              <a:latin typeface="Times New Roman"/>
              <a:cs typeface="Times New Roman"/>
            </a:endParaRPr>
          </a:p>
          <a:p>
            <a:pPr lvl="2" algn="just">
              <a:buClr>
                <a:srgbClr val="8AD0D6"/>
              </a:buClr>
              <a:buFont typeface="Arial" charset="2"/>
              <a:buChar char="•"/>
            </a:pPr>
            <a:r>
              <a:rPr lang="en-US" sz="1800" dirty="0">
                <a:latin typeface="Times New Roman"/>
                <a:ea typeface="+mj-lt"/>
                <a:cs typeface="+mj-lt"/>
              </a:rPr>
              <a:t>Web scraping (like Scrapy, </a:t>
            </a:r>
            <a:r>
              <a:rPr lang="en-US" sz="1800" err="1">
                <a:latin typeface="Times New Roman"/>
                <a:ea typeface="+mj-lt"/>
                <a:cs typeface="+mj-lt"/>
              </a:rPr>
              <a:t>BeautifulSoup</a:t>
            </a:r>
            <a:r>
              <a:rPr lang="en-US" sz="1800" dirty="0">
                <a:latin typeface="Times New Roman"/>
                <a:ea typeface="+mj-lt"/>
                <a:cs typeface="+mj-lt"/>
              </a:rPr>
              <a:t>, Selenium)</a:t>
            </a:r>
            <a:endParaRPr lang="en-US" sz="1800">
              <a:latin typeface="Times New Roman"/>
              <a:cs typeface="Times New Roman"/>
            </a:endParaRPr>
          </a:p>
          <a:p>
            <a:pPr lvl="2" algn="just">
              <a:buClr>
                <a:srgbClr val="8AD0D6"/>
              </a:buClr>
              <a:buFont typeface="Arial" charset="2"/>
              <a:buChar char="•"/>
            </a:pPr>
            <a:r>
              <a:rPr lang="en-US" sz="1800" dirty="0">
                <a:latin typeface="Times New Roman"/>
                <a:ea typeface="+mj-lt"/>
                <a:cs typeface="+mj-lt"/>
              </a:rPr>
              <a:t>Text processing and many more..</a:t>
            </a:r>
            <a:endParaRPr lang="en-US" sz="1800" dirty="0">
              <a:latin typeface="Times New Roman"/>
              <a:cs typeface="Times New Roman"/>
            </a:endParaRPr>
          </a:p>
          <a:p>
            <a:pPr>
              <a:buClr>
                <a:srgbClr val="8AD0D6"/>
              </a:buClr>
            </a:pPr>
            <a:endParaRPr lang="en-US"/>
          </a:p>
        </p:txBody>
      </p:sp>
    </p:spTree>
    <p:extLst>
      <p:ext uri="{BB962C8B-B14F-4D97-AF65-F5344CB8AC3E}">
        <p14:creationId xmlns:p14="http://schemas.microsoft.com/office/powerpoint/2010/main" val="214722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A562-8E7D-402E-95EA-6761F4C96DE7}"/>
              </a:ext>
            </a:extLst>
          </p:cNvPr>
          <p:cNvSpPr>
            <a:spLocks noGrp="1"/>
          </p:cNvSpPr>
          <p:nvPr>
            <p:ph type="title"/>
          </p:nvPr>
        </p:nvSpPr>
        <p:spPr>
          <a:xfrm>
            <a:off x="1103311" y="452718"/>
            <a:ext cx="8947523" cy="838555"/>
          </a:xfrm>
        </p:spPr>
        <p:txBody>
          <a:bodyPr/>
          <a:lstStyle/>
          <a:p>
            <a:r>
              <a:rPr lang="en-US" u="sng">
                <a:latin typeface="Arial"/>
                <a:cs typeface="Arial"/>
              </a:rPr>
              <a:t>Frameworks &amp; Libraries Used</a:t>
            </a:r>
            <a:endParaRPr lang="en-IN" u="sng">
              <a:latin typeface="Arial"/>
              <a:cs typeface="Arial"/>
            </a:endParaRPr>
          </a:p>
        </p:txBody>
      </p:sp>
      <p:sp>
        <p:nvSpPr>
          <p:cNvPr id="3" name="Content Placeholder 2">
            <a:extLst>
              <a:ext uri="{FF2B5EF4-FFF2-40B4-BE49-F238E27FC236}">
                <a16:creationId xmlns:a16="http://schemas.microsoft.com/office/drawing/2014/main" id="{09B293A0-34DF-4608-9651-C54CBE4C3DAB}"/>
              </a:ext>
            </a:extLst>
          </p:cNvPr>
          <p:cNvSpPr>
            <a:spLocks noGrp="1"/>
          </p:cNvSpPr>
          <p:nvPr>
            <p:ph idx="1"/>
          </p:nvPr>
        </p:nvSpPr>
        <p:spPr>
          <a:xfrm>
            <a:off x="1103312" y="1538568"/>
            <a:ext cx="9946666" cy="5147981"/>
          </a:xfrm>
        </p:spPr>
        <p:txBody>
          <a:bodyPr vert="horz" lIns="91440" tIns="45720" rIns="91440" bIns="45720" rtlCol="0" anchor="t">
            <a:normAutofit/>
          </a:bodyPr>
          <a:lstStyle/>
          <a:p>
            <a:pPr algn="just">
              <a:buFont typeface="Wingdings" charset="2"/>
              <a:buChar char="q"/>
            </a:pPr>
            <a:r>
              <a:rPr lang="en-US" err="1">
                <a:latin typeface="Times New Roman"/>
                <a:cs typeface="Times New Roman"/>
              </a:rPr>
              <a:t>Tensorflow</a:t>
            </a:r>
            <a:r>
              <a:rPr lang="en-US">
                <a:latin typeface="Times New Roman"/>
                <a:cs typeface="Times New Roman"/>
              </a:rPr>
              <a:t> :</a:t>
            </a:r>
            <a:endParaRPr lang="en-US"/>
          </a:p>
          <a:p>
            <a:pPr marL="457200" lvl="1" indent="0" algn="just">
              <a:buClr>
                <a:srgbClr val="8AD0D6"/>
              </a:buClr>
              <a:buNone/>
            </a:pPr>
            <a:r>
              <a:rPr lang="en-US">
                <a:latin typeface="Times New Roman"/>
                <a:ea typeface="+mj-lt"/>
                <a:cs typeface="+mj-lt"/>
              </a:rPr>
              <a:t>TensorFlow is a free and open-source software library for machine learning and artificial intelligence.</a:t>
            </a:r>
            <a:endParaRPr lang="en-US">
              <a:latin typeface="Times New Roman"/>
              <a:cs typeface="Times New Roman"/>
            </a:endParaRPr>
          </a:p>
          <a:p>
            <a:pPr algn="just">
              <a:buFont typeface="Wingdings" charset="2"/>
              <a:buChar char="q"/>
            </a:pPr>
            <a:r>
              <a:rPr lang="en-US">
                <a:latin typeface="Times New Roman"/>
                <a:ea typeface="+mj-lt"/>
                <a:cs typeface="+mj-lt"/>
              </a:rPr>
              <a:t>OpenCV :</a:t>
            </a:r>
            <a:endParaRPr lang="en-US">
              <a:latin typeface="Times New Roman"/>
              <a:cs typeface="Times New Roman"/>
            </a:endParaRPr>
          </a:p>
          <a:p>
            <a:pPr marL="457200" lvl="1" indent="0" algn="just">
              <a:buClr>
                <a:srgbClr val="8AD0D6"/>
              </a:buClr>
              <a:buNone/>
            </a:pPr>
            <a:r>
              <a:rPr lang="en-US">
                <a:latin typeface="Times New Roman"/>
                <a:ea typeface="+mj-lt"/>
                <a:cs typeface="+mj-lt"/>
              </a:rPr>
              <a:t>OpenCV is a library of programming functions mainly aimed at real-time computer vision.</a:t>
            </a:r>
            <a:endParaRPr lang="en-US">
              <a:latin typeface="Times New Roman"/>
              <a:cs typeface="Times New Roman"/>
            </a:endParaRPr>
          </a:p>
          <a:p>
            <a:pPr algn="just">
              <a:buFont typeface="Wingdings" charset="2"/>
              <a:buChar char="q"/>
            </a:pPr>
            <a:r>
              <a:rPr lang="en-US" err="1">
                <a:latin typeface="Times New Roman"/>
                <a:cs typeface="Times New Roman"/>
              </a:rPr>
              <a:t>Keras</a:t>
            </a:r>
            <a:r>
              <a:rPr lang="en-US">
                <a:latin typeface="Times New Roman"/>
                <a:cs typeface="Times New Roman"/>
              </a:rPr>
              <a:t> :</a:t>
            </a:r>
          </a:p>
          <a:p>
            <a:pPr marL="457200" lvl="1" indent="0" algn="just">
              <a:buClr>
                <a:srgbClr val="8AD0D6"/>
              </a:buClr>
              <a:buNone/>
            </a:pPr>
            <a:r>
              <a:rPr lang="en-US" err="1">
                <a:latin typeface="Times New Roman"/>
                <a:ea typeface="+mj-lt"/>
                <a:cs typeface="+mj-lt"/>
              </a:rPr>
              <a:t>Keras</a:t>
            </a:r>
            <a:r>
              <a:rPr lang="en-US">
                <a:latin typeface="Times New Roman"/>
                <a:ea typeface="+mj-lt"/>
                <a:cs typeface="+mj-lt"/>
              </a:rPr>
              <a:t> is an open-source software library that acts as an interface for the TensorFlow library.</a:t>
            </a:r>
            <a:endParaRPr lang="en-US">
              <a:latin typeface="Times New Roman"/>
              <a:cs typeface="Times New Roman"/>
            </a:endParaRPr>
          </a:p>
          <a:p>
            <a:pPr algn="just">
              <a:buFont typeface="Wingdings" charset="2"/>
              <a:buChar char="q"/>
            </a:pPr>
            <a:r>
              <a:rPr lang="en-US">
                <a:latin typeface="Times New Roman"/>
                <a:cs typeface="Times New Roman"/>
              </a:rPr>
              <a:t>MobileNetV2 :</a:t>
            </a:r>
            <a:endParaRPr lang="en-US">
              <a:latin typeface="Times New Roman"/>
              <a:ea typeface="+mj-lt"/>
              <a:cs typeface="Times New Roman"/>
            </a:endParaRPr>
          </a:p>
          <a:p>
            <a:pPr marL="457200" lvl="1" indent="0" algn="just">
              <a:buNone/>
            </a:pPr>
            <a:r>
              <a:rPr lang="en-US">
                <a:latin typeface="Times New Roman"/>
                <a:ea typeface="+mj-lt"/>
                <a:cs typeface="+mj-lt"/>
              </a:rPr>
              <a:t>MobileNetV2 is a powerful image classification tool. TensorFlow provides the image weights in MobileNetV2, a lightweight CNN-based deep learning model.</a:t>
            </a:r>
          </a:p>
          <a:p>
            <a:pPr algn="just">
              <a:buFont typeface="Wingdings" charset="2"/>
              <a:buChar char="q"/>
            </a:pPr>
            <a:r>
              <a:rPr lang="en-US">
                <a:latin typeface="Times New Roman"/>
                <a:cs typeface="Times New Roman"/>
              </a:rPr>
              <a:t>Voila :</a:t>
            </a:r>
          </a:p>
          <a:p>
            <a:pPr marL="457200" lvl="1" indent="0" algn="just">
              <a:buClr>
                <a:srgbClr val="8AD0D6"/>
              </a:buClr>
              <a:buNone/>
            </a:pPr>
            <a:r>
              <a:rPr lang="en-US">
                <a:latin typeface="Times New Roman"/>
                <a:ea typeface="+mj-lt"/>
                <a:cs typeface="+mj-lt"/>
              </a:rPr>
              <a:t>Voilà turns </a:t>
            </a:r>
            <a:r>
              <a:rPr lang="en-US" err="1">
                <a:latin typeface="Times New Roman"/>
                <a:ea typeface="+mj-lt"/>
                <a:cs typeface="+mj-lt"/>
              </a:rPr>
              <a:t>Jupyter</a:t>
            </a:r>
            <a:r>
              <a:rPr lang="en-US">
                <a:latin typeface="Times New Roman"/>
                <a:ea typeface="+mj-lt"/>
                <a:cs typeface="+mj-lt"/>
              </a:rPr>
              <a:t> notebooks into standalone applications.</a:t>
            </a:r>
            <a:endParaRPr lang="en-US">
              <a:latin typeface="Times New Roman"/>
              <a:cs typeface="Times New Roman"/>
            </a:endParaRPr>
          </a:p>
          <a:p>
            <a:pPr marL="0" indent="0">
              <a:buNone/>
            </a:pPr>
            <a:endParaRPr lang="en-IN"/>
          </a:p>
        </p:txBody>
      </p:sp>
    </p:spTree>
    <p:extLst>
      <p:ext uri="{BB962C8B-B14F-4D97-AF65-F5344CB8AC3E}">
        <p14:creationId xmlns:p14="http://schemas.microsoft.com/office/powerpoint/2010/main" val="396294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BFA5-12EC-4502-974D-9ED0FF4801CE}"/>
              </a:ext>
            </a:extLst>
          </p:cNvPr>
          <p:cNvSpPr>
            <a:spLocks noGrp="1"/>
          </p:cNvSpPr>
          <p:nvPr>
            <p:ph type="title"/>
          </p:nvPr>
        </p:nvSpPr>
        <p:spPr>
          <a:xfrm>
            <a:off x="959377" y="452718"/>
            <a:ext cx="9977282" cy="1400530"/>
          </a:xfrm>
        </p:spPr>
        <p:txBody>
          <a:bodyPr/>
          <a:lstStyle/>
          <a:p>
            <a:r>
              <a:rPr lang="en-US" u="sng">
                <a:latin typeface="Arial"/>
                <a:cs typeface="Arial"/>
              </a:rPr>
              <a:t>Data Collection &amp; Image Preprocessing</a:t>
            </a:r>
          </a:p>
        </p:txBody>
      </p:sp>
      <p:sp>
        <p:nvSpPr>
          <p:cNvPr id="3" name="Content Placeholder 2">
            <a:extLst>
              <a:ext uri="{FF2B5EF4-FFF2-40B4-BE49-F238E27FC236}">
                <a16:creationId xmlns:a16="http://schemas.microsoft.com/office/drawing/2014/main" id="{71249568-9996-4FDD-8E4A-6A2D28737734}"/>
              </a:ext>
            </a:extLst>
          </p:cNvPr>
          <p:cNvSpPr>
            <a:spLocks noGrp="1"/>
          </p:cNvSpPr>
          <p:nvPr>
            <p:ph idx="1"/>
          </p:nvPr>
        </p:nvSpPr>
        <p:spPr>
          <a:xfrm>
            <a:off x="1383001" y="1413163"/>
            <a:ext cx="9648825" cy="1604530"/>
          </a:xfrm>
        </p:spPr>
        <p:txBody>
          <a:bodyPr vert="horz" lIns="91440" tIns="45720" rIns="91440" bIns="45720" rtlCol="0" anchor="t">
            <a:normAutofit lnSpcReduction="10000"/>
          </a:bodyPr>
          <a:lstStyle/>
          <a:p>
            <a:pPr>
              <a:buFont typeface="Wingdings" panose="05000000000000000000" pitchFamily="2" charset="2"/>
              <a:buChar char="q"/>
            </a:pPr>
            <a:r>
              <a:rPr lang="en-US">
                <a:latin typeface="Times New Roman"/>
                <a:cs typeface="Times New Roman"/>
              </a:rPr>
              <a:t>Dataset has been taken from Kaggle that contains pictures of faces.</a:t>
            </a:r>
          </a:p>
          <a:p>
            <a:pPr>
              <a:buFont typeface="Wingdings" panose="05000000000000000000" pitchFamily="2" charset="2"/>
              <a:buChar char="q"/>
            </a:pPr>
            <a:r>
              <a:rPr lang="en-US">
                <a:latin typeface="Times New Roman"/>
                <a:cs typeface="Times New Roman"/>
              </a:rPr>
              <a:t>It includes two folders:</a:t>
            </a:r>
          </a:p>
          <a:p>
            <a:pPr marL="857250" lvl="1" indent="-457200">
              <a:buAutoNum type="romanUcPeriod"/>
            </a:pPr>
            <a:r>
              <a:rPr lang="en-US">
                <a:latin typeface="Times New Roman"/>
                <a:cs typeface="Times New Roman"/>
              </a:rPr>
              <a:t>With mask (1900+ images )</a:t>
            </a:r>
            <a:endParaRPr lang="en-IN">
              <a:latin typeface="Times New Roman"/>
              <a:cs typeface="Times New Roman"/>
            </a:endParaRPr>
          </a:p>
          <a:p>
            <a:pPr marL="857250" lvl="1" indent="-457200">
              <a:buAutoNum type="romanUcPeriod"/>
            </a:pPr>
            <a:r>
              <a:rPr lang="en-IN">
                <a:latin typeface="Times New Roman"/>
                <a:cs typeface="Times New Roman"/>
              </a:rPr>
              <a:t>Without mask ( 1900+ images )</a:t>
            </a:r>
            <a:endParaRPr lang="en-US">
              <a:latin typeface="Times New Roman"/>
              <a:cs typeface="Times New Roman"/>
            </a:endParaRPr>
          </a:p>
        </p:txBody>
      </p:sp>
      <p:pic>
        <p:nvPicPr>
          <p:cNvPr id="5" name="Picture 4">
            <a:extLst>
              <a:ext uri="{FF2B5EF4-FFF2-40B4-BE49-F238E27FC236}">
                <a16:creationId xmlns:a16="http://schemas.microsoft.com/office/drawing/2014/main" id="{C557EFF7-7AE3-4F56-A7B5-2C537A5DBC11}"/>
              </a:ext>
            </a:extLst>
          </p:cNvPr>
          <p:cNvPicPr>
            <a:picLocks noChangeAspect="1"/>
          </p:cNvPicPr>
          <p:nvPr/>
        </p:nvPicPr>
        <p:blipFill rotWithShape="1">
          <a:blip r:embed="rId2"/>
          <a:srcRect l="8159" t="10640"/>
          <a:stretch/>
        </p:blipFill>
        <p:spPr>
          <a:xfrm>
            <a:off x="1385454" y="3241964"/>
            <a:ext cx="5084617" cy="3247061"/>
          </a:xfrm>
          <a:prstGeom prst="rect">
            <a:avLst/>
          </a:prstGeom>
        </p:spPr>
      </p:pic>
      <p:pic>
        <p:nvPicPr>
          <p:cNvPr id="7" name="Picture 6">
            <a:extLst>
              <a:ext uri="{FF2B5EF4-FFF2-40B4-BE49-F238E27FC236}">
                <a16:creationId xmlns:a16="http://schemas.microsoft.com/office/drawing/2014/main" id="{0075EAB0-20A9-48C8-9A19-1C3302C1490E}"/>
              </a:ext>
            </a:extLst>
          </p:cNvPr>
          <p:cNvPicPr>
            <a:picLocks noChangeAspect="1"/>
          </p:cNvPicPr>
          <p:nvPr/>
        </p:nvPicPr>
        <p:blipFill rotWithShape="1">
          <a:blip r:embed="rId3"/>
          <a:srcRect l="9432" t="14960"/>
          <a:stretch/>
        </p:blipFill>
        <p:spPr>
          <a:xfrm>
            <a:off x="7107382" y="3241964"/>
            <a:ext cx="4807528" cy="3244560"/>
          </a:xfrm>
          <a:prstGeom prst="rect">
            <a:avLst/>
          </a:prstGeom>
        </p:spPr>
      </p:pic>
    </p:spTree>
    <p:extLst>
      <p:ext uri="{BB962C8B-B14F-4D97-AF65-F5344CB8AC3E}">
        <p14:creationId xmlns:p14="http://schemas.microsoft.com/office/powerpoint/2010/main" val="47881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BB373C-543E-448B-8BFE-9CEA35D4E96E}"/>
              </a:ext>
            </a:extLst>
          </p:cNvPr>
          <p:cNvPicPr>
            <a:picLocks noChangeAspect="1"/>
          </p:cNvPicPr>
          <p:nvPr/>
        </p:nvPicPr>
        <p:blipFill>
          <a:blip r:embed="rId2"/>
          <a:stretch>
            <a:fillRect/>
          </a:stretch>
        </p:blipFill>
        <p:spPr>
          <a:xfrm>
            <a:off x="2528887" y="1356446"/>
            <a:ext cx="6489556" cy="2867025"/>
          </a:xfrm>
          <a:prstGeom prst="rect">
            <a:avLst/>
          </a:prstGeom>
        </p:spPr>
      </p:pic>
      <p:pic>
        <p:nvPicPr>
          <p:cNvPr id="5" name="Picture 4">
            <a:extLst>
              <a:ext uri="{FF2B5EF4-FFF2-40B4-BE49-F238E27FC236}">
                <a16:creationId xmlns:a16="http://schemas.microsoft.com/office/drawing/2014/main" id="{FA775FFE-5D7D-4F88-B8EE-87900F7E825B}"/>
              </a:ext>
            </a:extLst>
          </p:cNvPr>
          <p:cNvPicPr>
            <a:picLocks noChangeAspect="1"/>
          </p:cNvPicPr>
          <p:nvPr/>
        </p:nvPicPr>
        <p:blipFill>
          <a:blip r:embed="rId3"/>
          <a:stretch>
            <a:fillRect/>
          </a:stretch>
        </p:blipFill>
        <p:spPr>
          <a:xfrm>
            <a:off x="2531484" y="4391891"/>
            <a:ext cx="6501785" cy="2195945"/>
          </a:xfrm>
          <a:prstGeom prst="rect">
            <a:avLst/>
          </a:prstGeom>
        </p:spPr>
      </p:pic>
      <p:sp>
        <p:nvSpPr>
          <p:cNvPr id="6" name="Title 5">
            <a:extLst>
              <a:ext uri="{FF2B5EF4-FFF2-40B4-BE49-F238E27FC236}">
                <a16:creationId xmlns:a16="http://schemas.microsoft.com/office/drawing/2014/main" id="{0660485E-E108-47AD-A253-4E129FFDCB10}"/>
              </a:ext>
            </a:extLst>
          </p:cNvPr>
          <p:cNvSpPr>
            <a:spLocks noGrp="1"/>
          </p:cNvSpPr>
          <p:nvPr>
            <p:ph type="title"/>
          </p:nvPr>
        </p:nvSpPr>
        <p:spPr>
          <a:xfrm>
            <a:off x="2532061" y="452718"/>
            <a:ext cx="7518773" cy="1200505"/>
          </a:xfrm>
        </p:spPr>
        <p:txBody>
          <a:bodyPr/>
          <a:lstStyle/>
          <a:p>
            <a:r>
              <a:rPr lang="en-US">
                <a:latin typeface="Arial"/>
                <a:cs typeface="Arial"/>
              </a:rPr>
              <a:t>Code Snippet </a:t>
            </a:r>
            <a:endParaRPr lang="en-IN" sz="2800">
              <a:latin typeface="Arial"/>
              <a:cs typeface="Arial"/>
            </a:endParaRPr>
          </a:p>
        </p:txBody>
      </p:sp>
    </p:spTree>
    <p:extLst>
      <p:ext uri="{BB962C8B-B14F-4D97-AF65-F5344CB8AC3E}">
        <p14:creationId xmlns:p14="http://schemas.microsoft.com/office/powerpoint/2010/main" val="91640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A8C7-2A05-4C00-9846-562A54392559}"/>
              </a:ext>
            </a:extLst>
          </p:cNvPr>
          <p:cNvSpPr>
            <a:spLocks noGrp="1"/>
          </p:cNvSpPr>
          <p:nvPr>
            <p:ph type="title"/>
          </p:nvPr>
        </p:nvSpPr>
        <p:spPr>
          <a:xfrm>
            <a:off x="646111" y="452718"/>
            <a:ext cx="9738098" cy="1400530"/>
          </a:xfrm>
        </p:spPr>
        <p:txBody>
          <a:bodyPr/>
          <a:lstStyle/>
          <a:p>
            <a:r>
              <a:rPr lang="en-US" u="sng">
                <a:latin typeface="Arial"/>
                <a:cs typeface="Arial"/>
              </a:rPr>
              <a:t>Training base model using MobileNetV2 </a:t>
            </a:r>
            <a:br>
              <a:rPr lang="en-US" u="sng">
                <a:latin typeface="Arial"/>
              </a:rPr>
            </a:br>
            <a:endParaRPr lang="en-US" u="sng">
              <a:latin typeface="Arial"/>
              <a:cs typeface="Arial"/>
            </a:endParaRPr>
          </a:p>
        </p:txBody>
      </p:sp>
      <p:sp>
        <p:nvSpPr>
          <p:cNvPr id="3" name="Content Placeholder 2">
            <a:extLst>
              <a:ext uri="{FF2B5EF4-FFF2-40B4-BE49-F238E27FC236}">
                <a16:creationId xmlns:a16="http://schemas.microsoft.com/office/drawing/2014/main" id="{A9355AB2-0B33-441B-AE04-2C603835A3A1}"/>
              </a:ext>
            </a:extLst>
          </p:cNvPr>
          <p:cNvSpPr>
            <a:spLocks noGrp="1"/>
          </p:cNvSpPr>
          <p:nvPr>
            <p:ph idx="1"/>
          </p:nvPr>
        </p:nvSpPr>
        <p:spPr>
          <a:xfrm>
            <a:off x="1103312" y="2052918"/>
            <a:ext cx="8975116" cy="4195481"/>
          </a:xfrm>
        </p:spPr>
        <p:txBody>
          <a:bodyPr vert="horz" lIns="91440" tIns="45720" rIns="91440" bIns="45720" rtlCol="0" anchor="t">
            <a:normAutofit/>
          </a:bodyPr>
          <a:lstStyle/>
          <a:p>
            <a:pPr algn="just">
              <a:buFont typeface="Wingdings" charset="2"/>
              <a:buChar char="q"/>
            </a:pPr>
            <a:r>
              <a:rPr lang="en-US" sz="2800">
                <a:latin typeface="Times New Roman"/>
                <a:cs typeface="Times New Roman"/>
              </a:rPr>
              <a:t>MobileNetV2 is a powerful image classification tool. The model analyzes the data  and extracts the most relevant features from our images. There are 19 bottleneck layers in MobileNetV2. In the Base Model, we used OpenCV to detect the face and mask from images and real time video stream, OpenCV's Caffe Model is used. It allows for faster and more accurate detection of masks in video streaming. </a:t>
            </a:r>
          </a:p>
        </p:txBody>
      </p:sp>
    </p:spTree>
    <p:extLst>
      <p:ext uri="{BB962C8B-B14F-4D97-AF65-F5344CB8AC3E}">
        <p14:creationId xmlns:p14="http://schemas.microsoft.com/office/powerpoint/2010/main" val="425204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vt:lpstr>
      <vt:lpstr>Face Mask Recognition System</vt:lpstr>
      <vt:lpstr>Group Members and their roles</vt:lpstr>
      <vt:lpstr>Introduction</vt:lpstr>
      <vt:lpstr>Software Used</vt:lpstr>
      <vt:lpstr>Programming Language : Python</vt:lpstr>
      <vt:lpstr>Frameworks &amp; Libraries Used</vt:lpstr>
      <vt:lpstr>Data Collection &amp; Image Preprocessing</vt:lpstr>
      <vt:lpstr>Code Snippet </vt:lpstr>
      <vt:lpstr>Training base model using MobileNetV2  </vt:lpstr>
      <vt:lpstr>Code Snippet</vt:lpstr>
      <vt:lpstr>Functions used on Proposed Model</vt:lpstr>
      <vt:lpstr>Model Evaluation and Plotting Graph</vt:lpstr>
      <vt:lpstr>Code Snippet</vt:lpstr>
      <vt:lpstr>Model Evaluation</vt:lpstr>
      <vt:lpstr>Graph Plotted</vt:lpstr>
      <vt:lpstr>Face Mask Detection via Live Feed </vt:lpstr>
      <vt:lpstr>Code Snippet</vt:lpstr>
      <vt:lpstr>System Architecture : Face Mask Detection</vt:lpstr>
      <vt:lpstr>Flow Chart : Face Mask Detection</vt:lpstr>
      <vt:lpstr>PowerPoint Presentation</vt:lpstr>
      <vt:lpstr>Front End - User Interface</vt:lpstr>
      <vt:lpstr>Code Snippet</vt:lpstr>
      <vt:lpstr>PowerPoint Presentation</vt:lpstr>
      <vt:lpstr>Limitations</vt:lpstr>
      <vt:lpstr>Conclusion and 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Recognition System</dc:title>
  <dc:creator>shefalimanshani18@gmail.com</dc:creator>
  <cp:revision>208</cp:revision>
  <dcterms:created xsi:type="dcterms:W3CDTF">2022-04-18T14:42:50Z</dcterms:created>
  <dcterms:modified xsi:type="dcterms:W3CDTF">2022-05-30T18:52:06Z</dcterms:modified>
</cp:coreProperties>
</file>