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3/15/2019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3/15/2019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3/15/2019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ntario.ca/data/schoolinformation-and-student-demograph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E75-6B8A-4F67-ADD1-725E104F321D}"/>
              </a:ext>
            </a:extLst>
          </p:cNvPr>
          <p:cNvSpPr>
            <a:spLocks noGrp="1"/>
          </p:cNvSpPr>
          <p:nvPr>
            <p:ph type="ctrTitle"/>
          </p:nvPr>
        </p:nvSpPr>
        <p:spPr/>
        <p:txBody>
          <a:bodyPr/>
          <a:lstStyle/>
          <a:p>
            <a:r>
              <a:rPr lang="en-US" dirty="0"/>
              <a:t>Capstone Final Project</a:t>
            </a:r>
          </a:p>
        </p:txBody>
      </p:sp>
      <p:sp>
        <p:nvSpPr>
          <p:cNvPr id="3" name="Subtitle 2">
            <a:extLst>
              <a:ext uri="{FF2B5EF4-FFF2-40B4-BE49-F238E27FC236}">
                <a16:creationId xmlns:a16="http://schemas.microsoft.com/office/drawing/2014/main" id="{E8990137-EFA3-411E-AFA5-F790EAF3BDA8}"/>
              </a:ext>
            </a:extLst>
          </p:cNvPr>
          <p:cNvSpPr>
            <a:spLocks noGrp="1"/>
          </p:cNvSpPr>
          <p:nvPr>
            <p:ph type="subTitle" idx="1"/>
          </p:nvPr>
        </p:nvSpPr>
        <p:spPr/>
        <p:txBody>
          <a:bodyPr/>
          <a:lstStyle/>
          <a:p>
            <a:r>
              <a:rPr lang="en-US" b="1" dirty="0"/>
              <a:t>Tutoring Service Location Search (Brampton/Ontario/ca)</a:t>
            </a:r>
            <a:endParaRPr lang="en-US" dirty="0"/>
          </a:p>
          <a:p>
            <a:endParaRPr lang="en-US" dirty="0"/>
          </a:p>
        </p:txBody>
      </p:sp>
    </p:spTree>
    <p:extLst>
      <p:ext uri="{BB962C8B-B14F-4D97-AF65-F5344CB8AC3E}">
        <p14:creationId xmlns:p14="http://schemas.microsoft.com/office/powerpoint/2010/main" val="60932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8AC-F1CD-460D-B659-B848DE3CE6E2}"/>
              </a:ext>
            </a:extLst>
          </p:cNvPr>
          <p:cNvSpPr>
            <a:spLocks noGrp="1"/>
          </p:cNvSpPr>
          <p:nvPr>
            <p:ph type="title"/>
          </p:nvPr>
        </p:nvSpPr>
        <p:spPr/>
        <p:txBody>
          <a:bodyPr/>
          <a:lstStyle/>
          <a:p>
            <a:r>
              <a:rPr lang="en-US" b="1" dirty="0"/>
              <a:t>5. Discussion:</a:t>
            </a:r>
            <a:br>
              <a:rPr lang="en-US" dirty="0"/>
            </a:br>
            <a:endParaRPr lang="en-US" dirty="0"/>
          </a:p>
        </p:txBody>
      </p:sp>
      <p:sp>
        <p:nvSpPr>
          <p:cNvPr id="3" name="Content Placeholder 2">
            <a:extLst>
              <a:ext uri="{FF2B5EF4-FFF2-40B4-BE49-F238E27FC236}">
                <a16:creationId xmlns:a16="http://schemas.microsoft.com/office/drawing/2014/main" id="{748F3CE6-ED22-48E8-9234-7201EF9E8BFE}"/>
              </a:ext>
            </a:extLst>
          </p:cNvPr>
          <p:cNvSpPr>
            <a:spLocks noGrp="1"/>
          </p:cNvSpPr>
          <p:nvPr>
            <p:ph idx="1"/>
          </p:nvPr>
        </p:nvSpPr>
        <p:spPr/>
        <p:txBody>
          <a:bodyPr>
            <a:normAutofit fontScale="92500" lnSpcReduction="10000"/>
          </a:bodyPr>
          <a:lstStyle/>
          <a:p>
            <a:r>
              <a:rPr lang="en-US" sz="2800" dirty="0"/>
              <a:t>This study was kept simple. </a:t>
            </a:r>
          </a:p>
          <a:p>
            <a:r>
              <a:rPr lang="en-US" sz="2800" dirty="0"/>
              <a:t>There exists more data that may be utilized, for example the percentage of students who pass standardized tests. </a:t>
            </a:r>
          </a:p>
          <a:p>
            <a:r>
              <a:rPr lang="en-US" sz="2800" dirty="0"/>
              <a:t>And we are only considering three searches, for better success we may add more. We are also ﬁltering said results manually and it could be automated. </a:t>
            </a:r>
          </a:p>
          <a:p>
            <a:r>
              <a:rPr lang="en-US" sz="2800" dirty="0"/>
              <a:t>The biggest limitation in the study is our sole use of foursquare free service. More search engines could be applied to obtain a complete list of the nearby services.</a:t>
            </a:r>
          </a:p>
          <a:p>
            <a:r>
              <a:rPr lang="en-US" dirty="0"/>
              <a:t> </a:t>
            </a:r>
          </a:p>
          <a:p>
            <a:endParaRPr lang="en-US" dirty="0"/>
          </a:p>
        </p:txBody>
      </p:sp>
    </p:spTree>
    <p:extLst>
      <p:ext uri="{BB962C8B-B14F-4D97-AF65-F5344CB8AC3E}">
        <p14:creationId xmlns:p14="http://schemas.microsoft.com/office/powerpoint/2010/main" val="205628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03960-EB72-48C6-A78C-9F4DFF608F54}"/>
              </a:ext>
            </a:extLst>
          </p:cNvPr>
          <p:cNvSpPr>
            <a:spLocks noGrp="1"/>
          </p:cNvSpPr>
          <p:nvPr>
            <p:ph type="title"/>
          </p:nvPr>
        </p:nvSpPr>
        <p:spPr>
          <a:xfrm>
            <a:off x="590927" y="687650"/>
            <a:ext cx="3100136" cy="916084"/>
          </a:xfrm>
        </p:spPr>
        <p:txBody>
          <a:bodyPr>
            <a:normAutofit fontScale="90000"/>
          </a:bodyPr>
          <a:lstStyle/>
          <a:p>
            <a:r>
              <a:rPr lang="en-US" sz="3200" b="1" dirty="0"/>
              <a:t>6. Conclusion:</a:t>
            </a:r>
            <a:br>
              <a:rPr lang="en-US" sz="3200" dirty="0"/>
            </a:br>
            <a:r>
              <a:rPr lang="en-US" sz="1700" dirty="0"/>
              <a:t> </a:t>
            </a:r>
            <a:br>
              <a:rPr lang="en-US" sz="1700" dirty="0"/>
            </a:br>
            <a:endParaRPr lang="en-US" sz="1700" dirty="0"/>
          </a:p>
        </p:txBody>
      </p:sp>
      <p:cxnSp>
        <p:nvCxnSpPr>
          <p:cNvPr id="15" name="Straight Connector 1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68573860-D4B8-4B66-A986-FEBE755F4143}"/>
              </a:ext>
            </a:extLst>
          </p:cNvPr>
          <p:cNvSpPr>
            <a:spLocks noGrp="1"/>
          </p:cNvSpPr>
          <p:nvPr>
            <p:ph idx="1"/>
          </p:nvPr>
        </p:nvSpPr>
        <p:spPr>
          <a:xfrm>
            <a:off x="492371" y="2736574"/>
            <a:ext cx="3084844" cy="3366047"/>
          </a:xfrm>
        </p:spPr>
        <p:txBody>
          <a:bodyPr>
            <a:normAutofit/>
          </a:bodyPr>
          <a:lstStyle/>
          <a:p>
            <a:r>
              <a:rPr lang="en-US" dirty="0"/>
              <a:t>We may conclude that there is one clearly optimal area towards the west side of Brampton. Please see the map here for the best location for our Business Owner to start a Tutorial Service:</a:t>
            </a:r>
          </a:p>
        </p:txBody>
      </p:sp>
      <p:pic>
        <p:nvPicPr>
          <p:cNvPr id="8" name="Content Placeholder 4">
            <a:extLst>
              <a:ext uri="{FF2B5EF4-FFF2-40B4-BE49-F238E27FC236}">
                <a16:creationId xmlns:a16="http://schemas.microsoft.com/office/drawing/2014/main" id="{4986E841-7BEC-4AE2-A8AB-7942C0F3DDAC}"/>
              </a:ext>
            </a:extLst>
          </p:cNvPr>
          <p:cNvPicPr>
            <a:picLocks noChangeAspect="1"/>
          </p:cNvPicPr>
          <p:nvPr/>
        </p:nvPicPr>
        <p:blipFill rotWithShape="1">
          <a:blip r:embed="rId2"/>
          <a:srcRect t="4246" r="1" b="15011"/>
          <a:stretch/>
        </p:blipFill>
        <p:spPr>
          <a:xfrm>
            <a:off x="4075043" y="10"/>
            <a:ext cx="8111272" cy="6857990"/>
          </a:xfrm>
          <a:prstGeom prst="rect">
            <a:avLst/>
          </a:prstGeom>
        </p:spPr>
      </p:pic>
    </p:spTree>
    <p:extLst>
      <p:ext uri="{BB962C8B-B14F-4D97-AF65-F5344CB8AC3E}">
        <p14:creationId xmlns:p14="http://schemas.microsoft.com/office/powerpoint/2010/main" val="387650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BC3C-62D1-4778-BA48-80945651E737}"/>
              </a:ext>
            </a:extLst>
          </p:cNvPr>
          <p:cNvSpPr>
            <a:spLocks noGrp="1"/>
          </p:cNvSpPr>
          <p:nvPr>
            <p:ph type="title"/>
          </p:nvPr>
        </p:nvSpPr>
        <p:spPr/>
        <p:txBody>
          <a:bodyPr/>
          <a:lstStyle/>
          <a:p>
            <a:r>
              <a:rPr lang="en-US" b="1" dirty="0"/>
              <a:t>1. Introduction/Business Problem:</a:t>
            </a:r>
            <a:br>
              <a:rPr lang="en-US" dirty="0"/>
            </a:br>
            <a:endParaRPr lang="en-US" dirty="0"/>
          </a:p>
        </p:txBody>
      </p:sp>
      <p:sp>
        <p:nvSpPr>
          <p:cNvPr id="3" name="Content Placeholder 2">
            <a:extLst>
              <a:ext uri="{FF2B5EF4-FFF2-40B4-BE49-F238E27FC236}">
                <a16:creationId xmlns:a16="http://schemas.microsoft.com/office/drawing/2014/main" id="{3BBE9F2C-000C-4824-92F8-985867F665B0}"/>
              </a:ext>
            </a:extLst>
          </p:cNvPr>
          <p:cNvSpPr>
            <a:spLocks noGrp="1"/>
          </p:cNvSpPr>
          <p:nvPr>
            <p:ph idx="1"/>
          </p:nvPr>
        </p:nvSpPr>
        <p:spPr/>
        <p:txBody>
          <a:bodyPr/>
          <a:lstStyle/>
          <a:p>
            <a:r>
              <a:rPr lang="en-US" dirty="0"/>
              <a:t>Our goal is to ﬁnd the best location (areas/neighborhood) to start a tutoring service business in Ontario (Brampton), Canada. We need to ﬁnd areas with the schools with the largest enrollment as well as the lowest number of existing tutoring services (oﬀered nearby). </a:t>
            </a:r>
          </a:p>
          <a:p>
            <a:r>
              <a:rPr lang="en-US" dirty="0"/>
              <a:t>The presence of schools determines existence of clients (students), the lack of existing tutoring services means a lack of competition for our prospective business owner. </a:t>
            </a:r>
          </a:p>
          <a:p>
            <a:r>
              <a:rPr lang="en-US" dirty="0"/>
              <a:t>We also consider schools with a lower percentage of low-income families or a higher percentage of parents with university education which indicates that parents can aﬀord the tutorial services offered by the business owner. </a:t>
            </a:r>
          </a:p>
          <a:p>
            <a:r>
              <a:rPr lang="en-US" dirty="0"/>
              <a:t>The process is to specialize, ﬁltering for Elementary or Secondary School, cities, and such.</a:t>
            </a:r>
          </a:p>
          <a:p>
            <a:endParaRPr lang="en-US" dirty="0"/>
          </a:p>
        </p:txBody>
      </p:sp>
    </p:spTree>
    <p:extLst>
      <p:ext uri="{BB962C8B-B14F-4D97-AF65-F5344CB8AC3E}">
        <p14:creationId xmlns:p14="http://schemas.microsoft.com/office/powerpoint/2010/main" val="390658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9BDD-7C72-4DA7-A40C-12E17E76AA43}"/>
              </a:ext>
            </a:extLst>
          </p:cNvPr>
          <p:cNvSpPr>
            <a:spLocks noGrp="1"/>
          </p:cNvSpPr>
          <p:nvPr>
            <p:ph type="title"/>
          </p:nvPr>
        </p:nvSpPr>
        <p:spPr/>
        <p:txBody>
          <a:bodyPr>
            <a:normAutofit/>
          </a:bodyPr>
          <a:lstStyle/>
          <a:p>
            <a:r>
              <a:rPr lang="en-US" b="1" dirty="0"/>
              <a:t>2. Data:</a:t>
            </a:r>
            <a:br>
              <a:rPr lang="en-US" dirty="0"/>
            </a:br>
            <a:endParaRPr lang="en-US" dirty="0"/>
          </a:p>
        </p:txBody>
      </p:sp>
      <p:sp>
        <p:nvSpPr>
          <p:cNvPr id="3" name="Content Placeholder 2">
            <a:extLst>
              <a:ext uri="{FF2B5EF4-FFF2-40B4-BE49-F238E27FC236}">
                <a16:creationId xmlns:a16="http://schemas.microsoft.com/office/drawing/2014/main" id="{11835AB3-5099-4429-9451-0302907B0A76}"/>
              </a:ext>
            </a:extLst>
          </p:cNvPr>
          <p:cNvSpPr>
            <a:spLocks noGrp="1"/>
          </p:cNvSpPr>
          <p:nvPr>
            <p:ph idx="1"/>
          </p:nvPr>
        </p:nvSpPr>
        <p:spPr/>
        <p:txBody>
          <a:bodyPr/>
          <a:lstStyle/>
          <a:p>
            <a:r>
              <a:rPr lang="en-US" dirty="0"/>
              <a:t>Source data is publicly available from the government of Ontario at the following link: </a:t>
            </a:r>
            <a:r>
              <a:rPr lang="en-US" u="sng" dirty="0">
                <a:hlinkClick r:id="rId2"/>
              </a:rPr>
              <a:t>https://www.ontario.ca/data/schoolinformation-and-student-demographics</a:t>
            </a:r>
            <a:endParaRPr lang="en-US" dirty="0"/>
          </a:p>
          <a:p>
            <a:r>
              <a:rPr lang="en-US" dirty="0"/>
              <a:t>This data-set provides info about almost 5,000 schools all over Ontario, with the location coordinates and the number of students enrolled. </a:t>
            </a:r>
          </a:p>
          <a:p>
            <a:r>
              <a:rPr lang="en-US" dirty="0"/>
              <a:t>Using the location data along with foursquare, a venue search engine, we may search for tutoring services near each of the schools. </a:t>
            </a:r>
          </a:p>
          <a:p>
            <a:r>
              <a:rPr lang="en-US" dirty="0"/>
              <a:t>These will be categorized by the number of services nearby. </a:t>
            </a:r>
          </a:p>
          <a:p>
            <a:endParaRPr lang="en-US" dirty="0"/>
          </a:p>
        </p:txBody>
      </p:sp>
    </p:spTree>
    <p:extLst>
      <p:ext uri="{BB962C8B-B14F-4D97-AF65-F5344CB8AC3E}">
        <p14:creationId xmlns:p14="http://schemas.microsoft.com/office/powerpoint/2010/main" val="359302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21A-3A00-47AA-B77E-68725DF46720}"/>
              </a:ext>
            </a:extLst>
          </p:cNvPr>
          <p:cNvSpPr>
            <a:spLocks noGrp="1"/>
          </p:cNvSpPr>
          <p:nvPr>
            <p:ph type="title"/>
          </p:nvPr>
        </p:nvSpPr>
        <p:spPr/>
        <p:txBody>
          <a:bodyPr/>
          <a:lstStyle/>
          <a:p>
            <a:r>
              <a:rPr lang="en-US" b="1" dirty="0"/>
              <a:t>3. Methodology:</a:t>
            </a:r>
            <a:br>
              <a:rPr lang="en-US" dirty="0"/>
            </a:br>
            <a:endParaRPr lang="en-US" dirty="0"/>
          </a:p>
        </p:txBody>
      </p:sp>
      <p:sp>
        <p:nvSpPr>
          <p:cNvPr id="3" name="Content Placeholder 2">
            <a:extLst>
              <a:ext uri="{FF2B5EF4-FFF2-40B4-BE49-F238E27FC236}">
                <a16:creationId xmlns:a16="http://schemas.microsoft.com/office/drawing/2014/main" id="{B9D1CB77-C531-4DE6-BBF5-574DB65EA30C}"/>
              </a:ext>
            </a:extLst>
          </p:cNvPr>
          <p:cNvSpPr>
            <a:spLocks noGrp="1"/>
          </p:cNvSpPr>
          <p:nvPr>
            <p:ph idx="1"/>
          </p:nvPr>
        </p:nvSpPr>
        <p:spPr/>
        <p:txBody>
          <a:bodyPr/>
          <a:lstStyle/>
          <a:p>
            <a:r>
              <a:rPr lang="en-US" dirty="0"/>
              <a:t>After getting the data, we will keep only the columns that will be utilized for our study purpose.</a:t>
            </a:r>
          </a:p>
          <a:p>
            <a:r>
              <a:rPr lang="en-US" dirty="0"/>
              <a:t> Required fields are: school name, location coordinates, enrolment and the percentages of low-income families and parents with university education. </a:t>
            </a:r>
          </a:p>
          <a:p>
            <a:r>
              <a:rPr lang="en-US" dirty="0"/>
              <a:t>Entries with null school names, coordinates or enrolment values are ignored. Null values in the remaining columns are replaced with the average of the non-null values. </a:t>
            </a:r>
          </a:p>
          <a:p>
            <a:r>
              <a:rPr lang="en-US" dirty="0"/>
              <a:t>We will use the schools in the city of Brampton to show the process applied. Using the Brampton school coordinates we search the Foursquare database for ‘tutor‘, ‘math‘, and ‘learning‘ venues at the location of the school. A search radius of 3 km has been chosen for this example. </a:t>
            </a:r>
          </a:p>
          <a:p>
            <a:r>
              <a:rPr lang="en-US" dirty="0"/>
              <a:t>From the resulting venues we collect the number of venues returned for each school as well as a complete list of unique venues returned along with their coordinates for mapping purposes.</a:t>
            </a:r>
          </a:p>
          <a:p>
            <a:endParaRPr lang="en-US" dirty="0"/>
          </a:p>
        </p:txBody>
      </p:sp>
    </p:spTree>
    <p:extLst>
      <p:ext uri="{BB962C8B-B14F-4D97-AF65-F5344CB8AC3E}">
        <p14:creationId xmlns:p14="http://schemas.microsoft.com/office/powerpoint/2010/main" val="281089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33E3-21C9-423D-9F6C-55ABE507E306}"/>
              </a:ext>
            </a:extLst>
          </p:cNvPr>
          <p:cNvSpPr>
            <a:spLocks noGrp="1"/>
          </p:cNvSpPr>
          <p:nvPr>
            <p:ph type="title"/>
          </p:nvPr>
        </p:nvSpPr>
        <p:spPr/>
        <p:txBody>
          <a:bodyPr>
            <a:normAutofit/>
          </a:bodyPr>
          <a:lstStyle/>
          <a:p>
            <a:r>
              <a:rPr lang="en-US" sz="2800" dirty="0"/>
              <a:t>We will plot markers for both the schools and the tutoring services found: (Blue markers are schools &amp; Red markers are tutoring services each with a yellow circle for the 3km search radius used)</a:t>
            </a:r>
          </a:p>
        </p:txBody>
      </p:sp>
      <p:sp>
        <p:nvSpPr>
          <p:cNvPr id="3" name="Content Placeholder 2">
            <a:extLst>
              <a:ext uri="{FF2B5EF4-FFF2-40B4-BE49-F238E27FC236}">
                <a16:creationId xmlns:a16="http://schemas.microsoft.com/office/drawing/2014/main" id="{6C830971-BD84-4692-9EF0-FE60461B198A}"/>
              </a:ext>
            </a:extLst>
          </p:cNvPr>
          <p:cNvSpPr>
            <a:spLocks noGrp="1"/>
          </p:cNvSpPr>
          <p:nvPr>
            <p:ph idx="1"/>
          </p:nvPr>
        </p:nvSpPr>
        <p:spPr>
          <a:xfrm>
            <a:off x="1097280" y="1845734"/>
            <a:ext cx="10058400" cy="4440766"/>
          </a:xfrm>
        </p:spPr>
        <p:txBody>
          <a:bodyPr/>
          <a:lstStyle/>
          <a:p>
            <a:endParaRPr lang="en-US" dirty="0"/>
          </a:p>
        </p:txBody>
      </p:sp>
      <p:pic>
        <p:nvPicPr>
          <p:cNvPr id="5" name="Picture 4">
            <a:extLst>
              <a:ext uri="{FF2B5EF4-FFF2-40B4-BE49-F238E27FC236}">
                <a16:creationId xmlns:a16="http://schemas.microsoft.com/office/drawing/2014/main" id="{6451B6CD-DF73-48C9-A0C9-46932F7D4B64}"/>
              </a:ext>
            </a:extLst>
          </p:cNvPr>
          <p:cNvPicPr>
            <a:picLocks noChangeAspect="1"/>
          </p:cNvPicPr>
          <p:nvPr/>
        </p:nvPicPr>
        <p:blipFill>
          <a:blip r:embed="rId2"/>
          <a:stretch>
            <a:fillRect/>
          </a:stretch>
        </p:blipFill>
        <p:spPr>
          <a:xfrm>
            <a:off x="1804356" y="1948420"/>
            <a:ext cx="8056436" cy="4338080"/>
          </a:xfrm>
          <a:prstGeom prst="rect">
            <a:avLst/>
          </a:prstGeom>
        </p:spPr>
      </p:pic>
    </p:spTree>
    <p:extLst>
      <p:ext uri="{BB962C8B-B14F-4D97-AF65-F5344CB8AC3E}">
        <p14:creationId xmlns:p14="http://schemas.microsoft.com/office/powerpoint/2010/main" val="204093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EC1-E4BA-4A0E-BC41-440175C064FC}"/>
              </a:ext>
            </a:extLst>
          </p:cNvPr>
          <p:cNvSpPr>
            <a:spLocks noGrp="1"/>
          </p:cNvSpPr>
          <p:nvPr>
            <p:ph type="title"/>
          </p:nvPr>
        </p:nvSpPr>
        <p:spPr/>
        <p:txBody>
          <a:bodyPr>
            <a:normAutofit/>
          </a:bodyPr>
          <a:lstStyle/>
          <a:p>
            <a:r>
              <a:rPr lang="en-US" sz="2400" dirty="0"/>
              <a:t>A naive measure of available students per school is defined. We calculate for each school by the following equation, the 1 in the denominator represents including our projected tutoring service, the measure gives each nearby tutoring service an equal share of the enrolled students for the school:</a:t>
            </a:r>
          </a:p>
        </p:txBody>
      </p:sp>
      <p:sp>
        <p:nvSpPr>
          <p:cNvPr id="3" name="Content Placeholder 2">
            <a:extLst>
              <a:ext uri="{FF2B5EF4-FFF2-40B4-BE49-F238E27FC236}">
                <a16:creationId xmlns:a16="http://schemas.microsoft.com/office/drawing/2014/main" id="{DF8BEAEE-1B94-44FB-BD37-8C8359AB0296}"/>
              </a:ext>
            </a:extLst>
          </p:cNvPr>
          <p:cNvSpPr>
            <a:spLocks noGrp="1"/>
          </p:cNvSpPr>
          <p:nvPr>
            <p:ph idx="1"/>
          </p:nvPr>
        </p:nvSpPr>
        <p:spPr/>
        <p:txBody>
          <a:bodyPr>
            <a:normAutofit fontScale="85000" lnSpcReduction="20000"/>
          </a:bodyPr>
          <a:lstStyle/>
          <a:p>
            <a:r>
              <a:rPr lang="en-US" dirty="0" err="1"/>
              <a:t>Available_students</a:t>
            </a:r>
            <a:r>
              <a:rPr lang="en-US" dirty="0"/>
              <a:t> = (</a:t>
            </a:r>
            <a:r>
              <a:rPr lang="en-US" dirty="0" err="1"/>
              <a:t>enrolled_students</a:t>
            </a:r>
            <a:r>
              <a:rPr lang="en-US" dirty="0"/>
              <a:t> / (</a:t>
            </a:r>
            <a:r>
              <a:rPr lang="en-US" dirty="0" err="1"/>
              <a:t>nearby_tutors</a:t>
            </a:r>
            <a:r>
              <a:rPr lang="en-US" dirty="0"/>
              <a:t> + 1))</a:t>
            </a:r>
          </a:p>
          <a:p>
            <a:r>
              <a:rPr lang="en-US" dirty="0"/>
              <a:t>This measure is important because it emphasizes the priority of schools with few nearby tutoring services by the nature of f(x) = (1 / (x+1))</a:t>
            </a:r>
          </a:p>
          <a:p>
            <a:r>
              <a:rPr lang="en-US" dirty="0"/>
              <a:t>This measure can (and will soon) be extended by instead acquiring the distance between a given school and each of the nearby services and assigning a portion of the enrolled students to each service depending on how close they are to the school.</a:t>
            </a:r>
          </a:p>
          <a:p>
            <a:r>
              <a:rPr lang="en-US" dirty="0"/>
              <a:t>Take for example School X which has 100 students, Service A 1km away and Service B 2km away. We have a ‘total service distance‘ of 3km we want Service A to obtain twice as many students as it is half as far, we calculate (1− (1km / 3km)) = 0.67 and (1− (2km / 3km)) = 0.33. As desired Service A is assigned 67 students and Service B is assigned 33 students.</a:t>
            </a:r>
          </a:p>
          <a:p>
            <a:r>
              <a:rPr lang="en-US" dirty="0"/>
              <a:t>This can be further augmented by only assigning the portion of the students which are not low income or assigning more importance to the percentage of parents with university education.</a:t>
            </a:r>
          </a:p>
          <a:p>
            <a:r>
              <a:rPr lang="en-US" dirty="0"/>
              <a:t>We have some data to categorize our schools by proﬁtability now. We will group our schools into clusters through a </a:t>
            </a:r>
            <a:r>
              <a:rPr lang="en-US" dirty="0" err="1"/>
              <a:t>KMeans</a:t>
            </a:r>
            <a:r>
              <a:rPr lang="en-US" dirty="0"/>
              <a:t> algorithm. We would like to have classes for low/medium/high levels of our three features: enrolment, number of nearby services and economic status so we look to deﬁne 9 clusters.</a:t>
            </a:r>
          </a:p>
        </p:txBody>
      </p:sp>
    </p:spTree>
    <p:extLst>
      <p:ext uri="{BB962C8B-B14F-4D97-AF65-F5344CB8AC3E}">
        <p14:creationId xmlns:p14="http://schemas.microsoft.com/office/powerpoint/2010/main" val="343007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1FDC-D2AF-4AEB-B992-E3432F8F97E0}"/>
              </a:ext>
            </a:extLst>
          </p:cNvPr>
          <p:cNvSpPr>
            <a:spLocks noGrp="1"/>
          </p:cNvSpPr>
          <p:nvPr>
            <p:ph type="title"/>
          </p:nvPr>
        </p:nvSpPr>
        <p:spPr/>
        <p:txBody>
          <a:bodyPr>
            <a:normAutofit fontScale="90000"/>
          </a:bodyPr>
          <a:lstStyle/>
          <a:p>
            <a:r>
              <a:rPr lang="en-US" b="1" dirty="0"/>
              <a:t>4. Results:</a:t>
            </a:r>
            <a:br>
              <a:rPr lang="en-US" dirty="0"/>
            </a:br>
            <a:r>
              <a:rPr lang="en-US" sz="2700" dirty="0"/>
              <a:t>The clusters received reveal the schools with the least competition and highest available students. The areas interesting to us are the green and orange markers, green markers are high enrolment schools:</a:t>
            </a:r>
          </a:p>
        </p:txBody>
      </p:sp>
      <p:pic>
        <p:nvPicPr>
          <p:cNvPr id="5" name="Content Placeholder 4">
            <a:extLst>
              <a:ext uri="{FF2B5EF4-FFF2-40B4-BE49-F238E27FC236}">
                <a16:creationId xmlns:a16="http://schemas.microsoft.com/office/drawing/2014/main" id="{04344D0F-16AE-4950-8B55-2CCB0F45A674}"/>
              </a:ext>
            </a:extLst>
          </p:cNvPr>
          <p:cNvPicPr>
            <a:picLocks noGrp="1" noChangeAspect="1"/>
          </p:cNvPicPr>
          <p:nvPr>
            <p:ph idx="1"/>
          </p:nvPr>
        </p:nvPicPr>
        <p:blipFill>
          <a:blip r:embed="rId2"/>
          <a:stretch>
            <a:fillRect/>
          </a:stretch>
        </p:blipFill>
        <p:spPr>
          <a:xfrm>
            <a:off x="2055232" y="1914525"/>
            <a:ext cx="8588956" cy="4099603"/>
          </a:xfrm>
        </p:spPr>
      </p:pic>
    </p:spTree>
    <p:extLst>
      <p:ext uri="{BB962C8B-B14F-4D97-AF65-F5344CB8AC3E}">
        <p14:creationId xmlns:p14="http://schemas.microsoft.com/office/powerpoint/2010/main" val="207249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3D5F-2DF4-4210-AA36-AD21FEB88A03}"/>
              </a:ext>
            </a:extLst>
          </p:cNvPr>
          <p:cNvSpPr>
            <a:spLocks noGrp="1"/>
          </p:cNvSpPr>
          <p:nvPr>
            <p:ph type="title"/>
          </p:nvPr>
        </p:nvSpPr>
        <p:spPr/>
        <p:txBody>
          <a:bodyPr>
            <a:normAutofit/>
          </a:bodyPr>
          <a:lstStyle/>
          <a:p>
            <a:r>
              <a:rPr lang="en-US" sz="2400" dirty="0"/>
              <a:t>The best area within Brampton seems to be on the west, near Guardian Angels Catholic Elementary School and the surrounding schools (Worthington Public School, St. Bonaventure Catholic Elementary, McCrimmon Middle School, </a:t>
            </a:r>
            <a:r>
              <a:rPr lang="en-US" sz="2400" dirty="0" err="1"/>
              <a:t>Brisdale</a:t>
            </a:r>
            <a:r>
              <a:rPr lang="en-US" sz="2400" dirty="0"/>
              <a:t> Public School, St. Aidan Catholic Elementary, etc.)</a:t>
            </a:r>
          </a:p>
        </p:txBody>
      </p:sp>
      <p:pic>
        <p:nvPicPr>
          <p:cNvPr id="5" name="Content Placeholder 4">
            <a:extLst>
              <a:ext uri="{FF2B5EF4-FFF2-40B4-BE49-F238E27FC236}">
                <a16:creationId xmlns:a16="http://schemas.microsoft.com/office/drawing/2014/main" id="{C5CE1210-A03D-4E63-A6F0-7787AE0ABC29}"/>
              </a:ext>
            </a:extLst>
          </p:cNvPr>
          <p:cNvPicPr>
            <a:picLocks noGrp="1" noChangeAspect="1"/>
          </p:cNvPicPr>
          <p:nvPr>
            <p:ph idx="1"/>
          </p:nvPr>
        </p:nvPicPr>
        <p:blipFill>
          <a:blip r:embed="rId2"/>
          <a:stretch>
            <a:fillRect/>
          </a:stretch>
        </p:blipFill>
        <p:spPr>
          <a:xfrm>
            <a:off x="2020037" y="1846263"/>
            <a:ext cx="7339075" cy="4362626"/>
          </a:xfrm>
        </p:spPr>
      </p:pic>
    </p:spTree>
    <p:extLst>
      <p:ext uri="{BB962C8B-B14F-4D97-AF65-F5344CB8AC3E}">
        <p14:creationId xmlns:p14="http://schemas.microsoft.com/office/powerpoint/2010/main" val="342259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6C9D135-2BF4-4694-8732-88EEE18AA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778FCE6-4D20-4A9A-90B4-C948024E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BCBF307-3BC6-4D33-BC45-E7DADD14F2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26B229C7-9B45-4F13-BD80-FF26C310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96FEF-B13A-4331-B44A-DE65DF95BC8B}"/>
              </a:ext>
            </a:extLst>
          </p:cNvPr>
          <p:cNvSpPr>
            <a:spLocks noGrp="1"/>
          </p:cNvSpPr>
          <p:nvPr>
            <p:ph type="title"/>
          </p:nvPr>
        </p:nvSpPr>
        <p:spPr>
          <a:xfrm>
            <a:off x="8141110" y="639097"/>
            <a:ext cx="3401961" cy="3686015"/>
          </a:xfrm>
        </p:spPr>
        <p:txBody>
          <a:bodyPr vert="horz" lIns="91440" tIns="45720" rIns="91440" bIns="45720" rtlCol="0" anchor="b">
            <a:normAutofit/>
          </a:bodyPr>
          <a:lstStyle/>
          <a:p>
            <a:br>
              <a:rPr lang="en-US" sz="2600">
                <a:solidFill>
                  <a:schemeClr val="tx1">
                    <a:lumMod val="85000"/>
                    <a:lumOff val="15000"/>
                  </a:schemeClr>
                </a:solidFill>
              </a:rPr>
            </a:br>
            <a:r>
              <a:rPr lang="en-US" sz="2600">
                <a:solidFill>
                  <a:schemeClr val="tx1">
                    <a:lumMod val="85000"/>
                    <a:lumOff val="15000"/>
                  </a:schemeClr>
                </a:solidFill>
              </a:rPr>
              <a:t>Most of the code used to generate this report has been generalized for simple use in doing this process for cities in Ontario as well as combinations for cities. Example Map:</a:t>
            </a:r>
            <a:br>
              <a:rPr lang="en-US" sz="2600">
                <a:solidFill>
                  <a:schemeClr val="tx1">
                    <a:lumMod val="85000"/>
                    <a:lumOff val="15000"/>
                  </a:schemeClr>
                </a:solidFill>
              </a:rPr>
            </a:br>
            <a:endParaRPr lang="en-US" sz="2600">
              <a:solidFill>
                <a:schemeClr val="tx1">
                  <a:lumMod val="85000"/>
                  <a:lumOff val="15000"/>
                </a:schemeClr>
              </a:solidFill>
            </a:endParaRPr>
          </a:p>
        </p:txBody>
      </p:sp>
      <p:pic>
        <p:nvPicPr>
          <p:cNvPr id="9" name="Content Placeholder 8">
            <a:extLst>
              <a:ext uri="{FF2B5EF4-FFF2-40B4-BE49-F238E27FC236}">
                <a16:creationId xmlns:a16="http://schemas.microsoft.com/office/drawing/2014/main" id="{4E3AF629-03AC-4345-A9FF-1FCB68586CCD}"/>
              </a:ext>
            </a:extLst>
          </p:cNvPr>
          <p:cNvPicPr>
            <a:picLocks noGrp="1" noChangeAspect="1"/>
          </p:cNvPicPr>
          <p:nvPr>
            <p:ph idx="1"/>
          </p:nvPr>
        </p:nvPicPr>
        <p:blipFill>
          <a:blip r:embed="rId2"/>
          <a:stretch>
            <a:fillRect/>
          </a:stretch>
        </p:blipFill>
        <p:spPr>
          <a:xfrm>
            <a:off x="1090608" y="640081"/>
            <a:ext cx="5998998" cy="5054156"/>
          </a:xfrm>
          <a:prstGeom prst="rect">
            <a:avLst/>
          </a:prstGeom>
        </p:spPr>
      </p:pic>
      <p:cxnSp>
        <p:nvCxnSpPr>
          <p:cNvPr id="22" name="Straight Connector 21">
            <a:extLst>
              <a:ext uri="{FF2B5EF4-FFF2-40B4-BE49-F238E27FC236}">
                <a16:creationId xmlns:a16="http://schemas.microsoft.com/office/drawing/2014/main" id="{CBFBA6A7-95D6-4239-B14C-C391C9AB0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FD99AF6-F027-43A0-A89A-36FCA2C85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A33A5B0-1EE4-4C83-AC98-9F6452940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017024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otalTime>11</TotalTime>
  <Words>953</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Capstone Final Project</vt:lpstr>
      <vt:lpstr>1. Introduction/Business Problem: </vt:lpstr>
      <vt:lpstr>2. Data: </vt:lpstr>
      <vt:lpstr>3. Methodology: </vt:lpstr>
      <vt:lpstr>We will plot markers for both the schools and the tutoring services found: (Blue markers are schools &amp; Red markers are tutoring services each with a yellow circle for the 3km search radius used)</vt:lpstr>
      <vt:lpstr>A naive measure of available students per school is defined. We calculate for each school by the following equation, the 1 in the denominator represents including our projected tutoring service, the measure gives each nearby tutoring service an equal share of the enrolled students for the school:</vt:lpstr>
      <vt:lpstr>4. Results: The clusters received reveal the schools with the least competition and highest available students. The areas interesting to us are the green and orange markers, green markers are high enrolment schools:</vt:lpstr>
      <vt:lpstr>The best area within Brampton seems to be on the west, near Guardian Angels Catholic Elementary School and the surrounding schools (Worthington Public School, St. Bonaventure Catholic Elementary, McCrimmon Middle School, Brisdale Public School, St. Aidan Catholic Elementary, etc.)</vt:lpstr>
      <vt:lpstr> Most of the code used to generate this report has been generalized for simple use in doing this process for cities in Ontario as well as combinations for cities. Example Map: </vt:lpstr>
      <vt:lpstr>5. Discussion: </vt:lpstr>
      <vt:lpstr>6.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dc:title>
  <dc:creator>Sarder Sohel Ahmed</dc:creator>
  <cp:lastModifiedBy>Sarder Sohel Ahmed</cp:lastModifiedBy>
  <cp:revision>2</cp:revision>
  <dcterms:created xsi:type="dcterms:W3CDTF">2019-03-16T04:33:53Z</dcterms:created>
  <dcterms:modified xsi:type="dcterms:W3CDTF">2019-03-16T04:45:38Z</dcterms:modified>
</cp:coreProperties>
</file>