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7" r:id="rId2"/>
    <p:sldId id="278" r:id="rId3"/>
    <p:sldId id="295" r:id="rId4"/>
    <p:sldId id="279" r:id="rId5"/>
    <p:sldId id="296" r:id="rId6"/>
    <p:sldId id="277" r:id="rId7"/>
    <p:sldId id="305" r:id="rId8"/>
    <p:sldId id="302" r:id="rId9"/>
    <p:sldId id="281" r:id="rId10"/>
    <p:sldId id="285" r:id="rId11"/>
    <p:sldId id="308" r:id="rId12"/>
    <p:sldId id="301" r:id="rId13"/>
    <p:sldId id="309" r:id="rId14"/>
    <p:sldId id="328" r:id="rId15"/>
    <p:sldId id="310" r:id="rId16"/>
    <p:sldId id="312" r:id="rId17"/>
    <p:sldId id="325" r:id="rId18"/>
    <p:sldId id="311" r:id="rId19"/>
    <p:sldId id="282" r:id="rId20"/>
    <p:sldId id="297" r:id="rId21"/>
    <p:sldId id="284" r:id="rId22"/>
    <p:sldId id="283" r:id="rId23"/>
    <p:sldId id="287" r:id="rId24"/>
    <p:sldId id="290" r:id="rId25"/>
    <p:sldId id="307" r:id="rId26"/>
    <p:sldId id="291" r:id="rId27"/>
    <p:sldId id="299" r:id="rId28"/>
    <p:sldId id="306" r:id="rId29"/>
    <p:sldId id="303" r:id="rId30"/>
    <p:sldId id="313" r:id="rId31"/>
    <p:sldId id="317" r:id="rId32"/>
    <p:sldId id="292" r:id="rId33"/>
    <p:sldId id="326" r:id="rId34"/>
    <p:sldId id="327" r:id="rId35"/>
    <p:sldId id="293" r:id="rId36"/>
    <p:sldId id="294" r:id="rId37"/>
    <p:sldId id="314" r:id="rId38"/>
    <p:sldId id="315" r:id="rId39"/>
    <p:sldId id="329" r:id="rId40"/>
    <p:sldId id="330" r:id="rId41"/>
    <p:sldId id="316" r:id="rId42"/>
    <p:sldId id="319" r:id="rId43"/>
    <p:sldId id="320" r:id="rId44"/>
    <p:sldId id="321" r:id="rId45"/>
    <p:sldId id="322" r:id="rId46"/>
    <p:sldId id="323" r:id="rId47"/>
    <p:sldId id="318" r:id="rId48"/>
    <p:sldId id="324" r:id="rId49"/>
    <p:sldId id="331" r:id="rId50"/>
    <p:sldId id="288" r:id="rId51"/>
    <p:sldId id="289" r:id="rId52"/>
    <p:sldId id="261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AFE"/>
    <a:srgbClr val="0E8100"/>
    <a:srgbClr val="ED0303"/>
    <a:srgbClr val="969696"/>
    <a:srgbClr val="780693"/>
    <a:srgbClr val="62C762"/>
    <a:srgbClr val="3CF63C"/>
    <a:srgbClr val="6A6AEA"/>
    <a:srgbClr val="FF71A0"/>
    <a:srgbClr val="007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472" autoAdjust="0"/>
  </p:normalViewPr>
  <p:slideViewPr>
    <p:cSldViewPr snapToGrid="0">
      <p:cViewPr varScale="1">
        <p:scale>
          <a:sx n="81" d="100"/>
          <a:sy n="81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-1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6463E-D1DC-4D3B-AAEF-FEB8819DC4AA}" type="datetimeFigureOut">
              <a:rPr lang="fr-CH" smtClean="0"/>
              <a:t>19.10.2020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3F1F-CE6B-4945-BDF8-DCF11890D20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993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CPU:</a:t>
            </a:r>
            <a:r>
              <a:rPr lang="fr-CH" dirty="0"/>
              <a:t> Central </a:t>
            </a:r>
            <a:r>
              <a:rPr lang="fr-CH" dirty="0" err="1"/>
              <a:t>Processing</a:t>
            </a:r>
            <a:r>
              <a:rPr lang="fr-CH" dirty="0"/>
              <a:t> Unit -&gt; exécute les instructions machine.</a:t>
            </a:r>
          </a:p>
          <a:p>
            <a:r>
              <a:rPr lang="fr-CH" u="sng" dirty="0"/>
              <a:t>GPU:</a:t>
            </a:r>
            <a:r>
              <a:rPr lang="fr-CH" u="none" dirty="0"/>
              <a:t> Graphics </a:t>
            </a:r>
            <a:r>
              <a:rPr lang="fr-CH" u="none" dirty="0" err="1"/>
              <a:t>Processing</a:t>
            </a:r>
            <a:r>
              <a:rPr lang="fr-CH" u="none" dirty="0"/>
              <a:t> Unit -&gt; fonction de calcule d’image à afficher sur l’écran.</a:t>
            </a:r>
            <a:endParaRPr lang="fr-CH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u="sng" dirty="0"/>
              <a:t>PCI = </a:t>
            </a:r>
            <a:r>
              <a:rPr lang="fr-CH" u="sng" dirty="0" err="1"/>
              <a:t>Peripheral</a:t>
            </a:r>
            <a:r>
              <a:rPr lang="fr-CH" u="sng" dirty="0"/>
              <a:t> Component </a:t>
            </a:r>
            <a:r>
              <a:rPr lang="fr-CH" u="sng" dirty="0" err="1"/>
              <a:t>Interconnect</a:t>
            </a:r>
            <a:r>
              <a:rPr lang="fr-CH" u="sng" dirty="0"/>
              <a:t>.</a:t>
            </a:r>
            <a:r>
              <a:rPr lang="fr-CH" u="none" dirty="0"/>
              <a:t> </a:t>
            </a:r>
            <a:r>
              <a:rPr lang="fr-CH" dirty="0"/>
              <a:t> Bus permettant de connecter des cartes pour communiquer entre elles.</a:t>
            </a:r>
          </a:p>
          <a:p>
            <a:endParaRPr lang="fr-CH" dirty="0"/>
          </a:p>
          <a:p>
            <a:r>
              <a:rPr lang="fr-CH" dirty="0" err="1"/>
              <a:t>Shader</a:t>
            </a:r>
            <a:r>
              <a:rPr lang="fr-CH" dirty="0"/>
              <a:t> exécutés par le GPU et bons candidats pour être exécutés en parallèle. </a:t>
            </a:r>
            <a:br>
              <a:rPr lang="fr-CH" dirty="0"/>
            </a:br>
            <a:r>
              <a:rPr lang="fr-CH" dirty="0"/>
              <a:t>Envoi des données se fait par le PCI, c’est lent et besoin d’une synchronisation entre le CPU et le GPU ce qui est un problème pour envoyer souvent des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912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</a:p>
          <a:p>
            <a:r>
              <a:rPr lang="fr-FR" u="none" dirty="0">
                <a:solidFill>
                  <a:schemeClr val="tx1"/>
                </a:solidFill>
              </a:rPr>
              <a:t>1</a:t>
            </a:r>
            <a:r>
              <a:rPr lang="fr-FR" u="none" baseline="30000" dirty="0">
                <a:solidFill>
                  <a:schemeClr val="tx1"/>
                </a:solidFill>
              </a:rPr>
              <a:t>er</a:t>
            </a:r>
            <a:r>
              <a:rPr lang="fr-FR" u="none" dirty="0">
                <a:solidFill>
                  <a:schemeClr val="tx1"/>
                </a:solidFill>
              </a:rPr>
              <a:t> argument : (VOIR PLUS TARD) </a:t>
            </a:r>
            <a:r>
              <a:rPr lang="fr-CH" dirty="0" err="1"/>
              <a:t>layout</a:t>
            </a:r>
            <a:r>
              <a:rPr lang="fr-CH" dirty="0"/>
              <a:t> (location = 0). </a:t>
            </a:r>
          </a:p>
          <a:p>
            <a:r>
              <a:rPr lang="fr-CH" u="none" dirty="0">
                <a:solidFill>
                  <a:schemeClr val="tx1"/>
                </a:solidFill>
              </a:rPr>
              <a:t>4eme argument: Data normalisée ou non</a:t>
            </a:r>
          </a:p>
          <a:p>
            <a:r>
              <a:rPr lang="fr-CH" u="none" dirty="0">
                <a:solidFill>
                  <a:schemeClr val="tx1"/>
                </a:solidFill>
              </a:rPr>
              <a:t>STRIDE: espace entre les attributs de sommets consécutifs.</a:t>
            </a:r>
          </a:p>
          <a:p>
            <a:r>
              <a:rPr lang="fr-CH" u="none" dirty="0">
                <a:solidFill>
                  <a:schemeClr val="tx1"/>
                </a:solidFill>
              </a:rPr>
              <a:t>Offset: décalage des points de départ des données dans le buffer.</a:t>
            </a:r>
          </a:p>
          <a:p>
            <a:r>
              <a:rPr lang="fr-CH" u="none" dirty="0">
                <a:solidFill>
                  <a:schemeClr val="tx1"/>
                </a:solidFill>
              </a:rPr>
              <a:t>Enable = activer l’attribut du sommet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994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</a:p>
          <a:p>
            <a:r>
              <a:rPr lang="fr-FR" u="none" dirty="0">
                <a:solidFill>
                  <a:schemeClr val="tx1"/>
                </a:solidFill>
              </a:rPr>
              <a:t>1</a:t>
            </a:r>
            <a:r>
              <a:rPr lang="fr-FR" u="none" baseline="30000" dirty="0">
                <a:solidFill>
                  <a:schemeClr val="tx1"/>
                </a:solidFill>
              </a:rPr>
              <a:t>er</a:t>
            </a:r>
            <a:r>
              <a:rPr lang="fr-FR" u="none" dirty="0">
                <a:solidFill>
                  <a:schemeClr val="tx1"/>
                </a:solidFill>
              </a:rPr>
              <a:t> argument : (VOIR PLUS TARD) </a:t>
            </a:r>
            <a:r>
              <a:rPr lang="fr-CH" dirty="0" err="1"/>
              <a:t>layout</a:t>
            </a:r>
            <a:r>
              <a:rPr lang="fr-CH" dirty="0"/>
              <a:t> (location = 0). </a:t>
            </a:r>
          </a:p>
          <a:p>
            <a:r>
              <a:rPr lang="fr-CH" u="none" dirty="0">
                <a:solidFill>
                  <a:schemeClr val="tx1"/>
                </a:solidFill>
              </a:rPr>
              <a:t>4eme argument: Data normalisée ou non</a:t>
            </a:r>
          </a:p>
          <a:p>
            <a:r>
              <a:rPr lang="fr-CH" u="none" dirty="0">
                <a:solidFill>
                  <a:schemeClr val="tx1"/>
                </a:solidFill>
              </a:rPr>
              <a:t>STRIDE: espace entre les attributs de sommets consécutifs.</a:t>
            </a:r>
          </a:p>
          <a:p>
            <a:r>
              <a:rPr lang="fr-CH" u="none" dirty="0">
                <a:solidFill>
                  <a:schemeClr val="tx1"/>
                </a:solidFill>
              </a:rPr>
              <a:t>Offset: décalage des points de départ des données dans le buffer.</a:t>
            </a:r>
          </a:p>
          <a:p>
            <a:r>
              <a:rPr lang="fr-CH" u="none" dirty="0">
                <a:solidFill>
                  <a:schemeClr val="tx1"/>
                </a:solidFill>
              </a:rPr>
              <a:t>Enable = activer l’attribut du sommet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720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4659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6183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4. </a:t>
            </a:r>
            <a:r>
              <a:rPr lang="fr-CH" u="none" dirty="0" err="1">
                <a:solidFill>
                  <a:schemeClr val="tx1"/>
                </a:solidFill>
              </a:rPr>
              <a:t>glUseProgram</a:t>
            </a:r>
            <a:r>
              <a:rPr lang="fr-CH" u="none" dirty="0">
                <a:solidFill>
                  <a:schemeClr val="tx1"/>
                </a:solidFill>
              </a:rPr>
              <a:t>() : voir slide 28 [Vertex Program].</a:t>
            </a:r>
          </a:p>
          <a:p>
            <a:r>
              <a:rPr lang="fr-CH" u="none" dirty="0">
                <a:solidFill>
                  <a:schemeClr val="tx1"/>
                </a:solidFill>
              </a:rPr>
              <a:t>Enable vertex permet de prendre en compte le vertex </a:t>
            </a:r>
            <a:r>
              <a:rPr lang="fr-CH" u="none" dirty="0" err="1">
                <a:solidFill>
                  <a:schemeClr val="tx1"/>
                </a:solidFill>
              </a:rPr>
              <a:t>attribute</a:t>
            </a:r>
            <a:r>
              <a:rPr lang="fr-CH" u="none" dirty="0">
                <a:solidFill>
                  <a:schemeClr val="tx1"/>
                </a:solidFill>
              </a:rPr>
              <a:t> à la location 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0672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682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Primitives géométriques:</a:t>
            </a:r>
            <a:r>
              <a:rPr lang="fr-FR" u="none" dirty="0">
                <a:solidFill>
                  <a:schemeClr val="tx1"/>
                </a:solidFill>
              </a:rPr>
              <a:t> segments de droite, arcs de cercle, courbes de Bézier, polygones, …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82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 err="1">
                <a:solidFill>
                  <a:schemeClr val="tx1"/>
                </a:solidFill>
              </a:rPr>
              <a:t>Layout</a:t>
            </a:r>
            <a:r>
              <a:rPr lang="fr-CH" u="none" dirty="0">
                <a:solidFill>
                  <a:schemeClr val="tx1"/>
                </a:solidFill>
              </a:rPr>
              <a:t> (location = 0) : comme on a vu auparavant (définie la localisation de l’attribut).</a:t>
            </a:r>
          </a:p>
          <a:p>
            <a:r>
              <a:rPr lang="fr-CH" u="none" dirty="0">
                <a:solidFill>
                  <a:schemeClr val="tx1"/>
                </a:solidFill>
              </a:rPr>
              <a:t>Keyword IN : ici prend en compte que position data = seulement un vec3 pour position du sommet (1 sommet = 3 coordonnées (</a:t>
            </a:r>
            <a:r>
              <a:rPr lang="fr-CH" u="none" dirty="0" err="1">
                <a:solidFill>
                  <a:schemeClr val="tx1"/>
                </a:solidFill>
              </a:rPr>
              <a:t>x,y,z</a:t>
            </a:r>
            <a:r>
              <a:rPr lang="fr-CH" u="none" dirty="0">
                <a:solidFill>
                  <a:schemeClr val="tx1"/>
                </a:solidFill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W component = perspective.</a:t>
            </a:r>
          </a:p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3579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Kind of primitives = points, </a:t>
            </a:r>
            <a:r>
              <a:rPr lang="fr-CH" dirty="0" err="1"/>
              <a:t>lines</a:t>
            </a:r>
            <a:r>
              <a:rPr lang="fr-CH" dirty="0"/>
              <a:t>, triangles, …</a:t>
            </a:r>
          </a:p>
          <a:p>
            <a:r>
              <a:rPr lang="fr-CH" dirty="0" err="1"/>
              <a:t>Array</a:t>
            </a:r>
            <a:r>
              <a:rPr lang="fr-CH" dirty="0"/>
              <a:t> = VAO (Vertex </a:t>
            </a:r>
            <a:r>
              <a:rPr lang="fr-CH" dirty="0" err="1"/>
              <a:t>Array</a:t>
            </a:r>
            <a:r>
              <a:rPr lang="fr-CH" dirty="0"/>
              <a:t> Object) -&gt; un index dans VBO = un tableau VAO (dans lequel il y a les </a:t>
            </a:r>
            <a:r>
              <a:rPr lang="fr-CH" dirty="0" err="1"/>
              <a:t>attribute</a:t>
            </a:r>
            <a:r>
              <a:rPr lang="fr-CH" dirty="0"/>
              <a:t> pointer)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3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Tessellation:</a:t>
            </a:r>
            <a:r>
              <a:rPr lang="fr-CH" u="none" dirty="0"/>
              <a:t> pavage du plan = ensemble de portion du plan</a:t>
            </a:r>
            <a:r>
              <a:rPr lang="fr-CH" dirty="0"/>
              <a:t> donc l’union est le plan tout entier.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188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Calcule réaliste vs Calcule en temps réel (on s’intéresse </a:t>
            </a:r>
            <a:r>
              <a:rPr lang="fr-CH" u="none" dirty="0"/>
              <a:t>à eux)</a:t>
            </a:r>
          </a:p>
          <a:p>
            <a:r>
              <a:rPr lang="fr-CH" u="sng" dirty="0"/>
              <a:t>OpenGL:</a:t>
            </a:r>
            <a:r>
              <a:rPr lang="fr-CH" u="none" dirty="0"/>
              <a:t> est une API (</a:t>
            </a:r>
            <a:r>
              <a:rPr lang="fr-CH" dirty="0"/>
              <a:t>Application </a:t>
            </a:r>
            <a:r>
              <a:rPr lang="fr-CH" dirty="0" err="1"/>
              <a:t>Programming</a:t>
            </a:r>
            <a:r>
              <a:rPr lang="fr-CH" dirty="0"/>
              <a:t> Interface</a:t>
            </a:r>
            <a:r>
              <a:rPr lang="fr-CH" u="none" dirty="0"/>
              <a:t>) graphique, langage utilisé est le C++. Notion d’Objets dans </a:t>
            </a:r>
            <a:r>
              <a:rPr lang="fr-CH" u="none" dirty="0" err="1"/>
              <a:t>OpenGl</a:t>
            </a:r>
            <a:r>
              <a:rPr lang="fr-CH" u="none" dirty="0"/>
              <a:t> -&gt; collection qui représente les paramètres de quelque chose (taille, couleur, ...). GLSL langage des </a:t>
            </a:r>
            <a:r>
              <a:rPr lang="fr-CH" u="none" dirty="0" err="1"/>
              <a:t>shaders</a:t>
            </a:r>
            <a:r>
              <a:rPr lang="fr-CH" u="none" dirty="0"/>
              <a:t>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003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8536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Les </a:t>
            </a:r>
            <a:r>
              <a:rPr lang="fr-CH" dirty="0" err="1"/>
              <a:t>Normalized</a:t>
            </a:r>
            <a:r>
              <a:rPr lang="fr-CH" dirty="0"/>
              <a:t> </a:t>
            </a:r>
            <a:r>
              <a:rPr lang="fr-CH" dirty="0" err="1"/>
              <a:t>Device</a:t>
            </a:r>
            <a:r>
              <a:rPr lang="fr-CH" dirty="0"/>
              <a:t> </a:t>
            </a:r>
            <a:r>
              <a:rPr lang="fr-CH" dirty="0" err="1"/>
              <a:t>Coordinates</a:t>
            </a:r>
            <a:r>
              <a:rPr lang="fr-CH" dirty="0"/>
              <a:t> (NDC) sont données au </a:t>
            </a:r>
            <a:r>
              <a:rPr lang="fr-CH" dirty="0" err="1"/>
              <a:t>rasterizer</a:t>
            </a:r>
            <a:r>
              <a:rPr lang="fr-CH" dirty="0"/>
              <a:t> pour les transformer en coordonnées 2D / pixels de l’écran.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425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i="0" u="none" dirty="0"/>
              <a:t>Ce </a:t>
            </a:r>
            <a:r>
              <a:rPr lang="fr-CH" i="0" u="none" dirty="0" err="1"/>
              <a:t>step</a:t>
            </a:r>
            <a:r>
              <a:rPr lang="fr-CH" i="0" u="none" dirty="0"/>
              <a:t> va éliminer toutes les données utiles pour le rendu des pixels qui sont en dehors de la vue. Ce qui permet d’augmenter les performances.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26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0393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9438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glShaderSource</a:t>
            </a:r>
            <a:r>
              <a:rPr lang="fr-CH" dirty="0"/>
              <a:t>: 2eme arg: nb de string passé dans le code source, 4eme: spécifie la longueur des strings.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5002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9332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Global variables:</a:t>
            </a:r>
            <a:r>
              <a:rPr lang="fr-CH" u="none" dirty="0"/>
              <a:t> unique par </a:t>
            </a:r>
            <a:r>
              <a:rPr lang="fr-CH" u="none" dirty="0" err="1"/>
              <a:t>shader</a:t>
            </a:r>
            <a:r>
              <a:rPr lang="fr-CH" u="none" dirty="0"/>
              <a:t> program, peut être accéder par n’importe quel </a:t>
            </a:r>
            <a:r>
              <a:rPr lang="fr-CH" u="none" dirty="0" err="1"/>
              <a:t>shader</a:t>
            </a:r>
            <a:r>
              <a:rPr lang="fr-CH" u="none" dirty="0"/>
              <a:t>, à n’importe quelle étape du </a:t>
            </a:r>
            <a:r>
              <a:rPr lang="fr-CH" u="none" dirty="0" err="1"/>
              <a:t>shader</a:t>
            </a:r>
            <a:r>
              <a:rPr lang="fr-CH" u="none" dirty="0"/>
              <a:t> program. Variable garde sa valeur tant que pas reset/update.</a:t>
            </a:r>
            <a:br>
              <a:rPr lang="fr-CH" u="none" dirty="0"/>
            </a:br>
            <a:r>
              <a:rPr lang="fr-CH" u="none" dirty="0"/>
              <a:t>-&gt; permettent de communique avec notre Vertex/Fragment </a:t>
            </a:r>
            <a:r>
              <a:rPr lang="fr-CH" u="none" dirty="0" err="1"/>
              <a:t>shader</a:t>
            </a:r>
            <a:r>
              <a:rPr lang="fr-CH" u="none" dirty="0"/>
              <a:t> depuis «dehors».</a:t>
            </a:r>
          </a:p>
          <a:p>
            <a:r>
              <a:rPr lang="fr-CH" u="none" dirty="0"/>
              <a:t>Exemple dans fragment </a:t>
            </a:r>
            <a:r>
              <a:rPr lang="fr-CH" u="none" dirty="0" err="1"/>
              <a:t>shader</a:t>
            </a:r>
            <a:r>
              <a:rPr lang="fr-CH" u="none" dirty="0"/>
              <a:t>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1122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Fait automatiquement par OpenGL mais doit activer la fonctionnalité.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9405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677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CH" u="none" dirty="0"/>
              <a:t>On a un grand tableau et on récupère les attributs en faisait le x </a:t>
            </a:r>
            <a:r>
              <a:rPr lang="fr-CH" u="none" dirty="0" err="1"/>
              <a:t>ème</a:t>
            </a:r>
            <a:r>
              <a:rPr lang="fr-CH" u="none" dirty="0"/>
              <a:t> à partir de, etc.</a:t>
            </a:r>
          </a:p>
          <a:p>
            <a:pPr marL="228600" indent="-228600">
              <a:buAutoNum type="arabicParenR"/>
            </a:pPr>
            <a:r>
              <a:rPr lang="fr-CH" u="none" dirty="0"/>
              <a:t>Beaucoup de copié/collé et beaucoup de </a:t>
            </a:r>
            <a:r>
              <a:rPr lang="fr-CH" u="none" dirty="0" err="1"/>
              <a:t>shader</a:t>
            </a:r>
            <a:r>
              <a:rPr lang="fr-CH" u="none" dirty="0"/>
              <a:t> disponible sur internet pour faire telle ou telle chose.</a:t>
            </a:r>
          </a:p>
          <a:p>
            <a:pPr marL="228600" indent="-228600">
              <a:buAutoNum type="arabicParenR"/>
            </a:pPr>
            <a:r>
              <a:rPr lang="fr-CH" u="none" dirty="0"/>
              <a:t>Envoyé un maximum de données en même temps pour éviter les synchronisations.</a:t>
            </a:r>
          </a:p>
          <a:p>
            <a:pPr marL="0" indent="0">
              <a:buNone/>
            </a:pPr>
            <a:r>
              <a:rPr lang="fr-CH" u="none" dirty="0"/>
              <a:t>PCI = </a:t>
            </a:r>
            <a:r>
              <a:rPr lang="fr-CH" u="none" dirty="0" err="1"/>
              <a:t>Peripheral</a:t>
            </a:r>
            <a:r>
              <a:rPr lang="fr-CH" u="none" dirty="0"/>
              <a:t> Component </a:t>
            </a:r>
            <a:r>
              <a:rPr lang="fr-CH" u="none" dirty="0" err="1"/>
              <a:t>Interconnect</a:t>
            </a:r>
            <a:r>
              <a:rPr lang="fr-CH" u="non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0015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8503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214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8049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n'a pas de relation 1 pour 1 entre chaque étape du pipeline: on peut faire 1 vertex </a:t>
            </a:r>
            <a:r>
              <a:rPr lang="fr-CH" dirty="0" err="1"/>
              <a:t>shader</a:t>
            </a:r>
            <a:r>
              <a:rPr lang="fr-CH" dirty="0"/>
              <a:t> puis 150 fragment </a:t>
            </a:r>
            <a:r>
              <a:rPr lang="fr-CH" dirty="0" err="1"/>
              <a:t>shaders</a:t>
            </a:r>
            <a:r>
              <a:rPr lang="fr-CH" dirty="0"/>
              <a:t>.</a:t>
            </a:r>
          </a:p>
          <a:p>
            <a:r>
              <a:rPr lang="fr-CH" dirty="0"/>
              <a:t>Output data -&gt; </a:t>
            </a:r>
            <a:r>
              <a:rPr lang="fr-CH" dirty="0" err="1"/>
              <a:t>framebuffer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2509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utilise des images texture 2D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152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Combining</a:t>
            </a:r>
            <a:r>
              <a:rPr lang="fr-CH" u="sng" dirty="0"/>
              <a:t> matrice:</a:t>
            </a:r>
            <a:r>
              <a:rPr lang="fr-CH" u="none" dirty="0"/>
              <a:t> à savoir que multiplication matrice = lire de droite  a gauche pour l’ordre des opérations.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6099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Scaling</a:t>
            </a:r>
            <a:r>
              <a:rPr lang="fr-CH" u="sng" dirty="0"/>
              <a:t>:</a:t>
            </a:r>
            <a:r>
              <a:rPr lang="fr-CH" u="none" dirty="0"/>
              <a:t> </a:t>
            </a:r>
            <a:r>
              <a:rPr lang="fr-CH" u="none" dirty="0" err="1"/>
              <a:t>increase</a:t>
            </a:r>
            <a:r>
              <a:rPr lang="fr-CH" u="none" dirty="0"/>
              <a:t> the </a:t>
            </a:r>
            <a:r>
              <a:rPr lang="fr-CH" u="none" dirty="0" err="1"/>
              <a:t>length</a:t>
            </a:r>
            <a:r>
              <a:rPr lang="fr-CH" u="none" dirty="0"/>
              <a:t> of the </a:t>
            </a:r>
            <a:r>
              <a:rPr lang="fr-CH" u="none" dirty="0" err="1"/>
              <a:t>arrow</a:t>
            </a:r>
            <a:r>
              <a:rPr lang="fr-CH" u="none" dirty="0"/>
              <a:t>.</a:t>
            </a:r>
          </a:p>
          <a:p>
            <a:r>
              <a:rPr lang="fr-CH" u="sng" dirty="0"/>
              <a:t>Translation:</a:t>
            </a:r>
            <a:r>
              <a:rPr lang="fr-CH" u="none" dirty="0"/>
              <a:t> </a:t>
            </a:r>
            <a:r>
              <a:rPr lang="fr-CH" u="none" dirty="0" err="1"/>
              <a:t>adding</a:t>
            </a:r>
            <a:r>
              <a:rPr lang="fr-CH" u="none" dirty="0"/>
              <a:t> a </a:t>
            </a:r>
            <a:r>
              <a:rPr lang="fr-CH" u="none" dirty="0" err="1"/>
              <a:t>vector</a:t>
            </a:r>
            <a:r>
              <a:rPr lang="fr-CH" u="none" dirty="0"/>
              <a:t> to </a:t>
            </a:r>
            <a:r>
              <a:rPr lang="fr-CH" u="none" dirty="0" err="1"/>
              <a:t>another</a:t>
            </a:r>
            <a:r>
              <a:rPr lang="fr-CH" u="none" dirty="0"/>
              <a:t> one.</a:t>
            </a:r>
          </a:p>
          <a:p>
            <a:r>
              <a:rPr lang="fr-CH" u="sng" dirty="0"/>
              <a:t>Rotation:</a:t>
            </a:r>
            <a:r>
              <a:rPr lang="fr-CH" u="none" dirty="0"/>
              <a:t> </a:t>
            </a:r>
            <a:r>
              <a:rPr lang="fr-CH" u="none" dirty="0" err="1"/>
              <a:t>Rotate</a:t>
            </a:r>
            <a:r>
              <a:rPr lang="fr-CH" u="none" dirty="0"/>
              <a:t> a </a:t>
            </a:r>
            <a:r>
              <a:rPr lang="fr-CH" u="none" dirty="0" err="1"/>
              <a:t>vector</a:t>
            </a:r>
            <a:r>
              <a:rPr lang="fr-CH" u="none" dirty="0"/>
              <a:t> </a:t>
            </a:r>
            <a:r>
              <a:rPr lang="fr-CH" u="none" dirty="0" err="1"/>
              <a:t>around</a:t>
            </a:r>
            <a:r>
              <a:rPr lang="fr-CH" u="none" dirty="0"/>
              <a:t> an axis.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8611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</a:t>
            </a:r>
            <a:r>
              <a:rPr lang="fr-CH" dirty="0" err="1"/>
              <a:t>def</a:t>
            </a:r>
            <a:r>
              <a:rPr lang="fr-CH" dirty="0"/>
              <a:t> trans = </a:t>
            </a:r>
            <a:r>
              <a:rPr lang="fr-CH" dirty="0" err="1"/>
              <a:t>identity</a:t>
            </a:r>
            <a:r>
              <a:rPr lang="fr-CH" dirty="0"/>
              <a:t> sinon que des 0 et pas de translation possible (2eme ligne).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8859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Avantages a transformer les coordonnées en système de coordonnées intermédiaire est que certaines opérations / calculs sont plus faciles dans ces systèmes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1128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942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Representation</a:t>
            </a:r>
            <a:r>
              <a:rPr lang="fr-CH" u="sng" dirty="0"/>
              <a:t> des data:</a:t>
            </a:r>
            <a:r>
              <a:rPr lang="fr-CH" u="none" dirty="0"/>
              <a:t> Comme dit avant on travail avec des vec3, vec4 ou matrices dans lesquels on a les attributs, etc.</a:t>
            </a:r>
            <a:endParaRPr lang="fr-CH" u="sng" dirty="0"/>
          </a:p>
          <a:p>
            <a:r>
              <a:rPr lang="fr-CH" u="sng" dirty="0"/>
              <a:t>Et donc but d’abstraire les types:</a:t>
            </a:r>
            <a:r>
              <a:rPr lang="fr-CH" u="none" dirty="0"/>
              <a:t> </a:t>
            </a:r>
            <a:r>
              <a:rPr lang="fr-CH" dirty="0"/>
              <a:t>genre lumière au lieu de matrices / vecteurs : Typage permettant d’éviter les mauvaises manipulations sur les objets.</a:t>
            </a:r>
          </a:p>
          <a:p>
            <a:endParaRPr lang="fr-CH" dirty="0"/>
          </a:p>
          <a:p>
            <a:r>
              <a:rPr lang="fr-CH" u="sng" dirty="0"/>
              <a:t>DSL:</a:t>
            </a:r>
            <a:r>
              <a:rPr lang="fr-CH" u="none" dirty="0"/>
              <a:t> facilité la création et l’utilisation des </a:t>
            </a:r>
            <a:r>
              <a:rPr lang="fr-CH" u="none" dirty="0" err="1"/>
              <a:t>shaders</a:t>
            </a:r>
            <a:r>
              <a:rPr lang="fr-CH" u="none" dirty="0"/>
              <a:t> (quelque chose de </a:t>
            </a:r>
            <a:r>
              <a:rPr lang="fr-CH" u="none" dirty="0" err="1"/>
              <a:t>semblabe</a:t>
            </a:r>
            <a:r>
              <a:rPr lang="fr-CH" u="none" dirty="0"/>
              <a:t> a Java : </a:t>
            </a:r>
            <a:r>
              <a:rPr lang="fr-CH" u="none" dirty="0" err="1"/>
              <a:t>monObjet.x</a:t>
            </a:r>
            <a:r>
              <a:rPr lang="fr-CH" u="none" dirty="0"/>
              <a:t> , etc…)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97844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20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1463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Une fois que tous les sommets sont transformés dans le clip </a:t>
            </a:r>
            <a:r>
              <a:rPr lang="fr-CH" dirty="0" err="1"/>
              <a:t>space</a:t>
            </a:r>
            <a:r>
              <a:rPr lang="fr-CH" dirty="0"/>
              <a:t> : final opération perspective division </a:t>
            </a:r>
            <a:r>
              <a:rPr lang="fr-CH" dirty="0">
                <a:sym typeface="Wingdings" panose="05000000000000000000" pitchFamily="2" charset="2"/>
              </a:rPr>
              <a:t> on divise x, y et z par w (perspective) = perspective projection matrix (Near place / far plane, …).</a:t>
            </a:r>
          </a:p>
          <a:p>
            <a:r>
              <a:rPr lang="fr-CH" dirty="0">
                <a:sym typeface="Wingdings" panose="05000000000000000000" pitchFamily="2" charset="2"/>
              </a:rPr>
              <a:t>Après cette étape on </a:t>
            </a:r>
            <a:r>
              <a:rPr lang="fr-CH" dirty="0" err="1">
                <a:sym typeface="Wingdings" panose="05000000000000000000" pitchFamily="2" charset="2"/>
              </a:rPr>
              <a:t>map</a:t>
            </a:r>
            <a:r>
              <a:rPr lang="fr-CH" dirty="0">
                <a:sym typeface="Wingdings" panose="05000000000000000000" pitchFamily="2" charset="2"/>
              </a:rPr>
              <a:t> les </a:t>
            </a:r>
            <a:r>
              <a:rPr lang="fr-CH" dirty="0" err="1">
                <a:sym typeface="Wingdings" panose="05000000000000000000" pitchFamily="2" charset="2"/>
              </a:rPr>
              <a:t>coordonées</a:t>
            </a:r>
            <a:r>
              <a:rPr lang="fr-CH" dirty="0">
                <a:sym typeface="Wingdings" panose="05000000000000000000" pitchFamily="2" charset="2"/>
              </a:rPr>
              <a:t> en screen </a:t>
            </a:r>
            <a:r>
              <a:rPr lang="fr-CH" dirty="0" err="1">
                <a:sym typeface="Wingdings" panose="05000000000000000000" pitchFamily="2" charset="2"/>
              </a:rPr>
              <a:t>coordinates</a:t>
            </a:r>
            <a:r>
              <a:rPr lang="fr-CH" dirty="0">
                <a:sym typeface="Wingdings" panose="05000000000000000000" pitchFamily="2" charset="2"/>
              </a:rPr>
              <a:t> (usage of </a:t>
            </a:r>
            <a:r>
              <a:rPr lang="fr-CH" dirty="0" err="1">
                <a:sym typeface="Wingdings" panose="05000000000000000000" pitchFamily="2" charset="2"/>
              </a:rPr>
              <a:t>glViewPort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26422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77322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18345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Après peut utiliser les mouse input et les </a:t>
            </a:r>
            <a:r>
              <a:rPr lang="fr-CH" dirty="0" err="1"/>
              <a:t>euler</a:t>
            </a:r>
            <a:r>
              <a:rPr lang="fr-CH" dirty="0"/>
              <a:t> angles (mais plus </a:t>
            </a:r>
            <a:r>
              <a:rPr lang="fr-CH" dirty="0" err="1"/>
              <a:t>tricky</a:t>
            </a:r>
            <a:r>
              <a:rPr lang="fr-CH" dirty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41448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Avec 3 axes perpendiculaires + une position on peut notre camera </a:t>
            </a:r>
            <a:r>
              <a:rPr lang="fr-CH" dirty="0" err="1"/>
              <a:t>space</a:t>
            </a:r>
            <a:r>
              <a:rPr lang="fr-CH" dirty="0"/>
              <a:t> -&gt; </a:t>
            </a:r>
            <a:r>
              <a:rPr lang="fr-CH" dirty="0" err="1"/>
              <a:t>LookAt</a:t>
            </a:r>
            <a:r>
              <a:rPr lang="fr-CH" dirty="0"/>
              <a:t> matrix = </a:t>
            </a:r>
            <a:r>
              <a:rPr lang="fr-CH" dirty="0" err="1"/>
              <a:t>view</a:t>
            </a:r>
            <a:r>
              <a:rPr lang="fr-CH" dirty="0"/>
              <a:t> Matrix.</a:t>
            </a:r>
          </a:p>
          <a:p>
            <a:r>
              <a:rPr lang="fr-CH" dirty="0"/>
              <a:t>Dans GLM : right </a:t>
            </a:r>
            <a:r>
              <a:rPr lang="fr-CH" dirty="0" err="1"/>
              <a:t>vector</a:t>
            </a:r>
            <a:r>
              <a:rPr lang="fr-CH" dirty="0"/>
              <a:t> est implicite.</a:t>
            </a:r>
            <a:br>
              <a:rPr lang="fr-CH" dirty="0"/>
            </a:br>
            <a:r>
              <a:rPr lang="fr-CH" dirty="0"/>
              <a:t>Après peut utiliser les mouse input et les </a:t>
            </a:r>
            <a:r>
              <a:rPr lang="fr-CH" dirty="0" err="1"/>
              <a:t>euler</a:t>
            </a:r>
            <a:r>
              <a:rPr lang="fr-CH" dirty="0"/>
              <a:t> angles (mais plus </a:t>
            </a:r>
            <a:r>
              <a:rPr lang="fr-CH" dirty="0" err="1"/>
              <a:t>tricky</a:t>
            </a:r>
            <a:r>
              <a:rPr lang="fr-CH" dirty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1760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Advanced : model </a:t>
            </a:r>
            <a:r>
              <a:rPr lang="fr-CH" dirty="0" err="1"/>
              <a:t>loading</a:t>
            </a:r>
            <a:r>
              <a:rPr lang="fr-CH" dirty="0"/>
              <a:t> (</a:t>
            </a:r>
            <a:r>
              <a:rPr lang="fr-CH" dirty="0" err="1"/>
              <a:t>Assimp</a:t>
            </a:r>
            <a:r>
              <a:rPr lang="fr-CH" dirty="0"/>
              <a:t> , </a:t>
            </a:r>
            <a:r>
              <a:rPr lang="fr-CH" dirty="0" err="1"/>
              <a:t>mesh</a:t>
            </a:r>
            <a:r>
              <a:rPr lang="fr-CH" dirty="0"/>
              <a:t> , …), </a:t>
            </a:r>
            <a:r>
              <a:rPr lang="fr-CH" dirty="0" err="1"/>
              <a:t>lighting</a:t>
            </a:r>
            <a:endParaRPr lang="fr-CH" dirty="0"/>
          </a:p>
          <a:p>
            <a:r>
              <a:rPr lang="fr-CH" dirty="0"/>
              <a:t>Autres langages de </a:t>
            </a:r>
            <a:r>
              <a:rPr lang="fr-CH" dirty="0" err="1"/>
              <a:t>shader</a:t>
            </a:r>
            <a:r>
              <a:rPr lang="fr-CH" dirty="0"/>
              <a:t> : </a:t>
            </a:r>
            <a:r>
              <a:rPr lang="fr-CH" dirty="0" err="1"/>
              <a:t>Unity</a:t>
            </a:r>
            <a:r>
              <a:rPr lang="fr-CH" dirty="0"/>
              <a:t> et </a:t>
            </a:r>
            <a:r>
              <a:rPr lang="fr-CH" dirty="0" err="1"/>
              <a:t>Unreal</a:t>
            </a:r>
            <a:r>
              <a:rPr lang="fr-CH" dirty="0"/>
              <a:t> -&gt; but d’avoir des idées claires des différentes approches sur ces langages.</a:t>
            </a:r>
          </a:p>
          <a:p>
            <a:r>
              <a:rPr lang="fr-CH" dirty="0"/>
              <a:t>+ SIMD &amp; DSL </a:t>
            </a:r>
            <a:r>
              <a:rPr lang="fr-CH"/>
              <a:t>pour état </a:t>
            </a:r>
            <a:r>
              <a:rPr lang="fr-CH" dirty="0"/>
              <a:t>de l’art.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9208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3ème point</a:t>
            </a:r>
            <a:r>
              <a:rPr lang="fr-CH" dirty="0"/>
              <a:t>: pour l’état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934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Dans OpenGL tout est dans l’espace 3D mais l’écran d’affichage (</a:t>
            </a:r>
            <a:r>
              <a:rPr lang="fr-CH" u="none" dirty="0" err="1">
                <a:solidFill>
                  <a:schemeClr val="tx1"/>
                </a:solidFill>
              </a:rPr>
              <a:t>window</a:t>
            </a:r>
            <a:r>
              <a:rPr lang="fr-CH" u="none" dirty="0">
                <a:solidFill>
                  <a:schemeClr val="tx1"/>
                </a:solidFill>
              </a:rPr>
              <a:t>) est un 2D </a:t>
            </a:r>
            <a:r>
              <a:rPr lang="fr-CH" u="none" dirty="0" err="1">
                <a:solidFill>
                  <a:schemeClr val="tx1"/>
                </a:solidFill>
              </a:rPr>
              <a:t>array</a:t>
            </a:r>
            <a:r>
              <a:rPr lang="fr-CH" u="none" dirty="0">
                <a:solidFill>
                  <a:schemeClr val="tx1"/>
                </a:solidFill>
              </a:rPr>
              <a:t> de pixels. Donc une grande partie du travail d’OpenGL consistera à transformer toutes les coordonnées 3D en pixel 2D pour l’écran.</a:t>
            </a:r>
          </a:p>
          <a:p>
            <a:r>
              <a:rPr lang="fr-CH" u="none" dirty="0">
                <a:solidFill>
                  <a:schemeClr val="tx1"/>
                </a:solidFill>
                <a:sym typeface="Wingdings" panose="05000000000000000000" pitchFamily="2" charset="2"/>
              </a:rPr>
              <a:t> Ce processus est fait par le pipeline graphique.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478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Succession des opérations dans une carte graphique moderne.</a:t>
            </a:r>
          </a:p>
          <a:p>
            <a:endParaRPr lang="fr-FR" dirty="0"/>
          </a:p>
          <a:p>
            <a:r>
              <a:rPr lang="fr-FR" dirty="0"/>
              <a:t>3 différents unités de traitement des </a:t>
            </a:r>
            <a:r>
              <a:rPr lang="fr-FR" i="0" dirty="0" err="1"/>
              <a:t>shaders</a:t>
            </a:r>
            <a:r>
              <a:rPr lang="fr-FR" dirty="0"/>
              <a:t>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061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W component = perspective.</a:t>
            </a:r>
          </a:p>
          <a:p>
            <a:r>
              <a:rPr lang="fr-CH" dirty="0"/>
              <a:t>Exemple triangle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0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Toutes les coordonnées à l’intérieur de cet espace (cube) seront visibles sur l’écran ce qui n’est pas le cas pour celles en dehors.</a:t>
            </a:r>
          </a:p>
          <a:p>
            <a:r>
              <a:rPr lang="fr-CH" u="sng" dirty="0">
                <a:solidFill>
                  <a:schemeClr val="tx1"/>
                </a:solidFill>
              </a:rPr>
              <a:t>Pour le triangle:</a:t>
            </a:r>
            <a:r>
              <a:rPr lang="fr-CH" u="none" dirty="0">
                <a:solidFill>
                  <a:schemeClr val="tx1"/>
                </a:solidFill>
              </a:rPr>
              <a:t> nos datas input = </a:t>
            </a:r>
            <a:r>
              <a:rPr lang="fr-CH" u="none" dirty="0" err="1">
                <a:solidFill>
                  <a:schemeClr val="tx1"/>
                </a:solidFill>
              </a:rPr>
              <a:t>vertices</a:t>
            </a:r>
            <a:r>
              <a:rPr lang="fr-CH" u="none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753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CPU à GPU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228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D0CA-E03C-469E-A18E-299EA993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45559F-954E-4A41-9269-C8EEA1563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04300-E3CE-4C62-9B76-B3C40901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557C-6ACB-4D12-9478-E81A564D5973}" type="datetime1">
              <a:rPr lang="fr-CH" smtClean="0"/>
              <a:t>19.10.2020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CD65C-AF8A-4E2A-B976-84A0A499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13BED-1B59-4F42-A0F3-3219108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75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CED94-814F-4615-BB57-C3EC11AB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4AF30F-88EA-4784-9DCC-D73275F2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3C1BB-CD10-412D-9CAB-A8BF7382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8121-6AAB-4633-A372-18AD77E7E28C}" type="datetime1">
              <a:rPr lang="fr-CH" smtClean="0"/>
              <a:t>19.10.2020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60EC6-202A-48AD-AC4B-38EEF013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DD7B1F-C646-4267-9149-AF6FDFE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47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572AD3-313B-4C15-89DE-63A870A8A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78B6FF-AA3A-4211-9F08-0985A984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041E2-DCE6-40C5-BE43-6310A153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FAB-E89B-4668-A17B-BCB7160DAA9F}" type="datetime1">
              <a:rPr lang="fr-CH" smtClean="0"/>
              <a:t>19.10.2020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BF5F7-5F3D-4574-B743-059B987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5C1EC-3338-4E9B-BDD8-0CA1AA93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6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C0A8E-F6DF-401E-A345-ABF43AA6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A7277-B346-4C4A-854E-1AF5F7C2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3F1A4-BF88-4B7B-8554-84273EC8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216D-7074-416D-86F1-0C17ECD4600E}" type="datetime1">
              <a:rPr lang="fr-CH" smtClean="0"/>
              <a:t>19.10.2020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7738E-14F9-4A1E-AEED-819946FB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93FAEB-1950-428F-97F0-A0483D7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1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CEB6C-4A2F-4A4E-B1DF-63C2E5D2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0B8CC-9B30-4539-98D0-A5060EE9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0E305-FE3C-43E0-88AF-035547E6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C22C-AD83-425D-93A1-A55A8BE1521E}" type="datetime1">
              <a:rPr lang="fr-CH" smtClean="0"/>
              <a:t>19.10.2020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5650C-EC59-4E6B-93A9-241A66F6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07B0C5-5227-4418-BD82-1354F36C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265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6E39C-C5EE-4246-B1DE-02BBFBC3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D6C09-C26A-4D01-B05E-1AEE1B4A8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ED4F72-A99A-4D1B-867E-9902850E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A540FD-94A7-4557-9428-39CD2539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E1C6-6959-48E9-87A6-65D8D38C6D8E}" type="datetime1">
              <a:rPr lang="fr-CH" smtClean="0"/>
              <a:t>19.10.2020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31C5DE-C7E4-401B-BEE0-EC2F2E4E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549BC-F888-4634-93E6-95687FDF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4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B5C3A-EBF6-42EC-98B6-39E7767B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C146C-F5EC-401C-836D-2B38BA81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193A0-B22D-46DF-96C4-20C9AAAB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7800C2-E33E-431E-A00B-B85BAEC1C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0CF790-4E98-4ADE-9BCB-318101B99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11294B-F2C3-44E4-ACD7-A67A8DBD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5BCD-5E5C-442F-B737-B9D8C4A10E36}" type="datetime1">
              <a:rPr lang="fr-CH" smtClean="0"/>
              <a:t>19.10.2020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A60A75-BFF3-42E5-9545-142415D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6D41CE-C8BA-4DCF-A8AD-02116A3F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264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B1A6D-BEC9-4831-9CC0-8AC0571D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5A5092-BBD2-49DC-9C69-F2D1FA4D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CC17-259F-439D-8405-CAA998C4559D}" type="datetime1">
              <a:rPr lang="fr-CH" smtClean="0"/>
              <a:t>19.10.2020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9B74B8-8739-44CE-94F9-4C9EC963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FF814-63AC-4AA9-A5BF-4DCFAE06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06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DF15E8-4A83-41DF-95A8-90DE8E77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D99C-9427-41B0-B5FC-D750F73F30DA}" type="datetime1">
              <a:rPr lang="fr-CH" smtClean="0"/>
              <a:t>19.10.2020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AE666F-3EBE-4B7C-BE0F-335EED4E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D6616-A3EC-4950-A6F6-F73991C0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74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9889F-2F6D-4EEF-A8A4-9356AD44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40419-386B-4442-B7C7-18D58EC6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CCEAD-4AED-46DE-8E64-924102FE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AA0FAB-E8DB-4744-94A6-6D599D7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DF6A-4DA0-46D6-BCB1-A7B32EFCD40C}" type="datetime1">
              <a:rPr lang="fr-CH" smtClean="0"/>
              <a:t>19.10.2020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1F9F3-C41C-425D-9CD4-3233EC0E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3B78C-24FC-4630-82FE-5D94C1AE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88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6792B-2155-4F35-AA66-23CF2F10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4C3198-B157-4445-9199-CB0734D39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71FE55-5364-4034-81FA-B788DB70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8044F7-B00C-4B95-BB09-D34F78E4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BB7A-3840-4E0D-97D0-B32CA6A32B11}" type="datetime1">
              <a:rPr lang="fr-CH" smtClean="0"/>
              <a:t>19.10.2020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5EB536-DBEC-4495-B901-A4C4BE4A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1EFC8C-9B61-48E0-B37F-C1AB6207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725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E27E7-4A77-4A57-A11C-2E694C08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418047-E622-4A8B-BCC3-384D361A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52FBE-BE10-464F-BA46-FAD4C3EC6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4CB3-A247-4055-B5CA-46197024B587}" type="datetime1">
              <a:rPr lang="fr-CH" smtClean="0"/>
              <a:t>19.10.2020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049AB-E32F-4139-8806-CC651EC7C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692BF-1D07-4417-9D5D-EC3BF743A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22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0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12" Type="http://schemas.openxmlformats.org/officeDocument/2006/relationships/image" Target="../media/image64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6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4.png"/><Relationship Id="rId9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sv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sv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svg"/><Relationship Id="rId4" Type="http://schemas.openxmlformats.org/officeDocument/2006/relationships/image" Target="../media/image102.svg"/><Relationship Id="rId9" Type="http://schemas.openxmlformats.org/officeDocument/2006/relationships/image" Target="../media/image10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sv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jpg"/><Relationship Id="rId9" Type="http://schemas.openxmlformats.org/officeDocument/2006/relationships/image" Target="../media/image130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opengl.com/" TargetMode="External"/><Relationship Id="rId3" Type="http://schemas.openxmlformats.org/officeDocument/2006/relationships/hyperlink" Target="https://fr.wikipedia.org/wiki/Shader" TargetMode="External"/><Relationship Id="rId7" Type="http://schemas.openxmlformats.org/officeDocument/2006/relationships/hyperlink" Target="https://developer.apple.com/meta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nderyEngine/Rendery" TargetMode="External"/><Relationship Id="rId5" Type="http://schemas.openxmlformats.org/officeDocument/2006/relationships/hyperlink" Target="https://fr.wikipedia.org/wiki/DirectX" TargetMode="External"/><Relationship Id="rId4" Type="http://schemas.openxmlformats.org/officeDocument/2006/relationships/hyperlink" Target="https://fr.wikipedia.org/wiki/OpenGL" TargetMode="External"/><Relationship Id="rId9" Type="http://schemas.openxmlformats.org/officeDocument/2006/relationships/hyperlink" Target="https://www.khronos.org/opengl/wiki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2F34F-DCDE-465C-A3DE-481AC4920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667"/>
            <a:ext cx="9144000" cy="8732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Working with shaders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37B61-391D-4E84-ABBC-EE954E5F5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Patrick SARDINHA</a:t>
            </a:r>
          </a:p>
        </p:txBody>
      </p:sp>
    </p:spTree>
    <p:extLst>
      <p:ext uri="{BB962C8B-B14F-4D97-AF65-F5344CB8AC3E}">
        <p14:creationId xmlns:p14="http://schemas.microsoft.com/office/powerpoint/2010/main" val="358328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10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42683C0-0858-46F6-A893-68D84EED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Input Data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39EE7306-ABC3-4B88-ABDC-716C56C03DA7}"/>
              </a:ext>
            </a:extLst>
          </p:cNvPr>
          <p:cNvSpPr txBox="1">
            <a:spLocks/>
          </p:cNvSpPr>
          <p:nvPr/>
        </p:nvSpPr>
        <p:spPr>
          <a:xfrm>
            <a:off x="3748862" y="2150362"/>
            <a:ext cx="6573489" cy="156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Take as input a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Vertex (or Vertices) []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is a data structure that describes geometric primitives with certain attributes like: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49B39-50E4-4371-9F22-07C3BDE3A391}"/>
              </a:ext>
            </a:extLst>
          </p:cNvPr>
          <p:cNvSpPr txBox="1">
            <a:spLocks/>
          </p:cNvSpPr>
          <p:nvPr/>
        </p:nvSpPr>
        <p:spPr>
          <a:xfrm>
            <a:off x="4731432" y="3836518"/>
            <a:ext cx="428059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Position (2D, 3D coordinates)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B89F9E-B8A5-4FDF-A967-B3A189EF4594}"/>
              </a:ext>
            </a:extLst>
          </p:cNvPr>
          <p:cNvSpPr txBox="1">
            <a:spLocks/>
          </p:cNvSpPr>
          <p:nvPr/>
        </p:nvSpPr>
        <p:spPr>
          <a:xfrm>
            <a:off x="4731432" y="4775996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Color 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G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…)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E2E1F67-0FC8-445A-BA34-4EEE628FA33D}"/>
              </a:ext>
            </a:extLst>
          </p:cNvPr>
          <p:cNvSpPr txBox="1">
            <a:spLocks/>
          </p:cNvSpPr>
          <p:nvPr/>
        </p:nvSpPr>
        <p:spPr>
          <a:xfrm>
            <a:off x="4731432" y="5715474"/>
            <a:ext cx="292374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Texture coordinates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B64DCBE-1464-4DC7-AB76-E68157CEEA52}"/>
              </a:ext>
            </a:extLst>
          </p:cNvPr>
          <p:cNvGrpSpPr/>
          <p:nvPr/>
        </p:nvGrpSpPr>
        <p:grpSpPr>
          <a:xfrm>
            <a:off x="1183067" y="2787038"/>
            <a:ext cx="1373164" cy="1373164"/>
            <a:chOff x="852491" y="1919771"/>
            <a:chExt cx="1373164" cy="137316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60BFD3A-A1F0-4E23-B7D1-30E69868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91" y="1919771"/>
              <a:ext cx="1373164" cy="1373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113378-6754-407E-BC01-30FB425D3F61}"/>
                </a:ext>
              </a:extLst>
            </p:cNvPr>
            <p:cNvSpPr/>
            <p:nvPr/>
          </p:nvSpPr>
          <p:spPr>
            <a:xfrm>
              <a:off x="1080312" y="226466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F839E5F-26E4-45D2-A6B7-817A9E0518F3}"/>
                </a:ext>
              </a:extLst>
            </p:cNvPr>
            <p:cNvSpPr txBox="1"/>
            <p:nvPr/>
          </p:nvSpPr>
          <p:spPr>
            <a:xfrm>
              <a:off x="1080312" y="2154757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DC014C1-4B84-4ACE-AB7A-9F2D70928619}"/>
                </a:ext>
              </a:extLst>
            </p:cNvPr>
            <p:cNvSpPr txBox="1"/>
            <p:nvPr/>
          </p:nvSpPr>
          <p:spPr>
            <a:xfrm>
              <a:off x="1080312" y="2427270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C1C2F67-8984-43AC-BD28-A0562F74749D}"/>
                </a:ext>
              </a:extLst>
            </p:cNvPr>
            <p:cNvSpPr txBox="1"/>
            <p:nvPr/>
          </p:nvSpPr>
          <p:spPr>
            <a:xfrm>
              <a:off x="1083042" y="2701026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9FB99CB1-7BFE-4222-9B75-6567E9C74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12" y="3580327"/>
            <a:ext cx="843932" cy="843932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300F013-347D-49BC-BC95-993B1C7DE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61" y="4464573"/>
            <a:ext cx="841030" cy="841030"/>
          </a:xfrm>
          <a:prstGeom prst="rect">
            <a:avLst/>
          </a:prstGeom>
        </p:spPr>
      </p:pic>
      <p:pic>
        <p:nvPicPr>
          <p:cNvPr id="23" name="Image 22" descr="Une image contenant mur, bâtiment, extérieur, roche&#10;&#10;Description générée automatiquement">
            <a:extLst>
              <a:ext uri="{FF2B5EF4-FFF2-40B4-BE49-F238E27FC236}">
                <a16:creationId xmlns:a16="http://schemas.microsoft.com/office/drawing/2014/main" id="{934A360F-DE61-4511-A375-561BE8109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17426" y="5543611"/>
            <a:ext cx="1062086" cy="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D976B24-2B77-4636-9045-5BD215790519}"/>
              </a:ext>
            </a:extLst>
          </p:cNvPr>
          <p:cNvSpPr/>
          <p:nvPr/>
        </p:nvSpPr>
        <p:spPr>
          <a:xfrm>
            <a:off x="9626828" y="1862103"/>
            <a:ext cx="840153" cy="813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0CADDAF-3597-440C-A574-4C1F1EA5985A}"/>
              </a:ext>
            </a:extLst>
          </p:cNvPr>
          <p:cNvSpPr txBox="1">
            <a:spLocks/>
          </p:cNvSpPr>
          <p:nvPr/>
        </p:nvSpPr>
        <p:spPr>
          <a:xfrm>
            <a:off x="1015438" y="2177272"/>
            <a:ext cx="7289926" cy="813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OpenGL, only the Normalize Device Coordinates (NDC)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are visible on the screen 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37598DC-2C28-4773-A8E3-BE8324ED0821}"/>
              </a:ext>
            </a:extLst>
          </p:cNvPr>
          <p:cNvGrpSpPr/>
          <p:nvPr/>
        </p:nvGrpSpPr>
        <p:grpSpPr>
          <a:xfrm>
            <a:off x="7199372" y="3884227"/>
            <a:ext cx="2275020" cy="2170548"/>
            <a:chOff x="1315536" y="3907705"/>
            <a:chExt cx="2275020" cy="2170548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ACA95AF-CD9C-420D-9287-5ED5945A9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293" y="4621504"/>
              <a:ext cx="781050" cy="74295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A573B89-817D-48C0-8A28-69BE9C26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518" y="3907705"/>
              <a:ext cx="781050" cy="74295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9ABF2B2-8D75-46AD-9198-8286DED10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548" y="4622374"/>
              <a:ext cx="781050" cy="74295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B2B2BB01-9B24-47B1-A61C-640B1C56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506" y="3907705"/>
              <a:ext cx="781050" cy="74295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CA4074F-04E9-46E6-AD74-27BB5DBB5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005" y="4622374"/>
              <a:ext cx="781050" cy="74295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2DADDD3-5467-4EA9-A3F2-741739F7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536" y="3907705"/>
              <a:ext cx="781050" cy="74295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07E3DE43-2797-4202-AA66-CF465BD4C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293" y="5334433"/>
              <a:ext cx="781050" cy="742950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B5C42318-F529-48D4-B72A-3B82E07BA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548" y="5335303"/>
              <a:ext cx="781050" cy="742950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3D42B055-38DB-4304-A748-94B3F9691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005" y="5335303"/>
              <a:ext cx="781050" cy="742950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1FCC6-DE87-4FEC-BAA0-0F5FCCABEDAE}"/>
              </a:ext>
            </a:extLst>
          </p:cNvPr>
          <p:cNvSpPr/>
          <p:nvPr/>
        </p:nvSpPr>
        <p:spPr>
          <a:xfrm>
            <a:off x="9320945" y="3748585"/>
            <a:ext cx="170172" cy="247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8E3B540-F197-4E54-AB40-A187D3E45D97}"/>
              </a:ext>
            </a:extLst>
          </p:cNvPr>
          <p:cNvCxnSpPr>
            <a:cxnSpLocks/>
          </p:cNvCxnSpPr>
          <p:nvPr/>
        </p:nvCxnSpPr>
        <p:spPr>
          <a:xfrm>
            <a:off x="6971139" y="5036915"/>
            <a:ext cx="25702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E56CEE-862A-41D1-A567-390387CB8F41}"/>
              </a:ext>
            </a:extLst>
          </p:cNvPr>
          <p:cNvSpPr/>
          <p:nvPr/>
        </p:nvSpPr>
        <p:spPr>
          <a:xfrm rot="16200000">
            <a:off x="8056469" y="2701687"/>
            <a:ext cx="170172" cy="247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217A5F3-01E8-4DE4-9BB9-02938B204530}"/>
              </a:ext>
            </a:extLst>
          </p:cNvPr>
          <p:cNvCxnSpPr>
            <a:cxnSpLocks/>
          </p:cNvCxnSpPr>
          <p:nvPr/>
        </p:nvCxnSpPr>
        <p:spPr>
          <a:xfrm flipV="1">
            <a:off x="8259239" y="3856226"/>
            <a:ext cx="0" cy="244836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BD1AE-A555-49E2-BF28-AB3036CB9BED}"/>
              </a:ext>
            </a:extLst>
          </p:cNvPr>
          <p:cNvSpPr txBox="1"/>
          <p:nvPr/>
        </p:nvSpPr>
        <p:spPr>
          <a:xfrm>
            <a:off x="7888144" y="6272390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-1)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BDB03CF-D794-489C-AACC-1C7EC91BCBC5}"/>
              </a:ext>
            </a:extLst>
          </p:cNvPr>
          <p:cNvSpPr txBox="1"/>
          <p:nvPr/>
        </p:nvSpPr>
        <p:spPr>
          <a:xfrm>
            <a:off x="7966511" y="3531644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(0, 1)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6AF5268-368C-47D6-A2E7-BA10B61288D3}"/>
              </a:ext>
            </a:extLst>
          </p:cNvPr>
          <p:cNvSpPr txBox="1"/>
          <p:nvPr/>
        </p:nvSpPr>
        <p:spPr>
          <a:xfrm>
            <a:off x="9535645" y="4852249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(1, 0)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C89066-98F1-49D1-8370-8538F0456BDF}"/>
              </a:ext>
            </a:extLst>
          </p:cNvPr>
          <p:cNvSpPr txBox="1"/>
          <p:nvPr/>
        </p:nvSpPr>
        <p:spPr>
          <a:xfrm>
            <a:off x="6277344" y="4852249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0)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5618840-753B-495D-AF09-B69A9FA14617}"/>
              </a:ext>
            </a:extLst>
          </p:cNvPr>
          <p:cNvSpPr txBox="1"/>
          <p:nvPr/>
        </p:nvSpPr>
        <p:spPr>
          <a:xfrm>
            <a:off x="10204901" y="1485460"/>
            <a:ext cx="100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(1, 1, 1)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FB71666-217C-4EA6-BBA6-69F2CBF6B424}"/>
              </a:ext>
            </a:extLst>
          </p:cNvPr>
          <p:cNvCxnSpPr/>
          <p:nvPr/>
        </p:nvCxnSpPr>
        <p:spPr>
          <a:xfrm flipV="1">
            <a:off x="9123979" y="1862103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4001CC7-64E6-4629-A084-46F644A8A356}"/>
              </a:ext>
            </a:extLst>
          </p:cNvPr>
          <p:cNvCxnSpPr/>
          <p:nvPr/>
        </p:nvCxnSpPr>
        <p:spPr>
          <a:xfrm flipV="1">
            <a:off x="9973559" y="1891600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D43105B-FFB5-4AB4-8CCF-ED7C93C65FD6}"/>
              </a:ext>
            </a:extLst>
          </p:cNvPr>
          <p:cNvCxnSpPr/>
          <p:nvPr/>
        </p:nvCxnSpPr>
        <p:spPr>
          <a:xfrm flipV="1">
            <a:off x="9976788" y="2694147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60B2873-2B3B-42B1-A090-2ECDC1713EE4}"/>
              </a:ext>
            </a:extLst>
          </p:cNvPr>
          <p:cNvCxnSpPr/>
          <p:nvPr/>
        </p:nvCxnSpPr>
        <p:spPr>
          <a:xfrm flipV="1">
            <a:off x="9133406" y="2675267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5ADD1-D17E-402B-A1DE-23B19D3D2130}"/>
              </a:ext>
            </a:extLst>
          </p:cNvPr>
          <p:cNvCxnSpPr>
            <a:cxnSpLocks/>
          </p:cNvCxnSpPr>
          <p:nvPr/>
        </p:nvCxnSpPr>
        <p:spPr>
          <a:xfrm>
            <a:off x="9731562" y="2674380"/>
            <a:ext cx="628496" cy="514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580DA74-E895-4E24-AD8C-EE767E4A0C32}"/>
              </a:ext>
            </a:extLst>
          </p:cNvPr>
          <p:cNvCxnSpPr>
            <a:cxnSpLocks/>
          </p:cNvCxnSpPr>
          <p:nvPr/>
        </p:nvCxnSpPr>
        <p:spPr>
          <a:xfrm flipV="1">
            <a:off x="9626830" y="1924129"/>
            <a:ext cx="0" cy="63863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4FF895F-8F6F-425B-83AB-069B2D969C0C}"/>
              </a:ext>
            </a:extLst>
          </p:cNvPr>
          <p:cNvSpPr/>
          <p:nvPr/>
        </p:nvSpPr>
        <p:spPr>
          <a:xfrm>
            <a:off x="9133406" y="2225776"/>
            <a:ext cx="840153" cy="813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72478D1-D2BF-4ABC-B3A4-7523478493BA}"/>
              </a:ext>
            </a:extLst>
          </p:cNvPr>
          <p:cNvSpPr txBox="1"/>
          <p:nvPr/>
        </p:nvSpPr>
        <p:spPr>
          <a:xfrm>
            <a:off x="8396830" y="3089990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-1, -1)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B5D9310-C96C-4958-9DBD-15081F698142}"/>
              </a:ext>
            </a:extLst>
          </p:cNvPr>
          <p:cNvSpPr txBox="1"/>
          <p:nvPr/>
        </p:nvSpPr>
        <p:spPr>
          <a:xfrm>
            <a:off x="9553482" y="3081680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-1, -1)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2B7B427-D11B-4FC0-AE88-1E458D4D22CA}"/>
              </a:ext>
            </a:extLst>
          </p:cNvPr>
          <p:cNvSpPr txBox="1"/>
          <p:nvPr/>
        </p:nvSpPr>
        <p:spPr>
          <a:xfrm>
            <a:off x="9039075" y="1471388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1, 1)</a:t>
            </a:r>
          </a:p>
        </p:txBody>
      </p:sp>
      <p:sp>
        <p:nvSpPr>
          <p:cNvPr id="97" name="Espace réservé du contenu 2">
            <a:extLst>
              <a:ext uri="{FF2B5EF4-FFF2-40B4-BE49-F238E27FC236}">
                <a16:creationId xmlns:a16="http://schemas.microsoft.com/office/drawing/2014/main" id="{A91D7C33-C875-4372-BB02-4D7BF801B18A}"/>
              </a:ext>
            </a:extLst>
          </p:cNvPr>
          <p:cNvSpPr txBox="1">
            <a:spLocks/>
          </p:cNvSpPr>
          <p:nvPr/>
        </p:nvSpPr>
        <p:spPr>
          <a:xfrm>
            <a:off x="1015438" y="4065592"/>
            <a:ext cx="3915648" cy="813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render a single 2D triangle:</a:t>
            </a: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283B8E4E-19A0-4621-BAB5-6CE271AA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7" y="4943287"/>
            <a:ext cx="2800350" cy="1209675"/>
          </a:xfrm>
          <a:prstGeom prst="rect">
            <a:avLst/>
          </a:prstGeom>
        </p:spPr>
      </p:pic>
      <p:sp>
        <p:nvSpPr>
          <p:cNvPr id="99" name="Triangle isocèle 98">
            <a:extLst>
              <a:ext uri="{FF2B5EF4-FFF2-40B4-BE49-F238E27FC236}">
                <a16:creationId xmlns:a16="http://schemas.microsoft.com/office/drawing/2014/main" id="{527939A3-C45C-46BE-A65F-8CB2A6D81BE7}"/>
              </a:ext>
            </a:extLst>
          </p:cNvPr>
          <p:cNvSpPr/>
          <p:nvPr/>
        </p:nvSpPr>
        <p:spPr>
          <a:xfrm>
            <a:off x="7724368" y="4535694"/>
            <a:ext cx="1080721" cy="1012431"/>
          </a:xfrm>
          <a:prstGeom prst="triangle">
            <a:avLst/>
          </a:prstGeom>
          <a:solidFill>
            <a:srgbClr val="FDB128"/>
          </a:solidFill>
          <a:ln>
            <a:solidFill>
              <a:srgbClr val="FDB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Accolade ouvrante 99">
            <a:extLst>
              <a:ext uri="{FF2B5EF4-FFF2-40B4-BE49-F238E27FC236}">
                <a16:creationId xmlns:a16="http://schemas.microsoft.com/office/drawing/2014/main" id="{AD6BCBFF-2DCC-4B96-9BF3-491462F56578}"/>
              </a:ext>
            </a:extLst>
          </p:cNvPr>
          <p:cNvSpPr/>
          <p:nvPr/>
        </p:nvSpPr>
        <p:spPr>
          <a:xfrm>
            <a:off x="3177093" y="5266032"/>
            <a:ext cx="85419" cy="633691"/>
          </a:xfrm>
          <a:prstGeom prst="leftBrace">
            <a:avLst/>
          </a:prstGeom>
          <a:noFill/>
          <a:ln w="28575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FFC5E1A-0154-407E-BF5F-B6DC5B18497F}"/>
              </a:ext>
            </a:extLst>
          </p:cNvPr>
          <p:cNvSpPr txBox="1"/>
          <p:nvPr/>
        </p:nvSpPr>
        <p:spPr>
          <a:xfrm>
            <a:off x="909541" y="5259711"/>
            <a:ext cx="189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3D position (NDC) of </a:t>
            </a:r>
            <a:r>
              <a:rPr lang="fr-CH" dirty="0" err="1">
                <a:solidFill>
                  <a:srgbClr val="FF8BB2"/>
                </a:solidFill>
              </a:rPr>
              <a:t>each</a:t>
            </a:r>
            <a:r>
              <a:rPr lang="fr-CH" dirty="0">
                <a:solidFill>
                  <a:srgbClr val="FF8BB2"/>
                </a:solidFill>
              </a:rPr>
              <a:t> vertex</a:t>
            </a:r>
          </a:p>
        </p:txBody>
      </p:sp>
    </p:spTree>
    <p:extLst>
      <p:ext uri="{BB962C8B-B14F-4D97-AF65-F5344CB8AC3E}">
        <p14:creationId xmlns:p14="http://schemas.microsoft.com/office/powerpoint/2010/main" val="273434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Linking vertex attributes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FD87F-FB6A-42CC-AE54-1BDF59982045}"/>
              </a:ext>
            </a:extLst>
          </p:cNvPr>
          <p:cNvSpPr txBox="1">
            <a:spLocks/>
          </p:cNvSpPr>
          <p:nvPr/>
        </p:nvSpPr>
        <p:spPr>
          <a:xfrm>
            <a:off x="2705736" y="2590928"/>
            <a:ext cx="7836331" cy="97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input data will compose a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Vertex Buffer Object (VBO)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can store a large number of vertices in the GPU memory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8640631-FAA2-4387-90B5-5541C58E7521}"/>
              </a:ext>
            </a:extLst>
          </p:cNvPr>
          <p:cNvSpPr txBox="1">
            <a:spLocks/>
          </p:cNvSpPr>
          <p:nvPr/>
        </p:nvSpPr>
        <p:spPr>
          <a:xfrm>
            <a:off x="3450451" y="5250426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Finally, it will be sent to the Vertex Shader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BD2D555-DA8E-4AA1-9B66-022CE5FAC309}"/>
              </a:ext>
            </a:extLst>
          </p:cNvPr>
          <p:cNvSpPr txBox="1">
            <a:spLocks/>
          </p:cNvSpPr>
          <p:nvPr/>
        </p:nvSpPr>
        <p:spPr>
          <a:xfrm>
            <a:off x="2243036" y="4111384"/>
            <a:ext cx="7739164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we specify how the vertex data should be interpreted</a:t>
            </a:r>
          </a:p>
        </p:txBody>
      </p:sp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362E142-2650-40A7-8F67-35E585316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1" y="2431580"/>
            <a:ext cx="1571134" cy="9877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547E1F2-ED30-4E7F-835A-A788E482E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825826"/>
            <a:ext cx="952500" cy="952500"/>
          </a:xfrm>
          <a:prstGeom prst="rect">
            <a:avLst/>
          </a:prstGeom>
        </p:spPr>
      </p:pic>
      <p:pic>
        <p:nvPicPr>
          <p:cNvPr id="21" name="Graphique 20" descr="Enveloppe">
            <a:extLst>
              <a:ext uri="{FF2B5EF4-FFF2-40B4-BE49-F238E27FC236}">
                <a16:creationId xmlns:a16="http://schemas.microsoft.com/office/drawing/2014/main" id="{EC11B4E4-3668-46C3-A0AD-E6E84733C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81212" y="4888891"/>
            <a:ext cx="1148604" cy="11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0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D29D4C-6C2F-424C-A01C-43D28395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557" y="5450156"/>
            <a:ext cx="6058294" cy="1358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6E61491-AB64-463A-96D9-B757C197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00555"/>
            <a:ext cx="2800350" cy="1209675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4EE26B5-2C72-418D-A6F1-20C65F29181F}"/>
              </a:ext>
            </a:extLst>
          </p:cNvPr>
          <p:cNvSpPr txBox="1">
            <a:spLocks/>
          </p:cNvSpPr>
          <p:nvPr/>
        </p:nvSpPr>
        <p:spPr>
          <a:xfrm>
            <a:off x="640237" y="1626887"/>
            <a:ext cx="4469091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Triangle with position attributes: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9E134C51-0902-4947-A872-D5020513F4A7}"/>
              </a:ext>
            </a:extLst>
          </p:cNvPr>
          <p:cNvSpPr txBox="1">
            <a:spLocks/>
          </p:cNvSpPr>
          <p:nvPr/>
        </p:nvSpPr>
        <p:spPr>
          <a:xfrm>
            <a:off x="1343577" y="5738385"/>
            <a:ext cx="1348551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D010D-1780-4AAD-B529-836767558D10}"/>
              </a:ext>
            </a:extLst>
          </p:cNvPr>
          <p:cNvSpPr txBox="1">
            <a:spLocks/>
          </p:cNvSpPr>
          <p:nvPr/>
        </p:nvSpPr>
        <p:spPr>
          <a:xfrm>
            <a:off x="640237" y="2625250"/>
            <a:ext cx="4469091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Copy our vertices array in a buffer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C879C9-9005-4360-AB74-6FEE30DDA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558" y="3879466"/>
            <a:ext cx="8134350" cy="466725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9A8BB14-2A70-4A6D-8754-AC7924B24F91}"/>
              </a:ext>
            </a:extLst>
          </p:cNvPr>
          <p:cNvCxnSpPr>
            <a:cxnSpLocks/>
          </p:cNvCxnSpPr>
          <p:nvPr/>
        </p:nvCxnSpPr>
        <p:spPr>
          <a:xfrm>
            <a:off x="4254191" y="3543164"/>
            <a:ext cx="508835" cy="2665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7E24A-74FA-4D07-8E47-4B49EEF5AA7C}"/>
              </a:ext>
            </a:extLst>
          </p:cNvPr>
          <p:cNvSpPr txBox="1"/>
          <p:nvPr/>
        </p:nvSpPr>
        <p:spPr>
          <a:xfrm>
            <a:off x="1036430" y="3341310"/>
            <a:ext cx="3311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</a:rPr>
              <a:t>Specifies</a:t>
            </a:r>
            <a:r>
              <a:rPr lang="fr-CH" dirty="0">
                <a:solidFill>
                  <a:srgbClr val="00B0F0"/>
                </a:solidFill>
              </a:rPr>
              <a:t> the </a:t>
            </a:r>
            <a:r>
              <a:rPr lang="fr-CH" dirty="0" err="1">
                <a:solidFill>
                  <a:srgbClr val="00B0F0"/>
                </a:solidFill>
              </a:rPr>
              <a:t>target</a:t>
            </a:r>
            <a:r>
              <a:rPr lang="fr-CH" dirty="0">
                <a:solidFill>
                  <a:srgbClr val="00B0F0"/>
                </a:solidFill>
              </a:rPr>
              <a:t> buffer </a:t>
            </a:r>
            <a:r>
              <a:rPr lang="fr-CH" dirty="0" err="1">
                <a:solidFill>
                  <a:srgbClr val="00B0F0"/>
                </a:solidFill>
              </a:rPr>
              <a:t>object</a:t>
            </a:r>
            <a:endParaRPr lang="fr-CH" dirty="0">
              <a:solidFill>
                <a:srgbClr val="00B0F0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A9A4F68-946E-49EA-A727-D9A3440A283E}"/>
              </a:ext>
            </a:extLst>
          </p:cNvPr>
          <p:cNvCxnSpPr>
            <a:cxnSpLocks/>
          </p:cNvCxnSpPr>
          <p:nvPr/>
        </p:nvCxnSpPr>
        <p:spPr>
          <a:xfrm flipH="1">
            <a:off x="6104227" y="3442057"/>
            <a:ext cx="714050" cy="3943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0F671907-A757-4BDD-9810-A03ED12229BF}"/>
              </a:ext>
            </a:extLst>
          </p:cNvPr>
          <p:cNvSpPr txBox="1"/>
          <p:nvPr/>
        </p:nvSpPr>
        <p:spPr>
          <a:xfrm>
            <a:off x="6370696" y="2972640"/>
            <a:ext cx="3737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ID of the buffer </a:t>
            </a:r>
            <a:r>
              <a:rPr lang="fr-CH" dirty="0" err="1">
                <a:solidFill>
                  <a:srgbClr val="7030A0"/>
                </a:solidFill>
              </a:rPr>
              <a:t>which</a:t>
            </a:r>
            <a:r>
              <a:rPr lang="fr-CH" dirty="0">
                <a:solidFill>
                  <a:srgbClr val="7030A0"/>
                </a:solidFill>
              </a:rPr>
              <a:t> must </a:t>
            </a:r>
            <a:r>
              <a:rPr lang="fr-CH" dirty="0" err="1">
                <a:solidFill>
                  <a:srgbClr val="7030A0"/>
                </a:solidFill>
              </a:rPr>
              <a:t>be</a:t>
            </a:r>
            <a:r>
              <a:rPr lang="fr-CH" dirty="0">
                <a:solidFill>
                  <a:srgbClr val="7030A0"/>
                </a:solidFill>
              </a:rPr>
              <a:t> </a:t>
            </a:r>
            <a:r>
              <a:rPr lang="fr-CH" dirty="0" err="1">
                <a:solidFill>
                  <a:srgbClr val="7030A0"/>
                </a:solidFill>
              </a:rPr>
              <a:t>bind</a:t>
            </a:r>
            <a:endParaRPr lang="fr-CH" dirty="0">
              <a:solidFill>
                <a:srgbClr val="7030A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5EC3DD9-3B0A-40BF-896B-2B9060873F6E}"/>
              </a:ext>
            </a:extLst>
          </p:cNvPr>
          <p:cNvSpPr txBox="1"/>
          <p:nvPr/>
        </p:nvSpPr>
        <p:spPr>
          <a:xfrm>
            <a:off x="4609510" y="4518804"/>
            <a:ext cx="255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52B865"/>
                </a:solidFill>
              </a:rPr>
              <a:t>Size of the buffer </a:t>
            </a:r>
            <a:r>
              <a:rPr lang="fr-CH" dirty="0" err="1">
                <a:solidFill>
                  <a:srgbClr val="52B865"/>
                </a:solidFill>
              </a:rPr>
              <a:t>object</a:t>
            </a:r>
            <a:endParaRPr lang="fr-CH" dirty="0">
              <a:solidFill>
                <a:srgbClr val="52B865"/>
              </a:solidFill>
            </a:endParaRP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3C27CDA-6FEE-41E8-BAE7-85628C1A84DC}"/>
              </a:ext>
            </a:extLst>
          </p:cNvPr>
          <p:cNvCxnSpPr>
            <a:cxnSpLocks/>
          </p:cNvCxnSpPr>
          <p:nvPr/>
        </p:nvCxnSpPr>
        <p:spPr>
          <a:xfrm flipV="1">
            <a:off x="6104227" y="4389226"/>
            <a:ext cx="212460" cy="196354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AFC3933-AC6E-492A-8B68-6D40E6105424}"/>
              </a:ext>
            </a:extLst>
          </p:cNvPr>
          <p:cNvCxnSpPr>
            <a:cxnSpLocks/>
          </p:cNvCxnSpPr>
          <p:nvPr/>
        </p:nvCxnSpPr>
        <p:spPr>
          <a:xfrm flipH="1" flipV="1">
            <a:off x="8379995" y="4361923"/>
            <a:ext cx="300645" cy="171946"/>
          </a:xfrm>
          <a:prstGeom prst="straightConnector1">
            <a:avLst/>
          </a:prstGeom>
          <a:ln w="38100">
            <a:solidFill>
              <a:srgbClr val="F375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F9E41D6A-FAB2-49B5-88D5-F87C5D95387F}"/>
              </a:ext>
            </a:extLst>
          </p:cNvPr>
          <p:cNvSpPr txBox="1"/>
          <p:nvPr/>
        </p:nvSpPr>
        <p:spPr>
          <a:xfrm>
            <a:off x="7936135" y="4524056"/>
            <a:ext cx="174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F37534"/>
                </a:solidFill>
              </a:rPr>
              <a:t>Pointer to data</a:t>
            </a: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433F7802-1359-4B7B-8C37-0C6B612EC475}"/>
              </a:ext>
            </a:extLst>
          </p:cNvPr>
          <p:cNvSpPr/>
          <p:nvPr/>
        </p:nvSpPr>
        <p:spPr>
          <a:xfrm>
            <a:off x="2604778" y="5450156"/>
            <a:ext cx="87350" cy="945790"/>
          </a:xfrm>
          <a:prstGeom prst="leftBrac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44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(Cont.)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D29D4C-6C2F-424C-A01C-43D28395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469" y="1572531"/>
            <a:ext cx="6058294" cy="1358800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4EE26B5-2C72-418D-A6F1-20C65F29181F}"/>
              </a:ext>
            </a:extLst>
          </p:cNvPr>
          <p:cNvSpPr txBox="1">
            <a:spLocks/>
          </p:cNvSpPr>
          <p:nvPr/>
        </p:nvSpPr>
        <p:spPr>
          <a:xfrm>
            <a:off x="640237" y="1818470"/>
            <a:ext cx="4111979" cy="679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Define how the vertex data should be interpreted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BB17FB6-5153-4AB7-A8B6-8EA350B58A23}"/>
              </a:ext>
            </a:extLst>
          </p:cNvPr>
          <p:cNvCxnSpPr>
            <a:cxnSpLocks/>
          </p:cNvCxnSpPr>
          <p:nvPr/>
        </p:nvCxnSpPr>
        <p:spPr>
          <a:xfrm>
            <a:off x="6196709" y="1433125"/>
            <a:ext cx="5219687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9E134C51-0902-4947-A872-D5020513F4A7}"/>
              </a:ext>
            </a:extLst>
          </p:cNvPr>
          <p:cNvSpPr txBox="1">
            <a:spLocks/>
          </p:cNvSpPr>
          <p:nvPr/>
        </p:nvSpPr>
        <p:spPr>
          <a:xfrm>
            <a:off x="8354458" y="984651"/>
            <a:ext cx="904187" cy="43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86ECB33-64BA-4250-945E-5D6ACD01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633" y="4683649"/>
            <a:ext cx="8401050" cy="533400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AB8862F-B86D-4D11-82AD-7462173CD98F}"/>
              </a:ext>
            </a:extLst>
          </p:cNvPr>
          <p:cNvCxnSpPr>
            <a:cxnSpLocks/>
          </p:cNvCxnSpPr>
          <p:nvPr/>
        </p:nvCxnSpPr>
        <p:spPr>
          <a:xfrm>
            <a:off x="3670582" y="4359831"/>
            <a:ext cx="508835" cy="2665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827A281-2767-417C-8F71-C11E5619EBCF}"/>
              </a:ext>
            </a:extLst>
          </p:cNvPr>
          <p:cNvSpPr txBox="1"/>
          <p:nvPr/>
        </p:nvSpPr>
        <p:spPr>
          <a:xfrm>
            <a:off x="1470557" y="3933280"/>
            <a:ext cx="3196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</a:rPr>
              <a:t>Specifies</a:t>
            </a:r>
            <a:r>
              <a:rPr lang="fr-CH" dirty="0">
                <a:solidFill>
                  <a:srgbClr val="00B0F0"/>
                </a:solidFill>
              </a:rPr>
              <a:t> </a:t>
            </a:r>
            <a:r>
              <a:rPr lang="fr-CH" dirty="0" err="1">
                <a:solidFill>
                  <a:srgbClr val="00B0F0"/>
                </a:solidFill>
              </a:rPr>
              <a:t>which</a:t>
            </a:r>
            <a:r>
              <a:rPr lang="fr-CH" dirty="0">
                <a:solidFill>
                  <a:srgbClr val="00B0F0"/>
                </a:solidFill>
              </a:rPr>
              <a:t> vertex </a:t>
            </a:r>
            <a:r>
              <a:rPr lang="fr-CH" dirty="0" err="1">
                <a:solidFill>
                  <a:srgbClr val="00B0F0"/>
                </a:solidFill>
              </a:rPr>
              <a:t>attribute</a:t>
            </a:r>
            <a:r>
              <a:rPr lang="fr-CH" dirty="0">
                <a:solidFill>
                  <a:srgbClr val="00B0F0"/>
                </a:solidFill>
              </a:rPr>
              <a:t>  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109B23-4F68-4E8F-8708-30DEAB4DC80B}"/>
              </a:ext>
            </a:extLst>
          </p:cNvPr>
          <p:cNvCxnSpPr>
            <a:cxnSpLocks/>
          </p:cNvCxnSpPr>
          <p:nvPr/>
        </p:nvCxnSpPr>
        <p:spPr>
          <a:xfrm flipH="1">
            <a:off x="4667377" y="3970835"/>
            <a:ext cx="401349" cy="7059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19C5A50-C0CC-46D1-8B60-85330202D40E}"/>
              </a:ext>
            </a:extLst>
          </p:cNvPr>
          <p:cNvSpPr txBox="1"/>
          <p:nvPr/>
        </p:nvSpPr>
        <p:spPr>
          <a:xfrm>
            <a:off x="3924999" y="3506729"/>
            <a:ext cx="3196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The size of the vertex </a:t>
            </a:r>
            <a:r>
              <a:rPr lang="fr-CH" dirty="0" err="1">
                <a:solidFill>
                  <a:srgbClr val="7030A0"/>
                </a:solidFill>
              </a:rPr>
              <a:t>attribute</a:t>
            </a:r>
            <a:endParaRPr lang="fr-CH" dirty="0">
              <a:solidFill>
                <a:srgbClr val="7030A0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4E3C4E-3C15-4708-96A4-8360615212AF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5247598" y="5045410"/>
            <a:ext cx="76846" cy="552676"/>
          </a:xfrm>
          <a:prstGeom prst="straightConnector1">
            <a:avLst/>
          </a:prstGeom>
          <a:ln w="38100">
            <a:solidFill>
              <a:srgbClr val="F375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123B3CA-1B3A-4E73-B46E-F6510A0FE914}"/>
              </a:ext>
            </a:extLst>
          </p:cNvPr>
          <p:cNvSpPr txBox="1"/>
          <p:nvPr/>
        </p:nvSpPr>
        <p:spPr>
          <a:xfrm>
            <a:off x="4429400" y="5598086"/>
            <a:ext cx="1790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F37534"/>
                </a:solidFill>
              </a:rPr>
              <a:t>Type of the data</a:t>
            </a:r>
          </a:p>
        </p:txBody>
      </p: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25E1FD68-693F-4D6E-B634-BB8C53D248DB}"/>
              </a:ext>
            </a:extLst>
          </p:cNvPr>
          <p:cNvSpPr/>
          <p:nvPr/>
        </p:nvSpPr>
        <p:spPr>
          <a:xfrm rot="16200000">
            <a:off x="7888112" y="4193861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4558FA1-B542-47DC-B6C9-2F1410C61855}"/>
              </a:ext>
            </a:extLst>
          </p:cNvPr>
          <p:cNvSpPr txBox="1"/>
          <p:nvPr/>
        </p:nvSpPr>
        <p:spPr>
          <a:xfrm>
            <a:off x="6667009" y="5363543"/>
            <a:ext cx="291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71A0"/>
                </a:solidFill>
              </a:rPr>
              <a:t>Stride: </a:t>
            </a:r>
            <a:r>
              <a:rPr lang="fr-CH" dirty="0" err="1">
                <a:solidFill>
                  <a:srgbClr val="FF71A0"/>
                </a:solidFill>
              </a:rPr>
              <a:t>Space</a:t>
            </a:r>
            <a:r>
              <a:rPr lang="fr-CH" dirty="0">
                <a:solidFill>
                  <a:srgbClr val="FF71A0"/>
                </a:solidFill>
              </a:rPr>
              <a:t> </a:t>
            </a:r>
            <a:r>
              <a:rPr lang="fr-CH" dirty="0" err="1">
                <a:solidFill>
                  <a:srgbClr val="FF71A0"/>
                </a:solidFill>
              </a:rPr>
              <a:t>between</a:t>
            </a:r>
            <a:r>
              <a:rPr lang="fr-CH" dirty="0">
                <a:solidFill>
                  <a:srgbClr val="FF71A0"/>
                </a:solidFill>
              </a:rPr>
              <a:t> </a:t>
            </a:r>
            <a:r>
              <a:rPr lang="fr-CH" dirty="0" err="1">
                <a:solidFill>
                  <a:srgbClr val="FF71A0"/>
                </a:solidFill>
              </a:rPr>
              <a:t>consecutive</a:t>
            </a:r>
            <a:r>
              <a:rPr lang="fr-CH" dirty="0">
                <a:solidFill>
                  <a:srgbClr val="FF71A0"/>
                </a:solidFill>
              </a:rPr>
              <a:t> vertex </a:t>
            </a:r>
            <a:r>
              <a:rPr lang="fr-CH" dirty="0" err="1">
                <a:solidFill>
                  <a:srgbClr val="FF71A0"/>
                </a:solidFill>
              </a:rPr>
              <a:t>attributes</a:t>
            </a:r>
            <a:endParaRPr lang="fr-CH" dirty="0">
              <a:solidFill>
                <a:srgbClr val="FF71A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9F0632E-4519-49C3-99CD-1C73F9E2455D}"/>
              </a:ext>
            </a:extLst>
          </p:cNvPr>
          <p:cNvSpPr txBox="1"/>
          <p:nvPr/>
        </p:nvSpPr>
        <p:spPr>
          <a:xfrm>
            <a:off x="5728603" y="4034777"/>
            <a:ext cx="236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52B865"/>
                </a:solidFill>
              </a:rPr>
              <a:t>Normalized</a:t>
            </a:r>
            <a:r>
              <a:rPr lang="fr-CH" dirty="0">
                <a:solidFill>
                  <a:srgbClr val="52B865"/>
                </a:solidFill>
              </a:rPr>
              <a:t> data or not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8DDCA0F-21E4-4CAC-A8E1-4C3798FD254D}"/>
              </a:ext>
            </a:extLst>
          </p:cNvPr>
          <p:cNvCxnSpPr>
            <a:cxnSpLocks/>
          </p:cNvCxnSpPr>
          <p:nvPr/>
        </p:nvCxnSpPr>
        <p:spPr>
          <a:xfrm flipH="1">
            <a:off x="6462302" y="4415814"/>
            <a:ext cx="204707" cy="264425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461C6BA3-1D52-4864-B2AE-C8B60F848D30}"/>
              </a:ext>
            </a:extLst>
          </p:cNvPr>
          <p:cNvSpPr txBox="1"/>
          <p:nvPr/>
        </p:nvSpPr>
        <p:spPr>
          <a:xfrm>
            <a:off x="8710297" y="3558498"/>
            <a:ext cx="3002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dirty="0">
                <a:solidFill>
                  <a:srgbClr val="9E0000"/>
                </a:solidFill>
              </a:rPr>
              <a:t>Offset of </a:t>
            </a:r>
            <a:r>
              <a:rPr lang="fr-CH" dirty="0" err="1">
                <a:solidFill>
                  <a:srgbClr val="9E0000"/>
                </a:solidFill>
              </a:rPr>
              <a:t>where</a:t>
            </a:r>
            <a:r>
              <a:rPr lang="fr-CH" dirty="0">
                <a:solidFill>
                  <a:srgbClr val="9E0000"/>
                </a:solidFill>
              </a:rPr>
              <a:t> the position data </a:t>
            </a:r>
            <a:r>
              <a:rPr lang="fr-CH" dirty="0" err="1">
                <a:solidFill>
                  <a:srgbClr val="9E0000"/>
                </a:solidFill>
              </a:rPr>
              <a:t>begins</a:t>
            </a:r>
            <a:r>
              <a:rPr lang="fr-CH" dirty="0">
                <a:solidFill>
                  <a:srgbClr val="9E0000"/>
                </a:solidFill>
              </a:rPr>
              <a:t> in the buffer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1521FC9-7F9A-4D63-89CE-CF21BCE0E66D}"/>
              </a:ext>
            </a:extLst>
          </p:cNvPr>
          <p:cNvCxnSpPr>
            <a:cxnSpLocks/>
          </p:cNvCxnSpPr>
          <p:nvPr/>
        </p:nvCxnSpPr>
        <p:spPr>
          <a:xfrm flipH="1">
            <a:off x="9818821" y="4319333"/>
            <a:ext cx="78537" cy="349201"/>
          </a:xfrm>
          <a:prstGeom prst="straightConnector1">
            <a:avLst/>
          </a:prstGeom>
          <a:ln w="38100">
            <a:solidFill>
              <a:srgbClr val="9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4DAF41B-BDB4-46DA-996A-DFEC975FB14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124958" y="5230777"/>
            <a:ext cx="165755" cy="30647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37AFAC1B-1105-4AD1-9A8B-0F775D06D76C}"/>
              </a:ext>
            </a:extLst>
          </p:cNvPr>
          <p:cNvSpPr txBox="1"/>
          <p:nvPr/>
        </p:nvSpPr>
        <p:spPr>
          <a:xfrm>
            <a:off x="753358" y="5537251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Enable the vertex </a:t>
            </a:r>
            <a:r>
              <a:rPr lang="fr-CH" dirty="0" err="1">
                <a:solidFill>
                  <a:srgbClr val="00B0F0"/>
                </a:solidFill>
              </a:rPr>
              <a:t>attribute</a:t>
            </a:r>
            <a:endParaRPr lang="fr-CH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2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42" grpId="0"/>
      <p:bldP spid="44" grpId="0" animBg="1"/>
      <p:bldP spid="46" grpId="0"/>
      <p:bldP spid="49" grpId="0"/>
      <p:bldP spid="52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D36907A-F025-4FC2-A6A9-E01159272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577" y="2347333"/>
            <a:ext cx="6186314" cy="173528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(Cont.)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E48E53-46CC-42D4-BFF8-7985AD7E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22" y="2347333"/>
            <a:ext cx="4657725" cy="135255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9E3A31E-179B-40FB-A514-27B3487A8F9B}"/>
              </a:ext>
            </a:extLst>
          </p:cNvPr>
          <p:cNvCxnSpPr>
            <a:cxnSpLocks/>
          </p:cNvCxnSpPr>
          <p:nvPr/>
        </p:nvCxnSpPr>
        <p:spPr>
          <a:xfrm>
            <a:off x="6263731" y="2254853"/>
            <a:ext cx="5387798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33AD0B31-88E8-4BC1-A978-101CF157C48E}"/>
              </a:ext>
            </a:extLst>
          </p:cNvPr>
          <p:cNvSpPr txBox="1">
            <a:spLocks/>
          </p:cNvSpPr>
          <p:nvPr/>
        </p:nvSpPr>
        <p:spPr>
          <a:xfrm>
            <a:off x="8505536" y="1822666"/>
            <a:ext cx="904187" cy="43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8BA4C-4F9D-4851-BBFB-EF68F48BE6C3}"/>
              </a:ext>
            </a:extLst>
          </p:cNvPr>
          <p:cNvSpPr txBox="1">
            <a:spLocks/>
          </p:cNvSpPr>
          <p:nvPr/>
        </p:nvSpPr>
        <p:spPr>
          <a:xfrm>
            <a:off x="640237" y="1626887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Triangle with position &amp; color attributes: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CC6F33-E6E0-4C01-B33D-46932540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62" y="4739260"/>
            <a:ext cx="9972675" cy="1390650"/>
          </a:xfrm>
          <a:prstGeom prst="rect">
            <a:avLst/>
          </a:prstGeom>
        </p:spPr>
      </p:pic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3C1703BD-59BB-409C-8186-CAF0854F09D7}"/>
              </a:ext>
            </a:extLst>
          </p:cNvPr>
          <p:cNvSpPr/>
          <p:nvPr/>
        </p:nvSpPr>
        <p:spPr>
          <a:xfrm rot="16200000">
            <a:off x="7190143" y="5000027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CED784-14D9-4D95-A36A-F95462CEBEE6}"/>
              </a:ext>
            </a:extLst>
          </p:cNvPr>
          <p:cNvSpPr txBox="1"/>
          <p:nvPr/>
        </p:nvSpPr>
        <p:spPr>
          <a:xfrm>
            <a:off x="5779897" y="6169580"/>
            <a:ext cx="2919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71A0"/>
                </a:solidFill>
              </a:rPr>
              <a:t>Stride</a:t>
            </a: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E3B0FD16-A7BC-4A46-B7BD-292C61AB796A}"/>
              </a:ext>
            </a:extLst>
          </p:cNvPr>
          <p:cNvSpPr/>
          <p:nvPr/>
        </p:nvSpPr>
        <p:spPr>
          <a:xfrm rot="16200000">
            <a:off x="7190143" y="4422012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FE10466-3BC9-44C8-B237-AF5BCD2BB67B}"/>
              </a:ext>
            </a:extLst>
          </p:cNvPr>
          <p:cNvSpPr txBox="1"/>
          <p:nvPr/>
        </p:nvSpPr>
        <p:spPr>
          <a:xfrm>
            <a:off x="8802731" y="4173053"/>
            <a:ext cx="151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9E0000"/>
                </a:solidFill>
              </a:rPr>
              <a:t>Position offset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515DFC6-A6FE-4A35-A613-8732263CB223}"/>
              </a:ext>
            </a:extLst>
          </p:cNvPr>
          <p:cNvCxnSpPr>
            <a:cxnSpLocks/>
          </p:cNvCxnSpPr>
          <p:nvPr/>
        </p:nvCxnSpPr>
        <p:spPr>
          <a:xfrm flipH="1">
            <a:off x="9144002" y="4560887"/>
            <a:ext cx="197961" cy="369332"/>
          </a:xfrm>
          <a:prstGeom prst="straightConnector1">
            <a:avLst/>
          </a:prstGeom>
          <a:ln w="38100">
            <a:solidFill>
              <a:srgbClr val="9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4F97C9-AC52-4078-BADF-04F442641F56}"/>
              </a:ext>
            </a:extLst>
          </p:cNvPr>
          <p:cNvSpPr txBox="1"/>
          <p:nvPr/>
        </p:nvSpPr>
        <p:spPr>
          <a:xfrm>
            <a:off x="9341963" y="6265888"/>
            <a:ext cx="151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2B8510"/>
                </a:solidFill>
              </a:rPr>
              <a:t>Color</a:t>
            </a:r>
            <a:r>
              <a:rPr lang="fr-CH" dirty="0">
                <a:solidFill>
                  <a:srgbClr val="2B8510"/>
                </a:solidFill>
              </a:rPr>
              <a:t> offset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1D34598-15C8-42E1-9ABD-31E1EBCFC730}"/>
              </a:ext>
            </a:extLst>
          </p:cNvPr>
          <p:cNvCxnSpPr>
            <a:cxnSpLocks/>
          </p:cNvCxnSpPr>
          <p:nvPr/>
        </p:nvCxnSpPr>
        <p:spPr>
          <a:xfrm flipH="1" flipV="1">
            <a:off x="9910206" y="5954391"/>
            <a:ext cx="223608" cy="353892"/>
          </a:xfrm>
          <a:prstGeom prst="straightConnector1">
            <a:avLst/>
          </a:prstGeom>
          <a:ln w="38100">
            <a:solidFill>
              <a:srgbClr val="2B85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Array Object (VAO)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8BA4C-4F9D-4851-BBFB-EF68F48BE6C3}"/>
              </a:ext>
            </a:extLst>
          </p:cNvPr>
          <p:cNvSpPr txBox="1">
            <a:spLocks/>
          </p:cNvSpPr>
          <p:nvPr/>
        </p:nvSpPr>
        <p:spPr>
          <a:xfrm>
            <a:off x="640236" y="2167435"/>
            <a:ext cx="5590882" cy="70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Allows to configure vertex attribute pointers more easily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84A06B4-95AA-405F-B703-DC70D0D0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05" y="1690688"/>
            <a:ext cx="5275280" cy="341721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051A689-ABAF-4602-98C3-132F345CF17F}"/>
              </a:ext>
            </a:extLst>
          </p:cNvPr>
          <p:cNvSpPr txBox="1">
            <a:spLocks/>
          </p:cNvSpPr>
          <p:nvPr/>
        </p:nvSpPr>
        <p:spPr>
          <a:xfrm>
            <a:off x="640237" y="3638281"/>
            <a:ext cx="5455764" cy="70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draw an object, just bind the corresponding VAO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6F5F99C-9A13-47E1-A196-DC530D710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81" y="5692170"/>
            <a:ext cx="3067050" cy="51435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61D0783-0BDA-454E-ADA0-8A8B0C4BAC19}"/>
              </a:ext>
            </a:extLst>
          </p:cNvPr>
          <p:cNvSpPr txBox="1">
            <a:spLocks/>
          </p:cNvSpPr>
          <p:nvPr/>
        </p:nvSpPr>
        <p:spPr>
          <a:xfrm>
            <a:off x="640237" y="5748413"/>
            <a:ext cx="5455764" cy="70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generate a VAO like a VBO</a:t>
            </a:r>
          </a:p>
        </p:txBody>
      </p:sp>
    </p:spTree>
    <p:extLst>
      <p:ext uri="{BB962C8B-B14F-4D97-AF65-F5344CB8AC3E}">
        <p14:creationId xmlns:p14="http://schemas.microsoft.com/office/powerpoint/2010/main" val="301387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3BA6722-FCE4-4EA7-9BAD-625BFBF262E5}"/>
              </a:ext>
            </a:extLst>
          </p:cNvPr>
          <p:cNvGrpSpPr/>
          <p:nvPr/>
        </p:nvGrpSpPr>
        <p:grpSpPr>
          <a:xfrm>
            <a:off x="1714500" y="1719361"/>
            <a:ext cx="8763000" cy="4399027"/>
            <a:chOff x="1671637" y="1705025"/>
            <a:chExt cx="8763000" cy="4399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D56CB1-6C85-41F8-8FCC-D6F32766065C}"/>
                </a:ext>
              </a:extLst>
            </p:cNvPr>
            <p:cNvSpPr/>
            <p:nvPr/>
          </p:nvSpPr>
          <p:spPr>
            <a:xfrm>
              <a:off x="1671637" y="1705025"/>
              <a:ext cx="8763000" cy="4399027"/>
            </a:xfrm>
            <a:prstGeom prst="rect">
              <a:avLst/>
            </a:prstGeom>
            <a:solidFill>
              <a:srgbClr val="282B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3634D27-842D-4D4D-99FD-07258CBF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737" y="1826976"/>
              <a:ext cx="8724900" cy="457200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EC4101D-FFB0-4B05-8453-A249F9FE0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1162" y="2653261"/>
              <a:ext cx="8677275" cy="638175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6B3F401-D7A2-4684-BA56-7709E65F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1637" y="3694906"/>
              <a:ext cx="8648700" cy="65722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2241B98-FBE9-4858-B9B1-8F34187C5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162" y="4714579"/>
              <a:ext cx="8715375" cy="1133475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E29D479-627D-4D51-80E3-5CC1EBB9E624}"/>
              </a:ext>
            </a:extLst>
          </p:cNvPr>
          <p:cNvSpPr txBox="1"/>
          <p:nvPr/>
        </p:nvSpPr>
        <p:spPr>
          <a:xfrm>
            <a:off x="5667866" y="6385023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u="sng" dirty="0">
                <a:solidFill>
                  <a:schemeClr val="bg2">
                    <a:lumMod val="90000"/>
                  </a:schemeClr>
                </a:solidFill>
              </a:rPr>
              <a:t>Source</a:t>
            </a:r>
            <a:r>
              <a:rPr lang="fr-CH" sz="1400" dirty="0">
                <a:solidFill>
                  <a:schemeClr val="bg2">
                    <a:lumMod val="90000"/>
                  </a:schemeClr>
                </a:solidFill>
              </a:rPr>
              <a:t>: https://learnopengl.com/Getting-started/Hello-Triangle</a:t>
            </a:r>
          </a:p>
        </p:txBody>
      </p:sp>
    </p:spTree>
    <p:extLst>
      <p:ext uri="{BB962C8B-B14F-4D97-AF65-F5344CB8AC3E}">
        <p14:creationId xmlns:p14="http://schemas.microsoft.com/office/powerpoint/2010/main" val="145299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Render &amp; draw an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FD87F-FB6A-42CC-AE54-1BDF59982045}"/>
              </a:ext>
            </a:extLst>
          </p:cNvPr>
          <p:cNvSpPr txBox="1">
            <a:spLocks/>
          </p:cNvSpPr>
          <p:nvPr/>
        </p:nvSpPr>
        <p:spPr>
          <a:xfrm>
            <a:off x="3431598" y="2648616"/>
            <a:ext cx="7836331" cy="659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idea now is to render and draw an object.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do that we will have to: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BE02BCFB-8F9E-47CA-B1A5-954BCA197D3B}"/>
              </a:ext>
            </a:extLst>
          </p:cNvPr>
          <p:cNvSpPr txBox="1">
            <a:spLocks/>
          </p:cNvSpPr>
          <p:nvPr/>
        </p:nvSpPr>
        <p:spPr>
          <a:xfrm>
            <a:off x="4793380" y="3789738"/>
            <a:ext cx="4739626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 up a Vertex &amp; a Fragment Shader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59E6288-643E-4C5B-984B-94C24D725166}"/>
              </a:ext>
            </a:extLst>
          </p:cNvPr>
          <p:cNvSpPr txBox="1">
            <a:spLocks/>
          </p:cNvSpPr>
          <p:nvPr/>
        </p:nvSpPr>
        <p:spPr>
          <a:xfrm>
            <a:off x="4793379" y="4327065"/>
            <a:ext cx="3359386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Compile these shaders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E4DF90-A3DE-4A5A-8AFE-75B1DD93DDF0}"/>
              </a:ext>
            </a:extLst>
          </p:cNvPr>
          <p:cNvSpPr txBox="1">
            <a:spLocks/>
          </p:cNvSpPr>
          <p:nvPr/>
        </p:nvSpPr>
        <p:spPr>
          <a:xfrm>
            <a:off x="4793378" y="4864392"/>
            <a:ext cx="4339773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Link them to a shader program</a:t>
            </a:r>
          </a:p>
        </p:txBody>
      </p:sp>
      <p:pic>
        <p:nvPicPr>
          <p:cNvPr id="11" name="Image 10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id="{E8FD4217-4123-4553-8E8D-E400F5209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6" y="2377722"/>
            <a:ext cx="1223518" cy="12235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A4A4B0-104D-4B62-AB39-2AA122AAF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97" y="4117845"/>
            <a:ext cx="833746" cy="8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2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Shader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3713E-9917-42AA-822B-CAA94996C0C9}"/>
              </a:ext>
            </a:extLst>
          </p:cNvPr>
          <p:cNvSpPr txBox="1">
            <a:spLocks/>
          </p:cNvSpPr>
          <p:nvPr/>
        </p:nvSpPr>
        <p:spPr>
          <a:xfrm>
            <a:off x="3616978" y="2354886"/>
            <a:ext cx="672422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Compute the projection of the vertices of primitives from 3D space into a different 3D space (NDC)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294DC6E-F48A-4565-9E1D-3F7041E05724}"/>
              </a:ext>
            </a:extLst>
          </p:cNvPr>
          <p:cNvSpPr txBox="1">
            <a:spLocks/>
          </p:cNvSpPr>
          <p:nvPr/>
        </p:nvSpPr>
        <p:spPr>
          <a:xfrm>
            <a:off x="3616978" y="3815887"/>
            <a:ext cx="6146453" cy="694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some properties of the vertices (position, color or texture coordinates)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9B57111-9C05-4846-9F4F-6BB6C6D03D1B}"/>
              </a:ext>
            </a:extLst>
          </p:cNvPr>
          <p:cNvSpPr txBox="1">
            <a:spLocks/>
          </p:cNvSpPr>
          <p:nvPr/>
        </p:nvSpPr>
        <p:spPr>
          <a:xfrm>
            <a:off x="3616977" y="5127638"/>
            <a:ext cx="7534931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the corresponding properties in the new space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E2B3A9D-E11D-41E5-847C-9ED762472850}"/>
              </a:ext>
            </a:extLst>
          </p:cNvPr>
          <p:cNvGrpSpPr/>
          <p:nvPr/>
        </p:nvGrpSpPr>
        <p:grpSpPr>
          <a:xfrm>
            <a:off x="1144328" y="2693040"/>
            <a:ext cx="1521468" cy="1553840"/>
            <a:chOff x="1002923" y="2693040"/>
            <a:chExt cx="1521468" cy="155384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467612A-DB63-4E30-B098-4E1794E1E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93040"/>
              <a:ext cx="1521468" cy="1553840"/>
            </a:xfrm>
            <a:prstGeom prst="rect">
              <a:avLst/>
            </a:prstGeom>
          </p:spPr>
        </p:pic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E23F74-E09C-45A6-9A37-C0E9D06A93AF}"/>
                </a:ext>
              </a:extLst>
            </p:cNvPr>
            <p:cNvSpPr/>
            <p:nvPr/>
          </p:nvSpPr>
          <p:spPr>
            <a:xfrm>
              <a:off x="1913822" y="316864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CB34E7B-FDFB-4DC7-B7AF-75128115E996}"/>
                </a:ext>
              </a:extLst>
            </p:cNvPr>
            <p:cNvSpPr/>
            <p:nvPr/>
          </p:nvSpPr>
          <p:spPr>
            <a:xfrm>
              <a:off x="1942828" y="3712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DA4C6A1-71EF-4714-AC67-1C678ED2D692}"/>
                </a:ext>
              </a:extLst>
            </p:cNvPr>
            <p:cNvSpPr/>
            <p:nvPr/>
          </p:nvSpPr>
          <p:spPr>
            <a:xfrm>
              <a:off x="1369804" y="35201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40592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What’s a shader?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0D9436-0616-45BE-BF76-E09DCED78D55}"/>
              </a:ext>
            </a:extLst>
          </p:cNvPr>
          <p:cNvSpPr txBox="1">
            <a:spLocks/>
          </p:cNvSpPr>
          <p:nvPr/>
        </p:nvSpPr>
        <p:spPr>
          <a:xfrm>
            <a:off x="1690208" y="2428408"/>
            <a:ext cx="7190157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Small programs that run on the GPU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ABE3165-6906-4CB8-8C59-F0D5B1FF1BC9}"/>
              </a:ext>
            </a:extLst>
          </p:cNvPr>
          <p:cNvSpPr txBox="1">
            <a:spLocks/>
          </p:cNvSpPr>
          <p:nvPr/>
        </p:nvSpPr>
        <p:spPr>
          <a:xfrm>
            <a:off x="813675" y="3032142"/>
            <a:ext cx="8943219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Executed for each specific section of the graphics pipeline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BE775DD-6440-4ED5-8604-4DC538D4CF11}"/>
              </a:ext>
            </a:extLst>
          </p:cNvPr>
          <p:cNvSpPr txBox="1">
            <a:spLocks/>
          </p:cNvSpPr>
          <p:nvPr/>
        </p:nvSpPr>
        <p:spPr>
          <a:xfrm>
            <a:off x="299994" y="3645456"/>
            <a:ext cx="9970580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Isolated and not allowed to communicate with each other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4EFDA32-4EBD-4225-84AC-4B9AE32E89F5}"/>
              </a:ext>
            </a:extLst>
          </p:cNvPr>
          <p:cNvSpPr txBox="1">
            <a:spLocks/>
          </p:cNvSpPr>
          <p:nvPr/>
        </p:nvSpPr>
        <p:spPr>
          <a:xfrm>
            <a:off x="3877319" y="5185068"/>
            <a:ext cx="76573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It works with geometric primitives, lights, textures, … </a:t>
            </a:r>
          </a:p>
        </p:txBody>
      </p:sp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475F624-1885-481C-BD6A-6F8BF9BF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74" y="2197802"/>
            <a:ext cx="1295400" cy="1244600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1C9284E9-CB36-42F8-B556-017C7C884C47}"/>
              </a:ext>
            </a:extLst>
          </p:cNvPr>
          <p:cNvGrpSpPr/>
          <p:nvPr/>
        </p:nvGrpSpPr>
        <p:grpSpPr>
          <a:xfrm>
            <a:off x="1162469" y="4890479"/>
            <a:ext cx="967991" cy="1007220"/>
            <a:chOff x="455446" y="4798013"/>
            <a:chExt cx="1373164" cy="137316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B0F2F5C-ECB4-48DB-9E4D-5BBFB1F67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46" y="4798013"/>
              <a:ext cx="1373164" cy="137316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1A4AEA-A8A5-4DE7-B169-92FB59A0B119}"/>
                </a:ext>
              </a:extLst>
            </p:cNvPr>
            <p:cNvSpPr/>
            <p:nvPr/>
          </p:nvSpPr>
          <p:spPr>
            <a:xfrm>
              <a:off x="683267" y="5133477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4E94CFA-8978-4BCC-BF4A-FAB9DD497487}"/>
                </a:ext>
              </a:extLst>
            </p:cNvPr>
            <p:cNvSpPr txBox="1"/>
            <p:nvPr/>
          </p:nvSpPr>
          <p:spPr>
            <a:xfrm>
              <a:off x="683267" y="4968739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12AE595-D452-41A4-9896-F3A6DA34C934}"/>
                </a:ext>
              </a:extLst>
            </p:cNvPr>
            <p:cNvSpPr txBox="1"/>
            <p:nvPr/>
          </p:nvSpPr>
          <p:spPr>
            <a:xfrm>
              <a:off x="683267" y="5254104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FD0BCB-FDC2-4380-9028-51FC80B74ED1}"/>
                </a:ext>
              </a:extLst>
            </p:cNvPr>
            <p:cNvSpPr txBox="1"/>
            <p:nvPr/>
          </p:nvSpPr>
          <p:spPr>
            <a:xfrm>
              <a:off x="685996" y="5540712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C637828-A124-4B64-A424-E390A503AD4F}"/>
              </a:ext>
            </a:extLst>
          </p:cNvPr>
          <p:cNvGrpSpPr/>
          <p:nvPr/>
        </p:nvGrpSpPr>
        <p:grpSpPr>
          <a:xfrm>
            <a:off x="2744470" y="4901169"/>
            <a:ext cx="1036420" cy="996530"/>
            <a:chOff x="2830620" y="4228678"/>
            <a:chExt cx="1373164" cy="1373164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7A4D618D-E964-4710-8774-99B2C341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28678"/>
              <a:ext cx="1373164" cy="137316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3E5BC9-524C-4B5A-8570-A956BFD01E9F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4C1CE0-18F3-41EE-8A2E-91BB5983668C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3D5C23-B13B-4AFB-97C8-A0D19B7FF391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355598-F264-4FAA-9DCE-BCC2BCCC95AB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140799-D172-4035-A58D-F1C263ED028C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499E47A4-826A-49E3-AA41-11401A398106}"/>
                </a:ext>
              </a:extLst>
            </p:cNvPr>
            <p:cNvSpPr txBox="1"/>
            <p:nvPr/>
          </p:nvSpPr>
          <p:spPr>
            <a:xfrm>
              <a:off x="2958380" y="427339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894BEA3-878B-44C0-BB30-65A4FAA19311}"/>
                </a:ext>
              </a:extLst>
            </p:cNvPr>
            <p:cNvSpPr txBox="1"/>
            <p:nvPr/>
          </p:nvSpPr>
          <p:spPr>
            <a:xfrm rot="5400000">
              <a:off x="2840469" y="456119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920C1B-D40E-42F5-AB72-B27B14EFE70D}"/>
                </a:ext>
              </a:extLst>
            </p:cNvPr>
            <p:cNvSpPr txBox="1"/>
            <p:nvPr/>
          </p:nvSpPr>
          <p:spPr>
            <a:xfrm rot="2601403">
              <a:off x="3047049" y="4557091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4E41E18-C599-4B17-B9B0-FFC784965591}"/>
              </a:ext>
            </a:extLst>
          </p:cNvPr>
          <p:cNvCxnSpPr>
            <a:cxnSpLocks/>
          </p:cNvCxnSpPr>
          <p:nvPr/>
        </p:nvCxnSpPr>
        <p:spPr>
          <a:xfrm>
            <a:off x="2298566" y="5393014"/>
            <a:ext cx="331515" cy="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9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5F7774-5238-4806-A242-541C02C3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26" y="2808741"/>
            <a:ext cx="6010275" cy="176212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DEB8296-02B4-49DC-8F17-6747C1161CF3}"/>
              </a:ext>
            </a:extLst>
          </p:cNvPr>
          <p:cNvSpPr/>
          <p:nvPr/>
        </p:nvSpPr>
        <p:spPr>
          <a:xfrm>
            <a:off x="3912124" y="3072295"/>
            <a:ext cx="1904214" cy="19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3C67F1-97D2-4390-8E3A-1703C4C0DBC3}"/>
              </a:ext>
            </a:extLst>
          </p:cNvPr>
          <p:cNvSpPr txBox="1"/>
          <p:nvPr/>
        </p:nvSpPr>
        <p:spPr>
          <a:xfrm>
            <a:off x="1811925" y="2346387"/>
            <a:ext cx="277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Shader’s</a:t>
            </a:r>
            <a:r>
              <a:rPr lang="fr-CH" dirty="0">
                <a:solidFill>
                  <a:srgbClr val="FF0000"/>
                </a:solidFill>
              </a:rPr>
              <a:t> version (</a:t>
            </a:r>
            <a:r>
              <a:rPr lang="fr-CH" dirty="0" err="1">
                <a:solidFill>
                  <a:srgbClr val="FF0000"/>
                </a:solidFill>
              </a:rPr>
              <a:t>here</a:t>
            </a:r>
            <a:r>
              <a:rPr lang="fr-CH" dirty="0">
                <a:solidFill>
                  <a:srgbClr val="FF0000"/>
                </a:solidFill>
              </a:rPr>
              <a:t> 3.3)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DCBA9AD-3991-4EE7-A9EE-258404887C8F}"/>
              </a:ext>
            </a:extLst>
          </p:cNvPr>
          <p:cNvCxnSpPr/>
          <p:nvPr/>
        </p:nvCxnSpPr>
        <p:spPr>
          <a:xfrm>
            <a:off x="3299382" y="2732285"/>
            <a:ext cx="517344" cy="29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89F8A27-806A-4671-8B62-452FE2F24ACA}"/>
              </a:ext>
            </a:extLst>
          </p:cNvPr>
          <p:cNvSpPr/>
          <p:nvPr/>
        </p:nvSpPr>
        <p:spPr>
          <a:xfrm>
            <a:off x="6223263" y="3223968"/>
            <a:ext cx="1525570" cy="327580"/>
          </a:xfrm>
          <a:prstGeom prst="roundRect">
            <a:avLst/>
          </a:prstGeom>
          <a:noFill/>
          <a:ln w="28575"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7EC7062-F59D-4C8B-A04B-6B59CAC0CC47}"/>
              </a:ext>
            </a:extLst>
          </p:cNvPr>
          <p:cNvCxnSpPr>
            <a:cxnSpLocks/>
          </p:cNvCxnSpPr>
          <p:nvPr/>
        </p:nvCxnSpPr>
        <p:spPr>
          <a:xfrm rot="5400000">
            <a:off x="7636598" y="2708431"/>
            <a:ext cx="517344" cy="292875"/>
          </a:xfrm>
          <a:prstGeom prst="straightConnector1">
            <a:avLst/>
          </a:prstGeom>
          <a:ln w="38100">
            <a:solidFill>
              <a:srgbClr val="FF8B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ECA8D31-DDF0-42F3-B794-B13B64FBD2A8}"/>
              </a:ext>
            </a:extLst>
          </p:cNvPr>
          <p:cNvSpPr txBox="1"/>
          <p:nvPr/>
        </p:nvSpPr>
        <p:spPr>
          <a:xfrm>
            <a:off x="7252762" y="2171651"/>
            <a:ext cx="294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All the input vertex </a:t>
            </a:r>
            <a:r>
              <a:rPr lang="fr-CH" dirty="0" err="1">
                <a:solidFill>
                  <a:srgbClr val="FF8BB2"/>
                </a:solidFill>
              </a:rPr>
              <a:t>attributes</a:t>
            </a:r>
            <a:endParaRPr lang="fr-CH" dirty="0">
              <a:solidFill>
                <a:srgbClr val="FF8BB2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B80AB93-E541-49C0-9260-E035A4947793}"/>
              </a:ext>
            </a:extLst>
          </p:cNvPr>
          <p:cNvCxnSpPr/>
          <p:nvPr/>
        </p:nvCxnSpPr>
        <p:spPr>
          <a:xfrm>
            <a:off x="3902697" y="3542121"/>
            <a:ext cx="22341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3EA5D65-E856-430C-AD90-6D2E9DBE0C15}"/>
              </a:ext>
            </a:extLst>
          </p:cNvPr>
          <p:cNvCxnSpPr>
            <a:cxnSpLocks/>
          </p:cNvCxnSpPr>
          <p:nvPr/>
        </p:nvCxnSpPr>
        <p:spPr>
          <a:xfrm flipV="1">
            <a:off x="3199614" y="3596324"/>
            <a:ext cx="517344" cy="2928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A731043-4FC4-44B1-9503-30B990753572}"/>
              </a:ext>
            </a:extLst>
          </p:cNvPr>
          <p:cNvSpPr txBox="1"/>
          <p:nvPr/>
        </p:nvSpPr>
        <p:spPr>
          <a:xfrm>
            <a:off x="1120660" y="3973530"/>
            <a:ext cx="277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dirty="0" err="1">
                <a:solidFill>
                  <a:srgbClr val="00B0F0"/>
                </a:solidFill>
              </a:rPr>
              <a:t>Specifically</a:t>
            </a:r>
            <a:r>
              <a:rPr lang="fr-CH" dirty="0">
                <a:solidFill>
                  <a:srgbClr val="00B0F0"/>
                </a:solidFill>
              </a:rPr>
              <a:t> set the location of the input variable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87DFCDF-A27A-49F4-B8C2-F34749B764E6}"/>
              </a:ext>
            </a:extLst>
          </p:cNvPr>
          <p:cNvCxnSpPr>
            <a:cxnSpLocks/>
          </p:cNvCxnSpPr>
          <p:nvPr/>
        </p:nvCxnSpPr>
        <p:spPr>
          <a:xfrm flipV="1">
            <a:off x="4795997" y="4627727"/>
            <a:ext cx="136467" cy="476242"/>
          </a:xfrm>
          <a:prstGeom prst="straightConnector1">
            <a:avLst/>
          </a:prstGeom>
          <a:ln w="38100">
            <a:solidFill>
              <a:srgbClr val="AB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114D971-781A-4C79-82D9-B1740161894A}"/>
              </a:ext>
            </a:extLst>
          </p:cNvPr>
          <p:cNvSpPr txBox="1"/>
          <p:nvPr/>
        </p:nvSpPr>
        <p:spPr>
          <a:xfrm>
            <a:off x="3323390" y="5195854"/>
            <a:ext cx="277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AB5D5D"/>
                </a:solidFill>
              </a:rPr>
              <a:t>Output of the vertex </a:t>
            </a:r>
            <a:r>
              <a:rPr lang="fr-CH" dirty="0" err="1">
                <a:solidFill>
                  <a:srgbClr val="AB5D5D"/>
                </a:solidFill>
              </a:rPr>
              <a:t>shader</a:t>
            </a:r>
            <a:endParaRPr lang="fr-CH" dirty="0">
              <a:solidFill>
                <a:srgbClr val="AB5D5D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4719B1C-459A-4E10-AFAF-2BE6787C607F}"/>
              </a:ext>
            </a:extLst>
          </p:cNvPr>
          <p:cNvCxnSpPr>
            <a:cxnSpLocks/>
          </p:cNvCxnSpPr>
          <p:nvPr/>
        </p:nvCxnSpPr>
        <p:spPr>
          <a:xfrm>
            <a:off x="4385035" y="4410958"/>
            <a:ext cx="1176780" cy="0"/>
          </a:xfrm>
          <a:prstGeom prst="line">
            <a:avLst/>
          </a:prstGeom>
          <a:ln w="38100">
            <a:solidFill>
              <a:srgbClr val="AB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ccolade ouvrante 33">
            <a:extLst>
              <a:ext uri="{FF2B5EF4-FFF2-40B4-BE49-F238E27FC236}">
                <a16:creationId xmlns:a16="http://schemas.microsoft.com/office/drawing/2014/main" id="{91FD9AF1-AAAE-4CCB-8F92-F07680F5CAE0}"/>
              </a:ext>
            </a:extLst>
          </p:cNvPr>
          <p:cNvSpPr/>
          <p:nvPr/>
        </p:nvSpPr>
        <p:spPr>
          <a:xfrm rot="16200000">
            <a:off x="7876045" y="2982396"/>
            <a:ext cx="115580" cy="2985944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1F6647C-7879-4AFE-B270-6D14DDB23D4A}"/>
              </a:ext>
            </a:extLst>
          </p:cNvPr>
          <p:cNvSpPr txBox="1"/>
          <p:nvPr/>
        </p:nvSpPr>
        <p:spPr>
          <a:xfrm>
            <a:off x="6801082" y="4757202"/>
            <a:ext cx="248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(x, y, z) + w component</a:t>
            </a:r>
          </a:p>
        </p:txBody>
      </p:sp>
    </p:spTree>
    <p:extLst>
      <p:ext uri="{BB962C8B-B14F-4D97-AF65-F5344CB8AC3E}">
        <p14:creationId xmlns:p14="http://schemas.microsoft.com/office/powerpoint/2010/main" val="19600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4" grpId="0"/>
      <p:bldP spid="25" grpId="0"/>
      <p:bldP spid="27" grpId="0"/>
      <p:bldP spid="34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1F36A1-DBB3-4718-B513-738E1D64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Primitives Assembly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24E044E-68C4-48A7-B20A-62915F249F81}"/>
              </a:ext>
            </a:extLst>
          </p:cNvPr>
          <p:cNvGrpSpPr/>
          <p:nvPr/>
        </p:nvGrpSpPr>
        <p:grpSpPr>
          <a:xfrm>
            <a:off x="1073689" y="2676599"/>
            <a:ext cx="1622587" cy="1539801"/>
            <a:chOff x="932284" y="2676599"/>
            <a:chExt cx="1622587" cy="1539801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24417592-C54C-4330-979F-4A4DDA52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284" y="2676599"/>
              <a:ext cx="1622587" cy="1539801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47E9DB0-80CA-4BE8-91D7-87E932879A7D}"/>
                </a:ext>
              </a:extLst>
            </p:cNvPr>
            <p:cNvCxnSpPr/>
            <p:nvPr/>
          </p:nvCxnSpPr>
          <p:spPr>
            <a:xfrm flipV="1">
              <a:off x="1432560" y="3220720"/>
              <a:ext cx="487680" cy="3149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6B2BD58-7294-496B-BF19-485FB305B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60" y="3577336"/>
              <a:ext cx="493776" cy="165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7FE19B3-B8AD-4377-A5B8-876CA08DF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0" y="3242310"/>
              <a:ext cx="28194" cy="499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2208E-0E15-4C6E-85AB-162D70B5F861}"/>
              </a:ext>
            </a:extLst>
          </p:cNvPr>
          <p:cNvSpPr txBox="1">
            <a:spLocks/>
          </p:cNvSpPr>
          <p:nvPr/>
        </p:nvSpPr>
        <p:spPr>
          <a:xfrm>
            <a:off x="3652492" y="2578447"/>
            <a:ext cx="7131556" cy="1097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process takes all the vertex given by the step before and assemble them in order to create a geometric shape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6249DD-9F7B-4D02-B51F-99CE2D4D7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796" y="4976929"/>
            <a:ext cx="3838575" cy="2667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BA2F75A-4C3C-4093-9CFD-25E3AFDEF360}"/>
              </a:ext>
            </a:extLst>
          </p:cNvPr>
          <p:cNvSpPr txBox="1">
            <a:spLocks/>
          </p:cNvSpPr>
          <p:nvPr/>
        </p:nvSpPr>
        <p:spPr>
          <a:xfrm>
            <a:off x="838200" y="484694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Sample code: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293A19-5B0B-46AF-9E0A-0F95455F186E}"/>
              </a:ext>
            </a:extLst>
          </p:cNvPr>
          <p:cNvSpPr/>
          <p:nvPr/>
        </p:nvSpPr>
        <p:spPr>
          <a:xfrm>
            <a:off x="4222244" y="4967502"/>
            <a:ext cx="1416937" cy="266700"/>
          </a:xfrm>
          <a:prstGeom prst="roundRect">
            <a:avLst/>
          </a:prstGeom>
          <a:noFill/>
          <a:ln w="28575"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E4CA27-EBF4-49AC-88E6-C5CF639FA2F3}"/>
              </a:ext>
            </a:extLst>
          </p:cNvPr>
          <p:cNvCxnSpPr>
            <a:cxnSpLocks/>
          </p:cNvCxnSpPr>
          <p:nvPr/>
        </p:nvCxnSpPr>
        <p:spPr>
          <a:xfrm flipV="1">
            <a:off x="3678403" y="5269804"/>
            <a:ext cx="430717" cy="294863"/>
          </a:xfrm>
          <a:prstGeom prst="straightConnector1">
            <a:avLst/>
          </a:prstGeom>
          <a:ln w="38100">
            <a:solidFill>
              <a:srgbClr val="E857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30E39E6-7CD1-42E4-ADAD-37C7C904E0D4}"/>
              </a:ext>
            </a:extLst>
          </p:cNvPr>
          <p:cNvSpPr txBox="1"/>
          <p:nvPr/>
        </p:nvSpPr>
        <p:spPr>
          <a:xfrm>
            <a:off x="2458812" y="5564667"/>
            <a:ext cx="213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E8570E"/>
                </a:solidFill>
              </a:rPr>
              <a:t>OpenGL </a:t>
            </a:r>
            <a:r>
              <a:rPr lang="fr-CH" dirty="0" err="1">
                <a:solidFill>
                  <a:srgbClr val="E8570E"/>
                </a:solidFill>
              </a:rPr>
              <a:t>function</a:t>
            </a:r>
            <a:r>
              <a:rPr lang="fr-CH" dirty="0">
                <a:solidFill>
                  <a:srgbClr val="E8570E"/>
                </a:solidFill>
              </a:rPr>
              <a:t> </a:t>
            </a:r>
            <a:r>
              <a:rPr lang="fr-CH" dirty="0" err="1">
                <a:solidFill>
                  <a:srgbClr val="E8570E"/>
                </a:solidFill>
              </a:rPr>
              <a:t>that</a:t>
            </a:r>
            <a:r>
              <a:rPr lang="fr-CH" dirty="0">
                <a:solidFill>
                  <a:srgbClr val="E8570E"/>
                </a:solidFill>
              </a:rPr>
              <a:t> </a:t>
            </a:r>
            <a:r>
              <a:rPr lang="fr-CH" dirty="0" err="1">
                <a:solidFill>
                  <a:srgbClr val="E8570E"/>
                </a:solidFill>
              </a:rPr>
              <a:t>draws</a:t>
            </a:r>
            <a:r>
              <a:rPr lang="fr-CH" dirty="0">
                <a:solidFill>
                  <a:srgbClr val="E8570E"/>
                </a:solidFill>
              </a:rPr>
              <a:t> a </a:t>
            </a:r>
            <a:r>
              <a:rPr lang="fr-CH" dirty="0" err="1">
                <a:solidFill>
                  <a:srgbClr val="E8570E"/>
                </a:solidFill>
              </a:rPr>
              <a:t>shape</a:t>
            </a:r>
            <a:endParaRPr lang="fr-CH" dirty="0">
              <a:solidFill>
                <a:srgbClr val="E8570E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6546220-3164-49C3-92A2-385F1BE5A483}"/>
              </a:ext>
            </a:extLst>
          </p:cNvPr>
          <p:cNvCxnSpPr>
            <a:cxnSpLocks/>
          </p:cNvCxnSpPr>
          <p:nvPr/>
        </p:nvCxnSpPr>
        <p:spPr>
          <a:xfrm>
            <a:off x="5705166" y="5243629"/>
            <a:ext cx="130089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E5381E-637F-4708-8EAC-C8E1CBF54553}"/>
              </a:ext>
            </a:extLst>
          </p:cNvPr>
          <p:cNvCxnSpPr>
            <a:cxnSpLocks/>
          </p:cNvCxnSpPr>
          <p:nvPr/>
        </p:nvCxnSpPr>
        <p:spPr>
          <a:xfrm flipV="1">
            <a:off x="6422055" y="5373614"/>
            <a:ext cx="0" cy="3265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01F5B32-08FD-4AFF-BCF1-FC9163A0777F}"/>
              </a:ext>
            </a:extLst>
          </p:cNvPr>
          <p:cNvSpPr txBox="1"/>
          <p:nvPr/>
        </p:nvSpPr>
        <p:spPr>
          <a:xfrm>
            <a:off x="5050460" y="5703666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Kind of primitive to </a:t>
            </a:r>
            <a:r>
              <a:rPr lang="fr-CH" dirty="0" err="1">
                <a:solidFill>
                  <a:srgbClr val="00B0F0"/>
                </a:solidFill>
              </a:rPr>
              <a:t>render</a:t>
            </a:r>
            <a:endParaRPr lang="fr-CH" dirty="0">
              <a:solidFill>
                <a:srgbClr val="00B0F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41300FD-59DE-4711-B7CD-0E10ECB41822}"/>
              </a:ext>
            </a:extLst>
          </p:cNvPr>
          <p:cNvCxnSpPr>
            <a:cxnSpLocks/>
          </p:cNvCxnSpPr>
          <p:nvPr/>
        </p:nvCxnSpPr>
        <p:spPr>
          <a:xfrm flipH="1">
            <a:off x="7299868" y="4572670"/>
            <a:ext cx="252952" cy="372175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325E794-DB2E-40B0-8929-3FB6BD1A818C}"/>
              </a:ext>
            </a:extLst>
          </p:cNvPr>
          <p:cNvCxnSpPr>
            <a:cxnSpLocks/>
          </p:cNvCxnSpPr>
          <p:nvPr/>
        </p:nvCxnSpPr>
        <p:spPr>
          <a:xfrm flipH="1" flipV="1">
            <a:off x="7690301" y="5279653"/>
            <a:ext cx="374070" cy="2572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3FF0294-25EB-46F7-88FF-F5C21ACA774E}"/>
              </a:ext>
            </a:extLst>
          </p:cNvPr>
          <p:cNvSpPr txBox="1"/>
          <p:nvPr/>
        </p:nvSpPr>
        <p:spPr>
          <a:xfrm>
            <a:off x="6355615" y="4147560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52B865"/>
                </a:solidFill>
              </a:rPr>
              <a:t>Starting</a:t>
            </a:r>
            <a:r>
              <a:rPr lang="fr-CH" dirty="0">
                <a:solidFill>
                  <a:srgbClr val="52B865"/>
                </a:solidFill>
              </a:rPr>
              <a:t> index in the </a:t>
            </a:r>
            <a:r>
              <a:rPr lang="fr-CH" dirty="0" err="1">
                <a:solidFill>
                  <a:srgbClr val="52B865"/>
                </a:solidFill>
              </a:rPr>
              <a:t>array</a:t>
            </a:r>
            <a:endParaRPr lang="fr-CH" dirty="0">
              <a:solidFill>
                <a:srgbClr val="52B865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304868B-7965-4744-B927-708DC41BF4AC}"/>
              </a:ext>
            </a:extLst>
          </p:cNvPr>
          <p:cNvSpPr txBox="1"/>
          <p:nvPr/>
        </p:nvSpPr>
        <p:spPr>
          <a:xfrm>
            <a:off x="8175949" y="5404651"/>
            <a:ext cx="289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7030A0"/>
                </a:solidFill>
              </a:rPr>
              <a:t>Number</a:t>
            </a:r>
            <a:r>
              <a:rPr lang="fr-CH" dirty="0">
                <a:solidFill>
                  <a:srgbClr val="7030A0"/>
                </a:solidFill>
              </a:rPr>
              <a:t> of </a:t>
            </a:r>
            <a:r>
              <a:rPr lang="fr-CH" dirty="0" err="1">
                <a:solidFill>
                  <a:srgbClr val="7030A0"/>
                </a:solidFill>
              </a:rPr>
              <a:t>vertices</a:t>
            </a:r>
            <a:r>
              <a:rPr lang="fr-CH" dirty="0">
                <a:solidFill>
                  <a:srgbClr val="7030A0"/>
                </a:solidFill>
              </a:rPr>
              <a:t> to </a:t>
            </a:r>
            <a:r>
              <a:rPr lang="fr-CH" dirty="0" err="1">
                <a:solidFill>
                  <a:srgbClr val="7030A0"/>
                </a:solidFill>
              </a:rPr>
              <a:t>render</a:t>
            </a:r>
            <a:endParaRPr lang="fr-CH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21" grpId="0"/>
      <p:bldP spid="32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97C1DAF-BA79-442E-8807-3AA46747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Tessellation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4B77759-50FA-43D8-90F7-04449B52AAB5}"/>
              </a:ext>
            </a:extLst>
          </p:cNvPr>
          <p:cNvGrpSpPr/>
          <p:nvPr/>
        </p:nvGrpSpPr>
        <p:grpSpPr>
          <a:xfrm>
            <a:off x="1094009" y="2673965"/>
            <a:ext cx="1622586" cy="1572915"/>
            <a:chOff x="952604" y="2673965"/>
            <a:chExt cx="1622586" cy="1572915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A2D552BF-157E-4F10-8D4A-70047D7F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604" y="2673965"/>
              <a:ext cx="1622586" cy="1572915"/>
            </a:xfrm>
            <a:prstGeom prst="rect">
              <a:avLst/>
            </a:prstGeom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4C7A8C14-4E04-4385-865E-C3E73FEED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" y="3223260"/>
              <a:ext cx="236220" cy="4724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B7C80B7-7E28-4495-9E36-BC3A11027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8" y="3499104"/>
              <a:ext cx="532638" cy="533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87559A4-3AEC-46A6-8B88-536078A5E66C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53" y="3352800"/>
              <a:ext cx="305943" cy="443992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5F76786-5698-4906-BAEF-E924A9A0795A}"/>
              </a:ext>
            </a:extLst>
          </p:cNvPr>
          <p:cNvSpPr txBox="1">
            <a:spLocks/>
          </p:cNvSpPr>
          <p:nvPr/>
        </p:nvSpPr>
        <p:spPr>
          <a:xfrm>
            <a:off x="3550989" y="2666177"/>
            <a:ext cx="6146453" cy="557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3D, the surfaces are built with triangular tiles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41DF3AD6-6B1D-4E53-B803-A0EEBAC1C122}"/>
              </a:ext>
            </a:extLst>
          </p:cNvPr>
          <p:cNvSpPr txBox="1">
            <a:spLocks/>
          </p:cNvSpPr>
          <p:nvPr/>
        </p:nvSpPr>
        <p:spPr>
          <a:xfrm>
            <a:off x="3550989" y="3796792"/>
            <a:ext cx="7091635" cy="918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Tessellation allows to double triangles on a given surface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therefore increase the level of details</a:t>
            </a:r>
          </a:p>
        </p:txBody>
      </p:sp>
    </p:spTree>
    <p:extLst>
      <p:ext uri="{BB962C8B-B14F-4D97-AF65-F5344CB8AC3E}">
        <p14:creationId xmlns:p14="http://schemas.microsoft.com/office/powerpoint/2010/main" val="364944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Geometry Shader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4F43EF5-FF36-48E5-8567-7C4E49551A9E}"/>
              </a:ext>
            </a:extLst>
          </p:cNvPr>
          <p:cNvSpPr txBox="1">
            <a:spLocks/>
          </p:cNvSpPr>
          <p:nvPr/>
        </p:nvSpPr>
        <p:spPr>
          <a:xfrm>
            <a:off x="3777233" y="2348307"/>
            <a:ext cx="6950470" cy="808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Allows to modify the geometry of each polygon and allows to create new polygons by emitting new vertices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51EE9DD-2303-44AD-B207-AD0F2909ADA5}"/>
              </a:ext>
            </a:extLst>
          </p:cNvPr>
          <p:cNvSpPr txBox="1">
            <a:spLocks/>
          </p:cNvSpPr>
          <p:nvPr/>
        </p:nvSpPr>
        <p:spPr>
          <a:xfrm>
            <a:off x="3777233" y="3814022"/>
            <a:ext cx="5176347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data of a geometric primitive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DFDBA40-82CD-4027-B15B-B8405B4A426C}"/>
              </a:ext>
            </a:extLst>
          </p:cNvPr>
          <p:cNvSpPr txBox="1">
            <a:spLocks/>
          </p:cNvSpPr>
          <p:nvPr/>
        </p:nvSpPr>
        <p:spPr>
          <a:xfrm>
            <a:off x="3777233" y="5037807"/>
            <a:ext cx="6748718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data of one or more geometric primitive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26CD050-43DA-43D6-8E39-26171E729E9E}"/>
              </a:ext>
            </a:extLst>
          </p:cNvPr>
          <p:cNvGrpSpPr/>
          <p:nvPr/>
        </p:nvGrpSpPr>
        <p:grpSpPr>
          <a:xfrm>
            <a:off x="1144328" y="2683515"/>
            <a:ext cx="1521126" cy="1553840"/>
            <a:chOff x="1002923" y="2683515"/>
            <a:chExt cx="1521126" cy="155384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1E93E576-906F-4AD5-AF5A-9BD18A212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83515"/>
              <a:ext cx="1521126" cy="1553840"/>
            </a:xfrm>
            <a:prstGeom prst="rect">
              <a:avLst/>
            </a:prstGeom>
          </p:spPr>
        </p:pic>
        <p:sp>
          <p:nvSpPr>
            <p:cNvPr id="29" name="Triangle isocèle 28">
              <a:extLst>
                <a:ext uri="{FF2B5EF4-FFF2-40B4-BE49-F238E27FC236}">
                  <a16:creationId xmlns:a16="http://schemas.microsoft.com/office/drawing/2014/main" id="{FEA5F06C-CD6A-4BB8-ACF9-CEAE0E738206}"/>
                </a:ext>
              </a:extLst>
            </p:cNvPr>
            <p:cNvSpPr/>
            <p:nvPr/>
          </p:nvSpPr>
          <p:spPr>
            <a:xfrm rot="11694051">
              <a:off x="1894261" y="3238872"/>
              <a:ext cx="355035" cy="537688"/>
            </a:xfrm>
            <a:prstGeom prst="triangle">
              <a:avLst>
                <a:gd name="adj" fmla="val 5435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6" name="Graphique 5" descr="Avertissement">
            <a:extLst>
              <a:ext uri="{FF2B5EF4-FFF2-40B4-BE49-F238E27FC236}">
                <a16:creationId xmlns:a16="http://schemas.microsoft.com/office/drawing/2014/main" id="{31BD6AB8-A055-4775-A452-B6019DF54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530803"/>
            <a:ext cx="914400" cy="9144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75AEDCE-FCC4-4B00-8EEC-B7A2EC448FBF}"/>
              </a:ext>
            </a:extLst>
          </p:cNvPr>
          <p:cNvSpPr txBox="1">
            <a:spLocks/>
          </p:cNvSpPr>
          <p:nvPr/>
        </p:nvSpPr>
        <p:spPr>
          <a:xfrm>
            <a:off x="7151592" y="796824"/>
            <a:ext cx="2743201" cy="466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An unnecessary step</a:t>
            </a:r>
          </a:p>
        </p:txBody>
      </p:sp>
    </p:spTree>
    <p:extLst>
      <p:ext uri="{BB962C8B-B14F-4D97-AF65-F5344CB8AC3E}">
        <p14:creationId xmlns:p14="http://schemas.microsoft.com/office/powerpoint/2010/main" val="389349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Rasterization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22F832B-3357-4D3D-B008-7AB758F3E45D}"/>
              </a:ext>
            </a:extLst>
          </p:cNvPr>
          <p:cNvGrpSpPr/>
          <p:nvPr/>
        </p:nvGrpSpPr>
        <p:grpSpPr>
          <a:xfrm>
            <a:off x="1120730" y="2706120"/>
            <a:ext cx="1548000" cy="1548000"/>
            <a:chOff x="979325" y="2706120"/>
            <a:chExt cx="1548000" cy="154800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740D965-0E1A-4EC7-BA7B-0C747087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FE9FA29-1C4E-47E5-921A-FAD2AE416786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CAB0EB2-7386-4FE1-AC72-E3DB954E821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3F1E222-9479-4B4D-8386-6CA9773BD65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6D733BA-1E1C-4D38-BE59-92570BAF2E1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DCA4152-7440-45E8-9607-5ED4D5A3EC9B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CF3893F-CA17-46A7-AC62-CEA02227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0085AC-0444-4B72-837E-2520E10C5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9DF5E2E-A446-4FE6-B0F5-D291289623C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AADD316-DF09-456C-BB85-3AFB04BD2F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BA1F5BC-1985-4C63-87D8-53ED354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8595825-9756-4904-B92D-07894A91299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A599D33-2273-4CF6-B47D-60CDBEE05E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39DDE69-399B-4EA8-8BB7-554278F4B620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D6B83BF-331F-4673-8E0C-2700947C6A67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7B077C6D-29A7-451F-A179-61CE7F3E91B9}"/>
              </a:ext>
            </a:extLst>
          </p:cNvPr>
          <p:cNvSpPr txBox="1">
            <a:spLocks/>
          </p:cNvSpPr>
          <p:nvPr/>
        </p:nvSpPr>
        <p:spPr>
          <a:xfrm>
            <a:off x="3862070" y="2211725"/>
            <a:ext cx="6146453" cy="76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Method of converting a vector image into a raster image to be displayed on a screen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96CBBF08-CD7E-48DB-A1E0-5EF3A2C47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61" y="3275239"/>
            <a:ext cx="1714500" cy="1714500"/>
          </a:xfrm>
          <a:prstGeom prst="rect">
            <a:avLst/>
          </a:prstGeom>
        </p:spPr>
      </p:pic>
      <p:pic>
        <p:nvPicPr>
          <p:cNvPr id="43" name="Image 42" descr="Une image contenant fruit&#10;&#10;Description générée automatiquement">
            <a:extLst>
              <a:ext uri="{FF2B5EF4-FFF2-40B4-BE49-F238E27FC236}">
                <a16:creationId xmlns:a16="http://schemas.microsoft.com/office/drawing/2014/main" id="{56B26DE8-08E1-4939-895D-D1C5C97A9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10" y="3264252"/>
            <a:ext cx="1713600" cy="1713600"/>
          </a:xfrm>
          <a:prstGeom prst="rect">
            <a:avLst/>
          </a:prstGeom>
        </p:spPr>
      </p:pic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A9D432CA-AFDA-4268-873D-F5C72EA1EAA0}"/>
              </a:ext>
            </a:extLst>
          </p:cNvPr>
          <p:cNvSpPr txBox="1">
            <a:spLocks/>
          </p:cNvSpPr>
          <p:nvPr/>
        </p:nvSpPr>
        <p:spPr>
          <a:xfrm>
            <a:off x="3303062" y="5006962"/>
            <a:ext cx="4089185" cy="368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Vector image</a:t>
            </a:r>
          </a:p>
        </p:txBody>
      </p: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AA37C101-322D-4FD6-890A-624DDC0EA479}"/>
              </a:ext>
            </a:extLst>
          </p:cNvPr>
          <p:cNvSpPr txBox="1">
            <a:spLocks/>
          </p:cNvSpPr>
          <p:nvPr/>
        </p:nvSpPr>
        <p:spPr>
          <a:xfrm>
            <a:off x="8150229" y="4989739"/>
            <a:ext cx="2576560" cy="32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Raster image or Bitmap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C3C7615-8C9B-48BD-9866-E03C40A37BF2}"/>
              </a:ext>
            </a:extLst>
          </p:cNvPr>
          <p:cNvCxnSpPr/>
          <p:nvPr/>
        </p:nvCxnSpPr>
        <p:spPr>
          <a:xfrm>
            <a:off x="6811433" y="4142392"/>
            <a:ext cx="8929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1185BCD1-3E0C-4E8A-9165-C697EC0A0334}"/>
              </a:ext>
            </a:extLst>
          </p:cNvPr>
          <p:cNvSpPr txBox="1">
            <a:spLocks/>
          </p:cNvSpPr>
          <p:nvPr/>
        </p:nvSpPr>
        <p:spPr>
          <a:xfrm>
            <a:off x="3286851" y="5316925"/>
            <a:ext cx="4089185" cy="368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composed of geometric objects</a:t>
            </a:r>
          </a:p>
        </p:txBody>
      </p:sp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F5820A5A-47B8-4F35-BACD-1EA2F46B6182}"/>
              </a:ext>
            </a:extLst>
          </p:cNvPr>
          <p:cNvSpPr txBox="1">
            <a:spLocks/>
          </p:cNvSpPr>
          <p:nvPr/>
        </p:nvSpPr>
        <p:spPr>
          <a:xfrm>
            <a:off x="8356767" y="5313985"/>
            <a:ext cx="2576560" cy="32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composed of pixels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629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Clipping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22F832B-3357-4D3D-B008-7AB758F3E45D}"/>
              </a:ext>
            </a:extLst>
          </p:cNvPr>
          <p:cNvGrpSpPr/>
          <p:nvPr/>
        </p:nvGrpSpPr>
        <p:grpSpPr>
          <a:xfrm>
            <a:off x="1120730" y="2706120"/>
            <a:ext cx="1548000" cy="1548000"/>
            <a:chOff x="979325" y="2706120"/>
            <a:chExt cx="1548000" cy="154800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740D965-0E1A-4EC7-BA7B-0C747087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FE9FA29-1C4E-47E5-921A-FAD2AE416786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CAB0EB2-7386-4FE1-AC72-E3DB954E821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3F1E222-9479-4B4D-8386-6CA9773BD65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6D733BA-1E1C-4D38-BE59-92570BAF2E1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DCA4152-7440-45E8-9607-5ED4D5A3EC9B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CF3893F-CA17-46A7-AC62-CEA02227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0085AC-0444-4B72-837E-2520E10C5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9DF5E2E-A446-4FE6-B0F5-D291289623C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AADD316-DF09-456C-BB85-3AFB04BD2F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BA1F5BC-1985-4C63-87D8-53ED354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8595825-9756-4904-B92D-07894A91299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A599D33-2273-4CF6-B47D-60CDBEE05E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39DDE69-399B-4EA8-8BB7-554278F4B620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D6B83BF-331F-4673-8E0C-2700947C6A67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7B077C6D-29A7-451F-A179-61CE7F3E91B9}"/>
              </a:ext>
            </a:extLst>
          </p:cNvPr>
          <p:cNvSpPr txBox="1">
            <a:spLocks/>
          </p:cNvSpPr>
          <p:nvPr/>
        </p:nvSpPr>
        <p:spPr>
          <a:xfrm>
            <a:off x="3994045" y="3189828"/>
            <a:ext cx="6146453" cy="1181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step discard all fragments (which is the required data to render a single pixel) that are outside the view, increasing the performance</a:t>
            </a:r>
          </a:p>
        </p:txBody>
      </p:sp>
      <p:pic>
        <p:nvPicPr>
          <p:cNvPr id="6" name="Graphique 5" descr="Ciseaux">
            <a:extLst>
              <a:ext uri="{FF2B5EF4-FFF2-40B4-BE49-F238E27FC236}">
                <a16:creationId xmlns:a16="http://schemas.microsoft.com/office/drawing/2014/main" id="{0DB3E6E7-3784-4E88-AD23-C885B432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232830">
            <a:off x="1921472" y="3397322"/>
            <a:ext cx="1127732" cy="11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9C325C-C28B-4194-AD6D-A065CB839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04960"/>
            <a:ext cx="1562213" cy="1530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Fragment/Pixel Shader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2CC5A-C0A1-47D9-96DE-463527BFB459}"/>
              </a:ext>
            </a:extLst>
          </p:cNvPr>
          <p:cNvSpPr txBox="1">
            <a:spLocks/>
          </p:cNvSpPr>
          <p:nvPr/>
        </p:nvSpPr>
        <p:spPr>
          <a:xfrm>
            <a:off x="4144878" y="2628937"/>
            <a:ext cx="5684347" cy="492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Calculates the final color of a pixel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9A8E00-9160-4BB7-AB9E-36223F8B4E6B}"/>
              </a:ext>
            </a:extLst>
          </p:cNvPr>
          <p:cNvSpPr txBox="1">
            <a:spLocks/>
          </p:cNvSpPr>
          <p:nvPr/>
        </p:nvSpPr>
        <p:spPr>
          <a:xfrm>
            <a:off x="4144878" y="3634638"/>
            <a:ext cx="5435937" cy="755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pixel data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(position, texture coordinates, color)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0EAA249-4CDC-4282-901E-BFEEEAC561E0}"/>
              </a:ext>
            </a:extLst>
          </p:cNvPr>
          <p:cNvSpPr txBox="1">
            <a:spLocks/>
          </p:cNvSpPr>
          <p:nvPr/>
        </p:nvSpPr>
        <p:spPr>
          <a:xfrm>
            <a:off x="4144878" y="4899564"/>
            <a:ext cx="3636403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the pixel color</a:t>
            </a:r>
          </a:p>
        </p:txBody>
      </p:sp>
    </p:spTree>
    <p:extLst>
      <p:ext uri="{BB962C8B-B14F-4D97-AF65-F5344CB8AC3E}">
        <p14:creationId xmlns:p14="http://schemas.microsoft.com/office/powerpoint/2010/main" val="111457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098039-13E1-4389-A2A7-62F05268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27" y="2840659"/>
            <a:ext cx="5248275" cy="1666875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E941A3A-00B9-4B66-B083-2E7797B4C989}"/>
              </a:ext>
            </a:extLst>
          </p:cNvPr>
          <p:cNvSpPr/>
          <p:nvPr/>
        </p:nvSpPr>
        <p:spPr>
          <a:xfrm>
            <a:off x="4430597" y="2996878"/>
            <a:ext cx="1904214" cy="19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A7CA97-2403-4310-8079-2B71151617AC}"/>
              </a:ext>
            </a:extLst>
          </p:cNvPr>
          <p:cNvSpPr txBox="1"/>
          <p:nvPr/>
        </p:nvSpPr>
        <p:spPr>
          <a:xfrm>
            <a:off x="2330398" y="2270970"/>
            <a:ext cx="27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Shader’s</a:t>
            </a:r>
            <a:r>
              <a:rPr lang="fr-CH" dirty="0">
                <a:solidFill>
                  <a:srgbClr val="FF0000"/>
                </a:solidFill>
              </a:rPr>
              <a:t> version (</a:t>
            </a:r>
            <a:r>
              <a:rPr lang="fr-CH" dirty="0" err="1">
                <a:solidFill>
                  <a:srgbClr val="FF0000"/>
                </a:solidFill>
              </a:rPr>
              <a:t>here</a:t>
            </a:r>
            <a:r>
              <a:rPr lang="fr-CH" dirty="0">
                <a:solidFill>
                  <a:srgbClr val="FF0000"/>
                </a:solidFill>
              </a:rPr>
              <a:t> 3.3)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DF2AE33-71F9-4569-9DCD-2B4DB8A95A18}"/>
              </a:ext>
            </a:extLst>
          </p:cNvPr>
          <p:cNvCxnSpPr/>
          <p:nvPr/>
        </p:nvCxnSpPr>
        <p:spPr>
          <a:xfrm>
            <a:off x="3817855" y="2656868"/>
            <a:ext cx="517344" cy="29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A7D9A24-DCD3-4043-914A-DE60EB1FF1DA}"/>
              </a:ext>
            </a:extLst>
          </p:cNvPr>
          <p:cNvCxnSpPr>
            <a:cxnSpLocks/>
          </p:cNvCxnSpPr>
          <p:nvPr/>
        </p:nvCxnSpPr>
        <p:spPr>
          <a:xfrm>
            <a:off x="4430597" y="3430830"/>
            <a:ext cx="205504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DA2D4B-23E2-47D1-BC2B-2E4D0DEC1398}"/>
              </a:ext>
            </a:extLst>
          </p:cNvPr>
          <p:cNvCxnSpPr>
            <a:cxnSpLocks/>
          </p:cNvCxnSpPr>
          <p:nvPr/>
        </p:nvCxnSpPr>
        <p:spPr>
          <a:xfrm flipV="1">
            <a:off x="3817855" y="3496454"/>
            <a:ext cx="423754" cy="3668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0E02D48-FEF1-4C23-91E1-0415391759A2}"/>
              </a:ext>
            </a:extLst>
          </p:cNvPr>
          <p:cNvSpPr txBox="1"/>
          <p:nvPr/>
        </p:nvSpPr>
        <p:spPr>
          <a:xfrm>
            <a:off x="1592010" y="3953148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Output variable </a:t>
            </a:r>
            <a:r>
              <a:rPr lang="fr-CH" dirty="0" err="1">
                <a:solidFill>
                  <a:srgbClr val="00B0F0"/>
                </a:solidFill>
              </a:rPr>
              <a:t>which</a:t>
            </a:r>
            <a:r>
              <a:rPr lang="fr-CH" dirty="0">
                <a:solidFill>
                  <a:srgbClr val="00B0F0"/>
                </a:solidFill>
              </a:rPr>
              <a:t> </a:t>
            </a:r>
            <a:r>
              <a:rPr lang="fr-CH" dirty="0" err="1">
                <a:solidFill>
                  <a:srgbClr val="00B0F0"/>
                </a:solidFill>
              </a:rPr>
              <a:t>is</a:t>
            </a:r>
            <a:r>
              <a:rPr lang="fr-CH" dirty="0">
                <a:solidFill>
                  <a:srgbClr val="00B0F0"/>
                </a:solidFill>
              </a:rPr>
              <a:t> the final </a:t>
            </a:r>
            <a:r>
              <a:rPr lang="fr-CH" dirty="0" err="1">
                <a:solidFill>
                  <a:srgbClr val="00B0F0"/>
                </a:solidFill>
              </a:rPr>
              <a:t>color</a:t>
            </a:r>
            <a:r>
              <a:rPr lang="fr-CH" dirty="0">
                <a:solidFill>
                  <a:srgbClr val="00B0F0"/>
                </a:solidFill>
              </a:rPr>
              <a:t> output 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9CED7777-90AF-4704-9168-A460CF1D9373}"/>
              </a:ext>
            </a:extLst>
          </p:cNvPr>
          <p:cNvSpPr/>
          <p:nvPr/>
        </p:nvSpPr>
        <p:spPr>
          <a:xfrm rot="16200000">
            <a:off x="7913978" y="3031796"/>
            <a:ext cx="108053" cy="2597086"/>
          </a:xfrm>
          <a:prstGeom prst="leftBrace">
            <a:avLst/>
          </a:prstGeom>
          <a:ln w="381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74A39AF-6B6A-4E12-A197-1DA28D8A52C0}"/>
              </a:ext>
            </a:extLst>
          </p:cNvPr>
          <p:cNvSpPr txBox="1"/>
          <p:nvPr/>
        </p:nvSpPr>
        <p:spPr>
          <a:xfrm>
            <a:off x="6844213" y="4664040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RGB + alpha component</a:t>
            </a:r>
          </a:p>
        </p:txBody>
      </p:sp>
    </p:spTree>
    <p:extLst>
      <p:ext uri="{BB962C8B-B14F-4D97-AF65-F5344CB8AC3E}">
        <p14:creationId xmlns:p14="http://schemas.microsoft.com/office/powerpoint/2010/main" val="23505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5" grpId="0"/>
      <p:bldP spid="18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Compile a Shader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87631A-E305-47D2-B231-2A27D4D7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537692"/>
            <a:ext cx="6496050" cy="13525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59DB3-98B8-4948-A994-09FA1824F5D3}"/>
              </a:ext>
            </a:extLst>
          </p:cNvPr>
          <p:cNvSpPr txBox="1">
            <a:spLocks/>
          </p:cNvSpPr>
          <p:nvPr/>
        </p:nvSpPr>
        <p:spPr>
          <a:xfrm>
            <a:off x="838200" y="1904926"/>
            <a:ext cx="3394435" cy="696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store the code in a string constant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ABD4C6-5756-4B17-B537-BFCAD906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3595300"/>
            <a:ext cx="5314950" cy="54292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A576AA1-63CF-4997-9C13-78D839DE68F3}"/>
              </a:ext>
            </a:extLst>
          </p:cNvPr>
          <p:cNvSpPr txBox="1">
            <a:spLocks/>
          </p:cNvSpPr>
          <p:nvPr/>
        </p:nvSpPr>
        <p:spPr>
          <a:xfrm>
            <a:off x="838200" y="3604355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we store and create the shader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8C7E3876-FA33-47AF-9ED6-8971C0AE9718}"/>
              </a:ext>
            </a:extLst>
          </p:cNvPr>
          <p:cNvSpPr/>
          <p:nvPr/>
        </p:nvSpPr>
        <p:spPr>
          <a:xfrm rot="16200000">
            <a:off x="10205786" y="3209686"/>
            <a:ext cx="54025" cy="183822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86BDDB-0229-47C3-8E87-66F2D184EBEB}"/>
              </a:ext>
            </a:extLst>
          </p:cNvPr>
          <p:cNvSpPr txBox="1"/>
          <p:nvPr/>
        </p:nvSpPr>
        <p:spPr>
          <a:xfrm>
            <a:off x="8696325" y="4292964"/>
            <a:ext cx="330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Type of </a:t>
            </a:r>
            <a:r>
              <a:rPr lang="fr-CH" dirty="0" err="1">
                <a:solidFill>
                  <a:srgbClr val="FF0000"/>
                </a:solidFill>
              </a:rPr>
              <a:t>shader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we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want</a:t>
            </a:r>
            <a:r>
              <a:rPr lang="fr-CH" dirty="0">
                <a:solidFill>
                  <a:srgbClr val="FF0000"/>
                </a:solidFill>
              </a:rPr>
              <a:t> to </a:t>
            </a:r>
            <a:r>
              <a:rPr lang="fr-CH" dirty="0" err="1">
                <a:solidFill>
                  <a:srgbClr val="FF0000"/>
                </a:solidFill>
              </a:rPr>
              <a:t>create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5F98419-A087-47B6-A72B-6AF812BFF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558533"/>
            <a:ext cx="6477000" cy="485775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B177D5A4-5F87-4F65-98C8-E0AFB2C691DC}"/>
              </a:ext>
            </a:extLst>
          </p:cNvPr>
          <p:cNvSpPr txBox="1">
            <a:spLocks/>
          </p:cNvSpPr>
          <p:nvPr/>
        </p:nvSpPr>
        <p:spPr>
          <a:xfrm>
            <a:off x="838200" y="4878862"/>
            <a:ext cx="4893297" cy="702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Finally, we link the source code to the object and compile it</a:t>
            </a:r>
          </a:p>
        </p:txBody>
      </p:sp>
    </p:spTree>
    <p:extLst>
      <p:ext uri="{BB962C8B-B14F-4D97-AF65-F5344CB8AC3E}">
        <p14:creationId xmlns:p14="http://schemas.microsoft.com/office/powerpoint/2010/main" val="106686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Shader program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2289B56-1CD8-4745-95BE-D2E892E2A7BE}"/>
              </a:ext>
            </a:extLst>
          </p:cNvPr>
          <p:cNvSpPr txBox="1">
            <a:spLocks/>
          </p:cNvSpPr>
          <p:nvPr/>
        </p:nvSpPr>
        <p:spPr>
          <a:xfrm>
            <a:off x="838200" y="1904927"/>
            <a:ext cx="4327689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create a program object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F99951-2533-4BD6-A0D0-015CCA9E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113" y="1923162"/>
            <a:ext cx="3819525" cy="504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027BCC-7E85-4413-83A5-F350FB85E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76" y="3147713"/>
            <a:ext cx="5067300" cy="72390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86EE0C8-08C6-453A-AA77-7F3FADF9D180}"/>
              </a:ext>
            </a:extLst>
          </p:cNvPr>
          <p:cNvSpPr txBox="1">
            <a:spLocks/>
          </p:cNvSpPr>
          <p:nvPr/>
        </p:nvSpPr>
        <p:spPr>
          <a:xfrm>
            <a:off x="838200" y="3119959"/>
            <a:ext cx="5448300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attach the previously compiled shaders to the program object and link them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4AA1483-8269-4393-BA1E-17FA20BE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29" y="4796221"/>
            <a:ext cx="3190875" cy="314325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E1F4169-4A72-4E1D-8A32-0E139116F4BA}"/>
              </a:ext>
            </a:extLst>
          </p:cNvPr>
          <p:cNvSpPr txBox="1">
            <a:spLocks/>
          </p:cNvSpPr>
          <p:nvPr/>
        </p:nvSpPr>
        <p:spPr>
          <a:xfrm>
            <a:off x="838200" y="4519491"/>
            <a:ext cx="4808456" cy="77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can now activate this program to render and draw an object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53FF870-377F-45A1-B289-ED2565E26349}"/>
              </a:ext>
            </a:extLst>
          </p:cNvPr>
          <p:cNvSpPr txBox="1">
            <a:spLocks/>
          </p:cNvSpPr>
          <p:nvPr/>
        </p:nvSpPr>
        <p:spPr>
          <a:xfrm>
            <a:off x="838200" y="5922939"/>
            <a:ext cx="5257800" cy="77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 step is to delete our shader objects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1302BBA-CC46-4610-A86F-85E7F35EC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242" y="5922939"/>
            <a:ext cx="3448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8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Shaders in the Graphics Processing Unit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76E882B-C32A-4284-8F69-192DE7DB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46" y="5208674"/>
            <a:ext cx="10594508" cy="5716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Shaders are executed by the GPU &amp; are good to be executed in parallel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9F567D-3AA1-4585-A723-8B5E25CF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1" y="1690688"/>
            <a:ext cx="5508978" cy="30988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8DFCD1E-FFF1-44A0-9C30-8DC0A395440A}"/>
              </a:ext>
            </a:extLst>
          </p:cNvPr>
          <p:cNvSpPr txBox="1">
            <a:spLocks/>
          </p:cNvSpPr>
          <p:nvPr/>
        </p:nvSpPr>
        <p:spPr>
          <a:xfrm>
            <a:off x="798746" y="5763976"/>
            <a:ext cx="10594508" cy="71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Sending data to the GPU goes through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PCI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it is relatively slow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CPU/GPU must be synchronized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5294D-FB02-4139-A3CD-B8DB344F796C}"/>
              </a:ext>
            </a:extLst>
          </p:cNvPr>
          <p:cNvSpPr/>
          <p:nvPr/>
        </p:nvSpPr>
        <p:spPr>
          <a:xfrm>
            <a:off x="5822624" y="3610466"/>
            <a:ext cx="254522" cy="580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3345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Uniforms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2769917" y="2310222"/>
            <a:ext cx="66521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Useful to pass data from the application on the CPU to the shaders on the GPU	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3B7C3DA-84E4-45F0-960D-7A117B0ABA71}"/>
              </a:ext>
            </a:extLst>
          </p:cNvPr>
          <p:cNvSpPr txBox="1">
            <a:spLocks/>
          </p:cNvSpPr>
          <p:nvPr/>
        </p:nvSpPr>
        <p:spPr>
          <a:xfrm>
            <a:off x="2769917" y="3346356"/>
            <a:ext cx="66521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These are global variables	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977BD90-9309-40E5-8260-78C2DFEAF65C}"/>
              </a:ext>
            </a:extLst>
          </p:cNvPr>
          <p:cNvSpPr txBox="1">
            <a:spLocks/>
          </p:cNvSpPr>
          <p:nvPr/>
        </p:nvSpPr>
        <p:spPr>
          <a:xfrm>
            <a:off x="838200" y="484694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Sample code: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8048DF7-3277-4C8B-A510-D19DC9461EC5}"/>
              </a:ext>
            </a:extLst>
          </p:cNvPr>
          <p:cNvGrpSpPr/>
          <p:nvPr/>
        </p:nvGrpSpPr>
        <p:grpSpPr>
          <a:xfrm>
            <a:off x="6556637" y="4348060"/>
            <a:ext cx="4123932" cy="1973860"/>
            <a:chOff x="6556637" y="4348060"/>
            <a:chExt cx="4123932" cy="19738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1B0D7-642A-49A9-A514-C2255A0D800E}"/>
                </a:ext>
              </a:extLst>
            </p:cNvPr>
            <p:cNvSpPr/>
            <p:nvPr/>
          </p:nvSpPr>
          <p:spPr>
            <a:xfrm>
              <a:off x="6556637" y="4348060"/>
              <a:ext cx="4123932" cy="1973860"/>
            </a:xfrm>
            <a:prstGeom prst="rect">
              <a:avLst/>
            </a:prstGeom>
            <a:solidFill>
              <a:srgbClr val="282B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8557F5C-427D-4515-8698-7FF5598C5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0332" y="4382490"/>
              <a:ext cx="3448050" cy="1905000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C1890F90-280D-4CC9-83A9-0D7D277F1519}"/>
                </a:ext>
              </a:extLst>
            </p:cNvPr>
            <p:cNvCxnSpPr>
              <a:cxnSpLocks/>
            </p:cNvCxnSpPr>
            <p:nvPr/>
          </p:nvCxnSpPr>
          <p:spPr>
            <a:xfrm>
              <a:off x="6749593" y="5269165"/>
              <a:ext cx="7729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8F3FD21-30C5-4043-A256-B6B6C3DE3AAF}"/>
              </a:ext>
            </a:extLst>
          </p:cNvPr>
          <p:cNvCxnSpPr>
            <a:cxnSpLocks/>
          </p:cNvCxnSpPr>
          <p:nvPr/>
        </p:nvCxnSpPr>
        <p:spPr>
          <a:xfrm flipV="1">
            <a:off x="5959185" y="5269338"/>
            <a:ext cx="497185" cy="265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6A8807F-8869-4EE7-9308-5AA69545B714}"/>
              </a:ext>
            </a:extLst>
          </p:cNvPr>
          <p:cNvSpPr txBox="1"/>
          <p:nvPr/>
        </p:nvSpPr>
        <p:spPr>
          <a:xfrm>
            <a:off x="3360416" y="5640231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Usage of </a:t>
            </a:r>
            <a:r>
              <a:rPr lang="fr-CH" dirty="0" err="1">
                <a:solidFill>
                  <a:srgbClr val="FF0000"/>
                </a:solidFill>
              </a:rPr>
              <a:t>uniform</a:t>
            </a:r>
            <a:r>
              <a:rPr lang="fr-CH" dirty="0">
                <a:solidFill>
                  <a:srgbClr val="FF0000"/>
                </a:solidFill>
              </a:rPr>
              <a:t> keyword</a:t>
            </a:r>
          </a:p>
        </p:txBody>
      </p:sp>
      <p:pic>
        <p:nvPicPr>
          <p:cNvPr id="14" name="Graphique 13" descr="Globe">
            <a:extLst>
              <a:ext uri="{FF2B5EF4-FFF2-40B4-BE49-F238E27FC236}">
                <a16:creationId xmlns:a16="http://schemas.microsoft.com/office/drawing/2014/main" id="{80EC3DF7-C92C-4077-88BD-DFD7010B4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640" y="2683984"/>
            <a:ext cx="1062086" cy="10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BB3DB0-284A-40F6-96AF-3885DA6C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67428"/>
            <a:ext cx="1483638" cy="14836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Alpha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3392486" y="5503337"/>
            <a:ext cx="6449098" cy="72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checks for alpha values (opacity of an object) &amp; blends the objects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7108098-EF64-404F-A788-BF80FFB85DD6}"/>
              </a:ext>
            </a:extLst>
          </p:cNvPr>
          <p:cNvSpPr txBox="1">
            <a:spLocks/>
          </p:cNvSpPr>
          <p:nvPr/>
        </p:nvSpPr>
        <p:spPr>
          <a:xfrm>
            <a:off x="3392487" y="1647895"/>
            <a:ext cx="7712682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Checks the corresponding depth value of a fragment to see if the resulting fragment is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in front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behind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another one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BF584D1F-B956-4A21-B7F5-E1A68FB63862}"/>
              </a:ext>
            </a:extLst>
          </p:cNvPr>
          <p:cNvCxnSpPr/>
          <p:nvPr/>
        </p:nvCxnSpPr>
        <p:spPr>
          <a:xfrm rot="10800000" flipV="1">
            <a:off x="6513923" y="2399813"/>
            <a:ext cx="518474" cy="292231"/>
          </a:xfrm>
          <a:prstGeom prst="bentConnector3">
            <a:avLst>
              <a:gd name="adj1" fmla="val 413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13E242B0-D4B5-4564-B331-9D7C92CF6FB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218781" y="2399812"/>
            <a:ext cx="518474" cy="292231"/>
          </a:xfrm>
          <a:prstGeom prst="bentConnector3">
            <a:avLst>
              <a:gd name="adj1" fmla="val 41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D4CFC4F-7DB7-4D9E-86A3-2B9F1C330E1C}"/>
              </a:ext>
            </a:extLst>
          </p:cNvPr>
          <p:cNvSpPr txBox="1">
            <a:spLocks/>
          </p:cNvSpPr>
          <p:nvPr/>
        </p:nvSpPr>
        <p:spPr>
          <a:xfrm>
            <a:off x="8794980" y="2535252"/>
            <a:ext cx="1619156" cy="4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DISCARDED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70D5F009-E62C-4AA6-9A48-3FCB2CB6697E}"/>
              </a:ext>
            </a:extLst>
          </p:cNvPr>
          <p:cNvSpPr txBox="1">
            <a:spLocks/>
          </p:cNvSpPr>
          <p:nvPr/>
        </p:nvSpPr>
        <p:spPr>
          <a:xfrm>
            <a:off x="4561499" y="2535252"/>
            <a:ext cx="2107857" cy="4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NOT DISCARDED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9058480-C18A-4144-A9BC-6F3B72058D44}"/>
              </a:ext>
            </a:extLst>
          </p:cNvPr>
          <p:cNvSpPr txBox="1">
            <a:spLocks/>
          </p:cNvSpPr>
          <p:nvPr/>
        </p:nvSpPr>
        <p:spPr>
          <a:xfrm>
            <a:off x="3392486" y="3585522"/>
            <a:ext cx="7825411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Done with the depth testing using a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Z-buffer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(in which the depth value of the fragments is stored)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88BF837-341C-4FAE-B4A1-BA2BC7A8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4502032"/>
            <a:ext cx="27336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9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BB3DB0-284A-40F6-96AF-3885DA6C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67428"/>
            <a:ext cx="1483638" cy="14836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Color Blending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4297853" y="3092647"/>
            <a:ext cx="568434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technique of gently blending two or more colors to create a gradual transition</a:t>
            </a:r>
          </a:p>
        </p:txBody>
      </p:sp>
    </p:spTree>
    <p:extLst>
      <p:ext uri="{BB962C8B-B14F-4D97-AF65-F5344CB8AC3E}">
        <p14:creationId xmlns:p14="http://schemas.microsoft.com/office/powerpoint/2010/main" val="4027075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4EE26B5-2C72-418D-A6F1-20C65F29181F}"/>
              </a:ext>
            </a:extLst>
          </p:cNvPr>
          <p:cNvSpPr txBox="1">
            <a:spLocks/>
          </p:cNvSpPr>
          <p:nvPr/>
        </p:nvSpPr>
        <p:spPr>
          <a:xfrm>
            <a:off x="838200" y="1679144"/>
            <a:ext cx="6503513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have to enable the OpenGL functionality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EA552F-DB85-4E38-A6F5-F4B8E2AB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1716852"/>
            <a:ext cx="2219325" cy="342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362B30-D216-472C-AB07-E3B308E7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3390246"/>
            <a:ext cx="5105400" cy="55245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FE2979-6AD6-4A14-A4D2-7B50E184CD07}"/>
              </a:ext>
            </a:extLst>
          </p:cNvPr>
          <p:cNvSpPr txBox="1">
            <a:spLocks/>
          </p:cNvSpPr>
          <p:nvPr/>
        </p:nvSpPr>
        <p:spPr>
          <a:xfrm>
            <a:off x="838199" y="2643921"/>
            <a:ext cx="6503513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blending follows this equation: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B9E8FFF-6A1F-446A-9647-52DF0017CD08}"/>
              </a:ext>
            </a:extLst>
          </p:cNvPr>
          <p:cNvCxnSpPr>
            <a:cxnSpLocks/>
          </p:cNvCxnSpPr>
          <p:nvPr/>
        </p:nvCxnSpPr>
        <p:spPr>
          <a:xfrm>
            <a:off x="3714161" y="3859670"/>
            <a:ext cx="5844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EAF880B-2625-47CE-B4DA-8F701A2F483A}"/>
              </a:ext>
            </a:extLst>
          </p:cNvPr>
          <p:cNvCxnSpPr>
            <a:cxnSpLocks/>
          </p:cNvCxnSpPr>
          <p:nvPr/>
        </p:nvCxnSpPr>
        <p:spPr>
          <a:xfrm flipV="1">
            <a:off x="3215670" y="3996782"/>
            <a:ext cx="423754" cy="3668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3962FC9-DDAF-4506-91B3-D9682EBFF833}"/>
              </a:ext>
            </a:extLst>
          </p:cNvPr>
          <p:cNvSpPr txBox="1"/>
          <p:nvPr/>
        </p:nvSpPr>
        <p:spPr>
          <a:xfrm>
            <a:off x="970972" y="4436914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Final </a:t>
            </a:r>
            <a:r>
              <a:rPr lang="fr-CH" dirty="0" err="1">
                <a:solidFill>
                  <a:srgbClr val="00B0F0"/>
                </a:solidFill>
              </a:rPr>
              <a:t>color</a:t>
            </a:r>
            <a:r>
              <a:rPr lang="fr-CH" dirty="0">
                <a:solidFill>
                  <a:srgbClr val="00B0F0"/>
                </a:solidFill>
              </a:rPr>
              <a:t> of the fragment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2F7DBDE-FEC0-4954-B55A-4AE618D91CF1}"/>
              </a:ext>
            </a:extLst>
          </p:cNvPr>
          <p:cNvCxnSpPr>
            <a:cxnSpLocks/>
          </p:cNvCxnSpPr>
          <p:nvPr/>
        </p:nvCxnSpPr>
        <p:spPr>
          <a:xfrm>
            <a:off x="4664030" y="3859670"/>
            <a:ext cx="584461" cy="0"/>
          </a:xfrm>
          <a:prstGeom prst="line">
            <a:avLst/>
          </a:prstGeom>
          <a:ln w="38100">
            <a:solidFill>
              <a:srgbClr val="007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0267312-BC45-4266-A190-D99B0102ABF1}"/>
              </a:ext>
            </a:extLst>
          </p:cNvPr>
          <p:cNvCxnSpPr>
            <a:cxnSpLocks/>
          </p:cNvCxnSpPr>
          <p:nvPr/>
        </p:nvCxnSpPr>
        <p:spPr>
          <a:xfrm flipV="1">
            <a:off x="4229045" y="4012049"/>
            <a:ext cx="606012" cy="868732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6DDF963-F9A3-4AE8-8828-9A227A593B85}"/>
              </a:ext>
            </a:extLst>
          </p:cNvPr>
          <p:cNvSpPr txBox="1"/>
          <p:nvPr/>
        </p:nvSpPr>
        <p:spPr>
          <a:xfrm>
            <a:off x="2718360" y="5097224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007A13"/>
                </a:solidFill>
              </a:rPr>
              <a:t>Color</a:t>
            </a:r>
            <a:r>
              <a:rPr lang="fr-CH" dirty="0">
                <a:solidFill>
                  <a:srgbClr val="007A13"/>
                </a:solidFill>
              </a:rPr>
              <a:t> output of the fragment </a:t>
            </a:r>
            <a:r>
              <a:rPr lang="fr-CH" dirty="0" err="1">
                <a:solidFill>
                  <a:srgbClr val="007A13"/>
                </a:solidFill>
              </a:rPr>
              <a:t>shader</a:t>
            </a:r>
            <a:endParaRPr lang="fr-CH" dirty="0">
              <a:solidFill>
                <a:srgbClr val="007A13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5D34A04-39B4-4902-BFE9-D2E17BF5E0B9}"/>
              </a:ext>
            </a:extLst>
          </p:cNvPr>
          <p:cNvCxnSpPr>
            <a:cxnSpLocks/>
          </p:cNvCxnSpPr>
          <p:nvPr/>
        </p:nvCxnSpPr>
        <p:spPr>
          <a:xfrm flipH="1" flipV="1">
            <a:off x="5761574" y="3901521"/>
            <a:ext cx="182926" cy="535393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B965015-6BB1-46BC-94F4-A11289AB200E}"/>
              </a:ext>
            </a:extLst>
          </p:cNvPr>
          <p:cNvSpPr txBox="1"/>
          <p:nvPr/>
        </p:nvSpPr>
        <p:spPr>
          <a:xfrm>
            <a:off x="4613756" y="4473996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A13"/>
                </a:solidFill>
              </a:rPr>
              <a:t>Impact of the alpha value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3D600AAD-2086-4456-8CFB-A15975E331EA}"/>
              </a:ext>
            </a:extLst>
          </p:cNvPr>
          <p:cNvCxnSpPr>
            <a:cxnSpLocks/>
          </p:cNvCxnSpPr>
          <p:nvPr/>
        </p:nvCxnSpPr>
        <p:spPr>
          <a:xfrm>
            <a:off x="6429080" y="3867921"/>
            <a:ext cx="8858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E9AD4D0-6948-4AA7-80DB-55F1C32E71FA}"/>
              </a:ext>
            </a:extLst>
          </p:cNvPr>
          <p:cNvCxnSpPr>
            <a:cxnSpLocks/>
          </p:cNvCxnSpPr>
          <p:nvPr/>
        </p:nvCxnSpPr>
        <p:spPr>
          <a:xfrm flipH="1" flipV="1">
            <a:off x="7171853" y="3990943"/>
            <a:ext cx="990921" cy="939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0523B0EF-BAD8-4F50-B335-828D90FD4A5F}"/>
              </a:ext>
            </a:extLst>
          </p:cNvPr>
          <p:cNvSpPr txBox="1"/>
          <p:nvPr/>
        </p:nvSpPr>
        <p:spPr>
          <a:xfrm>
            <a:off x="7171853" y="5004763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FF0000"/>
                </a:solidFill>
              </a:rPr>
              <a:t>Color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currently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stored</a:t>
            </a:r>
            <a:r>
              <a:rPr lang="fr-CH" dirty="0">
                <a:solidFill>
                  <a:srgbClr val="FF0000"/>
                </a:solidFill>
              </a:rPr>
              <a:t> in the </a:t>
            </a:r>
            <a:r>
              <a:rPr lang="fr-CH" dirty="0" err="1">
                <a:solidFill>
                  <a:srgbClr val="FF0000"/>
                </a:solidFill>
              </a:rPr>
              <a:t>color</a:t>
            </a:r>
            <a:r>
              <a:rPr lang="fr-CH" dirty="0">
                <a:solidFill>
                  <a:srgbClr val="FF0000"/>
                </a:solidFill>
              </a:rPr>
              <a:t> buffer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61748F1-1046-4F70-9044-0BC2CF6B8A23}"/>
              </a:ext>
            </a:extLst>
          </p:cNvPr>
          <p:cNvCxnSpPr>
            <a:cxnSpLocks/>
          </p:cNvCxnSpPr>
          <p:nvPr/>
        </p:nvCxnSpPr>
        <p:spPr>
          <a:xfrm flipH="1" flipV="1">
            <a:off x="8238483" y="3867921"/>
            <a:ext cx="394699" cy="231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F9C95A82-860A-4436-9F67-B1434AC90C05}"/>
              </a:ext>
            </a:extLst>
          </p:cNvPr>
          <p:cNvSpPr txBox="1"/>
          <p:nvPr/>
        </p:nvSpPr>
        <p:spPr>
          <a:xfrm>
            <a:off x="8477839" y="4114841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Impact of the alpha value</a:t>
            </a:r>
          </a:p>
        </p:txBody>
      </p:sp>
    </p:spTree>
    <p:extLst>
      <p:ext uri="{BB962C8B-B14F-4D97-AF65-F5344CB8AC3E}">
        <p14:creationId xmlns:p14="http://schemas.microsoft.com/office/powerpoint/2010/main" val="25410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43" grpId="0"/>
      <p:bldP spid="51" grpId="0"/>
      <p:bldP spid="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(Cont.)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8EFA13-9B6A-4896-AC65-06E4FC47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1" y="3023248"/>
            <a:ext cx="1685128" cy="1867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2A2E18-676F-4965-8164-DFE2C4DB8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9" y="3023248"/>
            <a:ext cx="1730672" cy="1890076"/>
          </a:xfrm>
          <a:prstGeom prst="rect">
            <a:avLst/>
          </a:prstGeom>
        </p:spPr>
      </p:pic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EC380B1F-56D7-4587-8C95-0C2BF1DB9BFB}"/>
              </a:ext>
            </a:extLst>
          </p:cNvPr>
          <p:cNvSpPr/>
          <p:nvPr/>
        </p:nvSpPr>
        <p:spPr>
          <a:xfrm rot="5400000">
            <a:off x="1113924" y="2250995"/>
            <a:ext cx="115580" cy="1383382"/>
          </a:xfrm>
          <a:prstGeom prst="leftBrace">
            <a:avLst/>
          </a:prstGeom>
          <a:ln w="38100">
            <a:solidFill>
              <a:srgbClr val="FF00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FC51B39-6B45-4B39-B660-B8C57E490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9" y="2259148"/>
            <a:ext cx="1085850" cy="409575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87F33FD-C7CD-4B0A-A4D5-601563AC1BE8}"/>
              </a:ext>
            </a:extLst>
          </p:cNvPr>
          <p:cNvCxnSpPr>
            <a:cxnSpLocks/>
          </p:cNvCxnSpPr>
          <p:nvPr/>
        </p:nvCxnSpPr>
        <p:spPr>
          <a:xfrm flipV="1">
            <a:off x="1464926" y="4913324"/>
            <a:ext cx="109349" cy="338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ccolade ouvrante 31">
            <a:extLst>
              <a:ext uri="{FF2B5EF4-FFF2-40B4-BE49-F238E27FC236}">
                <a16:creationId xmlns:a16="http://schemas.microsoft.com/office/drawing/2014/main" id="{9D699BEB-F3F2-44DE-8EAA-6D7E53324CAE}"/>
              </a:ext>
            </a:extLst>
          </p:cNvPr>
          <p:cNvSpPr/>
          <p:nvPr/>
        </p:nvSpPr>
        <p:spPr>
          <a:xfrm rot="5400000">
            <a:off x="2812320" y="2228223"/>
            <a:ext cx="115580" cy="1383382"/>
          </a:xfrm>
          <a:prstGeom prst="leftBrace">
            <a:avLst/>
          </a:prstGeom>
          <a:ln w="38100">
            <a:solidFill>
              <a:srgbClr val="007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1D7135-9A70-4C77-B805-F7C0EB658979}"/>
              </a:ext>
            </a:extLst>
          </p:cNvPr>
          <p:cNvCxnSpPr>
            <a:cxnSpLocks/>
          </p:cNvCxnSpPr>
          <p:nvPr/>
        </p:nvCxnSpPr>
        <p:spPr>
          <a:xfrm flipH="1" flipV="1">
            <a:off x="3287684" y="4890552"/>
            <a:ext cx="100311" cy="327110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42DB95C-E0DC-412E-87E8-D768649B19CA}"/>
              </a:ext>
            </a:extLst>
          </p:cNvPr>
          <p:cNvSpPr txBox="1"/>
          <p:nvPr/>
        </p:nvSpPr>
        <p:spPr>
          <a:xfrm>
            <a:off x="2083958" y="5246436"/>
            <a:ext cx="27431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A13"/>
                </a:solidFill>
              </a:rPr>
              <a:t>Alpha value</a:t>
            </a:r>
          </a:p>
          <a:p>
            <a:pPr algn="ctr"/>
            <a:r>
              <a:rPr lang="fr-CH" dirty="0">
                <a:solidFill>
                  <a:srgbClr val="007A13"/>
                </a:solidFill>
              </a:rPr>
              <a:t>(	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B695C9B-3A8A-41D3-A8A1-0D87C9A95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635" y="2259148"/>
            <a:ext cx="742950" cy="4000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29DFDEA-3CC0-4037-B6D0-4C2CCD35C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6983" y="5537763"/>
            <a:ext cx="704850" cy="3619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BB395ED-2B23-4241-AED4-1398087326F7}"/>
              </a:ext>
            </a:extLst>
          </p:cNvPr>
          <p:cNvSpPr txBox="1"/>
          <p:nvPr/>
        </p:nvSpPr>
        <p:spPr>
          <a:xfrm>
            <a:off x="93331" y="5274592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Alpha value</a:t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>(	    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BCA5667-6F40-486C-83D2-F71B9C23D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50" y="5569601"/>
            <a:ext cx="1047750" cy="3524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0545E96-51E0-4BEF-BB1F-3923B0103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4569" y="3239622"/>
            <a:ext cx="3705520" cy="1181236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494C15F-3DE6-4040-A56F-689968987E0C}"/>
              </a:ext>
            </a:extLst>
          </p:cNvPr>
          <p:cNvCxnSpPr>
            <a:cxnSpLocks/>
          </p:cNvCxnSpPr>
          <p:nvPr/>
        </p:nvCxnSpPr>
        <p:spPr>
          <a:xfrm>
            <a:off x="3980077" y="3830240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7AD8228-5CCC-46C0-BEB1-C2B18B7AB4A3}"/>
              </a:ext>
            </a:extLst>
          </p:cNvPr>
          <p:cNvCxnSpPr>
            <a:cxnSpLocks/>
          </p:cNvCxnSpPr>
          <p:nvPr/>
        </p:nvCxnSpPr>
        <p:spPr>
          <a:xfrm>
            <a:off x="8459099" y="3835933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2BEAECDF-6350-45DC-BA8A-BE821E3536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9707" y="2760789"/>
            <a:ext cx="2867025" cy="241935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5304927B-3C0B-4779-9E3B-8AE09B4254B3}"/>
              </a:ext>
            </a:extLst>
          </p:cNvPr>
          <p:cNvGrpSpPr/>
          <p:nvPr/>
        </p:nvGrpSpPr>
        <p:grpSpPr>
          <a:xfrm>
            <a:off x="6757840" y="669303"/>
            <a:ext cx="5105400" cy="657599"/>
            <a:chOff x="6757840" y="669303"/>
            <a:chExt cx="5105400" cy="65759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362B30-D216-472C-AB07-E3B308E79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57840" y="751681"/>
              <a:ext cx="5105400" cy="55245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A046E6-AF84-40DC-8B45-9F1AEADC24DE}"/>
                </a:ext>
              </a:extLst>
            </p:cNvPr>
            <p:cNvSpPr/>
            <p:nvPr/>
          </p:nvSpPr>
          <p:spPr>
            <a:xfrm>
              <a:off x="6757840" y="669303"/>
              <a:ext cx="4997385" cy="6575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BFC0199C-A427-43F2-B233-1CD298714494}"/>
              </a:ext>
            </a:extLst>
          </p:cNvPr>
          <p:cNvSpPr/>
          <p:nvPr/>
        </p:nvSpPr>
        <p:spPr>
          <a:xfrm rot="16200000">
            <a:off x="10508562" y="3965633"/>
            <a:ext cx="102649" cy="2606708"/>
          </a:xfrm>
          <a:prstGeom prst="leftBrace">
            <a:avLst/>
          </a:prstGeom>
          <a:ln w="38100">
            <a:solidFill>
              <a:srgbClr val="9199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C7E3BB-1B4F-446C-BD3E-BD298E930F8F}"/>
              </a:ext>
            </a:extLst>
          </p:cNvPr>
          <p:cNvSpPr txBox="1"/>
          <p:nvPr/>
        </p:nvSpPr>
        <p:spPr>
          <a:xfrm>
            <a:off x="9188291" y="5515165"/>
            <a:ext cx="27431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919903"/>
                </a:solidFill>
              </a:rPr>
              <a:t>Resulting</a:t>
            </a:r>
            <a:r>
              <a:rPr lang="fr-CH" dirty="0">
                <a:solidFill>
                  <a:srgbClr val="919903"/>
                </a:solidFill>
              </a:rPr>
              <a:t> </a:t>
            </a:r>
            <a:r>
              <a:rPr lang="fr-CH" dirty="0" err="1">
                <a:solidFill>
                  <a:srgbClr val="919903"/>
                </a:solidFill>
              </a:rPr>
              <a:t>color</a:t>
            </a:r>
            <a:r>
              <a:rPr lang="fr-CH" dirty="0">
                <a:solidFill>
                  <a:srgbClr val="919903"/>
                </a:solidFill>
              </a:rPr>
              <a:t> </a:t>
            </a:r>
            <a:r>
              <a:rPr lang="fr-CH" dirty="0" err="1">
                <a:solidFill>
                  <a:srgbClr val="919903"/>
                </a:solidFill>
              </a:rPr>
              <a:t>then</a:t>
            </a:r>
            <a:r>
              <a:rPr lang="fr-CH" dirty="0">
                <a:solidFill>
                  <a:srgbClr val="919903"/>
                </a:solidFill>
              </a:rPr>
              <a:t> </a:t>
            </a:r>
            <a:r>
              <a:rPr lang="fr-CH" dirty="0" err="1">
                <a:solidFill>
                  <a:srgbClr val="919903"/>
                </a:solidFill>
              </a:rPr>
              <a:t>stored</a:t>
            </a:r>
            <a:br>
              <a:rPr lang="fr-CH" dirty="0">
                <a:solidFill>
                  <a:srgbClr val="919903"/>
                </a:solidFill>
              </a:rPr>
            </a:br>
            <a:r>
              <a:rPr lang="fr-CH" dirty="0">
                <a:solidFill>
                  <a:srgbClr val="919903"/>
                </a:solidFill>
              </a:rPr>
              <a:t>in the </a:t>
            </a:r>
            <a:r>
              <a:rPr lang="fr-CH" dirty="0" err="1">
                <a:solidFill>
                  <a:srgbClr val="919903"/>
                </a:solidFill>
              </a:rPr>
              <a:t>color</a:t>
            </a:r>
            <a:r>
              <a:rPr lang="fr-CH" dirty="0">
                <a:solidFill>
                  <a:srgbClr val="919903"/>
                </a:solidFill>
              </a:rPr>
              <a:t> buffer</a:t>
            </a:r>
          </a:p>
        </p:txBody>
      </p:sp>
    </p:spTree>
    <p:extLst>
      <p:ext uri="{BB962C8B-B14F-4D97-AF65-F5344CB8AC3E}">
        <p14:creationId xmlns:p14="http://schemas.microsoft.com/office/powerpoint/2010/main" val="1981698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90260EA-97CE-44AE-84FE-9191E0C77FC4}"/>
              </a:ext>
            </a:extLst>
          </p:cNvPr>
          <p:cNvGrpSpPr/>
          <p:nvPr/>
        </p:nvGrpSpPr>
        <p:grpSpPr>
          <a:xfrm>
            <a:off x="1179021" y="2832092"/>
            <a:ext cx="1373164" cy="1373164"/>
            <a:chOff x="2830620" y="4214501"/>
            <a:chExt cx="1373164" cy="137316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56CBDA1-C9C9-42F1-9693-B26860CA3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14501"/>
              <a:ext cx="1373164" cy="13731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4ECE19-1B67-4817-B4CE-37DCF92298E0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CF0F3-9FD8-4E27-804E-334E6C0D3471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F90D28-3FA2-46ED-B4C6-19D4F5245D11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13C313-FFED-489F-915E-F798A22DB646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C6F8B1-4F44-4D9E-A40F-B9FE71CF27D6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6D9D1DA-16F3-4DB0-8E49-3125191D7811}"/>
                </a:ext>
              </a:extLst>
            </p:cNvPr>
            <p:cNvSpPr txBox="1"/>
            <p:nvPr/>
          </p:nvSpPr>
          <p:spPr>
            <a:xfrm>
              <a:off x="3088666" y="4361593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0695753-3066-483D-9B9A-07AC1634FAFE}"/>
                </a:ext>
              </a:extLst>
            </p:cNvPr>
            <p:cNvSpPr txBox="1"/>
            <p:nvPr/>
          </p:nvSpPr>
          <p:spPr>
            <a:xfrm rot="5400000">
              <a:off x="2766833" y="473228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EE0824F-4E17-4DA4-BD10-3124A5C43DDA}"/>
                </a:ext>
              </a:extLst>
            </p:cNvPr>
            <p:cNvSpPr txBox="1"/>
            <p:nvPr/>
          </p:nvSpPr>
          <p:spPr>
            <a:xfrm rot="2601403">
              <a:off x="3115530" y="468813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Output Data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52DFE03-D2ED-4A5B-A657-4813409D7D8A}"/>
              </a:ext>
            </a:extLst>
          </p:cNvPr>
          <p:cNvSpPr txBox="1">
            <a:spLocks/>
          </p:cNvSpPr>
          <p:nvPr/>
        </p:nvSpPr>
        <p:spPr>
          <a:xfrm>
            <a:off x="4173070" y="2759235"/>
            <a:ext cx="6667755" cy="2406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Return a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Framebuffer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information in this buffer are the values of the color components 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G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for each pixel</a:t>
            </a:r>
          </a:p>
        </p:txBody>
      </p:sp>
    </p:spTree>
    <p:extLst>
      <p:ext uri="{BB962C8B-B14F-4D97-AF65-F5344CB8AC3E}">
        <p14:creationId xmlns:p14="http://schemas.microsoft.com/office/powerpoint/2010/main" val="131446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Overall view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D15379-AF46-4D81-99EB-5541DBD85BB8}"/>
              </a:ext>
            </a:extLst>
          </p:cNvPr>
          <p:cNvSpPr txBox="1"/>
          <p:nvPr/>
        </p:nvSpPr>
        <p:spPr>
          <a:xfrm>
            <a:off x="2790629" y="3527527"/>
            <a:ext cx="15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50"/>
                </a:solidFill>
                <a:latin typeface="+mj-lt"/>
              </a:rPr>
              <a:t>Vertex </a:t>
            </a:r>
            <a:r>
              <a:rPr lang="fr-CH" dirty="0" err="1">
                <a:solidFill>
                  <a:srgbClr val="00B050"/>
                </a:solidFill>
                <a:latin typeface="+mj-lt"/>
              </a:rPr>
              <a:t>Shader</a:t>
            </a:r>
            <a:endParaRPr lang="fr-CH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241E47-DAAF-4D24-B1A5-72DDB5A1FE9A}"/>
              </a:ext>
            </a:extLst>
          </p:cNvPr>
          <p:cNvSpPr txBox="1"/>
          <p:nvPr/>
        </p:nvSpPr>
        <p:spPr>
          <a:xfrm>
            <a:off x="4734898" y="3528813"/>
            <a:ext cx="20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Primitive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Assembly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7E685E-1970-44D5-9577-00167656A75A}"/>
              </a:ext>
            </a:extLst>
          </p:cNvPr>
          <p:cNvSpPr txBox="1"/>
          <p:nvPr/>
        </p:nvSpPr>
        <p:spPr>
          <a:xfrm>
            <a:off x="7283205" y="3522019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Tessellation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C23763-0AFA-4B61-94EE-464C01462FBE}"/>
              </a:ext>
            </a:extLst>
          </p:cNvPr>
          <p:cNvSpPr txBox="1"/>
          <p:nvPr/>
        </p:nvSpPr>
        <p:spPr>
          <a:xfrm>
            <a:off x="9518158" y="5786613"/>
            <a:ext cx="14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Rasterization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4FAC15-6CD3-4118-AAE6-339C1120DEC5}"/>
              </a:ext>
            </a:extLst>
          </p:cNvPr>
          <p:cNvSpPr txBox="1"/>
          <p:nvPr/>
        </p:nvSpPr>
        <p:spPr>
          <a:xfrm>
            <a:off x="9094838" y="3523637"/>
            <a:ext cx="20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FF0000"/>
                </a:solidFill>
                <a:latin typeface="+mj-lt"/>
              </a:rPr>
              <a:t>Geometry</a:t>
            </a:r>
            <a:r>
              <a:rPr lang="fr-CH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CH" dirty="0" err="1">
                <a:solidFill>
                  <a:srgbClr val="FF0000"/>
                </a:solidFill>
                <a:latin typeface="+mj-lt"/>
              </a:rPr>
              <a:t>Shader</a:t>
            </a:r>
            <a:endParaRPr lang="fr-CH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AA4F7B-1665-485B-A4BD-12E563176CEC}"/>
              </a:ext>
            </a:extLst>
          </p:cNvPr>
          <p:cNvSpPr txBox="1"/>
          <p:nvPr/>
        </p:nvSpPr>
        <p:spPr>
          <a:xfrm>
            <a:off x="4755626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0C0"/>
                </a:solidFill>
                <a:latin typeface="+mj-lt"/>
              </a:rPr>
              <a:t>Fragment </a:t>
            </a:r>
            <a:r>
              <a:rPr lang="fr-CH" dirty="0" err="1">
                <a:solidFill>
                  <a:srgbClr val="0070C0"/>
                </a:solidFill>
                <a:latin typeface="+mj-lt"/>
              </a:rPr>
              <a:t>Shader</a:t>
            </a:r>
            <a:endParaRPr lang="fr-CH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AC2B63-654B-4F02-8C77-2FB8BA9C00AE}"/>
              </a:ext>
            </a:extLst>
          </p:cNvPr>
          <p:cNvSpPr txBox="1"/>
          <p:nvPr/>
        </p:nvSpPr>
        <p:spPr>
          <a:xfrm>
            <a:off x="2724896" y="5764267"/>
            <a:ext cx="160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Alpha test &amp;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Color</a:t>
            </a:r>
            <a:r>
              <a:rPr lang="fr-CH" dirty="0">
                <a:solidFill>
                  <a:srgbClr val="7030A0"/>
                </a:solidFill>
                <a:latin typeface="+mj-lt"/>
              </a:rPr>
              <a:t>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Blending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DAD794-5C77-44CB-8902-9699D269E1FA}"/>
              </a:ext>
            </a:extLst>
          </p:cNvPr>
          <p:cNvSpPr txBox="1"/>
          <p:nvPr/>
        </p:nvSpPr>
        <p:spPr>
          <a:xfrm>
            <a:off x="806886" y="3528813"/>
            <a:ext cx="14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Data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B2BE5BC-955C-4068-9BBF-8612FFAB5D64}"/>
              </a:ext>
            </a:extLst>
          </p:cNvPr>
          <p:cNvSpPr txBox="1"/>
          <p:nvPr/>
        </p:nvSpPr>
        <p:spPr>
          <a:xfrm>
            <a:off x="389415" y="5764267"/>
            <a:ext cx="183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 Data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44EF8B4-287B-4113-9CED-7DD2E795465C}"/>
              </a:ext>
            </a:extLst>
          </p:cNvPr>
          <p:cNvGrpSpPr/>
          <p:nvPr/>
        </p:nvGrpSpPr>
        <p:grpSpPr>
          <a:xfrm>
            <a:off x="2819108" y="1821128"/>
            <a:ext cx="1521468" cy="1553840"/>
            <a:chOff x="1002923" y="2693040"/>
            <a:chExt cx="1521468" cy="1553840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12B2D2D3-C2E4-4ACF-9297-6434015F6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93040"/>
              <a:ext cx="1521468" cy="1553840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5C6256F-508C-493C-8813-E92DC91C14D9}"/>
                </a:ext>
              </a:extLst>
            </p:cNvPr>
            <p:cNvSpPr/>
            <p:nvPr/>
          </p:nvSpPr>
          <p:spPr>
            <a:xfrm>
              <a:off x="1913822" y="316864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226D4EC-2DCB-42F8-84A5-9F88A7EDFBCA}"/>
                </a:ext>
              </a:extLst>
            </p:cNvPr>
            <p:cNvSpPr/>
            <p:nvPr/>
          </p:nvSpPr>
          <p:spPr>
            <a:xfrm>
              <a:off x="1942828" y="3712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498B20-2DCA-4AD7-8610-42A05571E2F5}"/>
                </a:ext>
              </a:extLst>
            </p:cNvPr>
            <p:cNvSpPr/>
            <p:nvPr/>
          </p:nvSpPr>
          <p:spPr>
            <a:xfrm>
              <a:off x="1369804" y="35201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56E8C82-F226-4CA6-A356-0F6CC308B6F0}"/>
              </a:ext>
            </a:extLst>
          </p:cNvPr>
          <p:cNvGrpSpPr/>
          <p:nvPr/>
        </p:nvGrpSpPr>
        <p:grpSpPr>
          <a:xfrm>
            <a:off x="4934005" y="1822488"/>
            <a:ext cx="1622587" cy="1539801"/>
            <a:chOff x="932284" y="2676599"/>
            <a:chExt cx="1622587" cy="1539801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2B0F4BF-77DB-4B51-9C30-D3E8CD8E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84" y="2676599"/>
              <a:ext cx="1622587" cy="1539801"/>
            </a:xfrm>
            <a:prstGeom prst="rect">
              <a:avLst/>
            </a:prstGeom>
          </p:spPr>
        </p:pic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505AEC45-8C13-42DD-8C8A-43F2386CB719}"/>
                </a:ext>
              </a:extLst>
            </p:cNvPr>
            <p:cNvCxnSpPr/>
            <p:nvPr/>
          </p:nvCxnSpPr>
          <p:spPr>
            <a:xfrm flipV="1">
              <a:off x="1432560" y="3220720"/>
              <a:ext cx="487680" cy="3149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72CAE70-F48B-46C7-8F6E-40A0A6CF4F4B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60" y="3577336"/>
              <a:ext cx="493776" cy="165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6EC6C4E-659A-42C5-B982-F0966B9B3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0" y="3242310"/>
              <a:ext cx="28194" cy="499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2403EE1-C797-4C40-AF17-4A495AE4BA02}"/>
              </a:ext>
            </a:extLst>
          </p:cNvPr>
          <p:cNvGrpSpPr/>
          <p:nvPr/>
        </p:nvGrpSpPr>
        <p:grpSpPr>
          <a:xfrm>
            <a:off x="7145053" y="1856481"/>
            <a:ext cx="1622586" cy="1572915"/>
            <a:chOff x="952604" y="2673965"/>
            <a:chExt cx="1622586" cy="1572915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73CC1F17-E1CE-4FDE-8BC4-670E335D1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604" y="2673965"/>
              <a:ext cx="1622586" cy="1572915"/>
            </a:xfrm>
            <a:prstGeom prst="rect">
              <a:avLst/>
            </a:prstGeom>
          </p:spPr>
        </p:pic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F7AEC16-84FD-4F3F-B770-9B3ED1284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" y="3223260"/>
              <a:ext cx="236220" cy="4724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1F03356-86D7-401B-B1D8-51C589C4F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8" y="3499104"/>
              <a:ext cx="532638" cy="533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D2F53A9-02C0-4391-977F-44E4B0DEFD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53" y="3352800"/>
              <a:ext cx="305943" cy="443992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569ABD8-3FAB-4413-A2A8-92C697261241}"/>
              </a:ext>
            </a:extLst>
          </p:cNvPr>
          <p:cNvGrpSpPr/>
          <p:nvPr/>
        </p:nvGrpSpPr>
        <p:grpSpPr>
          <a:xfrm>
            <a:off x="9361092" y="1907289"/>
            <a:ext cx="1521126" cy="1553840"/>
            <a:chOff x="1002923" y="2683515"/>
            <a:chExt cx="1521126" cy="1553840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C13C8C0-FB80-4617-9C77-85E30DCB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2923" y="2683515"/>
              <a:ext cx="1521126" cy="1553840"/>
            </a:xfrm>
            <a:prstGeom prst="rect">
              <a:avLst/>
            </a:prstGeom>
          </p:spPr>
        </p:pic>
        <p:sp>
          <p:nvSpPr>
            <p:cNvPr id="58" name="Triangle isocèle 57">
              <a:extLst>
                <a:ext uri="{FF2B5EF4-FFF2-40B4-BE49-F238E27FC236}">
                  <a16:creationId xmlns:a16="http://schemas.microsoft.com/office/drawing/2014/main" id="{CC9D57AE-0548-4196-9465-26C90C4D695B}"/>
                </a:ext>
              </a:extLst>
            </p:cNvPr>
            <p:cNvSpPr/>
            <p:nvPr/>
          </p:nvSpPr>
          <p:spPr>
            <a:xfrm rot="11694051">
              <a:off x="1894261" y="3238872"/>
              <a:ext cx="355035" cy="537688"/>
            </a:xfrm>
            <a:prstGeom prst="triangle">
              <a:avLst>
                <a:gd name="adj" fmla="val 5435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F58E6A5F-0A38-45B4-BD6D-380D124E1F74}"/>
              </a:ext>
            </a:extLst>
          </p:cNvPr>
          <p:cNvGrpSpPr/>
          <p:nvPr/>
        </p:nvGrpSpPr>
        <p:grpSpPr>
          <a:xfrm>
            <a:off x="9415267" y="4087496"/>
            <a:ext cx="1548000" cy="1548000"/>
            <a:chOff x="979325" y="2706120"/>
            <a:chExt cx="1548000" cy="1548000"/>
          </a:xfrm>
        </p:grpSpPr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4ABDB9F7-0089-4FA3-9D7C-63FACFEE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ED3967D6-8290-49C5-8FDA-BE976818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4ED7701-FD4D-4D49-A5BF-9FD8CC14DC3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2A2A67A-7E1B-44A6-BAC6-B321CD79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C0EB788-A147-4D78-83C6-0E7DC19F62B9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244BF8E-124A-4817-8489-B00F1362A0F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46A3C0D9-786C-419C-9E4C-48EFE0A4C57A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01E0BC9-C6A4-48AC-83C0-8721EB3AF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6F63DB1-5BE1-4087-AACD-EC4486829DD7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EFD5914-471C-4CEF-BB93-2C7B96336BB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8AED3D-BC6F-45F3-A83C-123008299D90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6546CF91-82C3-4F7C-A887-8190E204F670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8BFE5F14-D696-43DE-95F4-70C397BC0A6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4F12F4E-225F-4EB4-BF5B-A7B1AA34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BC5D5B9-3F63-48AA-B749-5540E106D484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D11602D-810E-43A7-8B1D-2E80DEDE9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49" y="4087496"/>
            <a:ext cx="1562213" cy="153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CFFC3DD-A179-4556-841E-DD93DD6AF2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3060" y="4151858"/>
            <a:ext cx="1483638" cy="1483638"/>
          </a:xfrm>
          <a:prstGeom prst="rect">
            <a:avLst/>
          </a:prstGeom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83C0F40-45BB-4979-AB6C-8055D31183E4}"/>
              </a:ext>
            </a:extLst>
          </p:cNvPr>
          <p:cNvCxnSpPr/>
          <p:nvPr/>
        </p:nvCxnSpPr>
        <p:spPr>
          <a:xfrm>
            <a:off x="11153892" y="2592388"/>
            <a:ext cx="365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BC82F4B-8B4E-4994-848C-7AB33DE204B8}"/>
              </a:ext>
            </a:extLst>
          </p:cNvPr>
          <p:cNvCxnSpPr>
            <a:cxnSpLocks/>
          </p:cNvCxnSpPr>
          <p:nvPr/>
        </p:nvCxnSpPr>
        <p:spPr>
          <a:xfrm>
            <a:off x="11497782" y="2592388"/>
            <a:ext cx="22046" cy="2299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FBBA5C3-C40F-4E8A-BA35-6852E2213B45}"/>
              </a:ext>
            </a:extLst>
          </p:cNvPr>
          <p:cNvGrpSpPr/>
          <p:nvPr/>
        </p:nvGrpSpPr>
        <p:grpSpPr>
          <a:xfrm>
            <a:off x="852491" y="1919771"/>
            <a:ext cx="1373164" cy="1373164"/>
            <a:chOff x="852491" y="1919771"/>
            <a:chExt cx="1373164" cy="137316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703FE599-6976-41DE-BF55-1DA9915C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91" y="1919771"/>
              <a:ext cx="1373164" cy="137316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C07C2F-26B3-4502-89B0-3177F844033F}"/>
                </a:ext>
              </a:extLst>
            </p:cNvPr>
            <p:cNvSpPr/>
            <p:nvPr/>
          </p:nvSpPr>
          <p:spPr>
            <a:xfrm>
              <a:off x="1080312" y="226466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DA268F-7BE6-4D8C-9B8E-0E4C259559C8}"/>
                </a:ext>
              </a:extLst>
            </p:cNvPr>
            <p:cNvSpPr txBox="1"/>
            <p:nvPr/>
          </p:nvSpPr>
          <p:spPr>
            <a:xfrm>
              <a:off x="1080312" y="2154757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DC6258B-89C8-4856-83A4-146C7BD13980}"/>
                </a:ext>
              </a:extLst>
            </p:cNvPr>
            <p:cNvSpPr txBox="1"/>
            <p:nvPr/>
          </p:nvSpPr>
          <p:spPr>
            <a:xfrm>
              <a:off x="1080312" y="2427270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B683007-90E6-48AD-A073-11DB175E3508}"/>
                </a:ext>
              </a:extLst>
            </p:cNvPr>
            <p:cNvSpPr txBox="1"/>
            <p:nvPr/>
          </p:nvSpPr>
          <p:spPr>
            <a:xfrm>
              <a:off x="1083042" y="2701026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4E96D9D-5624-425B-A930-BB47D0BB6E2F}"/>
              </a:ext>
            </a:extLst>
          </p:cNvPr>
          <p:cNvGrpSpPr/>
          <p:nvPr/>
        </p:nvGrpSpPr>
        <p:grpSpPr>
          <a:xfrm>
            <a:off x="607256" y="4205074"/>
            <a:ext cx="1373164" cy="1373164"/>
            <a:chOff x="2830620" y="4205074"/>
            <a:chExt cx="1373164" cy="137316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84D9BC5-6C0D-40E1-871D-AD0DA950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05074"/>
              <a:ext cx="1373164" cy="13731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173B6D-C27E-4399-8C2A-D8BCD0D689B6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A46597-F1E5-4F7D-A774-79C91D8F3D2B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9A603E-6FB1-4D17-B4F2-E3FC95410255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3DF5CB-5DD0-4C5D-9D18-44182AB98D86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743209-2705-4865-83FD-9F4924FB4BEB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72E1A19-BD3D-407E-B8DC-1BFF236F9F1B}"/>
                </a:ext>
              </a:extLst>
            </p:cNvPr>
            <p:cNvSpPr txBox="1"/>
            <p:nvPr/>
          </p:nvSpPr>
          <p:spPr>
            <a:xfrm>
              <a:off x="3088666" y="4361593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42F960C-8215-43D1-860A-617B4F12CCFB}"/>
                </a:ext>
              </a:extLst>
            </p:cNvPr>
            <p:cNvSpPr txBox="1"/>
            <p:nvPr/>
          </p:nvSpPr>
          <p:spPr>
            <a:xfrm rot="5400000">
              <a:off x="2766833" y="473228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D5A9C89-658D-4B54-9168-A7B375FC7C30}"/>
                </a:ext>
              </a:extLst>
            </p:cNvPr>
            <p:cNvSpPr txBox="1"/>
            <p:nvPr/>
          </p:nvSpPr>
          <p:spPr>
            <a:xfrm rot="2601403">
              <a:off x="3115530" y="468813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D74FCDAF-3284-4FF5-B5D6-76D51537AD00}"/>
              </a:ext>
            </a:extLst>
          </p:cNvPr>
          <p:cNvGrpSpPr/>
          <p:nvPr/>
        </p:nvGrpSpPr>
        <p:grpSpPr>
          <a:xfrm>
            <a:off x="2384731" y="2428700"/>
            <a:ext cx="325120" cy="327375"/>
            <a:chOff x="1454260" y="4605708"/>
            <a:chExt cx="325120" cy="327375"/>
          </a:xfrm>
        </p:grpSpPr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7160E0E3-4DF2-41F7-8BE5-ABA7CEFC8D2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7EB33148-1FBC-4A2E-8456-399C29625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FB0DFD42-A593-48CC-8FC9-B6602BED514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2426E71-5937-4B74-BCBD-663EB08EA127}"/>
              </a:ext>
            </a:extLst>
          </p:cNvPr>
          <p:cNvGrpSpPr/>
          <p:nvPr/>
        </p:nvGrpSpPr>
        <p:grpSpPr>
          <a:xfrm>
            <a:off x="4479791" y="2430322"/>
            <a:ext cx="325120" cy="327375"/>
            <a:chOff x="1454260" y="4605708"/>
            <a:chExt cx="325120" cy="327375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C35FCD24-CAA9-4F4D-9D64-847B92331AFC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11A4321B-857E-4BF7-948D-B74C5C61A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F691C187-C234-47DE-942F-D2DF11F3D82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BDBF807B-F0D4-42F2-81B2-D8C77F258C69}"/>
              </a:ext>
            </a:extLst>
          </p:cNvPr>
          <p:cNvGrpSpPr/>
          <p:nvPr/>
        </p:nvGrpSpPr>
        <p:grpSpPr>
          <a:xfrm>
            <a:off x="6715319" y="2426038"/>
            <a:ext cx="325120" cy="327375"/>
            <a:chOff x="1454260" y="4605708"/>
            <a:chExt cx="325120" cy="327375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044FA1B8-1AC2-4C61-B7CC-F040A63BC7D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C71673A6-E321-4862-AB65-E8ED19979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0D303EB-E83B-4673-A8AA-BD130D9DCD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123629B2-3201-4C45-8BE0-220DC074FADD}"/>
              </a:ext>
            </a:extLst>
          </p:cNvPr>
          <p:cNvGrpSpPr/>
          <p:nvPr/>
        </p:nvGrpSpPr>
        <p:grpSpPr>
          <a:xfrm>
            <a:off x="8868346" y="2428700"/>
            <a:ext cx="325120" cy="327375"/>
            <a:chOff x="1454260" y="4605708"/>
            <a:chExt cx="325120" cy="327375"/>
          </a:xfrm>
        </p:grpSpPr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750B0648-A7BE-4502-88FE-A7AB8FA1F0BF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7E9578FB-04BF-4B85-871C-6AA0DA087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3338EC08-DBB3-4B0B-B367-27A2BD31E27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8B0096A0-8F33-492B-8F54-FB3C22476C42}"/>
              </a:ext>
            </a:extLst>
          </p:cNvPr>
          <p:cNvCxnSpPr/>
          <p:nvPr/>
        </p:nvCxnSpPr>
        <p:spPr>
          <a:xfrm flipH="1">
            <a:off x="8963148" y="4874813"/>
            <a:ext cx="3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E29C778-3883-4DE6-B2E3-1C58D5F5A2E8}"/>
              </a:ext>
            </a:extLst>
          </p:cNvPr>
          <p:cNvGrpSpPr/>
          <p:nvPr/>
        </p:nvGrpSpPr>
        <p:grpSpPr>
          <a:xfrm flipH="1">
            <a:off x="4478877" y="4710173"/>
            <a:ext cx="325120" cy="327375"/>
            <a:chOff x="1454260" y="4605708"/>
            <a:chExt cx="325120" cy="327375"/>
          </a:xfrm>
        </p:grpSpPr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F87922D3-AB8A-4E69-8A9A-81EEB8FD016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40E5775B-9E1F-4B66-BA31-BC83F202D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DFFF9518-00A5-4327-8DB7-CA8AC54F0B0C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5D106B36-B624-487F-B97A-AD104589D81F}"/>
              </a:ext>
            </a:extLst>
          </p:cNvPr>
          <p:cNvGrpSpPr/>
          <p:nvPr/>
        </p:nvGrpSpPr>
        <p:grpSpPr>
          <a:xfrm flipH="1">
            <a:off x="2237914" y="4720348"/>
            <a:ext cx="325120" cy="327375"/>
            <a:chOff x="1454260" y="4605708"/>
            <a:chExt cx="325120" cy="327375"/>
          </a:xfrm>
        </p:grpSpPr>
        <p:cxnSp>
          <p:nvCxnSpPr>
            <p:cNvPr id="110" name="Connecteur droit avec flèche 109">
              <a:extLst>
                <a:ext uri="{FF2B5EF4-FFF2-40B4-BE49-F238E27FC236}">
                  <a16:creationId xmlns:a16="http://schemas.microsoft.com/office/drawing/2014/main" id="{23608131-F19E-4789-8C7F-D9324D1C5FD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699530A0-A7BE-4162-A7B4-570A3A062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5908DCBE-337F-4CBB-8B1C-A4C2321A5F9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E79E8860-8AA9-40AC-9D86-6CC3D8930E05}"/>
              </a:ext>
            </a:extLst>
          </p:cNvPr>
          <p:cNvGrpSpPr/>
          <p:nvPr/>
        </p:nvGrpSpPr>
        <p:grpSpPr>
          <a:xfrm flipH="1">
            <a:off x="11211453" y="4722661"/>
            <a:ext cx="325120" cy="327375"/>
            <a:chOff x="1454260" y="4605708"/>
            <a:chExt cx="325120" cy="327375"/>
          </a:xfrm>
        </p:grpSpPr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EB5FBF91-027F-41BD-8FF7-DD838091D0E9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E9B0DDF5-12B9-41D3-855F-E51AB1A17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95D01FC1-1440-4A42-B827-D2F0E11F09EB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AE15854B-DF05-461E-A9F3-A50DB104B530}"/>
              </a:ext>
            </a:extLst>
          </p:cNvPr>
          <p:cNvGrpSpPr/>
          <p:nvPr/>
        </p:nvGrpSpPr>
        <p:grpSpPr>
          <a:xfrm>
            <a:off x="7227868" y="4100813"/>
            <a:ext cx="1548000" cy="1548000"/>
            <a:chOff x="979325" y="2706120"/>
            <a:chExt cx="1548000" cy="1548000"/>
          </a:xfrm>
        </p:grpSpPr>
        <p:pic>
          <p:nvPicPr>
            <p:cNvPr id="118" name="Image 117">
              <a:extLst>
                <a:ext uri="{FF2B5EF4-FFF2-40B4-BE49-F238E27FC236}">
                  <a16:creationId xmlns:a16="http://schemas.microsoft.com/office/drawing/2014/main" id="{D1F1BDD2-E6C8-4181-872E-1ACF4AC34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6426AAAA-20EF-4E02-9354-FF0E886B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7F1F623B-6E51-4749-B796-B1F233F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371CC1AB-9699-4745-A936-B595B0FD332A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D6333D22-8683-43E4-BEA6-E5B3CBF9BC7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AF464373-D0B9-4953-B27D-5A3C61590B2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68988F3-51DE-4E5B-B857-49AFB2C52A62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747E50D-DBC5-4C06-BFA6-90BD7D5B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92050B0B-248B-4F21-9480-F068AF5ED35B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95199601-D45D-4176-AA9F-A2225291C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16BBCC67-F5E1-4B90-9BC9-81BD507DB24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C7174F94-9228-47C0-B4EE-85357976B396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E395BD30-633C-4CAA-8C5A-665D16C7585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6ACB3FA7-8C47-4E1F-BB5F-5516F7A0661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D501A8CB-219F-4C63-855B-75F3F242FF59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Graphique 132" descr="Ciseaux">
            <a:extLst>
              <a:ext uri="{FF2B5EF4-FFF2-40B4-BE49-F238E27FC236}">
                <a16:creationId xmlns:a16="http://schemas.microsoft.com/office/drawing/2014/main" id="{3CDD1E9A-EDD3-44BC-8A00-7F1D26FBD4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232830">
            <a:off x="8028610" y="4792015"/>
            <a:ext cx="1127732" cy="112773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2DFD4A-2203-46CD-B708-5691957856A4}"/>
              </a:ext>
            </a:extLst>
          </p:cNvPr>
          <p:cNvSpPr txBox="1"/>
          <p:nvPr/>
        </p:nvSpPr>
        <p:spPr>
          <a:xfrm>
            <a:off x="7017755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Clipping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A18A55BC-C435-433E-9FC3-6B200D887384}"/>
              </a:ext>
            </a:extLst>
          </p:cNvPr>
          <p:cNvGrpSpPr/>
          <p:nvPr/>
        </p:nvGrpSpPr>
        <p:grpSpPr>
          <a:xfrm flipH="1">
            <a:off x="6712587" y="4691281"/>
            <a:ext cx="325120" cy="327375"/>
            <a:chOff x="1454260" y="4605708"/>
            <a:chExt cx="325120" cy="327375"/>
          </a:xfrm>
        </p:grpSpPr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4A35015A-2E83-48B6-850D-AEBAE655C4F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>
              <a:extLst>
                <a:ext uri="{FF2B5EF4-FFF2-40B4-BE49-F238E27FC236}">
                  <a16:creationId xmlns:a16="http://schemas.microsoft.com/office/drawing/2014/main" id="{AB97D817-7F8E-4AC9-99EF-124233B6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5B1A95B0-51A4-4F56-BF80-DEEEFB90F73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15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3054490" y="1856124"/>
            <a:ext cx="6475029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Allows to give the illusion the object is detailed without having to specify vertices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E5906C0-531E-4A83-B40B-212ED8B3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533" y="5253905"/>
            <a:ext cx="4700516" cy="115483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7437535-E77B-4C0A-BFFB-1315AB0DC0BA}"/>
              </a:ext>
            </a:extLst>
          </p:cNvPr>
          <p:cNvSpPr txBox="1">
            <a:spLocks/>
          </p:cNvSpPr>
          <p:nvPr/>
        </p:nvSpPr>
        <p:spPr>
          <a:xfrm>
            <a:off x="3054490" y="2895298"/>
            <a:ext cx="5854815" cy="529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Associate each vertex to a texture coordinate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FB66F0C-C7F3-4E64-9DA2-B87B9BD8DE48}"/>
              </a:ext>
            </a:extLst>
          </p:cNvPr>
          <p:cNvSpPr txBox="1">
            <a:spLocks/>
          </p:cNvSpPr>
          <p:nvPr/>
        </p:nvSpPr>
        <p:spPr>
          <a:xfrm>
            <a:off x="2417690" y="3627758"/>
            <a:ext cx="7748628" cy="747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fragment interpolation is then done for the other fragments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594116D-9A2B-47B5-8239-8A13A3D3623A}"/>
              </a:ext>
            </a:extLst>
          </p:cNvPr>
          <p:cNvSpPr txBox="1">
            <a:spLocks/>
          </p:cNvSpPr>
          <p:nvPr/>
        </p:nvSpPr>
        <p:spPr>
          <a:xfrm>
            <a:off x="838200" y="455536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Sample code:</a:t>
            </a:r>
          </a:p>
        </p:txBody>
      </p:sp>
      <p:graphicFrame>
        <p:nvGraphicFramePr>
          <p:cNvPr id="12" name="Objet 11">
            <a:extLst>
              <a:ext uri="{FF2B5EF4-FFF2-40B4-BE49-F238E27FC236}">
                <a16:creationId xmlns:a16="http://schemas.microsoft.com/office/drawing/2014/main" id="{D77FD282-A433-4157-9125-EC7745581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36486"/>
              </p:ext>
            </p:extLst>
          </p:nvPr>
        </p:nvGraphicFramePr>
        <p:xfrm>
          <a:off x="7795829" y="4818699"/>
          <a:ext cx="2047188" cy="160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Image bitmap" r:id="rId5" imgW="2949120" imgH="2309040" progId="Paint.Picture">
                  <p:embed/>
                </p:oleObj>
              </mc:Choice>
              <mc:Fallback>
                <p:oleObj name="Image bitmap" r:id="rId5" imgW="2949120" imgH="2309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5829" y="4818699"/>
                        <a:ext cx="2047188" cy="1603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23198991-67D0-46D6-B6DC-A3ED2A7A72F9}"/>
              </a:ext>
            </a:extLst>
          </p:cNvPr>
          <p:cNvSpPr txBox="1"/>
          <p:nvPr/>
        </p:nvSpPr>
        <p:spPr>
          <a:xfrm>
            <a:off x="9817181" y="6175945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(1, 0)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F4CB11C-BE07-4044-AB82-C498B114FF58}"/>
              </a:ext>
            </a:extLst>
          </p:cNvPr>
          <p:cNvSpPr txBox="1"/>
          <p:nvPr/>
        </p:nvSpPr>
        <p:spPr>
          <a:xfrm>
            <a:off x="8381315" y="4510607"/>
            <a:ext cx="87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(0.5, 1)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FF4365A-FA41-49B2-8649-CF56C4218B40}"/>
              </a:ext>
            </a:extLst>
          </p:cNvPr>
          <p:cNvSpPr txBox="1"/>
          <p:nvPr/>
        </p:nvSpPr>
        <p:spPr>
          <a:xfrm>
            <a:off x="7049866" y="6175945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3312665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3720060" y="4479898"/>
            <a:ext cx="6373289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Usage of the GLM (OpenGL Mathematics) library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2FAAC8A-9C80-4FE5-B435-83DEA7544C14}"/>
              </a:ext>
            </a:extLst>
          </p:cNvPr>
          <p:cNvSpPr txBox="1">
            <a:spLocks/>
          </p:cNvSpPr>
          <p:nvPr/>
        </p:nvSpPr>
        <p:spPr>
          <a:xfrm>
            <a:off x="3720060" y="2521594"/>
            <a:ext cx="6373289" cy="90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Make an object dynamic using matrix objects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by combining the matrices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553957E-1172-42EC-9587-C8330F44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70" y="4328007"/>
            <a:ext cx="1231770" cy="77446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8EDFE56-8F88-414E-8E49-B792AA78E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11" y="2366912"/>
            <a:ext cx="1062088" cy="10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71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Useful matrices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424E707-7C5A-42FE-A1A8-611F7EB20D67}"/>
              </a:ext>
            </a:extLst>
          </p:cNvPr>
          <p:cNvSpPr txBox="1">
            <a:spLocks/>
          </p:cNvSpPr>
          <p:nvPr/>
        </p:nvSpPr>
        <p:spPr>
          <a:xfrm>
            <a:off x="1860657" y="1690688"/>
            <a:ext cx="1976437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Scaling Matrix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9C3DE9-A3B2-4FA7-9FCF-35AA3FB89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0" y="2357664"/>
            <a:ext cx="3323741" cy="1129272"/>
          </a:xfrm>
          <a:prstGeom prst="rect">
            <a:avLst/>
          </a:prstGeom>
        </p:spPr>
      </p:pic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FC02D5A0-E397-44EB-84F5-E2BF1CA70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19094"/>
              </p:ext>
            </p:extLst>
          </p:nvPr>
        </p:nvGraphicFramePr>
        <p:xfrm>
          <a:off x="1280889" y="4835297"/>
          <a:ext cx="3227622" cy="117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Image bitmap" r:id="rId5" imgW="2994840" imgH="1089720" progId="Paint.Picture">
                  <p:embed/>
                </p:oleObj>
              </mc:Choice>
              <mc:Fallback>
                <p:oleObj name="Image bitmap" r:id="rId5" imgW="2994840" imgH="108972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FC02D5A0-E397-44EB-84F5-E2BF1CA70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0889" y="4835297"/>
                        <a:ext cx="3227622" cy="1173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F0F8768-BFD0-4344-8415-FB92A60BAD78}"/>
              </a:ext>
            </a:extLst>
          </p:cNvPr>
          <p:cNvSpPr txBox="1">
            <a:spLocks/>
          </p:cNvSpPr>
          <p:nvPr/>
        </p:nvSpPr>
        <p:spPr>
          <a:xfrm>
            <a:off x="1589626" y="4219116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Translation Matrix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828C1DFE-DB12-4362-8D6E-33B8704802ED}"/>
              </a:ext>
            </a:extLst>
          </p:cNvPr>
          <p:cNvSpPr txBox="1">
            <a:spLocks/>
          </p:cNvSpPr>
          <p:nvPr/>
        </p:nvSpPr>
        <p:spPr>
          <a:xfrm>
            <a:off x="7351351" y="1131880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Rotation Matrix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0E0A2A4-A700-476F-B49E-26C8F1805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046" y="2036865"/>
            <a:ext cx="4361466" cy="10865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7CCE2EE-3D6A-43DE-89F3-5EDDE5372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2046" y="3620456"/>
            <a:ext cx="4570398" cy="10874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C9E76A6-CCA7-412E-A119-0B0C83AE1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2046" y="5196971"/>
            <a:ext cx="4488236" cy="107562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86C206-FB1D-442B-AA0F-38208A6A2DCE}"/>
              </a:ext>
            </a:extLst>
          </p:cNvPr>
          <p:cNvSpPr txBox="1">
            <a:spLocks/>
          </p:cNvSpPr>
          <p:nvPr/>
        </p:nvSpPr>
        <p:spPr>
          <a:xfrm>
            <a:off x="5945171" y="3261386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Around Y-axis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F1D43AA-5FA1-47C9-87A3-53EA96A88798}"/>
              </a:ext>
            </a:extLst>
          </p:cNvPr>
          <p:cNvSpPr txBox="1">
            <a:spLocks/>
          </p:cNvSpPr>
          <p:nvPr/>
        </p:nvSpPr>
        <p:spPr>
          <a:xfrm>
            <a:off x="5934281" y="1712108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Around X-axis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11EAE0F-3852-45D7-A192-BCF3D4B86B79}"/>
              </a:ext>
            </a:extLst>
          </p:cNvPr>
          <p:cNvSpPr txBox="1">
            <a:spLocks/>
          </p:cNvSpPr>
          <p:nvPr/>
        </p:nvSpPr>
        <p:spPr>
          <a:xfrm>
            <a:off x="5934281" y="4885139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Around Z-axis</a:t>
            </a:r>
          </a:p>
        </p:txBody>
      </p:sp>
    </p:spTree>
    <p:extLst>
      <p:ext uri="{BB962C8B-B14F-4D97-AF65-F5344CB8AC3E}">
        <p14:creationId xmlns:p14="http://schemas.microsoft.com/office/powerpoint/2010/main" val="354498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A370D05-38F8-4D33-B617-E7BE38F619E4}"/>
              </a:ext>
            </a:extLst>
          </p:cNvPr>
          <p:cNvSpPr txBox="1">
            <a:spLocks/>
          </p:cNvSpPr>
          <p:nvPr/>
        </p:nvSpPr>
        <p:spPr>
          <a:xfrm>
            <a:off x="4704475" y="2391589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DirectX High-Level Shader Language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0B86529-0BCF-4D31-AB5E-64E20AFEA134}"/>
              </a:ext>
            </a:extLst>
          </p:cNvPr>
          <p:cNvSpPr txBox="1">
            <a:spLocks/>
          </p:cNvSpPr>
          <p:nvPr/>
        </p:nvSpPr>
        <p:spPr>
          <a:xfrm>
            <a:off x="4704475" y="3596162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Cg Shader Language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6EE43ED-27F8-472C-9ED1-7DC102EB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50" y="2321535"/>
            <a:ext cx="1592704" cy="6569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E1F3D9D-E923-45B8-8854-90ADC023D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2" y="3425581"/>
            <a:ext cx="1072816" cy="858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Different languages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DA4C6-0D65-43AE-BBA3-8F90E2BE704D}"/>
              </a:ext>
            </a:extLst>
          </p:cNvPr>
          <p:cNvSpPr txBox="1">
            <a:spLocks/>
          </p:cNvSpPr>
          <p:nvPr/>
        </p:nvSpPr>
        <p:spPr>
          <a:xfrm>
            <a:off x="4704475" y="4800735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OpenGL Shading Language (GLSL)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0D647C7-36D5-4AAA-86FE-0D7956D32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1" y="4730681"/>
            <a:ext cx="1556282" cy="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84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903506A-D4F7-43C9-BA7C-FE570849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65" y="3302916"/>
            <a:ext cx="6515100" cy="5048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A7D9A24-DCD3-4043-914A-DE60EB1FF1DA}"/>
              </a:ext>
            </a:extLst>
          </p:cNvPr>
          <p:cNvCxnSpPr>
            <a:cxnSpLocks/>
          </p:cNvCxnSpPr>
          <p:nvPr/>
        </p:nvCxnSpPr>
        <p:spPr>
          <a:xfrm>
            <a:off x="4040957" y="3555328"/>
            <a:ext cx="285003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DA2D4B-23E2-47D1-BC2B-2E4D0DEC1398}"/>
              </a:ext>
            </a:extLst>
          </p:cNvPr>
          <p:cNvCxnSpPr>
            <a:cxnSpLocks/>
          </p:cNvCxnSpPr>
          <p:nvPr/>
        </p:nvCxnSpPr>
        <p:spPr>
          <a:xfrm>
            <a:off x="3836709" y="2880922"/>
            <a:ext cx="325819" cy="36311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0E02D48-FEF1-4C23-91E1-0415391759A2}"/>
              </a:ext>
            </a:extLst>
          </p:cNvPr>
          <p:cNvSpPr txBox="1"/>
          <p:nvPr/>
        </p:nvSpPr>
        <p:spPr>
          <a:xfrm>
            <a:off x="2366728" y="2461376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00B0F0"/>
                </a:solidFill>
              </a:rPr>
              <a:t>Define</a:t>
            </a:r>
            <a:r>
              <a:rPr lang="fr-CH" dirty="0">
                <a:solidFill>
                  <a:srgbClr val="00B0F0"/>
                </a:solidFill>
              </a:rPr>
              <a:t> the vector4 </a:t>
            </a:r>
            <a:r>
              <a:rPr lang="fr-CH" dirty="0" err="1">
                <a:solidFill>
                  <a:srgbClr val="00B0F0"/>
                </a:solidFill>
              </a:rPr>
              <a:t>vec</a:t>
            </a:r>
            <a:endParaRPr lang="fr-CH" dirty="0">
              <a:solidFill>
                <a:srgbClr val="00B0F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D89383-F8B0-4450-BBEA-81DA36344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732" y="5791993"/>
            <a:ext cx="6553200" cy="43815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2C2040B-B2B1-4C18-A67E-A312E34AD4EF}"/>
              </a:ext>
            </a:extLst>
          </p:cNvPr>
          <p:cNvSpPr txBox="1">
            <a:spLocks/>
          </p:cNvSpPr>
          <p:nvPr/>
        </p:nvSpPr>
        <p:spPr>
          <a:xfrm>
            <a:off x="838200" y="1692211"/>
            <a:ext cx="6373289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Translating a vector of (1,0,0) by (1,1,0)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08765FF-54A5-4B03-A8EF-972D2BDFDA5F}"/>
              </a:ext>
            </a:extLst>
          </p:cNvPr>
          <p:cNvSpPr txBox="1"/>
          <p:nvPr/>
        </p:nvSpPr>
        <p:spPr>
          <a:xfrm>
            <a:off x="1502986" y="3370662"/>
            <a:ext cx="13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GLM </a:t>
            </a:r>
            <a:r>
              <a:rPr lang="fr-CH" dirty="0" err="1">
                <a:solidFill>
                  <a:srgbClr val="FF0000"/>
                </a:solidFill>
              </a:rPr>
              <a:t>library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1A2A5E8-5E4C-46DA-BB2B-A7B2C3554712}"/>
              </a:ext>
            </a:extLst>
          </p:cNvPr>
          <p:cNvSpPr/>
          <p:nvPr/>
        </p:nvSpPr>
        <p:spPr>
          <a:xfrm>
            <a:off x="2904437" y="3309802"/>
            <a:ext cx="592907" cy="4885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6B7187D-943F-4280-B8D7-65AA9E1C10CE}"/>
              </a:ext>
            </a:extLst>
          </p:cNvPr>
          <p:cNvCxnSpPr>
            <a:cxnSpLocks/>
          </p:cNvCxnSpPr>
          <p:nvPr/>
        </p:nvCxnSpPr>
        <p:spPr>
          <a:xfrm flipH="1" flipV="1">
            <a:off x="5921626" y="3988621"/>
            <a:ext cx="582869" cy="256198"/>
          </a:xfrm>
          <a:prstGeom prst="straightConnector1">
            <a:avLst/>
          </a:prstGeom>
          <a:ln w="38100">
            <a:solidFill>
              <a:srgbClr val="FF71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49C3684E-AD2C-4103-A10E-E89A9C95A5C3}"/>
              </a:ext>
            </a:extLst>
          </p:cNvPr>
          <p:cNvSpPr txBox="1"/>
          <p:nvPr/>
        </p:nvSpPr>
        <p:spPr>
          <a:xfrm>
            <a:off x="6640586" y="4060153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FF71A0"/>
                </a:solidFill>
              </a:rPr>
              <a:t>Initialize</a:t>
            </a:r>
            <a:r>
              <a:rPr lang="fr-CH" dirty="0">
                <a:solidFill>
                  <a:srgbClr val="FF71A0"/>
                </a:solidFill>
              </a:rPr>
              <a:t> </a:t>
            </a:r>
            <a:r>
              <a:rPr lang="fr-CH" dirty="0" err="1">
                <a:solidFill>
                  <a:srgbClr val="FF71A0"/>
                </a:solidFill>
              </a:rPr>
              <a:t>identity</a:t>
            </a:r>
            <a:r>
              <a:rPr lang="fr-CH" dirty="0">
                <a:solidFill>
                  <a:srgbClr val="FF71A0"/>
                </a:solidFill>
              </a:rPr>
              <a:t> matrix4  :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61A0532-2E69-4538-AE7C-2D3214D978A8}"/>
              </a:ext>
            </a:extLst>
          </p:cNvPr>
          <p:cNvCxnSpPr>
            <a:cxnSpLocks/>
          </p:cNvCxnSpPr>
          <p:nvPr/>
        </p:nvCxnSpPr>
        <p:spPr>
          <a:xfrm flipV="1">
            <a:off x="4024844" y="3788888"/>
            <a:ext cx="2555065" cy="9426"/>
          </a:xfrm>
          <a:prstGeom prst="lin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79B73706-1798-4FD5-848A-8CBA829F3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655" y="3536416"/>
            <a:ext cx="1457325" cy="131445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52F6EB9-B0EA-4D63-93ED-6B53E92B5AE2}"/>
              </a:ext>
            </a:extLst>
          </p:cNvPr>
          <p:cNvCxnSpPr>
            <a:cxnSpLocks/>
          </p:cNvCxnSpPr>
          <p:nvPr/>
        </p:nvCxnSpPr>
        <p:spPr>
          <a:xfrm>
            <a:off x="5109917" y="5497921"/>
            <a:ext cx="405838" cy="231087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DC8D6A4-E5EE-4E4C-B1C9-66F2EB7A38A3}"/>
              </a:ext>
            </a:extLst>
          </p:cNvPr>
          <p:cNvSpPr txBox="1"/>
          <p:nvPr/>
        </p:nvSpPr>
        <p:spPr>
          <a:xfrm>
            <a:off x="3200890" y="5076284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A13"/>
                </a:solidFill>
              </a:rPr>
              <a:t>The matrix to </a:t>
            </a:r>
            <a:r>
              <a:rPr lang="fr-CH" dirty="0" err="1">
                <a:solidFill>
                  <a:srgbClr val="007A13"/>
                </a:solidFill>
              </a:rPr>
              <a:t>transform</a:t>
            </a:r>
            <a:endParaRPr lang="fr-CH" dirty="0">
              <a:solidFill>
                <a:srgbClr val="007A13"/>
              </a:solidFill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2484A2B-BCF6-4E3C-884E-6E85ACFC9FCB}"/>
              </a:ext>
            </a:extLst>
          </p:cNvPr>
          <p:cNvCxnSpPr>
            <a:cxnSpLocks/>
          </p:cNvCxnSpPr>
          <p:nvPr/>
        </p:nvCxnSpPr>
        <p:spPr>
          <a:xfrm flipH="1">
            <a:off x="7840770" y="5408491"/>
            <a:ext cx="144888" cy="3066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2D629FB5-FAA4-43C5-A7BD-24A2E1C753DB}"/>
              </a:ext>
            </a:extLst>
          </p:cNvPr>
          <p:cNvSpPr txBox="1"/>
          <p:nvPr/>
        </p:nvSpPr>
        <p:spPr>
          <a:xfrm>
            <a:off x="6657743" y="4799285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0C0"/>
                </a:solidFill>
              </a:rPr>
              <a:t>The translation </a:t>
            </a:r>
            <a:r>
              <a:rPr lang="fr-CH" dirty="0" err="1">
                <a:solidFill>
                  <a:srgbClr val="0070C0"/>
                </a:solidFill>
              </a:rPr>
              <a:t>vector</a:t>
            </a:r>
            <a:r>
              <a:rPr lang="fr-CH" dirty="0">
                <a:solidFill>
                  <a:srgbClr val="0070C0"/>
                </a:solidFill>
              </a:rPr>
              <a:t> to </a:t>
            </a:r>
            <a:r>
              <a:rPr lang="fr-CH" dirty="0" err="1">
                <a:solidFill>
                  <a:srgbClr val="0070C0"/>
                </a:solidFill>
              </a:rPr>
              <a:t>apply</a:t>
            </a:r>
            <a:r>
              <a:rPr lang="fr-CH" dirty="0">
                <a:solidFill>
                  <a:srgbClr val="0070C0"/>
                </a:solidFill>
              </a:rPr>
              <a:t> to the matrix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A29F478-E4E7-446D-BCA8-0AF420D9A38B}"/>
              </a:ext>
            </a:extLst>
          </p:cNvPr>
          <p:cNvCxnSpPr>
            <a:cxnSpLocks/>
          </p:cNvCxnSpPr>
          <p:nvPr/>
        </p:nvCxnSpPr>
        <p:spPr>
          <a:xfrm>
            <a:off x="6096000" y="6011068"/>
            <a:ext cx="28783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38041C6-C2DB-4FE8-9B15-00CDF4BEFC28}"/>
              </a:ext>
            </a:extLst>
          </p:cNvPr>
          <p:cNvCxnSpPr>
            <a:cxnSpLocks/>
          </p:cNvCxnSpPr>
          <p:nvPr/>
        </p:nvCxnSpPr>
        <p:spPr>
          <a:xfrm flipV="1">
            <a:off x="2690204" y="6333686"/>
            <a:ext cx="251791" cy="1673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950D5BDE-A718-4CF5-A686-9A7BD1ADE288}"/>
              </a:ext>
            </a:extLst>
          </p:cNvPr>
          <p:cNvSpPr txBox="1"/>
          <p:nvPr/>
        </p:nvSpPr>
        <p:spPr>
          <a:xfrm>
            <a:off x="339170" y="6125649"/>
            <a:ext cx="25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</a:rPr>
              <a:t>Multiply</a:t>
            </a:r>
            <a:r>
              <a:rPr lang="fr-CH" dirty="0">
                <a:solidFill>
                  <a:srgbClr val="7030A0"/>
                </a:solidFill>
              </a:rPr>
              <a:t> </a:t>
            </a:r>
            <a:r>
              <a:rPr lang="fr-CH" dirty="0" err="1">
                <a:solidFill>
                  <a:srgbClr val="7030A0"/>
                </a:solidFill>
              </a:rPr>
              <a:t>vec</a:t>
            </a:r>
            <a:r>
              <a:rPr lang="fr-CH" dirty="0">
                <a:solidFill>
                  <a:srgbClr val="7030A0"/>
                </a:solidFill>
              </a:rPr>
              <a:t> by the translation matrix</a:t>
            </a:r>
          </a:p>
        </p:txBody>
      </p:sp>
    </p:spTree>
    <p:extLst>
      <p:ext uri="{BB962C8B-B14F-4D97-AF65-F5344CB8AC3E}">
        <p14:creationId xmlns:p14="http://schemas.microsoft.com/office/powerpoint/2010/main" val="1568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4" grpId="0" animBg="1"/>
      <p:bldP spid="26" grpId="0"/>
      <p:bldP spid="35" grpId="0"/>
      <p:bldP spid="39" grpId="0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Coordinates system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C5EC7CE0-F982-48C4-9558-393941778472}"/>
              </a:ext>
            </a:extLst>
          </p:cNvPr>
          <p:cNvSpPr txBox="1">
            <a:spLocks/>
          </p:cNvSpPr>
          <p:nvPr/>
        </p:nvSpPr>
        <p:spPr>
          <a:xfrm>
            <a:off x="3702394" y="3496200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Local Space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0804C79-8FA4-4A64-93BE-67CF8F88C200}"/>
              </a:ext>
            </a:extLst>
          </p:cNvPr>
          <p:cNvSpPr txBox="1">
            <a:spLocks/>
          </p:cNvSpPr>
          <p:nvPr/>
        </p:nvSpPr>
        <p:spPr>
          <a:xfrm>
            <a:off x="3702394" y="4473752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World Space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1CD87-7DBF-45FD-AAB8-EA05AC1D54DC}"/>
              </a:ext>
            </a:extLst>
          </p:cNvPr>
          <p:cNvSpPr txBox="1">
            <a:spLocks/>
          </p:cNvSpPr>
          <p:nvPr/>
        </p:nvSpPr>
        <p:spPr>
          <a:xfrm>
            <a:off x="3702394" y="5451304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View Space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7B42E3A-F72E-421F-A03F-2A81AE1067D7}"/>
              </a:ext>
            </a:extLst>
          </p:cNvPr>
          <p:cNvSpPr txBox="1">
            <a:spLocks/>
          </p:cNvSpPr>
          <p:nvPr/>
        </p:nvSpPr>
        <p:spPr>
          <a:xfrm>
            <a:off x="6609394" y="3956563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Clip Space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68A2CEB-23D8-441D-920C-5BD4E22A6704}"/>
              </a:ext>
            </a:extLst>
          </p:cNvPr>
          <p:cNvSpPr txBox="1">
            <a:spLocks/>
          </p:cNvSpPr>
          <p:nvPr/>
        </p:nvSpPr>
        <p:spPr>
          <a:xfrm>
            <a:off x="6609394" y="4972985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Screen Space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79CCC30-D60F-4BF3-866F-D083B333D7C3}"/>
              </a:ext>
            </a:extLst>
          </p:cNvPr>
          <p:cNvSpPr txBox="1">
            <a:spLocks/>
          </p:cNvSpPr>
          <p:nvPr/>
        </p:nvSpPr>
        <p:spPr>
          <a:xfrm>
            <a:off x="2569702" y="2142655"/>
            <a:ext cx="6899618" cy="80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Transforming coordinates to NDC is done by a process regrouping several intermediate coordinate systems</a:t>
            </a:r>
          </a:p>
        </p:txBody>
      </p:sp>
      <p:pic>
        <p:nvPicPr>
          <p:cNvPr id="9" name="Graphique 8" descr="Logement">
            <a:extLst>
              <a:ext uri="{FF2B5EF4-FFF2-40B4-BE49-F238E27FC236}">
                <a16:creationId xmlns:a16="http://schemas.microsoft.com/office/drawing/2014/main" id="{6A392E4C-9EE6-48C0-980C-191A4092E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1281" y="3354464"/>
            <a:ext cx="771242" cy="771242"/>
          </a:xfrm>
          <a:prstGeom prst="rect">
            <a:avLst/>
          </a:prstGeom>
        </p:spPr>
      </p:pic>
      <p:pic>
        <p:nvPicPr>
          <p:cNvPr id="16" name="Graphique 15" descr="Globe terrestre : Amériques">
            <a:extLst>
              <a:ext uri="{FF2B5EF4-FFF2-40B4-BE49-F238E27FC236}">
                <a16:creationId xmlns:a16="http://schemas.microsoft.com/office/drawing/2014/main" id="{8C3638F4-9C6C-443E-9DE2-830AD8CC2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702" y="4246733"/>
            <a:ext cx="914400" cy="914400"/>
          </a:xfrm>
          <a:prstGeom prst="rect">
            <a:avLst/>
          </a:prstGeom>
        </p:spPr>
      </p:pic>
      <p:pic>
        <p:nvPicPr>
          <p:cNvPr id="18" name="Graphique 17" descr="Yeux">
            <a:extLst>
              <a:ext uri="{FF2B5EF4-FFF2-40B4-BE49-F238E27FC236}">
                <a16:creationId xmlns:a16="http://schemas.microsoft.com/office/drawing/2014/main" id="{2B3DD316-ABDE-4139-AA88-82FA63449E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702" y="5224285"/>
            <a:ext cx="914400" cy="914400"/>
          </a:xfrm>
          <a:prstGeom prst="rect">
            <a:avLst/>
          </a:prstGeom>
        </p:spPr>
      </p:pic>
      <p:pic>
        <p:nvPicPr>
          <p:cNvPr id="20" name="Graphique 19" descr="Écran">
            <a:extLst>
              <a:ext uri="{FF2B5EF4-FFF2-40B4-BE49-F238E27FC236}">
                <a16:creationId xmlns:a16="http://schemas.microsoft.com/office/drawing/2014/main" id="{1824B41A-2AC7-4EB6-9A12-0EBACB5868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02511" y="4745966"/>
            <a:ext cx="914400" cy="914400"/>
          </a:xfrm>
          <a:prstGeom prst="rect">
            <a:avLst/>
          </a:prstGeom>
        </p:spPr>
      </p:pic>
      <p:pic>
        <p:nvPicPr>
          <p:cNvPr id="22" name="Graphique 21" descr="Ciseaux">
            <a:extLst>
              <a:ext uri="{FF2B5EF4-FFF2-40B4-BE49-F238E27FC236}">
                <a16:creationId xmlns:a16="http://schemas.microsoft.com/office/drawing/2014/main" id="{924105E8-7D6F-440E-8B20-B41EA77CFE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86977" y="3748586"/>
            <a:ext cx="876316" cy="8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3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Local Space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4199461" y="2828761"/>
            <a:ext cx="6524118" cy="542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Coordinates of the object relative to its local origin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AB1FB5-4C02-4A07-976F-0AF96202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1" y="2609850"/>
            <a:ext cx="1638300" cy="1638300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C48B431B-3AE3-4D5C-8864-31091BA555C4}"/>
              </a:ext>
            </a:extLst>
          </p:cNvPr>
          <p:cNvSpPr txBox="1">
            <a:spLocks/>
          </p:cNvSpPr>
          <p:nvPr/>
        </p:nvSpPr>
        <p:spPr>
          <a:xfrm>
            <a:off x="4199461" y="3872308"/>
            <a:ext cx="5444160" cy="803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general, all new objects have (0, 0, 0) as initial position</a:t>
            </a:r>
          </a:p>
        </p:txBody>
      </p:sp>
    </p:spTree>
    <p:extLst>
      <p:ext uri="{BB962C8B-B14F-4D97-AF65-F5344CB8AC3E}">
        <p14:creationId xmlns:p14="http://schemas.microsoft.com/office/powerpoint/2010/main" val="86738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World Space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4199461" y="2612501"/>
            <a:ext cx="595320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Coordinates of all the objects are relative to some global origin of the world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B26DDAB-1D3E-471D-BB4C-4E58DA2D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62" y="2609850"/>
            <a:ext cx="1638300" cy="16383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D86703-B824-423D-8D3E-A90ED85A5E0C}"/>
              </a:ext>
            </a:extLst>
          </p:cNvPr>
          <p:cNvSpPr txBox="1">
            <a:spLocks/>
          </p:cNvSpPr>
          <p:nvPr/>
        </p:nvSpPr>
        <p:spPr>
          <a:xfrm>
            <a:off x="4199461" y="4067826"/>
            <a:ext cx="6245438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use a </a:t>
            </a:r>
            <a:r>
              <a:rPr lang="en-US" sz="2400" u="sng" dirty="0">
                <a:latin typeface="+mj-lt"/>
              </a:rPr>
              <a:t>model matrix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translates, scales and/or rotates the object to place it in the world</a:t>
            </a:r>
          </a:p>
        </p:txBody>
      </p:sp>
    </p:spTree>
    <p:extLst>
      <p:ext uri="{BB962C8B-B14F-4D97-AF65-F5344CB8AC3E}">
        <p14:creationId xmlns:p14="http://schemas.microsoft.com/office/powerpoint/2010/main" val="3146756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View Space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F9ACF4E-86AB-46C1-B5D0-13FC1A8F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62" y="2609850"/>
            <a:ext cx="1638300" cy="162877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4199461" y="2612501"/>
            <a:ext cx="595320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Each coordinates is seen from the camera’s point of view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60A42F6-90F2-4477-A9B9-C308444D3DE4}"/>
              </a:ext>
            </a:extLst>
          </p:cNvPr>
          <p:cNvSpPr txBox="1">
            <a:spLocks/>
          </p:cNvSpPr>
          <p:nvPr/>
        </p:nvSpPr>
        <p:spPr>
          <a:xfrm>
            <a:off x="4199460" y="4067826"/>
            <a:ext cx="6773339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is done by a combination of translations &amp; rotations of the scene which is stored in a </a:t>
            </a:r>
            <a:r>
              <a:rPr lang="en-US" sz="2400" dirty="0">
                <a:latin typeface="+mj-lt"/>
              </a:rPr>
              <a:t>view matrix</a:t>
            </a:r>
          </a:p>
        </p:txBody>
      </p:sp>
    </p:spTree>
    <p:extLst>
      <p:ext uri="{BB962C8B-B14F-4D97-AF65-F5344CB8AC3E}">
        <p14:creationId xmlns:p14="http://schemas.microsoft.com/office/powerpoint/2010/main" val="1954148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Clip Space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DBBECA0-F58D-4FF7-B97B-7D3E92EC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21" y="2609850"/>
            <a:ext cx="1657350" cy="16383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563FB1E-AC34-4644-B970-84C5B90C13C1}"/>
              </a:ext>
            </a:extLst>
          </p:cNvPr>
          <p:cNvSpPr txBox="1">
            <a:spLocks/>
          </p:cNvSpPr>
          <p:nvPr/>
        </p:nvSpPr>
        <p:spPr>
          <a:xfrm>
            <a:off x="4180608" y="2371661"/>
            <a:ext cx="595320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Each coordinates is seen from the camera’s point of view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3D4FC1B-DFB5-4F43-B507-F09977B90485}"/>
              </a:ext>
            </a:extLst>
          </p:cNvPr>
          <p:cNvSpPr txBox="1">
            <a:spLocks/>
          </p:cNvSpPr>
          <p:nvPr/>
        </p:nvSpPr>
        <p:spPr>
          <a:xfrm>
            <a:off x="4180607" y="3826986"/>
            <a:ext cx="6773339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 this step, we use a </a:t>
            </a:r>
            <a:r>
              <a:rPr lang="en-US" sz="2400" u="sng" dirty="0">
                <a:latin typeface="+mj-lt"/>
              </a:rPr>
              <a:t>projection matrix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transform the coordinates into NDC (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-1.0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1.0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DCA3C16-77F0-4514-9FFD-CA774541D873}"/>
              </a:ext>
            </a:extLst>
          </p:cNvPr>
          <p:cNvSpPr txBox="1">
            <a:spLocks/>
          </p:cNvSpPr>
          <p:nvPr/>
        </p:nvSpPr>
        <p:spPr>
          <a:xfrm>
            <a:off x="1007882" y="487027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Example: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E361E0C-F749-4FCF-A125-5EC7A15B8589}"/>
              </a:ext>
            </a:extLst>
          </p:cNvPr>
          <p:cNvSpPr txBox="1">
            <a:spLocks/>
          </p:cNvSpPr>
          <p:nvPr/>
        </p:nvSpPr>
        <p:spPr>
          <a:xfrm>
            <a:off x="1627203" y="5458942"/>
            <a:ext cx="3887167" cy="69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Specified range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(-1000, 1000) in each dimension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272667BF-0483-452F-A9B2-9C24A05CFCDE}"/>
              </a:ext>
            </a:extLst>
          </p:cNvPr>
          <p:cNvSpPr/>
          <p:nvPr/>
        </p:nvSpPr>
        <p:spPr>
          <a:xfrm>
            <a:off x="5707153" y="5265220"/>
            <a:ext cx="173874" cy="1086557"/>
          </a:xfrm>
          <a:prstGeom prst="leftBrace">
            <a:avLst/>
          </a:prstGeom>
          <a:ln w="38100">
            <a:solidFill>
              <a:srgbClr val="9199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EBA3376-7FAE-4650-ACB5-8D9D674B3684}"/>
              </a:ext>
            </a:extLst>
          </p:cNvPr>
          <p:cNvSpPr txBox="1">
            <a:spLocks/>
          </p:cNvSpPr>
          <p:nvPr/>
        </p:nvSpPr>
        <p:spPr>
          <a:xfrm>
            <a:off x="6128739" y="5298493"/>
            <a:ext cx="2387601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1250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500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750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D6FAE82E-ED9C-46E0-A67E-FB3B2DF0BFFD}"/>
              </a:ext>
            </a:extLst>
          </p:cNvPr>
          <p:cNvSpPr txBox="1">
            <a:spLocks/>
          </p:cNvSpPr>
          <p:nvPr/>
        </p:nvSpPr>
        <p:spPr>
          <a:xfrm>
            <a:off x="6123610" y="5873763"/>
            <a:ext cx="2118305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900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500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750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4CD23C9-7A7A-456D-9182-91F986AAB616}"/>
              </a:ext>
            </a:extLst>
          </p:cNvPr>
          <p:cNvCxnSpPr>
            <a:cxnSpLocks/>
          </p:cNvCxnSpPr>
          <p:nvPr/>
        </p:nvCxnSpPr>
        <p:spPr>
          <a:xfrm>
            <a:off x="8612692" y="5511764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A2DE7E1-B4C8-4ACB-9A34-831C6DD2FF2D}"/>
              </a:ext>
            </a:extLst>
          </p:cNvPr>
          <p:cNvSpPr txBox="1">
            <a:spLocks/>
          </p:cNvSpPr>
          <p:nvPr/>
        </p:nvSpPr>
        <p:spPr>
          <a:xfrm>
            <a:off x="9325996" y="5298493"/>
            <a:ext cx="2387601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Not visible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16CFC09-3A74-476E-930B-B029F5F2C6EF}"/>
              </a:ext>
            </a:extLst>
          </p:cNvPr>
          <p:cNvCxnSpPr>
            <a:cxnSpLocks/>
          </p:cNvCxnSpPr>
          <p:nvPr/>
        </p:nvCxnSpPr>
        <p:spPr>
          <a:xfrm>
            <a:off x="8612692" y="6087034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46036F2E-6B29-474C-897D-D17840DBEB2D}"/>
              </a:ext>
            </a:extLst>
          </p:cNvPr>
          <p:cNvSpPr txBox="1">
            <a:spLocks/>
          </p:cNvSpPr>
          <p:nvPr/>
        </p:nvSpPr>
        <p:spPr>
          <a:xfrm>
            <a:off x="9325996" y="5873763"/>
            <a:ext cx="2387601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9318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Screen Space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E4C16A-37F3-40CC-8C76-F0E74118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609850"/>
            <a:ext cx="1657350" cy="16383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7F5F957-4660-4EF4-AB27-D0CC1E208458}"/>
              </a:ext>
            </a:extLst>
          </p:cNvPr>
          <p:cNvSpPr txBox="1">
            <a:spLocks/>
          </p:cNvSpPr>
          <p:nvPr/>
        </p:nvSpPr>
        <p:spPr>
          <a:xfrm>
            <a:off x="4199460" y="2612501"/>
            <a:ext cx="6443401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Transforms the NDC coordinates to the window coordinates with the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glViewport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function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EF6A56C-3973-4B82-837F-46780495D8FA}"/>
              </a:ext>
            </a:extLst>
          </p:cNvPr>
          <p:cNvSpPr txBox="1">
            <a:spLocks/>
          </p:cNvSpPr>
          <p:nvPr/>
        </p:nvSpPr>
        <p:spPr>
          <a:xfrm>
            <a:off x="4199460" y="4067826"/>
            <a:ext cx="6773339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Resulting coordinates are then sent to the rasterizer</a:t>
            </a:r>
          </a:p>
        </p:txBody>
      </p:sp>
    </p:spTree>
    <p:extLst>
      <p:ext uri="{BB962C8B-B14F-4D97-AF65-F5344CB8AC3E}">
        <p14:creationId xmlns:p14="http://schemas.microsoft.com/office/powerpoint/2010/main" val="2256971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Overall view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3E8FFE-963E-41B2-A509-1B9021F3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146" y="2401428"/>
            <a:ext cx="7435708" cy="3673594"/>
          </a:xfrm>
          <a:prstGeom prst="rect">
            <a:avLst/>
          </a:prstGeom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9C56596D-7B21-44AA-BFE8-655726299CD0}"/>
              </a:ext>
            </a:extLst>
          </p:cNvPr>
          <p:cNvSpPr txBox="1"/>
          <p:nvPr/>
        </p:nvSpPr>
        <p:spPr>
          <a:xfrm>
            <a:off x="5667866" y="6385023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u="sng" dirty="0">
                <a:solidFill>
                  <a:schemeClr val="bg2">
                    <a:lumMod val="90000"/>
                  </a:schemeClr>
                </a:solidFill>
              </a:rPr>
              <a:t>Source</a:t>
            </a:r>
            <a:r>
              <a:rPr lang="fr-CH" sz="1400" dirty="0">
                <a:solidFill>
                  <a:schemeClr val="bg2">
                    <a:lumMod val="90000"/>
                  </a:schemeClr>
                </a:solidFill>
              </a:rPr>
              <a:t>: https://learnopengl.com/Getting-started/Coordinate-Systems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523C35A-E1D0-495E-95C2-40D1FEFDD646}"/>
              </a:ext>
            </a:extLst>
          </p:cNvPr>
          <p:cNvSpPr txBox="1">
            <a:spLocks/>
          </p:cNvSpPr>
          <p:nvPr/>
        </p:nvSpPr>
        <p:spPr>
          <a:xfrm>
            <a:off x="186325" y="1690096"/>
            <a:ext cx="8062127" cy="55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vertex coordinate is transformed to clip coordinates as follow: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1A4B4D-950C-43FE-BA6B-0B165ABE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5" y="1690096"/>
            <a:ext cx="39909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5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Camera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838200" y="1534565"/>
            <a:ext cx="6646667" cy="52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define a camera we need 4 pieces of information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3C12923-2AF8-4B36-ABA7-CB1D4393969B}"/>
              </a:ext>
            </a:extLst>
          </p:cNvPr>
          <p:cNvGrpSpPr/>
          <p:nvPr/>
        </p:nvGrpSpPr>
        <p:grpSpPr>
          <a:xfrm>
            <a:off x="2673290" y="2293362"/>
            <a:ext cx="2351098" cy="1859008"/>
            <a:chOff x="3600451" y="2573745"/>
            <a:chExt cx="2457450" cy="194310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B146E9A-7F7E-4572-BD9D-33A433A3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0451" y="2573745"/>
              <a:ext cx="2457450" cy="19431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502EEF-4209-4C39-87EC-6CD64F7CAF2E}"/>
                </a:ext>
              </a:extLst>
            </p:cNvPr>
            <p:cNvSpPr/>
            <p:nvPr/>
          </p:nvSpPr>
          <p:spPr>
            <a:xfrm>
              <a:off x="4326903" y="4157221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8B25B9A-D7F4-411A-A664-4E6B3F6A70F5}"/>
              </a:ext>
            </a:extLst>
          </p:cNvPr>
          <p:cNvGrpSpPr/>
          <p:nvPr/>
        </p:nvGrpSpPr>
        <p:grpSpPr>
          <a:xfrm>
            <a:off x="7223000" y="2226296"/>
            <a:ext cx="2332873" cy="1986587"/>
            <a:chOff x="7345017" y="2339896"/>
            <a:chExt cx="2438400" cy="207645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0994DC8-F0BF-4BBB-AD3F-E7A8DDE3F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017" y="2339896"/>
              <a:ext cx="2438400" cy="20764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81A79F-9826-4E13-A8E9-B1927F75800E}"/>
                </a:ext>
              </a:extLst>
            </p:cNvPr>
            <p:cNvSpPr/>
            <p:nvPr/>
          </p:nvSpPr>
          <p:spPr>
            <a:xfrm>
              <a:off x="8167540" y="4085205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4762DEB-F6B5-473E-A75B-B03C3855568A}"/>
              </a:ext>
            </a:extLst>
          </p:cNvPr>
          <p:cNvGrpSpPr/>
          <p:nvPr/>
        </p:nvGrpSpPr>
        <p:grpSpPr>
          <a:xfrm>
            <a:off x="2538854" y="4430061"/>
            <a:ext cx="2369324" cy="1950136"/>
            <a:chOff x="3581401" y="4578350"/>
            <a:chExt cx="2476500" cy="203835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EB4D8E3-FB1C-43BD-9FCD-7EBEC0D4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1401" y="4578350"/>
              <a:ext cx="2476500" cy="203835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2BD8DC-9B77-48AA-B1C9-1F98BF5E94EC}"/>
                </a:ext>
              </a:extLst>
            </p:cNvPr>
            <p:cNvSpPr/>
            <p:nvPr/>
          </p:nvSpPr>
          <p:spPr>
            <a:xfrm>
              <a:off x="4507584" y="6279787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FAC2EEC-9C8A-401B-BDC3-81A68C83E61A}"/>
              </a:ext>
            </a:extLst>
          </p:cNvPr>
          <p:cNvGrpSpPr/>
          <p:nvPr/>
        </p:nvGrpSpPr>
        <p:grpSpPr>
          <a:xfrm>
            <a:off x="7396884" y="4430061"/>
            <a:ext cx="2378437" cy="2050377"/>
            <a:chOff x="8446416" y="4578350"/>
            <a:chExt cx="2486025" cy="214312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F283C3D-CF28-455E-A904-5550C5A5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6416" y="4578350"/>
              <a:ext cx="2486025" cy="214312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56C661-D43F-47F3-841A-D976514418BA}"/>
                </a:ext>
              </a:extLst>
            </p:cNvPr>
            <p:cNvSpPr/>
            <p:nvPr/>
          </p:nvSpPr>
          <p:spPr>
            <a:xfrm>
              <a:off x="9340357" y="6436639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01915ECA-7DA0-43D8-89F2-FBE6E065F3A3}"/>
              </a:ext>
            </a:extLst>
          </p:cNvPr>
          <p:cNvSpPr txBox="1">
            <a:spLocks/>
          </p:cNvSpPr>
          <p:nvPr/>
        </p:nvSpPr>
        <p:spPr>
          <a:xfrm>
            <a:off x="1857502" y="3942226"/>
            <a:ext cx="3732028" cy="420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Its position in the world space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A6DCC21-F854-4F59-A11D-95246E8F5AC5}"/>
              </a:ext>
            </a:extLst>
          </p:cNvPr>
          <p:cNvSpPr txBox="1">
            <a:spLocks/>
          </p:cNvSpPr>
          <p:nvPr/>
        </p:nvSpPr>
        <p:spPr>
          <a:xfrm>
            <a:off x="2658688" y="6214192"/>
            <a:ext cx="2129656" cy="467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A6AEA"/>
                </a:solidFill>
                <a:latin typeface="+mj-lt"/>
              </a:rPr>
              <a:t>2. Its direction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A4B05CA-9588-4A9A-A37F-FF3822ACD1A5}"/>
              </a:ext>
            </a:extLst>
          </p:cNvPr>
          <p:cNvSpPr txBox="1">
            <a:spLocks/>
          </p:cNvSpPr>
          <p:nvPr/>
        </p:nvSpPr>
        <p:spPr>
          <a:xfrm>
            <a:off x="6673811" y="3932914"/>
            <a:ext cx="3431250" cy="52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ED0303"/>
                </a:solidFill>
                <a:latin typeface="+mj-lt"/>
              </a:rPr>
              <a:t>3. A vector pointing to the right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EBEBCD5-E695-457D-B906-E7F2967E48F9}"/>
              </a:ext>
            </a:extLst>
          </p:cNvPr>
          <p:cNvSpPr txBox="1">
            <a:spLocks/>
          </p:cNvSpPr>
          <p:nvPr/>
        </p:nvSpPr>
        <p:spPr>
          <a:xfrm>
            <a:off x="6799448" y="6237893"/>
            <a:ext cx="3179975" cy="483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2C762"/>
                </a:solidFill>
                <a:latin typeface="+mj-lt"/>
              </a:rPr>
              <a:t>4. A vector pointing upwards</a:t>
            </a:r>
          </a:p>
        </p:txBody>
      </p:sp>
    </p:spTree>
    <p:extLst>
      <p:ext uri="{BB962C8B-B14F-4D97-AF65-F5344CB8AC3E}">
        <p14:creationId xmlns:p14="http://schemas.microsoft.com/office/powerpoint/2010/main" val="963444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LookAt</a:t>
            </a:r>
            <a:r>
              <a:rPr lang="en-US" dirty="0">
                <a:solidFill>
                  <a:schemeClr val="accent1"/>
                </a:solidFill>
              </a:rPr>
              <a:t> matrix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21AFC2-6962-4353-A2FF-13FBE128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2162325"/>
            <a:ext cx="5200650" cy="14382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E44D31-F80D-4025-B652-A45316159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955" y="5441950"/>
            <a:ext cx="5324475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F1C846DD-D1E8-4BBB-8400-FA8BB344CF14}"/>
              </a:ext>
            </a:extLst>
          </p:cNvPr>
          <p:cNvSpPr txBox="1"/>
          <p:nvPr/>
        </p:nvSpPr>
        <p:spPr>
          <a:xfrm>
            <a:off x="3343824" y="1782996"/>
            <a:ext cx="13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Right </a:t>
            </a:r>
            <a:r>
              <a:rPr lang="fr-CH" dirty="0" err="1">
                <a:solidFill>
                  <a:srgbClr val="FF0000"/>
                </a:solidFill>
              </a:rPr>
              <a:t>vector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8A4B0E7-35F4-4519-8E44-835C4A414608}"/>
              </a:ext>
            </a:extLst>
          </p:cNvPr>
          <p:cNvSpPr/>
          <p:nvPr/>
        </p:nvSpPr>
        <p:spPr>
          <a:xfrm>
            <a:off x="4656938" y="2247166"/>
            <a:ext cx="1372190" cy="283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A4BBA1B-FBB3-49F5-83DE-410AA71F5B67}"/>
              </a:ext>
            </a:extLst>
          </p:cNvPr>
          <p:cNvSpPr txBox="1"/>
          <p:nvPr/>
        </p:nvSpPr>
        <p:spPr>
          <a:xfrm>
            <a:off x="2887968" y="3193752"/>
            <a:ext cx="17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422AFE"/>
                </a:solidFill>
              </a:rPr>
              <a:t>Direction </a:t>
            </a:r>
            <a:r>
              <a:rPr lang="fr-CH" dirty="0" err="1">
                <a:solidFill>
                  <a:srgbClr val="422AFE"/>
                </a:solidFill>
              </a:rPr>
              <a:t>vector</a:t>
            </a:r>
            <a:endParaRPr lang="fr-CH" dirty="0">
              <a:solidFill>
                <a:srgbClr val="422AFE"/>
              </a:soli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9A48BEC-84EC-486C-8830-FC9983FDAC5F}"/>
              </a:ext>
            </a:extLst>
          </p:cNvPr>
          <p:cNvSpPr/>
          <p:nvPr/>
        </p:nvSpPr>
        <p:spPr>
          <a:xfrm>
            <a:off x="4656938" y="2923883"/>
            <a:ext cx="1372190" cy="283205"/>
          </a:xfrm>
          <a:prstGeom prst="roundRect">
            <a:avLst/>
          </a:prstGeom>
          <a:noFill/>
          <a:ln w="28575">
            <a:solidFill>
              <a:srgbClr val="422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CA8481F-293B-4DBF-922C-F0A21C6F4D12}"/>
              </a:ext>
            </a:extLst>
          </p:cNvPr>
          <p:cNvSpPr txBox="1"/>
          <p:nvPr/>
        </p:nvSpPr>
        <p:spPr>
          <a:xfrm>
            <a:off x="3343824" y="2252566"/>
            <a:ext cx="17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E8100"/>
                </a:solidFill>
              </a:rPr>
              <a:t>Up </a:t>
            </a:r>
            <a:r>
              <a:rPr lang="fr-CH" dirty="0" err="1">
                <a:solidFill>
                  <a:srgbClr val="0E8100"/>
                </a:solidFill>
              </a:rPr>
              <a:t>vector</a:t>
            </a:r>
            <a:endParaRPr lang="fr-CH" dirty="0">
              <a:solidFill>
                <a:srgbClr val="0E810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980BF60-4E9E-47AF-A428-38819E064D16}"/>
              </a:ext>
            </a:extLst>
          </p:cNvPr>
          <p:cNvSpPr txBox="1"/>
          <p:nvPr/>
        </p:nvSpPr>
        <p:spPr>
          <a:xfrm>
            <a:off x="8610600" y="2585524"/>
            <a:ext cx="17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780693"/>
                </a:solidFill>
              </a:rPr>
              <a:t>Position </a:t>
            </a:r>
            <a:r>
              <a:rPr lang="fr-CH" dirty="0" err="1">
                <a:solidFill>
                  <a:srgbClr val="780693"/>
                </a:solidFill>
              </a:rPr>
              <a:t>vector</a:t>
            </a:r>
            <a:endParaRPr lang="fr-CH" dirty="0">
              <a:solidFill>
                <a:srgbClr val="780693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C48CAD1-694C-49A5-AD7E-A8659BB2BE05}"/>
              </a:ext>
            </a:extLst>
          </p:cNvPr>
          <p:cNvSpPr/>
          <p:nvPr/>
        </p:nvSpPr>
        <p:spPr>
          <a:xfrm>
            <a:off x="4656938" y="2585524"/>
            <a:ext cx="1372190" cy="283205"/>
          </a:xfrm>
          <a:prstGeom prst="roundRect">
            <a:avLst/>
          </a:prstGeom>
          <a:noFill/>
          <a:ln w="28575">
            <a:solidFill>
              <a:srgbClr val="0E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C1D0182-35E9-436D-8ED2-B40646FC8F51}"/>
              </a:ext>
            </a:extLst>
          </p:cNvPr>
          <p:cNvSpPr/>
          <p:nvPr/>
        </p:nvSpPr>
        <p:spPr>
          <a:xfrm rot="5400000">
            <a:off x="7641902" y="2492601"/>
            <a:ext cx="923031" cy="484695"/>
          </a:xfrm>
          <a:prstGeom prst="roundRect">
            <a:avLst/>
          </a:prstGeom>
          <a:noFill/>
          <a:ln w="28575">
            <a:solidFill>
              <a:srgbClr val="780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AD7F839-92F1-4CD0-B85F-6B65146FE50B}"/>
              </a:ext>
            </a:extLst>
          </p:cNvPr>
          <p:cNvSpPr txBox="1">
            <a:spLocks/>
          </p:cNvSpPr>
          <p:nvPr/>
        </p:nvSpPr>
        <p:spPr>
          <a:xfrm>
            <a:off x="1017311" y="4016741"/>
            <a:ext cx="7593289" cy="761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 err="1">
                <a:latin typeface="+mj-lt"/>
              </a:rPr>
              <a:t>LookAt</a:t>
            </a:r>
            <a:r>
              <a:rPr lang="en-US" sz="2400" u="sng" dirty="0">
                <a:latin typeface="+mj-lt"/>
              </a:rPr>
              <a:t> matrix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will define the view matrix which will transform all the world coordinates to the view space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879ABAE-0BF1-4D4D-904B-C894CCFC27D2}"/>
              </a:ext>
            </a:extLst>
          </p:cNvPr>
          <p:cNvSpPr txBox="1">
            <a:spLocks/>
          </p:cNvSpPr>
          <p:nvPr/>
        </p:nvSpPr>
        <p:spPr>
          <a:xfrm>
            <a:off x="1017311" y="5693100"/>
            <a:ext cx="3271885" cy="57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Using the GLM library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39E3139-CA67-4CC8-B68B-7C5C13733532}"/>
              </a:ext>
            </a:extLst>
          </p:cNvPr>
          <p:cNvSpPr/>
          <p:nvPr/>
        </p:nvSpPr>
        <p:spPr>
          <a:xfrm rot="10800000">
            <a:off x="6908521" y="5673439"/>
            <a:ext cx="2885928" cy="224932"/>
          </a:xfrm>
          <a:prstGeom prst="roundRect">
            <a:avLst/>
          </a:prstGeom>
          <a:noFill/>
          <a:ln w="28575">
            <a:solidFill>
              <a:srgbClr val="780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6697E3C-9B42-46C2-BA99-3A44087660A9}"/>
              </a:ext>
            </a:extLst>
          </p:cNvPr>
          <p:cNvSpPr/>
          <p:nvPr/>
        </p:nvSpPr>
        <p:spPr>
          <a:xfrm rot="10800000">
            <a:off x="6902801" y="5898372"/>
            <a:ext cx="2885928" cy="224932"/>
          </a:xfrm>
          <a:prstGeom prst="roundRect">
            <a:avLst/>
          </a:prstGeom>
          <a:noFill/>
          <a:ln w="28575">
            <a:solidFill>
              <a:srgbClr val="422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AB00AE3-890C-4AA9-BF4E-B9BBE80B25FB}"/>
              </a:ext>
            </a:extLst>
          </p:cNvPr>
          <p:cNvSpPr/>
          <p:nvPr/>
        </p:nvSpPr>
        <p:spPr>
          <a:xfrm rot="10800000">
            <a:off x="6902801" y="6126706"/>
            <a:ext cx="2885928" cy="224932"/>
          </a:xfrm>
          <a:prstGeom prst="roundRect">
            <a:avLst/>
          </a:prstGeom>
          <a:noFill/>
          <a:ln w="28575">
            <a:solidFill>
              <a:srgbClr val="0E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062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2" grpId="0"/>
      <p:bldP spid="33" grpId="0"/>
      <p:bldP spid="34" grpId="0" animBg="1"/>
      <p:bldP spid="35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966C8-DCB4-4DA1-B53E-3609B2B7FDA8}"/>
              </a:ext>
            </a:extLst>
          </p:cNvPr>
          <p:cNvSpPr txBox="1">
            <a:spLocks/>
          </p:cNvSpPr>
          <p:nvPr/>
        </p:nvSpPr>
        <p:spPr>
          <a:xfrm>
            <a:off x="3431857" y="2204448"/>
            <a:ext cx="6730238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GLSL, there are no real data structures to easily get the attributes of a primitive (matrices, vectors, …)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92B0A78-D0B4-4421-8ADE-AEB00EA1BFD8}"/>
              </a:ext>
            </a:extLst>
          </p:cNvPr>
          <p:cNvSpPr txBox="1">
            <a:spLocks/>
          </p:cNvSpPr>
          <p:nvPr/>
        </p:nvSpPr>
        <p:spPr>
          <a:xfrm>
            <a:off x="3431857" y="3465746"/>
            <a:ext cx="6497656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construction of shaders is very repetitive which implies a lot of copy and paste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C00457F-5526-43B2-B7F0-CA5A7CCC90D8}"/>
              </a:ext>
            </a:extLst>
          </p:cNvPr>
          <p:cNvSpPr txBox="1">
            <a:spLocks/>
          </p:cNvSpPr>
          <p:nvPr/>
        </p:nvSpPr>
        <p:spPr>
          <a:xfrm>
            <a:off x="3431857" y="4727044"/>
            <a:ext cx="6497656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Must reduce the data sent in the PCI to avoid multiple synchronizations between CPU &amp; GPU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6D45DA1-FC38-46CA-A1CB-792A6FF02A17}"/>
              </a:ext>
            </a:extLst>
          </p:cNvPr>
          <p:cNvGrpSpPr/>
          <p:nvPr/>
        </p:nvGrpSpPr>
        <p:grpSpPr>
          <a:xfrm>
            <a:off x="1923121" y="2132604"/>
            <a:ext cx="966087" cy="988956"/>
            <a:chOff x="1715731" y="2178450"/>
            <a:chExt cx="966087" cy="988956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FB309CB-7EA3-4ADE-AF62-2A5979707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731" y="2178450"/>
              <a:ext cx="798138" cy="798138"/>
            </a:xfrm>
            <a:prstGeom prst="rect">
              <a:avLst/>
            </a:prstGeom>
          </p:spPr>
        </p:pic>
        <p:pic>
          <p:nvPicPr>
            <p:cNvPr id="13" name="Graphique 12" descr="Fermer">
              <a:extLst>
                <a:ext uri="{FF2B5EF4-FFF2-40B4-BE49-F238E27FC236}">
                  <a16:creationId xmlns:a16="http://schemas.microsoft.com/office/drawing/2014/main" id="{59E3C645-215D-4EB0-8174-5C26DDDC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836" y="2509424"/>
              <a:ext cx="657982" cy="657982"/>
            </a:xfrm>
            <a:prstGeom prst="rect">
              <a:avLst/>
            </a:prstGeom>
          </p:spPr>
        </p:pic>
      </p:grpSp>
      <p:pic>
        <p:nvPicPr>
          <p:cNvPr id="16" name="Image 15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54E75529-1699-42BA-B390-8F6A4B7F5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9" y="3121560"/>
            <a:ext cx="1483042" cy="1483042"/>
          </a:xfrm>
          <a:prstGeom prst="rect">
            <a:avLst/>
          </a:prstGeom>
        </p:spPr>
      </p:pic>
      <p:pic>
        <p:nvPicPr>
          <p:cNvPr id="18" name="Graphique 17" descr="Chronomètre">
            <a:extLst>
              <a:ext uri="{FF2B5EF4-FFF2-40B4-BE49-F238E27FC236}">
                <a16:creationId xmlns:a16="http://schemas.microsoft.com/office/drawing/2014/main" id="{708516D8-3B29-45BF-80F8-3D0E4CE3F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4990" y="46671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Work incoming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50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761A191-46BE-4189-B124-23FA10410341}"/>
              </a:ext>
            </a:extLst>
          </p:cNvPr>
          <p:cNvSpPr txBox="1">
            <a:spLocks/>
          </p:cNvSpPr>
          <p:nvPr/>
        </p:nvSpPr>
        <p:spPr>
          <a:xfrm>
            <a:off x="4295618" y="3041611"/>
            <a:ext cx="3924298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Begin to work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Rendery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CDDF823-C45A-4785-9888-DDF13C8FA334}"/>
              </a:ext>
            </a:extLst>
          </p:cNvPr>
          <p:cNvSpPr txBox="1">
            <a:spLocks/>
          </p:cNvSpPr>
          <p:nvPr/>
        </p:nvSpPr>
        <p:spPr>
          <a:xfrm>
            <a:off x="4299013" y="4951648"/>
            <a:ext cx="555199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document about other shader languages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10790D02-D8A7-4CF2-B868-CA3BED739CC8}"/>
              </a:ext>
            </a:extLst>
          </p:cNvPr>
          <p:cNvSpPr txBox="1">
            <a:spLocks/>
          </p:cNvSpPr>
          <p:nvPr/>
        </p:nvSpPr>
        <p:spPr>
          <a:xfrm>
            <a:off x="4295618" y="1802813"/>
            <a:ext cx="5555391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Learn more about OpenGL - GLSL &amp; shaders</a:t>
            </a:r>
          </a:p>
        </p:txBody>
      </p:sp>
      <p:pic>
        <p:nvPicPr>
          <p:cNvPr id="7" name="Image 6" descr="Une image contenant conteneur, table, assis, boîte&#10;&#10;Description générée automatiquement">
            <a:extLst>
              <a:ext uri="{FF2B5EF4-FFF2-40B4-BE49-F238E27FC236}">
                <a16:creationId xmlns:a16="http://schemas.microsoft.com/office/drawing/2014/main" id="{3FA3D6D4-8087-4C8A-8DCE-12E679DC6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61" y="2724418"/>
            <a:ext cx="938324" cy="864580"/>
          </a:xfrm>
          <a:prstGeom prst="rect">
            <a:avLst/>
          </a:prstGeom>
        </p:spPr>
      </p:pic>
      <p:pic>
        <p:nvPicPr>
          <p:cNvPr id="9" name="Image 8" descr="Une image contenant extérieur, vue, crépuscule, soleil&#10;&#10;Description générée automatiquement">
            <a:extLst>
              <a:ext uri="{FF2B5EF4-FFF2-40B4-BE49-F238E27FC236}">
                <a16:creationId xmlns:a16="http://schemas.microsoft.com/office/drawing/2014/main" id="{5897968D-7229-4C6B-80E7-EF5A7D889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46" y="1690688"/>
            <a:ext cx="1122858" cy="6316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89AA3E-C87D-40CD-B39B-F245480CE664}"/>
              </a:ext>
            </a:extLst>
          </p:cNvPr>
          <p:cNvSpPr txBox="1">
            <a:spLocks/>
          </p:cNvSpPr>
          <p:nvPr/>
        </p:nvSpPr>
        <p:spPr>
          <a:xfrm>
            <a:off x="5046480" y="2286017"/>
            <a:ext cx="5172175" cy="813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Advanced OpenGL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0BE8F3A-86F7-4D58-9A1E-292C021E6E34}"/>
              </a:ext>
            </a:extLst>
          </p:cNvPr>
          <p:cNvSpPr txBox="1">
            <a:spLocks/>
          </p:cNvSpPr>
          <p:nvPr/>
        </p:nvSpPr>
        <p:spPr>
          <a:xfrm>
            <a:off x="4295618" y="3996630"/>
            <a:ext cx="345321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Take a look about CUDA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DF8C7B6-C5B9-43C5-8BE4-42E69A777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362" y="3799106"/>
            <a:ext cx="966026" cy="87544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B56FA63-AE52-40C7-BD18-B8664F61611B}"/>
              </a:ext>
            </a:extLst>
          </p:cNvPr>
          <p:cNvSpPr txBox="1">
            <a:spLocks/>
          </p:cNvSpPr>
          <p:nvPr/>
        </p:nvSpPr>
        <p:spPr>
          <a:xfrm>
            <a:off x="4299013" y="5906667"/>
            <a:ext cx="4848381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Learn about DSL &amp; SIMD language</a:t>
            </a:r>
          </a:p>
        </p:txBody>
      </p:sp>
      <p:pic>
        <p:nvPicPr>
          <p:cNvPr id="10" name="Graphique 9" descr="Toque d'étudiant">
            <a:extLst>
              <a:ext uri="{FF2B5EF4-FFF2-40B4-BE49-F238E27FC236}">
                <a16:creationId xmlns:a16="http://schemas.microsoft.com/office/drawing/2014/main" id="{E9E10592-EBC4-4D9D-B3BC-98199B0BA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6065" y="5565860"/>
            <a:ext cx="886688" cy="995338"/>
          </a:xfrm>
          <a:prstGeom prst="rect">
            <a:avLst/>
          </a:prstGeom>
        </p:spPr>
      </p:pic>
      <p:pic>
        <p:nvPicPr>
          <p:cNvPr id="12" name="Graphique 11" descr="Livres">
            <a:extLst>
              <a:ext uri="{FF2B5EF4-FFF2-40B4-BE49-F238E27FC236}">
                <a16:creationId xmlns:a16="http://schemas.microsoft.com/office/drawing/2014/main" id="{9B870CD4-9704-4D3D-AF96-10BC329792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3777" y="4780601"/>
            <a:ext cx="858976" cy="8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17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BA1EB8-6152-4E7F-B0B9-8F46E6E3A315}"/>
              </a:ext>
            </a:extLst>
          </p:cNvPr>
          <p:cNvSpPr txBox="1"/>
          <p:nvPr/>
        </p:nvSpPr>
        <p:spPr>
          <a:xfrm>
            <a:off x="1934851" y="3350567"/>
            <a:ext cx="397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3"/>
              </a:rPr>
              <a:t>https://fr.wikipedia.org/wiki/Shader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DC7B7C-CAD9-49BA-8C99-FED405DED307}"/>
              </a:ext>
            </a:extLst>
          </p:cNvPr>
          <p:cNvSpPr txBox="1"/>
          <p:nvPr/>
        </p:nvSpPr>
        <p:spPr>
          <a:xfrm>
            <a:off x="1944278" y="3952935"/>
            <a:ext cx="375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4"/>
              </a:rPr>
              <a:t>https://fr.wikipedia.org/wiki/OpenGL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AFACA9-C010-4B26-A00A-E7CAAB30B647}"/>
              </a:ext>
            </a:extLst>
          </p:cNvPr>
          <p:cNvSpPr txBox="1"/>
          <p:nvPr/>
        </p:nvSpPr>
        <p:spPr>
          <a:xfrm>
            <a:off x="1934851" y="4555303"/>
            <a:ext cx="397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5"/>
              </a:rPr>
              <a:t>https://fr.wikipedia.org/wiki/DirectX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E915351-DDB2-4882-84C4-D58988E47023}"/>
              </a:ext>
            </a:extLst>
          </p:cNvPr>
          <p:cNvSpPr txBox="1"/>
          <p:nvPr/>
        </p:nvSpPr>
        <p:spPr>
          <a:xfrm>
            <a:off x="6497423" y="3348131"/>
            <a:ext cx="458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6"/>
              </a:rPr>
              <a:t>https://github.com/RenderyEngine/Rendery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71BBBF-79B3-46D7-9F38-6CD33E80224F}"/>
              </a:ext>
            </a:extLst>
          </p:cNvPr>
          <p:cNvSpPr txBox="1"/>
          <p:nvPr/>
        </p:nvSpPr>
        <p:spPr>
          <a:xfrm>
            <a:off x="6497423" y="2741341"/>
            <a:ext cx="375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7"/>
              </a:rPr>
              <a:t>https://developer.apple.com/metal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8E0960-2982-4E15-9416-A5BBD51638F3}"/>
              </a:ext>
            </a:extLst>
          </p:cNvPr>
          <p:cNvSpPr txBox="1"/>
          <p:nvPr/>
        </p:nvSpPr>
        <p:spPr>
          <a:xfrm>
            <a:off x="1944278" y="2747206"/>
            <a:ext cx="296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8"/>
              </a:rPr>
              <a:t>https://learnopengl.com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85BBF22-AA99-4BCB-B070-C8EB4A9E55DC}"/>
              </a:ext>
            </a:extLst>
          </p:cNvPr>
          <p:cNvSpPr txBox="1"/>
          <p:nvPr/>
        </p:nvSpPr>
        <p:spPr>
          <a:xfrm>
            <a:off x="6497423" y="3952935"/>
            <a:ext cx="3758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+mj-lt"/>
                <a:hlinkClick r:id="rId9"/>
              </a:rPr>
              <a:t>https://www.khronos.org/opengl/wiki</a:t>
            </a:r>
            <a:br>
              <a:rPr lang="fr-CH" dirty="0">
                <a:latin typeface="+mj-lt"/>
              </a:rPr>
            </a:br>
            <a:endParaRPr lang="fr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34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2F34F-DCDE-465C-A3DE-481AC4920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667"/>
            <a:ext cx="9144000" cy="8732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Working with shaders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37B61-391D-4E84-ABBC-EE954E5F5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Patrick SARDINHA</a:t>
            </a:r>
          </a:p>
        </p:txBody>
      </p:sp>
    </p:spTree>
    <p:extLst>
      <p:ext uri="{BB962C8B-B14F-4D97-AF65-F5344CB8AC3E}">
        <p14:creationId xmlns:p14="http://schemas.microsoft.com/office/powerpoint/2010/main" val="85502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A733DEE1-0301-4B9D-9942-D383DF49F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03" y="2916958"/>
            <a:ext cx="1024084" cy="1024084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9A3BD12-4C0B-4A06-B5FD-F84DEC450C5F}"/>
              </a:ext>
            </a:extLst>
          </p:cNvPr>
          <p:cNvSpPr txBox="1">
            <a:spLocks/>
          </p:cNvSpPr>
          <p:nvPr/>
        </p:nvSpPr>
        <p:spPr>
          <a:xfrm>
            <a:off x="4606701" y="3140009"/>
            <a:ext cx="6497656" cy="762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Work with the representation of the data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abstract the types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Goal of the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EC7A652-138C-4BEF-8D57-7EF8ABE1E42D}"/>
              </a:ext>
            </a:extLst>
          </p:cNvPr>
          <p:cNvSpPr txBox="1">
            <a:spLocks/>
          </p:cNvSpPr>
          <p:nvPr/>
        </p:nvSpPr>
        <p:spPr>
          <a:xfrm>
            <a:off x="4606701" y="4661411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Construct a DSL for shaders</a:t>
            </a:r>
          </a:p>
        </p:txBody>
      </p:sp>
      <p:pic>
        <p:nvPicPr>
          <p:cNvPr id="19" name="Graphique 18" descr="Marteau">
            <a:extLst>
              <a:ext uri="{FF2B5EF4-FFF2-40B4-BE49-F238E27FC236}">
                <a16:creationId xmlns:a16="http://schemas.microsoft.com/office/drawing/2014/main" id="{FCA42C31-0B87-4869-B040-DEDFD4718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7330" y="4444537"/>
            <a:ext cx="950630" cy="9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Road map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7</a:t>
            </a:fld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6A2EBD1-1E54-44FF-854F-13F54034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56690"/>
            <a:ext cx="10820400" cy="489966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1A4FDAC-E0DF-4582-979E-F74FB02E7D29}"/>
              </a:ext>
            </a:extLst>
          </p:cNvPr>
          <p:cNvSpPr txBox="1"/>
          <p:nvPr/>
        </p:nvSpPr>
        <p:spPr>
          <a:xfrm>
            <a:off x="772998" y="1868350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Learn</a:t>
            </a:r>
            <a:r>
              <a:rPr lang="fr-CH" b="1" dirty="0">
                <a:solidFill>
                  <a:schemeClr val="bg1"/>
                </a:solidFill>
              </a:rPr>
              <a:t> about concepts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C84C9BD-5AE1-4158-88B4-AAB2F35B4570}"/>
              </a:ext>
            </a:extLst>
          </p:cNvPr>
          <p:cNvSpPr txBox="1"/>
          <p:nvPr/>
        </p:nvSpPr>
        <p:spPr>
          <a:xfrm>
            <a:off x="2593942" y="1858923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Learn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&amp; </a:t>
            </a:r>
            <a:r>
              <a:rPr lang="fr-CH" b="1" dirty="0" err="1">
                <a:solidFill>
                  <a:schemeClr val="bg1"/>
                </a:solidFill>
              </a:rPr>
              <a:t>work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r>
              <a:rPr lang="fr-CH" b="1" dirty="0" err="1">
                <a:solidFill>
                  <a:schemeClr val="bg1"/>
                </a:solidFill>
              </a:rPr>
              <a:t>with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r>
              <a:rPr lang="fr-CH" b="1" dirty="0" err="1">
                <a:solidFill>
                  <a:schemeClr val="bg1"/>
                </a:solidFill>
              </a:rPr>
              <a:t>tools</a:t>
            </a:r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2B4EEE-9645-4D05-9D23-D3D238F063C4}"/>
              </a:ext>
            </a:extLst>
          </p:cNvPr>
          <p:cNvSpPr txBox="1"/>
          <p:nvPr/>
        </p:nvSpPr>
        <p:spPr>
          <a:xfrm>
            <a:off x="4377178" y="1981472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chemeClr val="bg1"/>
                </a:solidFill>
              </a:rPr>
              <a:t>State</a:t>
            </a:r>
          </a:p>
          <a:p>
            <a:pPr algn="ctr"/>
            <a:r>
              <a:rPr lang="fr-CH" b="1" dirty="0">
                <a:solidFill>
                  <a:schemeClr val="bg1"/>
                </a:solidFill>
              </a:rPr>
              <a:t>of the </a:t>
            </a:r>
          </a:p>
          <a:p>
            <a:pPr algn="ctr"/>
            <a:r>
              <a:rPr lang="fr-CH" b="1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48E45A-CCA6-4EC3-90F0-2F71E0B3DB18}"/>
              </a:ext>
            </a:extLst>
          </p:cNvPr>
          <p:cNvSpPr txBox="1"/>
          <p:nvPr/>
        </p:nvSpPr>
        <p:spPr>
          <a:xfrm>
            <a:off x="10221798" y="2848242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Implement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a solution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+ tests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5C03188-DE41-4E94-BD1A-E8E202E2EB7F}"/>
              </a:ext>
            </a:extLst>
          </p:cNvPr>
          <p:cNvSpPr txBox="1"/>
          <p:nvPr/>
        </p:nvSpPr>
        <p:spPr>
          <a:xfrm>
            <a:off x="751002" y="4622548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Writing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of the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report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71EFBAA-CB31-48EE-8403-AD58B0ED04DA}"/>
              </a:ext>
            </a:extLst>
          </p:cNvPr>
          <p:cNvCxnSpPr>
            <a:cxnSpLocks/>
          </p:cNvCxnSpPr>
          <p:nvPr/>
        </p:nvCxnSpPr>
        <p:spPr>
          <a:xfrm>
            <a:off x="1998483" y="2592372"/>
            <a:ext cx="620257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7B054F9-5FD9-4CCD-991B-A1FA6F3A5943}"/>
              </a:ext>
            </a:extLst>
          </p:cNvPr>
          <p:cNvCxnSpPr>
            <a:cxnSpLocks/>
          </p:cNvCxnSpPr>
          <p:nvPr/>
        </p:nvCxnSpPr>
        <p:spPr>
          <a:xfrm>
            <a:off x="3798472" y="2607612"/>
            <a:ext cx="57870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A48DE3D-1BD6-4344-829A-DAA961636570}"/>
              </a:ext>
            </a:extLst>
          </p:cNvPr>
          <p:cNvCxnSpPr>
            <a:cxnSpLocks/>
          </p:cNvCxnSpPr>
          <p:nvPr/>
        </p:nvCxnSpPr>
        <p:spPr>
          <a:xfrm>
            <a:off x="5581708" y="2617039"/>
            <a:ext cx="4392872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C99B950-2E2C-4B04-9265-0E92104CB094}"/>
              </a:ext>
            </a:extLst>
          </p:cNvPr>
          <p:cNvCxnSpPr>
            <a:cxnSpLocks/>
          </p:cNvCxnSpPr>
          <p:nvPr/>
        </p:nvCxnSpPr>
        <p:spPr>
          <a:xfrm>
            <a:off x="3796567" y="2209369"/>
            <a:ext cx="603983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44F1E8A-B845-4AC5-AF55-D6D29C20B9BB}"/>
              </a:ext>
            </a:extLst>
          </p:cNvPr>
          <p:cNvCxnSpPr>
            <a:cxnSpLocks/>
          </p:cNvCxnSpPr>
          <p:nvPr/>
        </p:nvCxnSpPr>
        <p:spPr>
          <a:xfrm>
            <a:off x="5564944" y="2209369"/>
            <a:ext cx="4480023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250AA70-D779-4DA3-B084-CFC12EF36B76}"/>
              </a:ext>
            </a:extLst>
          </p:cNvPr>
          <p:cNvCxnSpPr>
            <a:cxnSpLocks/>
          </p:cNvCxnSpPr>
          <p:nvPr/>
        </p:nvCxnSpPr>
        <p:spPr>
          <a:xfrm>
            <a:off x="5602663" y="2389934"/>
            <a:ext cx="4371917" cy="4615"/>
          </a:xfrm>
          <a:prstGeom prst="line">
            <a:avLst/>
          </a:prstGeom>
          <a:ln w="762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E9A9FA0-7E89-474C-80BD-2F441FED26C7}"/>
              </a:ext>
            </a:extLst>
          </p:cNvPr>
          <p:cNvSpPr/>
          <p:nvPr/>
        </p:nvSpPr>
        <p:spPr>
          <a:xfrm>
            <a:off x="9037729" y="2209369"/>
            <a:ext cx="2004316" cy="1626829"/>
          </a:xfrm>
          <a:prstGeom prst="arc">
            <a:avLst>
              <a:gd name="adj1" fmla="val 16200000"/>
              <a:gd name="adj2" fmla="val 20350864"/>
            </a:avLst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A61C843A-A39D-4AE5-9349-DF1DB0BA8A7F}"/>
              </a:ext>
            </a:extLst>
          </p:cNvPr>
          <p:cNvSpPr/>
          <p:nvPr/>
        </p:nvSpPr>
        <p:spPr>
          <a:xfrm>
            <a:off x="9119119" y="2393031"/>
            <a:ext cx="1690024" cy="1626829"/>
          </a:xfrm>
          <a:prstGeom prst="arc">
            <a:avLst>
              <a:gd name="adj1" fmla="val 16200000"/>
              <a:gd name="adj2" fmla="val 19346443"/>
            </a:avLst>
          </a:prstGeom>
          <a:ln w="762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40FD5279-80E2-46F5-8166-4024F7763AA3}"/>
              </a:ext>
            </a:extLst>
          </p:cNvPr>
          <p:cNvSpPr/>
          <p:nvPr/>
        </p:nvSpPr>
        <p:spPr>
          <a:xfrm rot="21336575" flipV="1">
            <a:off x="8732521" y="2956881"/>
            <a:ext cx="2360412" cy="1626829"/>
          </a:xfrm>
          <a:prstGeom prst="arc">
            <a:avLst>
              <a:gd name="adj1" fmla="val 16200000"/>
              <a:gd name="adj2" fmla="val 21070024"/>
            </a:avLst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1FDCED4E-4345-477C-A64C-DDA02B7DD4DB}"/>
              </a:ext>
            </a:extLst>
          </p:cNvPr>
          <p:cNvSpPr/>
          <p:nvPr/>
        </p:nvSpPr>
        <p:spPr>
          <a:xfrm flipV="1">
            <a:off x="9067715" y="2538181"/>
            <a:ext cx="1690024" cy="1626829"/>
          </a:xfrm>
          <a:prstGeom prst="arc">
            <a:avLst>
              <a:gd name="adj1" fmla="val 16200000"/>
              <a:gd name="adj2" fmla="val 19346443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E9FE127-7655-47C5-B91F-F46A75D23CA6}"/>
              </a:ext>
            </a:extLst>
          </p:cNvPr>
          <p:cNvCxnSpPr>
            <a:cxnSpLocks/>
          </p:cNvCxnSpPr>
          <p:nvPr/>
        </p:nvCxnSpPr>
        <p:spPr>
          <a:xfrm>
            <a:off x="5527475" y="4165010"/>
            <a:ext cx="4392872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B405F7F-731F-41A2-8294-7488A5DFAC9B}"/>
              </a:ext>
            </a:extLst>
          </p:cNvPr>
          <p:cNvCxnSpPr>
            <a:cxnSpLocks/>
          </p:cNvCxnSpPr>
          <p:nvPr/>
        </p:nvCxnSpPr>
        <p:spPr>
          <a:xfrm>
            <a:off x="1976487" y="4165010"/>
            <a:ext cx="4392872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FFE2FE48-9265-43DE-8D76-0E02205632E9}"/>
              </a:ext>
            </a:extLst>
          </p:cNvPr>
          <p:cNvSpPr/>
          <p:nvPr/>
        </p:nvSpPr>
        <p:spPr>
          <a:xfrm rot="18940316">
            <a:off x="1103167" y="4185933"/>
            <a:ext cx="1690024" cy="1626829"/>
          </a:xfrm>
          <a:prstGeom prst="arc">
            <a:avLst>
              <a:gd name="adj1" fmla="val 15983674"/>
              <a:gd name="adj2" fmla="val 19346443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619A66D-FA3F-4A84-B395-D2D89B781A2E}"/>
              </a:ext>
            </a:extLst>
          </p:cNvPr>
          <p:cNvCxnSpPr>
            <a:cxnSpLocks/>
          </p:cNvCxnSpPr>
          <p:nvPr/>
        </p:nvCxnSpPr>
        <p:spPr>
          <a:xfrm>
            <a:off x="1976487" y="6039530"/>
            <a:ext cx="6359793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8CF0C6C-6BA6-432E-8208-1DBB3A3F6C43}"/>
              </a:ext>
            </a:extLst>
          </p:cNvPr>
          <p:cNvCxnSpPr>
            <a:cxnSpLocks/>
          </p:cNvCxnSpPr>
          <p:nvPr/>
        </p:nvCxnSpPr>
        <p:spPr>
          <a:xfrm>
            <a:off x="6736080" y="4583858"/>
            <a:ext cx="3248977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C20BB383-E42D-458E-BD9B-2749D8B95998}"/>
              </a:ext>
            </a:extLst>
          </p:cNvPr>
          <p:cNvSpPr/>
          <p:nvPr/>
        </p:nvSpPr>
        <p:spPr>
          <a:xfrm rot="2659684" flipV="1">
            <a:off x="1023163" y="4405481"/>
            <a:ext cx="1699522" cy="1617552"/>
          </a:xfrm>
          <a:prstGeom prst="arc">
            <a:avLst>
              <a:gd name="adj1" fmla="val 15583381"/>
              <a:gd name="adj2" fmla="val 19310806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C935C01-2B2D-44F8-B139-AD87838C0C2C}"/>
              </a:ext>
            </a:extLst>
          </p:cNvPr>
          <p:cNvSpPr/>
          <p:nvPr/>
        </p:nvSpPr>
        <p:spPr>
          <a:xfrm rot="1488232" flipV="1">
            <a:off x="1429230" y="4687805"/>
            <a:ext cx="1255493" cy="940801"/>
          </a:xfrm>
          <a:prstGeom prst="arc">
            <a:avLst>
              <a:gd name="adj1" fmla="val 15893880"/>
              <a:gd name="adj2" fmla="val 18424374"/>
            </a:avLst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9B986ECC-B224-4CF1-B529-E31B8672B15B}"/>
              </a:ext>
            </a:extLst>
          </p:cNvPr>
          <p:cNvCxnSpPr>
            <a:cxnSpLocks/>
          </p:cNvCxnSpPr>
          <p:nvPr/>
        </p:nvCxnSpPr>
        <p:spPr>
          <a:xfrm>
            <a:off x="2159367" y="5658530"/>
            <a:ext cx="7495173" cy="0"/>
          </a:xfrm>
          <a:prstGeom prst="line">
            <a:avLst/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D79B5B46-C77B-4436-BCD9-F9E24AFDA304}"/>
              </a:ext>
            </a:extLst>
          </p:cNvPr>
          <p:cNvSpPr/>
          <p:nvPr/>
        </p:nvSpPr>
        <p:spPr>
          <a:xfrm rot="5400000">
            <a:off x="9930016" y="2546416"/>
            <a:ext cx="223069" cy="13598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4" name="Triangle isocèle 83">
            <a:extLst>
              <a:ext uri="{FF2B5EF4-FFF2-40B4-BE49-F238E27FC236}">
                <a16:creationId xmlns:a16="http://schemas.microsoft.com/office/drawing/2014/main" id="{34958711-865A-463D-96EA-23C877985B19}"/>
              </a:ext>
            </a:extLst>
          </p:cNvPr>
          <p:cNvSpPr/>
          <p:nvPr/>
        </p:nvSpPr>
        <p:spPr>
          <a:xfrm rot="16200000" flipH="1">
            <a:off x="6556552" y="4514505"/>
            <a:ext cx="223069" cy="135986"/>
          </a:xfrm>
          <a:prstGeom prst="triangle">
            <a:avLst/>
          </a:prstGeom>
          <a:solidFill>
            <a:srgbClr val="7D377F"/>
          </a:solidFill>
          <a:ln>
            <a:solidFill>
              <a:srgbClr val="7D3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8" name="Triangle isocèle 87">
            <a:extLst>
              <a:ext uri="{FF2B5EF4-FFF2-40B4-BE49-F238E27FC236}">
                <a16:creationId xmlns:a16="http://schemas.microsoft.com/office/drawing/2014/main" id="{98F56459-8BB2-4E04-A1CB-1F4D0B4A5B6D}"/>
              </a:ext>
            </a:extLst>
          </p:cNvPr>
          <p:cNvSpPr/>
          <p:nvPr/>
        </p:nvSpPr>
        <p:spPr>
          <a:xfrm rot="5400000">
            <a:off x="9610998" y="5604891"/>
            <a:ext cx="223069" cy="135986"/>
          </a:xfrm>
          <a:prstGeom prst="triangle">
            <a:avLst/>
          </a:prstGeom>
          <a:solidFill>
            <a:srgbClr val="409E52"/>
          </a:solidFill>
          <a:ln>
            <a:solidFill>
              <a:srgbClr val="409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28A9B214-09A5-4E52-9741-546AD206CB99}"/>
              </a:ext>
            </a:extLst>
          </p:cNvPr>
          <p:cNvSpPr/>
          <p:nvPr/>
        </p:nvSpPr>
        <p:spPr>
          <a:xfrm rot="5400000">
            <a:off x="8249033" y="5971537"/>
            <a:ext cx="223069" cy="135986"/>
          </a:xfrm>
          <a:prstGeom prst="triangle">
            <a:avLst/>
          </a:prstGeom>
          <a:solidFill>
            <a:srgbClr val="E8570E"/>
          </a:solidFill>
          <a:ln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86CA7BF-5856-4596-8D68-16F32C050E1F}"/>
              </a:ext>
            </a:extLst>
          </p:cNvPr>
          <p:cNvCxnSpPr>
            <a:cxnSpLocks/>
          </p:cNvCxnSpPr>
          <p:nvPr/>
        </p:nvCxnSpPr>
        <p:spPr>
          <a:xfrm>
            <a:off x="2159367" y="4369725"/>
            <a:ext cx="3694678" cy="0"/>
          </a:xfrm>
          <a:prstGeom prst="line">
            <a:avLst/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745F26F1-9F55-4206-ABC5-7EDD469F702B}"/>
              </a:ext>
            </a:extLst>
          </p:cNvPr>
          <p:cNvSpPr/>
          <p:nvPr/>
        </p:nvSpPr>
        <p:spPr>
          <a:xfrm rot="20111768">
            <a:off x="1438253" y="4406691"/>
            <a:ext cx="1255493" cy="940801"/>
          </a:xfrm>
          <a:prstGeom prst="arc">
            <a:avLst>
              <a:gd name="adj1" fmla="val 14981992"/>
              <a:gd name="adj2" fmla="val 18424374"/>
            </a:avLst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1848AC1-51C9-4517-A318-36ACE7D56A33}"/>
              </a:ext>
            </a:extLst>
          </p:cNvPr>
          <p:cNvSpPr/>
          <p:nvPr/>
        </p:nvSpPr>
        <p:spPr>
          <a:xfrm>
            <a:off x="4359713" y="1821077"/>
            <a:ext cx="1261229" cy="1240705"/>
          </a:xfrm>
          <a:prstGeom prst="ellipse">
            <a:avLst/>
          </a:prstGeom>
          <a:noFill/>
          <a:ln w="57150"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EFFB9C-EB96-4E4D-B892-7BAA84E9904C}"/>
              </a:ext>
            </a:extLst>
          </p:cNvPr>
          <p:cNvSpPr/>
          <p:nvPr/>
        </p:nvSpPr>
        <p:spPr>
          <a:xfrm>
            <a:off x="2583223" y="1792837"/>
            <a:ext cx="1261229" cy="1240705"/>
          </a:xfrm>
          <a:prstGeom prst="ellipse">
            <a:avLst/>
          </a:prstGeom>
          <a:noFill/>
          <a:ln w="57150">
            <a:solidFill>
              <a:srgbClr val="7D3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A11513-6105-41F2-850A-8B3B09F07082}"/>
              </a:ext>
            </a:extLst>
          </p:cNvPr>
          <p:cNvSpPr/>
          <p:nvPr/>
        </p:nvSpPr>
        <p:spPr>
          <a:xfrm>
            <a:off x="752546" y="1787169"/>
            <a:ext cx="1261229" cy="124070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91FD48-31EA-40A8-A15E-B85BEBC30612}"/>
              </a:ext>
            </a:extLst>
          </p:cNvPr>
          <p:cNvSpPr/>
          <p:nvPr/>
        </p:nvSpPr>
        <p:spPr>
          <a:xfrm>
            <a:off x="10203925" y="2668865"/>
            <a:ext cx="1261229" cy="1240705"/>
          </a:xfrm>
          <a:prstGeom prst="ellipse">
            <a:avLst/>
          </a:prstGeom>
          <a:noFill/>
          <a:ln w="57150"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6" name="Triangle isocèle 85">
            <a:extLst>
              <a:ext uri="{FF2B5EF4-FFF2-40B4-BE49-F238E27FC236}">
                <a16:creationId xmlns:a16="http://schemas.microsoft.com/office/drawing/2014/main" id="{EDEC8363-96E1-4233-B869-D39AFB69D3DD}"/>
              </a:ext>
            </a:extLst>
          </p:cNvPr>
          <p:cNvSpPr/>
          <p:nvPr/>
        </p:nvSpPr>
        <p:spPr>
          <a:xfrm rot="8524739" flipH="1">
            <a:off x="10516433" y="2622956"/>
            <a:ext cx="223069" cy="135986"/>
          </a:xfrm>
          <a:prstGeom prst="triangle">
            <a:avLst/>
          </a:prstGeom>
          <a:solidFill>
            <a:srgbClr val="FF8BB2"/>
          </a:solidFill>
          <a:ln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F42680-D3F9-4708-853F-E4247004C1EC}"/>
              </a:ext>
            </a:extLst>
          </p:cNvPr>
          <p:cNvSpPr/>
          <p:nvPr/>
        </p:nvSpPr>
        <p:spPr>
          <a:xfrm>
            <a:off x="767918" y="4465922"/>
            <a:ext cx="1261229" cy="1240705"/>
          </a:xfrm>
          <a:prstGeom prst="ellipse">
            <a:avLst/>
          </a:prstGeom>
          <a:noFill/>
          <a:ln w="57150">
            <a:solidFill>
              <a:srgbClr val="409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A35F68F-D9E1-4451-9BF4-BFC787FE3A3F}"/>
              </a:ext>
            </a:extLst>
          </p:cNvPr>
          <p:cNvCxnSpPr>
            <a:cxnSpLocks/>
          </p:cNvCxnSpPr>
          <p:nvPr/>
        </p:nvCxnSpPr>
        <p:spPr>
          <a:xfrm>
            <a:off x="2267484" y="2617039"/>
            <a:ext cx="0" cy="533228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10AB12B-BA1F-4592-8AFF-8C03B97CC887}"/>
              </a:ext>
            </a:extLst>
          </p:cNvPr>
          <p:cNvSpPr txBox="1">
            <a:spLocks/>
          </p:cNvSpPr>
          <p:nvPr/>
        </p:nvSpPr>
        <p:spPr>
          <a:xfrm>
            <a:off x="1444582" y="3266043"/>
            <a:ext cx="1645804" cy="576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2F5597"/>
                </a:solidFill>
                <a:latin typeface="+mj-lt"/>
              </a:rPr>
              <a:t>Shaders</a:t>
            </a:r>
            <a:br>
              <a:rPr lang="en-US" sz="1600" dirty="0">
                <a:solidFill>
                  <a:srgbClr val="2F5597"/>
                </a:solidFill>
                <a:latin typeface="+mj-lt"/>
              </a:rPr>
            </a:br>
            <a:r>
              <a:rPr lang="en-US" sz="1600" dirty="0">
                <a:solidFill>
                  <a:srgbClr val="2F5597"/>
                </a:solidFill>
                <a:latin typeface="+mj-lt"/>
              </a:rPr>
              <a:t>OpenGL - GLSL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B74F7C5-ACA9-4137-9B38-91F66632D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126">
            <a:off x="9778916" y="5354737"/>
            <a:ext cx="685008" cy="6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3D space to 2D screen space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E2465FD-AC01-419C-964E-438823D21328}"/>
              </a:ext>
            </a:extLst>
          </p:cNvPr>
          <p:cNvSpPr txBox="1">
            <a:spLocks/>
          </p:cNvSpPr>
          <p:nvPr/>
        </p:nvSpPr>
        <p:spPr>
          <a:xfrm>
            <a:off x="2847172" y="2645324"/>
            <a:ext cx="6497656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process of transforming 3D coordinates to 2D pixel is done by the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graphics pipeline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7564654-5BB8-417B-8137-423999C4B08F}"/>
              </a:ext>
            </a:extLst>
          </p:cNvPr>
          <p:cNvSpPr txBox="1">
            <a:spLocks/>
          </p:cNvSpPr>
          <p:nvPr/>
        </p:nvSpPr>
        <p:spPr>
          <a:xfrm>
            <a:off x="1693821" y="4338653"/>
            <a:ext cx="8804358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 big part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transforms 3D coordinates into 2D coordinates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79D8588-6858-400E-A333-6A9A6146F47B}"/>
              </a:ext>
            </a:extLst>
          </p:cNvPr>
          <p:cNvSpPr txBox="1">
            <a:spLocks/>
          </p:cNvSpPr>
          <p:nvPr/>
        </p:nvSpPr>
        <p:spPr>
          <a:xfrm>
            <a:off x="1531925" y="5064218"/>
            <a:ext cx="9128150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Second big part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transforms the 2D coordinates into actual colored pixels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560751-C5B8-42F7-AD2B-1DFB0B1D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54" y="2383158"/>
            <a:ext cx="1263024" cy="1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2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Graphics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A928B-0820-42BF-83FD-B1386853CE0D}"/>
              </a:ext>
            </a:extLst>
          </p:cNvPr>
          <p:cNvSpPr txBox="1">
            <a:spLocks/>
          </p:cNvSpPr>
          <p:nvPr/>
        </p:nvSpPr>
        <p:spPr>
          <a:xfrm>
            <a:off x="4163643" y="2928919"/>
            <a:ext cx="53291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 different shaders processing units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477FCA2-71A9-47D8-BCFE-B679A660101F}"/>
              </a:ext>
            </a:extLst>
          </p:cNvPr>
          <p:cNvSpPr txBox="1">
            <a:spLocks/>
          </p:cNvSpPr>
          <p:nvPr/>
        </p:nvSpPr>
        <p:spPr>
          <a:xfrm>
            <a:off x="4163643" y="5247196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Some others processes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81E951-D10D-46FB-8D77-A422CB75BA1A}"/>
              </a:ext>
            </a:extLst>
          </p:cNvPr>
          <p:cNvSpPr txBox="1">
            <a:spLocks/>
          </p:cNvSpPr>
          <p:nvPr/>
        </p:nvSpPr>
        <p:spPr>
          <a:xfrm>
            <a:off x="5070187" y="3508231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</a:rPr>
              <a:t>Vertex Shader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8AD7C1-AB10-4239-8BF8-513430122AF0}"/>
              </a:ext>
            </a:extLst>
          </p:cNvPr>
          <p:cNvSpPr txBox="1">
            <a:spLocks/>
          </p:cNvSpPr>
          <p:nvPr/>
        </p:nvSpPr>
        <p:spPr>
          <a:xfrm>
            <a:off x="5070187" y="4030265"/>
            <a:ext cx="246592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Geometry Shader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5724743-4BC0-488E-A19B-BF9D9921F75B}"/>
              </a:ext>
            </a:extLst>
          </p:cNvPr>
          <p:cNvSpPr txBox="1">
            <a:spLocks/>
          </p:cNvSpPr>
          <p:nvPr/>
        </p:nvSpPr>
        <p:spPr>
          <a:xfrm>
            <a:off x="5070187" y="4547148"/>
            <a:ext cx="295201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Fragment/Pixel Shader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4F01794-8E47-4886-980C-18AEDE599D33}"/>
              </a:ext>
            </a:extLst>
          </p:cNvPr>
          <p:cNvSpPr txBox="1">
            <a:spLocks/>
          </p:cNvSpPr>
          <p:nvPr/>
        </p:nvSpPr>
        <p:spPr>
          <a:xfrm>
            <a:off x="5070187" y="5807676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Tessellation,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B02DA34-40EC-49D9-9B40-F78E2C65EB2F}"/>
              </a:ext>
            </a:extLst>
          </p:cNvPr>
          <p:cNvSpPr txBox="1">
            <a:spLocks/>
          </p:cNvSpPr>
          <p:nvPr/>
        </p:nvSpPr>
        <p:spPr>
          <a:xfrm>
            <a:off x="6672744" y="5788452"/>
            <a:ext cx="246592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Rasterization,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D9973CF-24CE-44B0-A2ED-E2B02A8E808F}"/>
              </a:ext>
            </a:extLst>
          </p:cNvPr>
          <p:cNvSpPr txBox="1">
            <a:spLocks/>
          </p:cNvSpPr>
          <p:nvPr/>
        </p:nvSpPr>
        <p:spPr>
          <a:xfrm>
            <a:off x="8401786" y="5764079"/>
            <a:ext cx="2080820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Color blending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E4C095-310D-44C7-8137-2B1669CF8010}"/>
              </a:ext>
            </a:extLst>
          </p:cNvPr>
          <p:cNvGrpSpPr/>
          <p:nvPr/>
        </p:nvGrpSpPr>
        <p:grpSpPr>
          <a:xfrm>
            <a:off x="2394263" y="2668945"/>
            <a:ext cx="1467916" cy="1553713"/>
            <a:chOff x="2441397" y="1712704"/>
            <a:chExt cx="1467916" cy="1553713"/>
          </a:xfrm>
        </p:grpSpPr>
        <p:pic>
          <p:nvPicPr>
            <p:cNvPr id="23" name="Graphique 22" descr="Engrenage">
              <a:extLst>
                <a:ext uri="{FF2B5EF4-FFF2-40B4-BE49-F238E27FC236}">
                  <a16:creationId xmlns:a16="http://schemas.microsoft.com/office/drawing/2014/main" id="{36A0C4F7-FBB7-4370-B787-C1A67DCE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41397" y="2061009"/>
              <a:ext cx="914400" cy="914400"/>
            </a:xfrm>
            <a:prstGeom prst="rect">
              <a:avLst/>
            </a:prstGeom>
          </p:spPr>
        </p:pic>
        <p:pic>
          <p:nvPicPr>
            <p:cNvPr id="32" name="Graphique 31" descr="Engrenage">
              <a:extLst>
                <a:ext uri="{FF2B5EF4-FFF2-40B4-BE49-F238E27FC236}">
                  <a16:creationId xmlns:a16="http://schemas.microsoft.com/office/drawing/2014/main" id="{B65D942F-1CF9-433B-ABED-A9B79F5B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706842">
              <a:off x="2994913" y="2352017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Engrenage">
              <a:extLst>
                <a:ext uri="{FF2B5EF4-FFF2-40B4-BE49-F238E27FC236}">
                  <a16:creationId xmlns:a16="http://schemas.microsoft.com/office/drawing/2014/main" id="{C3750DC3-3E7A-4EA9-838A-295C9D982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1021025">
              <a:off x="2967588" y="1712704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BF32C51-054D-469A-9FE2-D1AFD5A19451}"/>
              </a:ext>
            </a:extLst>
          </p:cNvPr>
          <p:cNvGrpSpPr/>
          <p:nvPr/>
        </p:nvGrpSpPr>
        <p:grpSpPr>
          <a:xfrm>
            <a:off x="2703638" y="5060518"/>
            <a:ext cx="1007906" cy="1084069"/>
            <a:chOff x="2920454" y="4260458"/>
            <a:chExt cx="1007906" cy="1084069"/>
          </a:xfrm>
        </p:grpSpPr>
        <p:pic>
          <p:nvPicPr>
            <p:cNvPr id="42" name="Graphique 41" descr="Engrenage">
              <a:extLst>
                <a:ext uri="{FF2B5EF4-FFF2-40B4-BE49-F238E27FC236}">
                  <a16:creationId xmlns:a16="http://schemas.microsoft.com/office/drawing/2014/main" id="{3288B24C-12D2-48E1-90D5-67F50A7D9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20454" y="4260458"/>
              <a:ext cx="914400" cy="914400"/>
            </a:xfrm>
            <a:prstGeom prst="rect">
              <a:avLst/>
            </a:prstGeom>
          </p:spPr>
        </p:pic>
        <p:pic>
          <p:nvPicPr>
            <p:cNvPr id="44" name="Graphique 43" descr="Badge à suivre">
              <a:extLst>
                <a:ext uri="{FF2B5EF4-FFF2-40B4-BE49-F238E27FC236}">
                  <a16:creationId xmlns:a16="http://schemas.microsoft.com/office/drawing/2014/main" id="{E8F6296B-80A5-42CE-AC10-3E3C00D0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52364" y="4868531"/>
              <a:ext cx="475996" cy="475996"/>
            </a:xfrm>
            <a:prstGeom prst="rect">
              <a:avLst/>
            </a:prstGeom>
          </p:spPr>
        </p:pic>
      </p:grp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1E964D46-F260-4E4C-A289-26995BB1502C}"/>
              </a:ext>
            </a:extLst>
          </p:cNvPr>
          <p:cNvSpPr txBox="1">
            <a:spLocks/>
          </p:cNvSpPr>
          <p:nvPr/>
        </p:nvSpPr>
        <p:spPr>
          <a:xfrm>
            <a:off x="4163643" y="1709912"/>
            <a:ext cx="53291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&amp; Output Data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15D76704-5F4C-4E77-804B-ED41C3261328}"/>
              </a:ext>
            </a:extLst>
          </p:cNvPr>
          <p:cNvGrpSpPr/>
          <p:nvPr/>
        </p:nvGrpSpPr>
        <p:grpSpPr>
          <a:xfrm>
            <a:off x="2653677" y="1698353"/>
            <a:ext cx="1057867" cy="540000"/>
            <a:chOff x="2480659" y="1698353"/>
            <a:chExt cx="1057867" cy="54000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F5C82E4-6BAD-4F41-803C-4594237B6D0C}"/>
                </a:ext>
              </a:extLst>
            </p:cNvPr>
            <p:cNvSpPr/>
            <p:nvPr/>
          </p:nvSpPr>
          <p:spPr>
            <a:xfrm>
              <a:off x="2699212" y="1698353"/>
              <a:ext cx="540000" cy="5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FD8D83C7-EF8C-45D3-A269-CEDA93B43236}"/>
                </a:ext>
              </a:extLst>
            </p:cNvPr>
            <p:cNvCxnSpPr>
              <a:cxnSpLocks/>
            </p:cNvCxnSpPr>
            <p:nvPr/>
          </p:nvCxnSpPr>
          <p:spPr>
            <a:xfrm>
              <a:off x="3044858" y="1968353"/>
              <a:ext cx="4936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5709CF07-49FD-4AFD-B5B7-2F016E70A2A0}"/>
                </a:ext>
              </a:extLst>
            </p:cNvPr>
            <p:cNvCxnSpPr>
              <a:cxnSpLocks/>
            </p:cNvCxnSpPr>
            <p:nvPr/>
          </p:nvCxnSpPr>
          <p:spPr>
            <a:xfrm>
              <a:off x="2480659" y="1977502"/>
              <a:ext cx="4936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51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3259</Words>
  <Application>Microsoft Office PowerPoint</Application>
  <PresentationFormat>Grand écran</PresentationFormat>
  <Paragraphs>473</Paragraphs>
  <Slides>52</Slides>
  <Notes>48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Thème Office</vt:lpstr>
      <vt:lpstr>Image bitmap</vt:lpstr>
      <vt:lpstr>Working with shaders</vt:lpstr>
      <vt:lpstr>What’s a shader?</vt:lpstr>
      <vt:lpstr>Shaders in the Graphics Processing Unit</vt:lpstr>
      <vt:lpstr>Different languages</vt:lpstr>
      <vt:lpstr>Problem</vt:lpstr>
      <vt:lpstr>Goal of the project</vt:lpstr>
      <vt:lpstr>Road map</vt:lpstr>
      <vt:lpstr>3D space to 2D screen space</vt:lpstr>
      <vt:lpstr>Graphics pipeline</vt:lpstr>
      <vt:lpstr>Input Data</vt:lpstr>
      <vt:lpstr>Example</vt:lpstr>
      <vt:lpstr>Linking vertex attributes</vt:lpstr>
      <vt:lpstr>Example</vt:lpstr>
      <vt:lpstr>Example (Cont.)</vt:lpstr>
      <vt:lpstr>Example (Cont.)</vt:lpstr>
      <vt:lpstr>Vertex Array Object (VAO)</vt:lpstr>
      <vt:lpstr>Summary</vt:lpstr>
      <vt:lpstr>Render &amp; draw an object</vt:lpstr>
      <vt:lpstr>Vertex Shader</vt:lpstr>
      <vt:lpstr>Sample code</vt:lpstr>
      <vt:lpstr>Primitives Assembly</vt:lpstr>
      <vt:lpstr>Tessellation</vt:lpstr>
      <vt:lpstr>Geometry Shader</vt:lpstr>
      <vt:lpstr>Rasterization</vt:lpstr>
      <vt:lpstr>Clipping</vt:lpstr>
      <vt:lpstr>Fragment/Pixel Shader</vt:lpstr>
      <vt:lpstr>Sample code</vt:lpstr>
      <vt:lpstr>Compile a Shader</vt:lpstr>
      <vt:lpstr>Shader program</vt:lpstr>
      <vt:lpstr>Uniforms variables</vt:lpstr>
      <vt:lpstr>Alpha test</vt:lpstr>
      <vt:lpstr>Color Blending</vt:lpstr>
      <vt:lpstr>Example</vt:lpstr>
      <vt:lpstr>Example (Cont.)</vt:lpstr>
      <vt:lpstr>Output Data</vt:lpstr>
      <vt:lpstr>Overall view</vt:lpstr>
      <vt:lpstr>Textures</vt:lpstr>
      <vt:lpstr>Transformations</vt:lpstr>
      <vt:lpstr>Useful matrices</vt:lpstr>
      <vt:lpstr>Sample code</vt:lpstr>
      <vt:lpstr>Coordinates system</vt:lpstr>
      <vt:lpstr>Local Space</vt:lpstr>
      <vt:lpstr>World Space</vt:lpstr>
      <vt:lpstr>View Space</vt:lpstr>
      <vt:lpstr>Clip Space</vt:lpstr>
      <vt:lpstr>Screen Space</vt:lpstr>
      <vt:lpstr>Overall view</vt:lpstr>
      <vt:lpstr>Camera</vt:lpstr>
      <vt:lpstr>LookAt matrix</vt:lpstr>
      <vt:lpstr>Work incoming</vt:lpstr>
      <vt:lpstr>References</vt:lpstr>
      <vt:lpstr>Working with shaders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shaders</dc:title>
  <dc:creator>Patrick</dc:creator>
  <cp:lastModifiedBy>Patrick</cp:lastModifiedBy>
  <cp:revision>830</cp:revision>
  <dcterms:created xsi:type="dcterms:W3CDTF">2020-10-01T10:33:25Z</dcterms:created>
  <dcterms:modified xsi:type="dcterms:W3CDTF">2020-10-19T10:30:53Z</dcterms:modified>
</cp:coreProperties>
</file>