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7"/>
  </p:notesMasterIdLst>
  <p:sldIdLst>
    <p:sldId id="257" r:id="rId2"/>
    <p:sldId id="278" r:id="rId3"/>
    <p:sldId id="295" r:id="rId4"/>
    <p:sldId id="279" r:id="rId5"/>
    <p:sldId id="296" r:id="rId6"/>
    <p:sldId id="277" r:id="rId7"/>
    <p:sldId id="305" r:id="rId8"/>
    <p:sldId id="302" r:id="rId9"/>
    <p:sldId id="281" r:id="rId10"/>
    <p:sldId id="285" r:id="rId11"/>
    <p:sldId id="308" r:id="rId12"/>
    <p:sldId id="301" r:id="rId13"/>
    <p:sldId id="309" r:id="rId14"/>
    <p:sldId id="328" r:id="rId15"/>
    <p:sldId id="310" r:id="rId16"/>
    <p:sldId id="312" r:id="rId17"/>
    <p:sldId id="325" r:id="rId18"/>
    <p:sldId id="311" r:id="rId19"/>
    <p:sldId id="282" r:id="rId20"/>
    <p:sldId id="297" r:id="rId21"/>
    <p:sldId id="284" r:id="rId22"/>
    <p:sldId id="283" r:id="rId23"/>
    <p:sldId id="287" r:id="rId24"/>
    <p:sldId id="290" r:id="rId25"/>
    <p:sldId id="307" r:id="rId26"/>
    <p:sldId id="291" r:id="rId27"/>
    <p:sldId id="299" r:id="rId28"/>
    <p:sldId id="306" r:id="rId29"/>
    <p:sldId id="303" r:id="rId30"/>
    <p:sldId id="313" r:id="rId31"/>
    <p:sldId id="317" r:id="rId32"/>
    <p:sldId id="292" r:id="rId33"/>
    <p:sldId id="326" r:id="rId34"/>
    <p:sldId id="327" r:id="rId35"/>
    <p:sldId id="293" r:id="rId36"/>
    <p:sldId id="294" r:id="rId37"/>
    <p:sldId id="314" r:id="rId38"/>
    <p:sldId id="315" r:id="rId39"/>
    <p:sldId id="329" r:id="rId40"/>
    <p:sldId id="330" r:id="rId41"/>
    <p:sldId id="316" r:id="rId42"/>
    <p:sldId id="319" r:id="rId43"/>
    <p:sldId id="320" r:id="rId44"/>
    <p:sldId id="321" r:id="rId45"/>
    <p:sldId id="322" r:id="rId46"/>
    <p:sldId id="323" r:id="rId47"/>
    <p:sldId id="318" r:id="rId48"/>
    <p:sldId id="324" r:id="rId49"/>
    <p:sldId id="338" r:id="rId50"/>
    <p:sldId id="332" r:id="rId51"/>
    <p:sldId id="345" r:id="rId52"/>
    <p:sldId id="342" r:id="rId53"/>
    <p:sldId id="333" r:id="rId54"/>
    <p:sldId id="343" r:id="rId55"/>
    <p:sldId id="344" r:id="rId56"/>
    <p:sldId id="335" r:id="rId57"/>
    <p:sldId id="336" r:id="rId58"/>
    <p:sldId id="337" r:id="rId59"/>
    <p:sldId id="341" r:id="rId60"/>
    <p:sldId id="339" r:id="rId61"/>
    <p:sldId id="340" r:id="rId62"/>
    <p:sldId id="346" r:id="rId63"/>
    <p:sldId id="288" r:id="rId64"/>
    <p:sldId id="289" r:id="rId65"/>
    <p:sldId id="261" r:id="rId6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FF66FF"/>
    <a:srgbClr val="ED7D31"/>
    <a:srgbClr val="282B2E"/>
    <a:srgbClr val="616161"/>
    <a:srgbClr val="C00000"/>
    <a:srgbClr val="595959"/>
    <a:srgbClr val="422AFE"/>
    <a:srgbClr val="E1DD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5226" autoAdjust="0"/>
  </p:normalViewPr>
  <p:slideViewPr>
    <p:cSldViewPr snapToGrid="0">
      <p:cViewPr>
        <p:scale>
          <a:sx n="82" d="100"/>
          <a:sy n="82" d="100"/>
        </p:scale>
        <p:origin x="643" y="58"/>
      </p:cViewPr>
      <p:guideLst/>
    </p:cSldViewPr>
  </p:slideViewPr>
  <p:notesTextViewPr>
    <p:cViewPr>
      <p:scale>
        <a:sx n="1" d="1"/>
        <a:sy n="1" d="1"/>
      </p:scale>
      <p:origin x="0" y="-5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6463E-D1DC-4D3B-AAEF-FEB8819DC4AA}" type="datetimeFigureOut">
              <a:rPr lang="fr-CH" smtClean="0"/>
              <a:t>26.10.2020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73F1F-CE6B-4945-BDF8-DCF11890D20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99931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u="sng" dirty="0"/>
              <a:t>CPU:</a:t>
            </a:r>
            <a:r>
              <a:rPr lang="fr-CH" dirty="0"/>
              <a:t> Central </a:t>
            </a:r>
            <a:r>
              <a:rPr lang="fr-CH" dirty="0" err="1"/>
              <a:t>Processing</a:t>
            </a:r>
            <a:r>
              <a:rPr lang="fr-CH" dirty="0"/>
              <a:t> Unit -&gt; exécute les instructions machine.</a:t>
            </a:r>
          </a:p>
          <a:p>
            <a:r>
              <a:rPr lang="fr-CH" u="sng" dirty="0"/>
              <a:t>GPU:</a:t>
            </a:r>
            <a:r>
              <a:rPr lang="fr-CH" u="none" dirty="0"/>
              <a:t> Graphics </a:t>
            </a:r>
            <a:r>
              <a:rPr lang="fr-CH" u="none" dirty="0" err="1"/>
              <a:t>Processing</a:t>
            </a:r>
            <a:r>
              <a:rPr lang="fr-CH" u="none" dirty="0"/>
              <a:t> Unit -&gt; fonction de calcule d’image à afficher sur l’écran.</a:t>
            </a:r>
            <a:endParaRPr lang="fr-CH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u="sng" dirty="0"/>
              <a:t>PCI = </a:t>
            </a:r>
            <a:r>
              <a:rPr lang="fr-CH" u="sng" dirty="0" err="1"/>
              <a:t>Peripheral</a:t>
            </a:r>
            <a:r>
              <a:rPr lang="fr-CH" u="sng" dirty="0"/>
              <a:t> Component </a:t>
            </a:r>
            <a:r>
              <a:rPr lang="fr-CH" u="sng" dirty="0" err="1"/>
              <a:t>Interconnect</a:t>
            </a:r>
            <a:r>
              <a:rPr lang="fr-CH" u="sng" dirty="0"/>
              <a:t>.</a:t>
            </a:r>
            <a:r>
              <a:rPr lang="fr-CH" u="none" dirty="0"/>
              <a:t> </a:t>
            </a:r>
            <a:r>
              <a:rPr lang="fr-CH" dirty="0"/>
              <a:t> Bus permettant de connecter des cartes pour communiquer entre elles.</a:t>
            </a:r>
          </a:p>
          <a:p>
            <a:endParaRPr lang="fr-CH" dirty="0"/>
          </a:p>
          <a:p>
            <a:r>
              <a:rPr lang="fr-CH" dirty="0" err="1"/>
              <a:t>Shader</a:t>
            </a:r>
            <a:r>
              <a:rPr lang="fr-CH" dirty="0"/>
              <a:t> exécutés par le GPU et bons candidats pour être exécutés en parallèle. </a:t>
            </a:r>
            <a:br>
              <a:rPr lang="fr-CH" dirty="0"/>
            </a:br>
            <a:r>
              <a:rPr lang="fr-CH" dirty="0"/>
              <a:t>Envoi des données se fait par le PCI, c’est lent et besoin d’une synchronisation entre le CPU et le GPU ce qui est un problème pour envoyer souvent des données.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59128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u="none" dirty="0">
                <a:solidFill>
                  <a:schemeClr val="tx1"/>
                </a:solidFill>
              </a:rPr>
              <a:t>Vertex buffer </a:t>
            </a:r>
            <a:r>
              <a:rPr lang="fr-FR" u="none" dirty="0" err="1">
                <a:solidFill>
                  <a:schemeClr val="tx1"/>
                </a:solidFill>
              </a:rPr>
              <a:t>object</a:t>
            </a:r>
            <a:r>
              <a:rPr lang="fr-FR" u="none" dirty="0">
                <a:solidFill>
                  <a:schemeClr val="tx1"/>
                </a:solidFill>
              </a:rPr>
              <a:t> (VBO) peut stocker un grand nombre de sommets dans la mémoire du GPU. Bien car envoi de données de </a:t>
            </a:r>
            <a:r>
              <a:rPr lang="fr-FR" u="none" dirty="0" err="1">
                <a:solidFill>
                  <a:schemeClr val="tx1"/>
                </a:solidFill>
              </a:rPr>
              <a:t>cpu</a:t>
            </a:r>
            <a:r>
              <a:rPr lang="fr-FR" u="none" dirty="0">
                <a:solidFill>
                  <a:schemeClr val="tx1"/>
                </a:solidFill>
              </a:rPr>
              <a:t> à </a:t>
            </a:r>
            <a:r>
              <a:rPr lang="fr-FR" u="none" dirty="0" err="1">
                <a:solidFill>
                  <a:schemeClr val="tx1"/>
                </a:solidFill>
              </a:rPr>
              <a:t>gpu</a:t>
            </a:r>
            <a:r>
              <a:rPr lang="fr-FR" u="none" dirty="0">
                <a:solidFill>
                  <a:schemeClr val="tx1"/>
                </a:solidFill>
              </a:rPr>
              <a:t> est très lent. Ensuite vertex </a:t>
            </a:r>
            <a:r>
              <a:rPr lang="fr-FR" u="none" dirty="0" err="1">
                <a:solidFill>
                  <a:schemeClr val="tx1"/>
                </a:solidFill>
              </a:rPr>
              <a:t>shader</a:t>
            </a:r>
            <a:r>
              <a:rPr lang="fr-FR" u="none" dirty="0">
                <a:solidFill>
                  <a:schemeClr val="tx1"/>
                </a:solidFill>
              </a:rPr>
              <a:t> à accès instantanément à tous les sommets.</a:t>
            </a:r>
          </a:p>
          <a:p>
            <a:r>
              <a:rPr lang="fr-FR" u="none" dirty="0">
                <a:solidFill>
                  <a:schemeClr val="tx1"/>
                </a:solidFill>
              </a:rPr>
              <a:t>Position data = 32 bits (4 bytes) &amp; première valeur des datas = début du buffer &amp; data </a:t>
            </a:r>
            <a:r>
              <a:rPr lang="fr-FR" u="none" dirty="0" err="1">
                <a:solidFill>
                  <a:schemeClr val="tx1"/>
                </a:solidFill>
              </a:rPr>
              <a:t>tighly</a:t>
            </a:r>
            <a:r>
              <a:rPr lang="fr-FR" u="none" dirty="0">
                <a:solidFill>
                  <a:schemeClr val="tx1"/>
                </a:solidFill>
              </a:rPr>
              <a:t> </a:t>
            </a:r>
            <a:r>
              <a:rPr lang="fr-FR" u="none" dirty="0" err="1">
                <a:solidFill>
                  <a:schemeClr val="tx1"/>
                </a:solidFill>
              </a:rPr>
              <a:t>packed</a:t>
            </a:r>
            <a:r>
              <a:rPr lang="fr-FR" u="none" dirty="0">
                <a:solidFill>
                  <a:schemeClr val="tx1"/>
                </a:solidFill>
              </a:rPr>
              <a:t>.</a:t>
            </a:r>
          </a:p>
          <a:p>
            <a:r>
              <a:rPr lang="fr-FR" u="none" dirty="0">
                <a:solidFill>
                  <a:schemeClr val="tx1"/>
                </a:solidFill>
              </a:rPr>
              <a:t>1</a:t>
            </a:r>
            <a:r>
              <a:rPr lang="fr-FR" u="none" baseline="30000" dirty="0">
                <a:solidFill>
                  <a:schemeClr val="tx1"/>
                </a:solidFill>
              </a:rPr>
              <a:t>er</a:t>
            </a:r>
            <a:r>
              <a:rPr lang="fr-FR" u="none" dirty="0">
                <a:solidFill>
                  <a:schemeClr val="tx1"/>
                </a:solidFill>
              </a:rPr>
              <a:t> argument : (VOIR PLUS TARD) </a:t>
            </a:r>
            <a:r>
              <a:rPr lang="fr-CH" dirty="0" err="1"/>
              <a:t>layout</a:t>
            </a:r>
            <a:r>
              <a:rPr lang="fr-CH" dirty="0"/>
              <a:t> (location = 0). </a:t>
            </a:r>
          </a:p>
          <a:p>
            <a:r>
              <a:rPr lang="fr-CH" u="none" dirty="0">
                <a:solidFill>
                  <a:schemeClr val="tx1"/>
                </a:solidFill>
              </a:rPr>
              <a:t>4eme argument: Data normalisée ou non</a:t>
            </a:r>
          </a:p>
          <a:p>
            <a:r>
              <a:rPr lang="fr-CH" u="none" dirty="0">
                <a:solidFill>
                  <a:schemeClr val="tx1"/>
                </a:solidFill>
              </a:rPr>
              <a:t>STRIDE: espace entre les attributs de sommets consécutifs.</a:t>
            </a:r>
          </a:p>
          <a:p>
            <a:r>
              <a:rPr lang="fr-CH" u="none" dirty="0">
                <a:solidFill>
                  <a:schemeClr val="tx1"/>
                </a:solidFill>
              </a:rPr>
              <a:t>Offset: décalage des points de départ des données dans le buffer.</a:t>
            </a:r>
          </a:p>
          <a:p>
            <a:r>
              <a:rPr lang="fr-CH" u="none" dirty="0">
                <a:solidFill>
                  <a:schemeClr val="tx1"/>
                </a:solidFill>
              </a:rPr>
              <a:t>Enable = activer l’attribut du sommet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29944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u="none" dirty="0">
                <a:solidFill>
                  <a:schemeClr val="tx1"/>
                </a:solidFill>
              </a:rPr>
              <a:t>Vertex buffer </a:t>
            </a:r>
            <a:r>
              <a:rPr lang="fr-FR" u="none" dirty="0" err="1">
                <a:solidFill>
                  <a:schemeClr val="tx1"/>
                </a:solidFill>
              </a:rPr>
              <a:t>object</a:t>
            </a:r>
            <a:r>
              <a:rPr lang="fr-FR" u="none" dirty="0">
                <a:solidFill>
                  <a:schemeClr val="tx1"/>
                </a:solidFill>
              </a:rPr>
              <a:t> (VBO) peut stocker un grand nombre de sommets dans la mémoire du GPU. Bien car envoi de données de </a:t>
            </a:r>
            <a:r>
              <a:rPr lang="fr-FR" u="none" dirty="0" err="1">
                <a:solidFill>
                  <a:schemeClr val="tx1"/>
                </a:solidFill>
              </a:rPr>
              <a:t>cpu</a:t>
            </a:r>
            <a:r>
              <a:rPr lang="fr-FR" u="none" dirty="0">
                <a:solidFill>
                  <a:schemeClr val="tx1"/>
                </a:solidFill>
              </a:rPr>
              <a:t> à </a:t>
            </a:r>
            <a:r>
              <a:rPr lang="fr-FR" u="none" dirty="0" err="1">
                <a:solidFill>
                  <a:schemeClr val="tx1"/>
                </a:solidFill>
              </a:rPr>
              <a:t>gpu</a:t>
            </a:r>
            <a:r>
              <a:rPr lang="fr-FR" u="none" dirty="0">
                <a:solidFill>
                  <a:schemeClr val="tx1"/>
                </a:solidFill>
              </a:rPr>
              <a:t> est très lent. Ensuite vertex </a:t>
            </a:r>
            <a:r>
              <a:rPr lang="fr-FR" u="none" dirty="0" err="1">
                <a:solidFill>
                  <a:schemeClr val="tx1"/>
                </a:solidFill>
              </a:rPr>
              <a:t>shader</a:t>
            </a:r>
            <a:r>
              <a:rPr lang="fr-FR" u="none" dirty="0">
                <a:solidFill>
                  <a:schemeClr val="tx1"/>
                </a:solidFill>
              </a:rPr>
              <a:t> à accès instantanément à tous les sommets.</a:t>
            </a:r>
          </a:p>
          <a:p>
            <a:r>
              <a:rPr lang="fr-FR" u="none" dirty="0">
                <a:solidFill>
                  <a:schemeClr val="tx1"/>
                </a:solidFill>
              </a:rPr>
              <a:t>Position data = 32 bits (4 bytes) &amp; première valeur des datas = début du buffer &amp; data </a:t>
            </a:r>
            <a:r>
              <a:rPr lang="fr-FR" u="none" dirty="0" err="1">
                <a:solidFill>
                  <a:schemeClr val="tx1"/>
                </a:solidFill>
              </a:rPr>
              <a:t>tighly</a:t>
            </a:r>
            <a:r>
              <a:rPr lang="fr-FR" u="none" dirty="0">
                <a:solidFill>
                  <a:schemeClr val="tx1"/>
                </a:solidFill>
              </a:rPr>
              <a:t> </a:t>
            </a:r>
            <a:r>
              <a:rPr lang="fr-FR" u="none" dirty="0" err="1">
                <a:solidFill>
                  <a:schemeClr val="tx1"/>
                </a:solidFill>
              </a:rPr>
              <a:t>packed</a:t>
            </a:r>
            <a:r>
              <a:rPr lang="fr-FR" u="none" dirty="0">
                <a:solidFill>
                  <a:schemeClr val="tx1"/>
                </a:solidFill>
              </a:rPr>
              <a:t>.</a:t>
            </a:r>
          </a:p>
          <a:p>
            <a:r>
              <a:rPr lang="fr-FR" u="none" dirty="0">
                <a:solidFill>
                  <a:schemeClr val="tx1"/>
                </a:solidFill>
              </a:rPr>
              <a:t>1</a:t>
            </a:r>
            <a:r>
              <a:rPr lang="fr-FR" u="none" baseline="30000" dirty="0">
                <a:solidFill>
                  <a:schemeClr val="tx1"/>
                </a:solidFill>
              </a:rPr>
              <a:t>er</a:t>
            </a:r>
            <a:r>
              <a:rPr lang="fr-FR" u="none" dirty="0">
                <a:solidFill>
                  <a:schemeClr val="tx1"/>
                </a:solidFill>
              </a:rPr>
              <a:t> argument : (VOIR PLUS TARD) </a:t>
            </a:r>
            <a:r>
              <a:rPr lang="fr-CH" dirty="0" err="1"/>
              <a:t>layout</a:t>
            </a:r>
            <a:r>
              <a:rPr lang="fr-CH" dirty="0"/>
              <a:t> (location = 0). </a:t>
            </a:r>
          </a:p>
          <a:p>
            <a:r>
              <a:rPr lang="fr-CH" u="none" dirty="0">
                <a:solidFill>
                  <a:schemeClr val="tx1"/>
                </a:solidFill>
              </a:rPr>
              <a:t>4eme argument: Data normalisée ou non</a:t>
            </a:r>
          </a:p>
          <a:p>
            <a:r>
              <a:rPr lang="fr-CH" u="none" dirty="0">
                <a:solidFill>
                  <a:schemeClr val="tx1"/>
                </a:solidFill>
              </a:rPr>
              <a:t>STRIDE: espace entre les attributs de sommets consécutifs.</a:t>
            </a:r>
          </a:p>
          <a:p>
            <a:r>
              <a:rPr lang="fr-CH" u="none" dirty="0">
                <a:solidFill>
                  <a:schemeClr val="tx1"/>
                </a:solidFill>
              </a:rPr>
              <a:t>Offset: décalage des points de départ des données dans le buffer.</a:t>
            </a:r>
          </a:p>
          <a:p>
            <a:r>
              <a:rPr lang="fr-CH" u="none" dirty="0">
                <a:solidFill>
                  <a:schemeClr val="tx1"/>
                </a:solidFill>
              </a:rPr>
              <a:t>Enable = activer l’attribut du sommet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7203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u="none" dirty="0">
                <a:solidFill>
                  <a:schemeClr val="tx1"/>
                </a:solidFill>
              </a:rPr>
              <a:t>Vertex buffer </a:t>
            </a:r>
            <a:r>
              <a:rPr lang="fr-FR" u="none" dirty="0" err="1">
                <a:solidFill>
                  <a:schemeClr val="tx1"/>
                </a:solidFill>
              </a:rPr>
              <a:t>object</a:t>
            </a:r>
            <a:r>
              <a:rPr lang="fr-FR" u="none" dirty="0">
                <a:solidFill>
                  <a:schemeClr val="tx1"/>
                </a:solidFill>
              </a:rPr>
              <a:t> (VBO) peut stocker un grand nombre de sommets dans la mémoire du GPU. Bien car envoi de données de </a:t>
            </a:r>
            <a:r>
              <a:rPr lang="fr-FR" u="none" dirty="0" err="1">
                <a:solidFill>
                  <a:schemeClr val="tx1"/>
                </a:solidFill>
              </a:rPr>
              <a:t>cpu</a:t>
            </a:r>
            <a:r>
              <a:rPr lang="fr-FR" u="none" dirty="0">
                <a:solidFill>
                  <a:schemeClr val="tx1"/>
                </a:solidFill>
              </a:rPr>
              <a:t> à </a:t>
            </a:r>
            <a:r>
              <a:rPr lang="fr-FR" u="none" dirty="0" err="1">
                <a:solidFill>
                  <a:schemeClr val="tx1"/>
                </a:solidFill>
              </a:rPr>
              <a:t>gpu</a:t>
            </a:r>
            <a:r>
              <a:rPr lang="fr-FR" u="none" dirty="0">
                <a:solidFill>
                  <a:schemeClr val="tx1"/>
                </a:solidFill>
              </a:rPr>
              <a:t> est très lent. Ensuite vertex </a:t>
            </a:r>
            <a:r>
              <a:rPr lang="fr-FR" u="none" dirty="0" err="1">
                <a:solidFill>
                  <a:schemeClr val="tx1"/>
                </a:solidFill>
              </a:rPr>
              <a:t>shader</a:t>
            </a:r>
            <a:r>
              <a:rPr lang="fr-FR" u="none" dirty="0">
                <a:solidFill>
                  <a:schemeClr val="tx1"/>
                </a:solidFill>
              </a:rPr>
              <a:t> à accès instantanément à tous les sommets.</a:t>
            </a:r>
          </a:p>
          <a:p>
            <a:r>
              <a:rPr lang="fr-FR" u="none" dirty="0">
                <a:solidFill>
                  <a:schemeClr val="tx1"/>
                </a:solidFill>
              </a:rPr>
              <a:t>Position data = 32 bits (4 bytes) &amp; première valeur des datas = début du buffer &amp; data </a:t>
            </a:r>
            <a:r>
              <a:rPr lang="fr-FR" u="none" dirty="0" err="1">
                <a:solidFill>
                  <a:schemeClr val="tx1"/>
                </a:solidFill>
              </a:rPr>
              <a:t>tighly</a:t>
            </a:r>
            <a:r>
              <a:rPr lang="fr-FR" u="none" dirty="0">
                <a:solidFill>
                  <a:schemeClr val="tx1"/>
                </a:solidFill>
              </a:rPr>
              <a:t> </a:t>
            </a:r>
            <a:r>
              <a:rPr lang="fr-FR" u="none" dirty="0" err="1">
                <a:solidFill>
                  <a:schemeClr val="tx1"/>
                </a:solidFill>
              </a:rPr>
              <a:t>packed</a:t>
            </a:r>
            <a:r>
              <a:rPr lang="fr-FR" u="none" dirty="0">
                <a:solidFill>
                  <a:schemeClr val="tx1"/>
                </a:solidFill>
              </a:rPr>
              <a:t>.</a:t>
            </a:r>
            <a:endParaRPr lang="fr-CH" u="none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74659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u="none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6183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u="none" dirty="0">
                <a:solidFill>
                  <a:schemeClr val="tx1"/>
                </a:solidFill>
              </a:rPr>
              <a:t>4. </a:t>
            </a:r>
            <a:r>
              <a:rPr lang="fr-CH" u="none" dirty="0" err="1">
                <a:solidFill>
                  <a:schemeClr val="tx1"/>
                </a:solidFill>
              </a:rPr>
              <a:t>glUseProgram</a:t>
            </a:r>
            <a:r>
              <a:rPr lang="fr-CH" u="none" dirty="0">
                <a:solidFill>
                  <a:schemeClr val="tx1"/>
                </a:solidFill>
              </a:rPr>
              <a:t>() : voir slide 28 [Vertex Program].</a:t>
            </a:r>
          </a:p>
          <a:p>
            <a:r>
              <a:rPr lang="fr-CH" u="none" dirty="0">
                <a:solidFill>
                  <a:schemeClr val="tx1"/>
                </a:solidFill>
              </a:rPr>
              <a:t>Enable vertex permet de prendre en compte le vertex </a:t>
            </a:r>
            <a:r>
              <a:rPr lang="fr-CH" u="none" dirty="0" err="1">
                <a:solidFill>
                  <a:schemeClr val="tx1"/>
                </a:solidFill>
              </a:rPr>
              <a:t>attribute</a:t>
            </a:r>
            <a:r>
              <a:rPr lang="fr-CH" u="none" dirty="0">
                <a:solidFill>
                  <a:schemeClr val="tx1"/>
                </a:solidFill>
              </a:rPr>
              <a:t> à la location 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17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30672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u="none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06820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u="sng" dirty="0">
                <a:solidFill>
                  <a:schemeClr val="tx1"/>
                </a:solidFill>
              </a:rPr>
              <a:t>Primitives géométriques:</a:t>
            </a:r>
            <a:r>
              <a:rPr lang="fr-FR" u="none" dirty="0">
                <a:solidFill>
                  <a:schemeClr val="tx1"/>
                </a:solidFill>
              </a:rPr>
              <a:t> segments de droite, arcs de cercle, courbes de Bézier, polygones, …</a:t>
            </a:r>
            <a:endParaRPr lang="fr-CH" u="none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19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89829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u="none" dirty="0" err="1">
                <a:solidFill>
                  <a:schemeClr val="tx1"/>
                </a:solidFill>
              </a:rPr>
              <a:t>Layout</a:t>
            </a:r>
            <a:r>
              <a:rPr lang="fr-CH" u="none" dirty="0">
                <a:solidFill>
                  <a:schemeClr val="tx1"/>
                </a:solidFill>
              </a:rPr>
              <a:t> (location = 0) : comme on a vu auparavant (définie la localisation de l’attribut).</a:t>
            </a:r>
          </a:p>
          <a:p>
            <a:r>
              <a:rPr lang="fr-CH" u="none" dirty="0">
                <a:solidFill>
                  <a:schemeClr val="tx1"/>
                </a:solidFill>
              </a:rPr>
              <a:t>Keyword IN : ici prend en compte que position data = seulement un vec3 pour position du sommet (1 sommet = 3 coordonnées (</a:t>
            </a:r>
            <a:r>
              <a:rPr lang="fr-CH" u="none" dirty="0" err="1">
                <a:solidFill>
                  <a:schemeClr val="tx1"/>
                </a:solidFill>
              </a:rPr>
              <a:t>x,y,z</a:t>
            </a:r>
            <a:r>
              <a:rPr lang="fr-CH" u="none" dirty="0">
                <a:solidFill>
                  <a:schemeClr val="tx1"/>
                </a:solidFill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W component = perspective.</a:t>
            </a:r>
          </a:p>
          <a:p>
            <a:endParaRPr lang="fr-CH" u="none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3579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Kind of primitives = points, </a:t>
            </a:r>
            <a:r>
              <a:rPr lang="fr-CH" dirty="0" err="1"/>
              <a:t>lines</a:t>
            </a:r>
            <a:r>
              <a:rPr lang="fr-CH" dirty="0"/>
              <a:t>, triangles, …</a:t>
            </a:r>
          </a:p>
          <a:p>
            <a:r>
              <a:rPr lang="fr-CH" dirty="0" err="1"/>
              <a:t>Array</a:t>
            </a:r>
            <a:r>
              <a:rPr lang="fr-CH" dirty="0"/>
              <a:t> = VAO (Vertex </a:t>
            </a:r>
            <a:r>
              <a:rPr lang="fr-CH" dirty="0" err="1"/>
              <a:t>Array</a:t>
            </a:r>
            <a:r>
              <a:rPr lang="fr-CH" dirty="0"/>
              <a:t> Object) -&gt; un index dans VBO = un tableau VAO (dans lequel il y a les </a:t>
            </a:r>
            <a:r>
              <a:rPr lang="fr-CH" dirty="0" err="1"/>
              <a:t>attribute</a:t>
            </a:r>
            <a:r>
              <a:rPr lang="fr-CH" dirty="0"/>
              <a:t> pointer)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21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183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u="sng" dirty="0"/>
              <a:t>Tessellation:</a:t>
            </a:r>
            <a:r>
              <a:rPr lang="fr-CH" u="none" dirty="0"/>
              <a:t> pavage du plan = ensemble de portion du plan</a:t>
            </a:r>
            <a:r>
              <a:rPr lang="fr-CH" dirty="0"/>
              <a:t> donc l’union est le plan tout entier.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22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71882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Calcule réaliste vs Calcule en temps réel (on s’intéresse </a:t>
            </a:r>
            <a:r>
              <a:rPr lang="fr-CH" u="none" dirty="0"/>
              <a:t>à eux)</a:t>
            </a:r>
          </a:p>
          <a:p>
            <a:r>
              <a:rPr lang="fr-CH" u="sng" dirty="0"/>
              <a:t>OpenGL:</a:t>
            </a:r>
            <a:r>
              <a:rPr lang="fr-CH" u="none" dirty="0"/>
              <a:t> est une API (</a:t>
            </a:r>
            <a:r>
              <a:rPr lang="fr-CH" dirty="0"/>
              <a:t>Application </a:t>
            </a:r>
            <a:r>
              <a:rPr lang="fr-CH" dirty="0" err="1"/>
              <a:t>Programming</a:t>
            </a:r>
            <a:r>
              <a:rPr lang="fr-CH" dirty="0"/>
              <a:t> Interface</a:t>
            </a:r>
            <a:r>
              <a:rPr lang="fr-CH" u="none" dirty="0"/>
              <a:t>) graphique, langage utilisé est le C++. Notion d’Objets dans </a:t>
            </a:r>
            <a:r>
              <a:rPr lang="fr-CH" u="none" dirty="0" err="1"/>
              <a:t>OpenGl</a:t>
            </a:r>
            <a:r>
              <a:rPr lang="fr-CH" u="none" dirty="0"/>
              <a:t> -&gt; collection qui représente les paramètres de quelque chose (taille, couleur, ...). GLSL langage des </a:t>
            </a:r>
            <a:r>
              <a:rPr lang="fr-CH" u="none" dirty="0" err="1"/>
              <a:t>shaders</a:t>
            </a:r>
            <a:r>
              <a:rPr lang="fr-CH" u="none" dirty="0"/>
              <a:t>.</a:t>
            </a:r>
            <a:endParaRPr lang="fr-CH" u="sng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300382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23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85367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Les </a:t>
            </a:r>
            <a:r>
              <a:rPr lang="fr-CH" dirty="0" err="1"/>
              <a:t>Normalized</a:t>
            </a:r>
            <a:r>
              <a:rPr lang="fr-CH" dirty="0"/>
              <a:t> </a:t>
            </a:r>
            <a:r>
              <a:rPr lang="fr-CH" dirty="0" err="1"/>
              <a:t>Device</a:t>
            </a:r>
            <a:r>
              <a:rPr lang="fr-CH" dirty="0"/>
              <a:t> </a:t>
            </a:r>
            <a:r>
              <a:rPr lang="fr-CH" dirty="0" err="1"/>
              <a:t>Coordinates</a:t>
            </a:r>
            <a:r>
              <a:rPr lang="fr-CH" dirty="0"/>
              <a:t> (NDC) sont données au </a:t>
            </a:r>
            <a:r>
              <a:rPr lang="fr-CH" dirty="0" err="1"/>
              <a:t>rasterizer</a:t>
            </a:r>
            <a:r>
              <a:rPr lang="fr-CH" dirty="0"/>
              <a:t> pour les transformer en coordonnées 2D / pixels de l’écran.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24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954258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i="0" u="none" dirty="0"/>
              <a:t>Ce </a:t>
            </a:r>
            <a:r>
              <a:rPr lang="fr-CH" i="0" u="none" dirty="0" err="1"/>
              <a:t>step</a:t>
            </a:r>
            <a:r>
              <a:rPr lang="fr-CH" i="0" u="none" dirty="0"/>
              <a:t> va éliminer toutes les données utiles pour le rendu des pixels qui sont en dehors de la vue. Ce qui permet d’augmenter les performances.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25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302616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26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603937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27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94381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glShaderSource</a:t>
            </a:r>
            <a:r>
              <a:rPr lang="fr-CH" dirty="0"/>
              <a:t>: 2eme arg: nb de string passé dans le code source, 4eme: spécifie la longueur des strings.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28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50024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29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993320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u="sng" dirty="0"/>
              <a:t>Global variables:</a:t>
            </a:r>
            <a:r>
              <a:rPr lang="fr-CH" u="none" dirty="0"/>
              <a:t> unique par </a:t>
            </a:r>
            <a:r>
              <a:rPr lang="fr-CH" u="none" dirty="0" err="1"/>
              <a:t>shader</a:t>
            </a:r>
            <a:r>
              <a:rPr lang="fr-CH" u="none" dirty="0"/>
              <a:t> program, peut être accéder par n’importe quel </a:t>
            </a:r>
            <a:r>
              <a:rPr lang="fr-CH" u="none" dirty="0" err="1"/>
              <a:t>shader</a:t>
            </a:r>
            <a:r>
              <a:rPr lang="fr-CH" u="none" dirty="0"/>
              <a:t>, à n’importe quelle étape du </a:t>
            </a:r>
            <a:r>
              <a:rPr lang="fr-CH" u="none" dirty="0" err="1"/>
              <a:t>shader</a:t>
            </a:r>
            <a:r>
              <a:rPr lang="fr-CH" u="none" dirty="0"/>
              <a:t> program. Variable garde sa valeur tant que pas reset/update.</a:t>
            </a:r>
            <a:br>
              <a:rPr lang="fr-CH" u="none" dirty="0"/>
            </a:br>
            <a:r>
              <a:rPr lang="fr-CH" u="none" dirty="0"/>
              <a:t>-&gt; permettent de communique avec notre Vertex/Fragment </a:t>
            </a:r>
            <a:r>
              <a:rPr lang="fr-CH" u="none" dirty="0" err="1"/>
              <a:t>shader</a:t>
            </a:r>
            <a:r>
              <a:rPr lang="fr-CH" u="none" dirty="0"/>
              <a:t> depuis «dehors».</a:t>
            </a:r>
          </a:p>
          <a:p>
            <a:r>
              <a:rPr lang="fr-CH" u="none" dirty="0"/>
              <a:t>Exemple dans fragment </a:t>
            </a:r>
            <a:r>
              <a:rPr lang="fr-CH" u="none" dirty="0" err="1"/>
              <a:t>shader</a:t>
            </a:r>
            <a:r>
              <a:rPr lang="fr-CH" u="none" dirty="0"/>
              <a:t>.</a:t>
            </a:r>
            <a:endParaRPr lang="fr-CH" u="sng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30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211227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Fait automatiquement par OpenGL mais doit activer la fonctionnalité.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31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94059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32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46774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CH" u="none" dirty="0"/>
              <a:t>On a un grand tableau et on récupère les attributs en faisait le x </a:t>
            </a:r>
            <a:r>
              <a:rPr lang="fr-CH" u="none" dirty="0" err="1"/>
              <a:t>ème</a:t>
            </a:r>
            <a:r>
              <a:rPr lang="fr-CH" u="none" dirty="0"/>
              <a:t> à partir de, etc.</a:t>
            </a:r>
          </a:p>
          <a:p>
            <a:pPr marL="228600" indent="-228600">
              <a:buAutoNum type="arabicParenR"/>
            </a:pPr>
            <a:r>
              <a:rPr lang="fr-CH" u="none" dirty="0"/>
              <a:t>Beaucoup de copié/collé et beaucoup de </a:t>
            </a:r>
            <a:r>
              <a:rPr lang="fr-CH" u="none" dirty="0" err="1"/>
              <a:t>shader</a:t>
            </a:r>
            <a:r>
              <a:rPr lang="fr-CH" u="none" dirty="0"/>
              <a:t> disponible sur internet pour faire telle ou telle chose.</a:t>
            </a:r>
          </a:p>
          <a:p>
            <a:pPr marL="228600" indent="-228600">
              <a:buAutoNum type="arabicParenR"/>
            </a:pPr>
            <a:r>
              <a:rPr lang="fr-CH" u="none" dirty="0"/>
              <a:t>Envoyé un maximum de données en même temps pour éviter les synchronisations.</a:t>
            </a:r>
          </a:p>
          <a:p>
            <a:pPr marL="0" indent="0">
              <a:buNone/>
            </a:pPr>
            <a:r>
              <a:rPr lang="fr-CH" u="none" dirty="0"/>
              <a:t>PCI = </a:t>
            </a:r>
            <a:r>
              <a:rPr lang="fr-CH" u="none" dirty="0" err="1"/>
              <a:t>Peripheral</a:t>
            </a:r>
            <a:r>
              <a:rPr lang="fr-CH" u="none" dirty="0"/>
              <a:t> Component </a:t>
            </a:r>
            <a:r>
              <a:rPr lang="fr-CH" u="none" dirty="0" err="1"/>
              <a:t>Interconnect</a:t>
            </a:r>
            <a:r>
              <a:rPr lang="fr-CH" u="none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900154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u="none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33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185036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u="none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34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72148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35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480498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On n'a pas de relation 1 pour 1 entre chaque étape du pipeline: on peut faire 1 vertex </a:t>
            </a:r>
            <a:r>
              <a:rPr lang="fr-CH" dirty="0" err="1"/>
              <a:t>shader</a:t>
            </a:r>
            <a:r>
              <a:rPr lang="fr-CH" dirty="0"/>
              <a:t> puis 150 fragment </a:t>
            </a:r>
            <a:r>
              <a:rPr lang="fr-CH" dirty="0" err="1"/>
              <a:t>shaders</a:t>
            </a:r>
            <a:r>
              <a:rPr lang="fr-CH" dirty="0"/>
              <a:t>.</a:t>
            </a:r>
          </a:p>
          <a:p>
            <a:r>
              <a:rPr lang="fr-CH" dirty="0"/>
              <a:t>Output data -&gt; </a:t>
            </a:r>
            <a:r>
              <a:rPr lang="fr-CH" dirty="0" err="1"/>
              <a:t>framebuffer</a:t>
            </a:r>
            <a:r>
              <a:rPr lang="fr-CH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36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25090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On utilise des images texture 2D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37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11524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u="sng" dirty="0" err="1"/>
              <a:t>Combining</a:t>
            </a:r>
            <a:r>
              <a:rPr lang="fr-CH" u="sng" dirty="0"/>
              <a:t> matrice:</a:t>
            </a:r>
            <a:r>
              <a:rPr lang="fr-CH" u="none" dirty="0"/>
              <a:t> à savoir que multiplication matrice = lire de droite  a gauche pour l’ordre des opérations.</a:t>
            </a:r>
            <a:endParaRPr lang="fr-CH" u="sng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38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260990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u="sng" dirty="0" err="1"/>
              <a:t>Scaling</a:t>
            </a:r>
            <a:r>
              <a:rPr lang="fr-CH" u="sng" dirty="0"/>
              <a:t>:</a:t>
            </a:r>
            <a:r>
              <a:rPr lang="fr-CH" u="none" dirty="0"/>
              <a:t> </a:t>
            </a:r>
            <a:r>
              <a:rPr lang="fr-CH" u="none" dirty="0" err="1"/>
              <a:t>increase</a:t>
            </a:r>
            <a:r>
              <a:rPr lang="fr-CH" u="none" dirty="0"/>
              <a:t> the </a:t>
            </a:r>
            <a:r>
              <a:rPr lang="fr-CH" u="none" dirty="0" err="1"/>
              <a:t>length</a:t>
            </a:r>
            <a:r>
              <a:rPr lang="fr-CH" u="none" dirty="0"/>
              <a:t> of the </a:t>
            </a:r>
            <a:r>
              <a:rPr lang="fr-CH" u="none" dirty="0" err="1"/>
              <a:t>arrow</a:t>
            </a:r>
            <a:r>
              <a:rPr lang="fr-CH" u="none" dirty="0"/>
              <a:t>.</a:t>
            </a:r>
          </a:p>
          <a:p>
            <a:r>
              <a:rPr lang="fr-CH" u="sng" dirty="0"/>
              <a:t>Translation:</a:t>
            </a:r>
            <a:r>
              <a:rPr lang="fr-CH" u="none" dirty="0"/>
              <a:t> </a:t>
            </a:r>
            <a:r>
              <a:rPr lang="fr-CH" u="none" dirty="0" err="1"/>
              <a:t>adding</a:t>
            </a:r>
            <a:r>
              <a:rPr lang="fr-CH" u="none" dirty="0"/>
              <a:t> a </a:t>
            </a:r>
            <a:r>
              <a:rPr lang="fr-CH" u="none" dirty="0" err="1"/>
              <a:t>vector</a:t>
            </a:r>
            <a:r>
              <a:rPr lang="fr-CH" u="none" dirty="0"/>
              <a:t> to </a:t>
            </a:r>
            <a:r>
              <a:rPr lang="fr-CH" u="none" dirty="0" err="1"/>
              <a:t>another</a:t>
            </a:r>
            <a:r>
              <a:rPr lang="fr-CH" u="none" dirty="0"/>
              <a:t> one.</a:t>
            </a:r>
          </a:p>
          <a:p>
            <a:r>
              <a:rPr lang="fr-CH" u="sng" dirty="0"/>
              <a:t>Rotation:</a:t>
            </a:r>
            <a:r>
              <a:rPr lang="fr-CH" u="none" dirty="0"/>
              <a:t> </a:t>
            </a:r>
            <a:r>
              <a:rPr lang="fr-CH" u="none" dirty="0" err="1"/>
              <a:t>Rotate</a:t>
            </a:r>
            <a:r>
              <a:rPr lang="fr-CH" u="none" dirty="0"/>
              <a:t> a </a:t>
            </a:r>
            <a:r>
              <a:rPr lang="fr-CH" u="none" dirty="0" err="1"/>
              <a:t>vector</a:t>
            </a:r>
            <a:r>
              <a:rPr lang="fr-CH" u="none" dirty="0"/>
              <a:t> </a:t>
            </a:r>
            <a:r>
              <a:rPr lang="fr-CH" u="none" dirty="0" err="1"/>
              <a:t>around</a:t>
            </a:r>
            <a:r>
              <a:rPr lang="fr-CH" u="none" dirty="0"/>
              <a:t> an axis.</a:t>
            </a:r>
            <a:endParaRPr lang="fr-CH" u="sng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39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586118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On </a:t>
            </a:r>
            <a:r>
              <a:rPr lang="fr-CH" dirty="0" err="1"/>
              <a:t>def</a:t>
            </a:r>
            <a:r>
              <a:rPr lang="fr-CH" dirty="0"/>
              <a:t> trans = </a:t>
            </a:r>
            <a:r>
              <a:rPr lang="fr-CH" dirty="0" err="1"/>
              <a:t>identity</a:t>
            </a:r>
            <a:r>
              <a:rPr lang="fr-CH" dirty="0"/>
              <a:t> sinon que des 0 et pas de translation possible (2eme ligne).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40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688593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Avantages a transformer les coordonnées en système de coordonnées intermédiaire est que certaines opérations / calculs sont plus faciles dans ces systèmes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41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311283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42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59428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u="sng" dirty="0" err="1"/>
              <a:t>Representation</a:t>
            </a:r>
            <a:r>
              <a:rPr lang="fr-CH" u="sng" dirty="0"/>
              <a:t> des data:</a:t>
            </a:r>
            <a:r>
              <a:rPr lang="fr-CH" u="none" dirty="0"/>
              <a:t> Comme dit avant on travail avec des vec3, vec4 ou matrices dans lesquels on a les attributs, etc.</a:t>
            </a:r>
            <a:endParaRPr lang="fr-CH" u="sng" dirty="0"/>
          </a:p>
          <a:p>
            <a:r>
              <a:rPr lang="fr-CH" u="sng" dirty="0"/>
              <a:t>Et donc but d’abstraire les types:</a:t>
            </a:r>
            <a:r>
              <a:rPr lang="fr-CH" u="none" dirty="0"/>
              <a:t> </a:t>
            </a:r>
            <a:r>
              <a:rPr lang="fr-CH" dirty="0"/>
              <a:t>genre lumière au lieu de matrices / vecteurs : Typage permettant d’éviter les mauvaises manipulations sur les objets.</a:t>
            </a:r>
          </a:p>
          <a:p>
            <a:endParaRPr lang="fr-CH" dirty="0"/>
          </a:p>
          <a:p>
            <a:r>
              <a:rPr lang="fr-CH" u="sng" dirty="0"/>
              <a:t>DSL:</a:t>
            </a:r>
            <a:r>
              <a:rPr lang="fr-CH" u="none" dirty="0"/>
              <a:t> facilité la création et l’utilisation des </a:t>
            </a:r>
            <a:r>
              <a:rPr lang="fr-CH" u="none" dirty="0" err="1"/>
              <a:t>shaders</a:t>
            </a:r>
            <a:r>
              <a:rPr lang="fr-CH" u="none" dirty="0"/>
              <a:t> (quelque chose de </a:t>
            </a:r>
            <a:r>
              <a:rPr lang="fr-CH" u="none" dirty="0" err="1"/>
              <a:t>semblabe</a:t>
            </a:r>
            <a:r>
              <a:rPr lang="fr-CH" u="none" dirty="0"/>
              <a:t> a Java : </a:t>
            </a:r>
            <a:r>
              <a:rPr lang="fr-CH" u="none" dirty="0" err="1"/>
              <a:t>monObjet.x</a:t>
            </a:r>
            <a:r>
              <a:rPr lang="fr-CH" u="none" dirty="0"/>
              <a:t> , etc…)</a:t>
            </a:r>
            <a:endParaRPr lang="fr-CH" u="sng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297844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43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438209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44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14632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Une fois que tous les sommets sont transformés dans le clip </a:t>
            </a:r>
            <a:r>
              <a:rPr lang="fr-CH" dirty="0" err="1"/>
              <a:t>space</a:t>
            </a:r>
            <a:r>
              <a:rPr lang="fr-CH" dirty="0"/>
              <a:t> : final opération perspective division </a:t>
            </a:r>
            <a:r>
              <a:rPr lang="fr-CH" dirty="0">
                <a:sym typeface="Wingdings" panose="05000000000000000000" pitchFamily="2" charset="2"/>
              </a:rPr>
              <a:t> on divise x, y et z par w (perspective) = perspective projection matrix (Near place / far plane, …).</a:t>
            </a:r>
          </a:p>
          <a:p>
            <a:r>
              <a:rPr lang="fr-CH" dirty="0">
                <a:sym typeface="Wingdings" panose="05000000000000000000" pitchFamily="2" charset="2"/>
              </a:rPr>
              <a:t>Après cette étape on </a:t>
            </a:r>
            <a:r>
              <a:rPr lang="fr-CH" dirty="0" err="1">
                <a:sym typeface="Wingdings" panose="05000000000000000000" pitchFamily="2" charset="2"/>
              </a:rPr>
              <a:t>map</a:t>
            </a:r>
            <a:r>
              <a:rPr lang="fr-CH" dirty="0">
                <a:sym typeface="Wingdings" panose="05000000000000000000" pitchFamily="2" charset="2"/>
              </a:rPr>
              <a:t> les </a:t>
            </a:r>
            <a:r>
              <a:rPr lang="fr-CH" dirty="0" err="1">
                <a:sym typeface="Wingdings" panose="05000000000000000000" pitchFamily="2" charset="2"/>
              </a:rPr>
              <a:t>coordonées</a:t>
            </a:r>
            <a:r>
              <a:rPr lang="fr-CH" dirty="0">
                <a:sym typeface="Wingdings" panose="05000000000000000000" pitchFamily="2" charset="2"/>
              </a:rPr>
              <a:t> en screen </a:t>
            </a:r>
            <a:r>
              <a:rPr lang="fr-CH" dirty="0" err="1">
                <a:sym typeface="Wingdings" panose="05000000000000000000" pitchFamily="2" charset="2"/>
              </a:rPr>
              <a:t>coordinates</a:t>
            </a:r>
            <a:r>
              <a:rPr lang="fr-CH" dirty="0">
                <a:sym typeface="Wingdings" panose="05000000000000000000" pitchFamily="2" charset="2"/>
              </a:rPr>
              <a:t> (usage of </a:t>
            </a:r>
            <a:r>
              <a:rPr lang="fr-CH" dirty="0" err="1">
                <a:sym typeface="Wingdings" panose="05000000000000000000" pitchFamily="2" charset="2"/>
              </a:rPr>
              <a:t>glViewPort</a:t>
            </a:r>
            <a:r>
              <a:rPr lang="fr-CH" dirty="0">
                <a:sym typeface="Wingdings" panose="05000000000000000000" pitchFamily="2" charset="2"/>
              </a:rPr>
              <a:t>)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45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26422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46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477322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47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218345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Après peut utiliser les mouse input et les </a:t>
            </a:r>
            <a:r>
              <a:rPr lang="fr-CH" dirty="0" err="1"/>
              <a:t>euler</a:t>
            </a:r>
            <a:r>
              <a:rPr lang="fr-CH" dirty="0"/>
              <a:t> angles (mais plus </a:t>
            </a:r>
            <a:r>
              <a:rPr lang="fr-CH" dirty="0" err="1"/>
              <a:t>tricky</a:t>
            </a:r>
            <a:r>
              <a:rPr lang="fr-CH" dirty="0"/>
              <a:t>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48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441448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49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68501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50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8202601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Eviter de se soucier de comment et ou trouver les attributs des sommets (avec les offsets et les strides).</a:t>
            </a:r>
          </a:p>
          <a:p>
            <a:r>
              <a:rPr lang="fr-CH" dirty="0"/>
              <a:t>Ex: au lieu de prendre 3 </a:t>
            </a:r>
            <a:r>
              <a:rPr lang="fr-CH" dirty="0" err="1"/>
              <a:t>floats</a:t>
            </a:r>
            <a:r>
              <a:rPr lang="fr-CH" dirty="0"/>
              <a:t> qui représentent les composants RGB, on a un objet de type couleur : </a:t>
            </a:r>
            <a:r>
              <a:rPr lang="fr-CH" dirty="0" err="1"/>
              <a:t>objet.red</a:t>
            </a:r>
            <a:r>
              <a:rPr lang="fr-CH" dirty="0"/>
              <a:t> = 1.0f , etc.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51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22460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Eviter de se soucier de comment et ou trouver les attributs des sommets (avec les offsets et les strides).</a:t>
            </a:r>
          </a:p>
          <a:p>
            <a:r>
              <a:rPr lang="fr-CH" dirty="0"/>
              <a:t>Ex: au lieu de prendre 3 </a:t>
            </a:r>
            <a:r>
              <a:rPr lang="fr-CH" dirty="0" err="1"/>
              <a:t>floats</a:t>
            </a:r>
            <a:r>
              <a:rPr lang="fr-CH" dirty="0"/>
              <a:t> qui représentent les composants RGB, on a un objet de type couleur : </a:t>
            </a:r>
            <a:r>
              <a:rPr lang="fr-CH" dirty="0" err="1"/>
              <a:t>objet.red</a:t>
            </a:r>
            <a:r>
              <a:rPr lang="fr-CH" dirty="0"/>
              <a:t> = 1.0f , etc.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52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31158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u="none" dirty="0">
                <a:solidFill>
                  <a:schemeClr val="tx1"/>
                </a:solidFill>
              </a:rPr>
              <a:t>Dans OpenGL tout est dans l’espace 3D mais l’écran d’affichage (</a:t>
            </a:r>
            <a:r>
              <a:rPr lang="fr-CH" u="none" dirty="0" err="1">
                <a:solidFill>
                  <a:schemeClr val="tx1"/>
                </a:solidFill>
              </a:rPr>
              <a:t>window</a:t>
            </a:r>
            <a:r>
              <a:rPr lang="fr-CH" u="none" dirty="0">
                <a:solidFill>
                  <a:schemeClr val="tx1"/>
                </a:solidFill>
              </a:rPr>
              <a:t>) est un 2D </a:t>
            </a:r>
            <a:r>
              <a:rPr lang="fr-CH" u="none" dirty="0" err="1">
                <a:solidFill>
                  <a:schemeClr val="tx1"/>
                </a:solidFill>
              </a:rPr>
              <a:t>array</a:t>
            </a:r>
            <a:r>
              <a:rPr lang="fr-CH" u="none" dirty="0">
                <a:solidFill>
                  <a:schemeClr val="tx1"/>
                </a:solidFill>
              </a:rPr>
              <a:t> de pixels. Donc une grande partie du travail d’OpenGL consistera à transformer toutes les coordonnées 3D en pixel 2D pour l’écran.</a:t>
            </a:r>
          </a:p>
          <a:p>
            <a:r>
              <a:rPr lang="fr-CH" u="none" dirty="0">
                <a:solidFill>
                  <a:schemeClr val="tx1"/>
                </a:solidFill>
                <a:sym typeface="Wingdings" panose="05000000000000000000" pitchFamily="2" charset="2"/>
              </a:rPr>
              <a:t> Ce processus est fait par le pipeline graphique.</a:t>
            </a:r>
            <a:endParaRPr lang="fr-CH" u="none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47871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53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791328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Fragment_position</a:t>
            </a:r>
            <a:r>
              <a:rPr lang="fr-CH" dirty="0"/>
              <a:t> : contient les coordonnées sur la fenêtre (pixel) du fragment. (x, y, z, 1/w)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54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226964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55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505419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Matrice de model, </a:t>
            </a:r>
            <a:r>
              <a:rPr lang="fr-CH" dirty="0" err="1"/>
              <a:t>view</a:t>
            </a:r>
            <a:r>
              <a:rPr lang="fr-CH" dirty="0"/>
              <a:t>, projection qu’on peut passer en var uniformes : applique sur le Domaine du vs pour transformation en NDC, etc.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56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1731545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Dans exemple: B = {</a:t>
            </a:r>
            <a:r>
              <a:rPr lang="fr-CH" dirty="0" err="1"/>
              <a:t>gl_position</a:t>
            </a:r>
            <a:r>
              <a:rPr lang="fr-CH" dirty="0"/>
              <a:t>, </a:t>
            </a:r>
            <a:r>
              <a:rPr lang="fr-CH" dirty="0" err="1"/>
              <a:t>vertexColor</a:t>
            </a:r>
            <a:r>
              <a:rPr lang="fr-CH" dirty="0"/>
              <a:t>} , </a:t>
            </a:r>
            <a:r>
              <a:rPr lang="fr-CH" dirty="0" err="1"/>
              <a:t>subset</a:t>
            </a:r>
            <a:r>
              <a:rPr lang="fr-CH" dirty="0"/>
              <a:t>(B) = {</a:t>
            </a:r>
            <a:r>
              <a:rPr lang="fr-CH" dirty="0" err="1"/>
              <a:t>vertexColor</a:t>
            </a:r>
            <a:r>
              <a:rPr lang="fr-CH" dirty="0"/>
              <a:t>}, C = {</a:t>
            </a:r>
            <a:r>
              <a:rPr lang="fr-CH" dirty="0" err="1"/>
              <a:t>vertexColor</a:t>
            </a:r>
            <a:r>
              <a:rPr lang="fr-CH" dirty="0"/>
              <a:t>}, D = {</a:t>
            </a:r>
            <a:r>
              <a:rPr lang="fr-CH" dirty="0" err="1"/>
              <a:t>FragColor</a:t>
            </a:r>
            <a:r>
              <a:rPr lang="fr-CH" dirty="0"/>
              <a:t>}.</a:t>
            </a:r>
          </a:p>
          <a:p>
            <a:r>
              <a:rPr lang="fr-CH" dirty="0"/>
              <a:t>L’inclusion est pour les variables globales entre les </a:t>
            </a:r>
            <a:r>
              <a:rPr lang="fr-CH" dirty="0" err="1"/>
              <a:t>shaders</a:t>
            </a:r>
            <a:r>
              <a:rPr lang="fr-CH" dirty="0"/>
              <a:t> d’un PROG.</a:t>
            </a:r>
          </a:p>
          <a:p>
            <a:r>
              <a:rPr lang="fr-CH" dirty="0"/>
              <a:t>En plus on a dit pas toujours la même signature =&gt; aussi contraintes.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57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232464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58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907807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Et entre HLSL et Cg c’est presque identique. Même système de structure pour définir les types d’in/output et main().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59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2226837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60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9244759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DSL est un langage de programmation dont les spécifications permettent de surmonter certaines contraintes dans le domaine spécifique.</a:t>
            </a:r>
          </a:p>
          <a:p>
            <a:endParaRPr lang="fr-FR" dirty="0"/>
          </a:p>
          <a:p>
            <a:r>
              <a:rPr lang="fr-FR" dirty="0"/>
              <a:t>Est-ce que on a plus un DSL interne (avec langage hôte) ou plus externe qui après compilation du DSL on obtient un programme ?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61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031572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u="sng" dirty="0"/>
              <a:t>Avantages</a:t>
            </a:r>
            <a:r>
              <a:rPr lang="fr-CH" dirty="0"/>
              <a:t>: gain de productivité et on peut les réutiliser à d’autres fins.</a:t>
            </a:r>
          </a:p>
          <a:p>
            <a:r>
              <a:rPr lang="fr-CH" u="sng" dirty="0"/>
              <a:t>Désavantages</a:t>
            </a:r>
            <a:r>
              <a:rPr lang="fr-CH" dirty="0"/>
              <a:t>: pas standard = prob de compatibilité et portabilité.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62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00556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Succession des opérations dans une carte graphique moderne.</a:t>
            </a:r>
          </a:p>
          <a:p>
            <a:endParaRPr lang="fr-FR" dirty="0"/>
          </a:p>
          <a:p>
            <a:r>
              <a:rPr lang="fr-FR" dirty="0"/>
              <a:t>3 différents unités de traitement des </a:t>
            </a:r>
            <a:r>
              <a:rPr lang="fr-FR" i="0" dirty="0" err="1"/>
              <a:t>shaders</a:t>
            </a:r>
            <a:r>
              <a:rPr lang="fr-FR" dirty="0"/>
              <a:t>.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3061340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Autres langages de </a:t>
            </a:r>
            <a:r>
              <a:rPr lang="fr-CH" dirty="0" err="1"/>
              <a:t>shader</a:t>
            </a:r>
            <a:r>
              <a:rPr lang="fr-CH" dirty="0"/>
              <a:t> : </a:t>
            </a:r>
            <a:r>
              <a:rPr lang="fr-CH" dirty="0" err="1"/>
              <a:t>Unity</a:t>
            </a:r>
            <a:r>
              <a:rPr lang="fr-CH" dirty="0"/>
              <a:t> et </a:t>
            </a:r>
            <a:r>
              <a:rPr lang="fr-CH" dirty="0" err="1"/>
              <a:t>Unreal</a:t>
            </a:r>
            <a:r>
              <a:rPr lang="fr-CH" dirty="0"/>
              <a:t> -&gt; but d’avoir des idées claires des différentes approches sur ces langages.</a:t>
            </a:r>
          </a:p>
          <a:p>
            <a:r>
              <a:rPr lang="fr-CH" dirty="0"/>
              <a:t>+ SIMD &amp; DSL pour état de l’art.</a:t>
            </a:r>
          </a:p>
          <a:p>
            <a:r>
              <a:rPr lang="fr-CH" dirty="0"/>
              <a:t>Et continuer sur l’abstraction à propos des types.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63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792086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u="sng" dirty="0"/>
              <a:t>3ème point</a:t>
            </a:r>
            <a:r>
              <a:rPr lang="fr-CH" dirty="0"/>
              <a:t>: pour l’état de l’art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64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9346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W component = perspective.</a:t>
            </a:r>
          </a:p>
          <a:p>
            <a:r>
              <a:rPr lang="fr-CH" dirty="0"/>
              <a:t>Exemple triangle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1408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u="none" dirty="0">
                <a:solidFill>
                  <a:schemeClr val="tx1"/>
                </a:solidFill>
              </a:rPr>
              <a:t>Toutes les coordonnées à l’intérieur de cet espace (cube) seront visibles sur l’écran ce qui n’est pas le cas pour celles en dehors.</a:t>
            </a:r>
          </a:p>
          <a:p>
            <a:r>
              <a:rPr lang="fr-CH" u="sng" dirty="0">
                <a:solidFill>
                  <a:schemeClr val="tx1"/>
                </a:solidFill>
              </a:rPr>
              <a:t>Pour le triangle:</a:t>
            </a:r>
            <a:r>
              <a:rPr lang="fr-CH" u="none" dirty="0">
                <a:solidFill>
                  <a:schemeClr val="tx1"/>
                </a:solidFill>
              </a:rPr>
              <a:t> nos datas input = </a:t>
            </a:r>
            <a:r>
              <a:rPr lang="fr-CH" u="none" dirty="0" err="1">
                <a:solidFill>
                  <a:schemeClr val="tx1"/>
                </a:solidFill>
              </a:rPr>
              <a:t>vertices</a:t>
            </a:r>
            <a:r>
              <a:rPr lang="fr-CH" u="none" dirty="0">
                <a:solidFill>
                  <a:schemeClr val="tx1"/>
                </a:solidFill>
              </a:rPr>
              <a:t>[]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17536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u="none" dirty="0">
                <a:solidFill>
                  <a:schemeClr val="tx1"/>
                </a:solidFill>
              </a:rPr>
              <a:t>Vertex buffer </a:t>
            </a:r>
            <a:r>
              <a:rPr lang="fr-FR" u="none" dirty="0" err="1">
                <a:solidFill>
                  <a:schemeClr val="tx1"/>
                </a:solidFill>
              </a:rPr>
              <a:t>object</a:t>
            </a:r>
            <a:r>
              <a:rPr lang="fr-FR" u="none" dirty="0">
                <a:solidFill>
                  <a:schemeClr val="tx1"/>
                </a:solidFill>
              </a:rPr>
              <a:t> (VBO) peut stocker un grand nombre de sommets dans la mémoire du GPU. Bien car envoi de données de CPU à GPU est très lent. Ensuite vertex </a:t>
            </a:r>
            <a:r>
              <a:rPr lang="fr-FR" u="none" dirty="0" err="1">
                <a:solidFill>
                  <a:schemeClr val="tx1"/>
                </a:solidFill>
              </a:rPr>
              <a:t>shader</a:t>
            </a:r>
            <a:r>
              <a:rPr lang="fr-FR" u="none" dirty="0">
                <a:solidFill>
                  <a:schemeClr val="tx1"/>
                </a:solidFill>
              </a:rPr>
              <a:t> à accès instantanément à tous les sommets.</a:t>
            </a:r>
          </a:p>
          <a:p>
            <a:r>
              <a:rPr lang="fr-FR" u="none" dirty="0">
                <a:solidFill>
                  <a:schemeClr val="tx1"/>
                </a:solidFill>
              </a:rPr>
              <a:t>Position data = 32 bits (4 bytes) &amp; première valeur des datas = début du buffer &amp; data </a:t>
            </a:r>
            <a:r>
              <a:rPr lang="fr-FR" u="none" dirty="0" err="1">
                <a:solidFill>
                  <a:schemeClr val="tx1"/>
                </a:solidFill>
              </a:rPr>
              <a:t>tighly</a:t>
            </a:r>
            <a:r>
              <a:rPr lang="fr-FR" u="none" dirty="0">
                <a:solidFill>
                  <a:schemeClr val="tx1"/>
                </a:solidFill>
              </a:rPr>
              <a:t> </a:t>
            </a:r>
            <a:r>
              <a:rPr lang="fr-FR" u="none" dirty="0" err="1">
                <a:solidFill>
                  <a:schemeClr val="tx1"/>
                </a:solidFill>
              </a:rPr>
              <a:t>packed</a:t>
            </a:r>
            <a:r>
              <a:rPr lang="fr-FR" u="none" dirty="0">
                <a:solidFill>
                  <a:schemeClr val="tx1"/>
                </a:solidFill>
              </a:rPr>
              <a:t>.</a:t>
            </a:r>
            <a:endParaRPr lang="fr-CH" u="none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73F1F-CE6B-4945-BDF8-DCF11890D20B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62280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44D0CA-E03C-469E-A18E-299EA9938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45559F-954E-4A41-9269-C8EEA1563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404300-E3CE-4C62-9B76-B3C40901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3557C-6ACB-4D12-9478-E81A564D5973}" type="datetime1">
              <a:rPr lang="fr-CH" smtClean="0"/>
              <a:t>26.10.2020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2CD65C-AF8A-4E2A-B976-84A0A499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E13BED-1B59-4F42-A0F3-32191084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4DE9-F68F-4609-9AE3-67F44F058F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2758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1CED94-814F-4615-BB57-C3EC11AB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4AF30F-88EA-4784-9DCC-D73275F2D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C3C1BB-CD10-412D-9CAB-A8BF73825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8121-6AAB-4633-A372-18AD77E7E28C}" type="datetime1">
              <a:rPr lang="fr-CH" smtClean="0"/>
              <a:t>26.10.2020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C60EC6-202A-48AD-AC4B-38EEF013B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DD7B1F-C646-4267-9149-AF6FDFE5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4DE9-F68F-4609-9AE3-67F44F058F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5475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4572AD3-313B-4C15-89DE-63A870A8A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78B6FF-AA3A-4211-9F08-0985A984F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0041E2-DCE6-40C5-BE43-6310A153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EFAB-E89B-4668-A17B-BCB7160DAA9F}" type="datetime1">
              <a:rPr lang="fr-CH" smtClean="0"/>
              <a:t>26.10.2020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7BF5F7-5F3D-4574-B743-059B9871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B5C1EC-3338-4E9B-BDD8-0CA1AA93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4DE9-F68F-4609-9AE3-67F44F058F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269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BC0A8E-F6DF-401E-A345-ABF43AA6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3A7277-B346-4C4A-854E-1AF5F7C20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43F1A4-BF88-4B7B-8554-84273EC8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C216D-7074-416D-86F1-0C17ECD4600E}" type="datetime1">
              <a:rPr lang="fr-CH" smtClean="0"/>
              <a:t>26.10.2020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27738E-14F9-4A1E-AEED-819946FBB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93FAEB-1950-428F-97F0-A0483D71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4DE9-F68F-4609-9AE3-67F44F058F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810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CEB6C-4A2F-4A4E-B1DF-63C2E5D2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D0B8CC-9B30-4539-98D0-A5060EE91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10E305-FE3C-43E0-88AF-035547E69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CC22C-AD83-425D-93A1-A55A8BE1521E}" type="datetime1">
              <a:rPr lang="fr-CH" smtClean="0"/>
              <a:t>26.10.2020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D5650C-EC59-4E6B-93A9-241A66F6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07B0C5-5227-4418-BD82-1354F36C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4DE9-F68F-4609-9AE3-67F44F058F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0265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F6E39C-C5EE-4246-B1DE-02BBFBC34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ED6C09-C26A-4D01-B05E-1AEE1B4A8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ED4F72-A99A-4D1B-867E-9902850E2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A540FD-94A7-4557-9428-39CD2539E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E1C6-6959-48E9-87A6-65D8D38C6D8E}" type="datetime1">
              <a:rPr lang="fr-CH" smtClean="0"/>
              <a:t>26.10.2020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31C5DE-C7E4-401B-BEE0-EC2F2E4E6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E549BC-F888-4634-93E6-95687FDF8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4DE9-F68F-4609-9AE3-67F44F058F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7340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AB5C3A-EBF6-42EC-98B6-39E7767B1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9C146C-F5EC-401C-836D-2B38BA81D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F193A0-B22D-46DF-96C4-20C9AAABA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77800C2-E33E-431E-A00B-B85BAEC1C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10CF790-4E98-4ADE-9BCB-318101B99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C11294B-F2C3-44E4-ACD7-A67A8DBD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5BCD-5E5C-442F-B737-B9D8C4A10E36}" type="datetime1">
              <a:rPr lang="fr-CH" smtClean="0"/>
              <a:t>26.10.2020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A60A75-BFF3-42E5-9545-142415D9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F6D41CE-C8BA-4DCF-A8AD-02116A3F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4DE9-F68F-4609-9AE3-67F44F058F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3264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EB1A6D-BEC9-4831-9CC0-8AC0571D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45A5092-BBD2-49DC-9C69-F2D1FA4D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BCC17-259F-439D-8405-CAA998C4559D}" type="datetime1">
              <a:rPr lang="fr-CH" smtClean="0"/>
              <a:t>26.10.2020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9B74B8-8739-44CE-94F9-4C9EC963A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4FF814-63AC-4AA9-A5BF-4DCFAE06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4DE9-F68F-4609-9AE3-67F44F058F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5065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EDF15E8-4A83-41DF-95A8-90DE8E77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8D99C-9427-41B0-B5FC-D750F73F30DA}" type="datetime1">
              <a:rPr lang="fr-CH" smtClean="0"/>
              <a:t>26.10.2020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AAE666F-3EBE-4B7C-BE0F-335EED4E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5D6616-A3EC-4950-A6F6-F73991C0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4DE9-F68F-4609-9AE3-67F44F058F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3740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9889F-2F6D-4EEF-A8A4-9356AD44E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740419-386B-4442-B7C7-18D58EC6A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0CCEAD-4AED-46DE-8E64-924102FEA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AA0FAB-E8DB-4744-94A6-6D599D7F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DF6A-4DA0-46D6-BCB1-A7B32EFCD40C}" type="datetime1">
              <a:rPr lang="fr-CH" smtClean="0"/>
              <a:t>26.10.2020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41F9F3-C41C-425D-9CD4-3233EC0E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23B78C-24FC-4630-82FE-5D94C1AEA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4DE9-F68F-4609-9AE3-67F44F058F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1885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F6792B-2155-4F35-AA66-23CF2F107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24C3198-B157-4445-9199-CB0734D39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71FE55-5364-4034-81FA-B788DB70E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8044F7-B00C-4B95-BB09-D34F78E4D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BB7A-3840-4E0D-97D0-B32CA6A32B11}" type="datetime1">
              <a:rPr lang="fr-CH" smtClean="0"/>
              <a:t>26.10.2020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5EB536-DBEC-4495-B901-A4C4BE4A1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1EFC8C-9B61-48E0-B37F-C1AB6207A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4DE9-F68F-4609-9AE3-67F44F058F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725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1FE27E7-4A77-4A57-A11C-2E694C08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418047-E622-4A8B-BCC3-384D361AA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652FBE-BE10-464F-BA46-FAD4C3EC6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44CB3-A247-4055-B5CA-46197024B587}" type="datetime1">
              <a:rPr lang="fr-CH" smtClean="0"/>
              <a:t>26.10.2020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9049AB-E32F-4139-8806-CC651EC7C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7692BF-1D07-4417-9D5D-EC3BF743A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44DE9-F68F-4609-9AE3-67F44F058F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6822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svg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svg"/><Relationship Id="rId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svg"/><Relationship Id="rId4" Type="http://schemas.openxmlformats.org/officeDocument/2006/relationships/image" Target="../media/image7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0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2.png"/><Relationship Id="rId7" Type="http://schemas.openxmlformats.org/officeDocument/2006/relationships/image" Target="../media/image60.png"/><Relationship Id="rId12" Type="http://schemas.openxmlformats.org/officeDocument/2006/relationships/image" Target="../media/image64.sv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3.png"/><Relationship Id="rId5" Type="http://schemas.openxmlformats.org/officeDocument/2006/relationships/image" Target="../media/image56.png"/><Relationship Id="rId10" Type="http://schemas.openxmlformats.org/officeDocument/2006/relationships/image" Target="../media/image2.png"/><Relationship Id="rId4" Type="http://schemas.openxmlformats.org/officeDocument/2006/relationships/image" Target="../media/image54.png"/><Relationship Id="rId9" Type="http://schemas.openxmlformats.org/officeDocument/2006/relationships/image" Target="../media/image7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9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4.png"/><Relationship Id="rId9" Type="http://schemas.openxmlformats.org/officeDocument/2006/relationships/image" Target="../media/image9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sv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12" Type="http://schemas.openxmlformats.org/officeDocument/2006/relationships/image" Target="../media/image108.sv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svg"/><Relationship Id="rId11" Type="http://schemas.openxmlformats.org/officeDocument/2006/relationships/image" Target="../media/image107.png"/><Relationship Id="rId5" Type="http://schemas.openxmlformats.org/officeDocument/2006/relationships/image" Target="../media/image101.png"/><Relationship Id="rId10" Type="http://schemas.openxmlformats.org/officeDocument/2006/relationships/image" Target="../media/image106.svg"/><Relationship Id="rId4" Type="http://schemas.openxmlformats.org/officeDocument/2006/relationships/image" Target="../media/image100.svg"/><Relationship Id="rId9" Type="http://schemas.openxmlformats.org/officeDocument/2006/relationships/image" Target="../media/image10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2.png"/><Relationship Id="rId7" Type="http://schemas.openxmlformats.org/officeDocument/2006/relationships/image" Target="../media/image60.png"/><Relationship Id="rId12" Type="http://schemas.openxmlformats.org/officeDocument/2006/relationships/image" Target="../media/image64.sv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3.png"/><Relationship Id="rId5" Type="http://schemas.openxmlformats.org/officeDocument/2006/relationships/image" Target="../media/image56.png"/><Relationship Id="rId10" Type="http://schemas.openxmlformats.org/officeDocument/2006/relationships/image" Target="../media/image2.png"/><Relationship Id="rId4" Type="http://schemas.openxmlformats.org/officeDocument/2006/relationships/image" Target="../media/image54.png"/><Relationship Id="rId9" Type="http://schemas.openxmlformats.org/officeDocument/2006/relationships/image" Target="../media/image7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3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12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12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sv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svg"/><Relationship Id="rId5" Type="http://schemas.openxmlformats.org/officeDocument/2006/relationships/image" Target="../media/image134.png"/><Relationship Id="rId4" Type="http://schemas.openxmlformats.org/officeDocument/2006/relationships/image" Target="../media/image9.sv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7" Type="http://schemas.openxmlformats.org/officeDocument/2006/relationships/image" Target="../media/image140.sv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8.svg"/><Relationship Id="rId4" Type="http://schemas.openxmlformats.org/officeDocument/2006/relationships/image" Target="../media/image137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opengl.com/" TargetMode="External"/><Relationship Id="rId3" Type="http://schemas.openxmlformats.org/officeDocument/2006/relationships/hyperlink" Target="https://fr.wikipedia.org/wiki/Shader" TargetMode="External"/><Relationship Id="rId7" Type="http://schemas.openxmlformats.org/officeDocument/2006/relationships/hyperlink" Target="https://developer.apple.com/metal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enderyEngine/Rendery" TargetMode="External"/><Relationship Id="rId5" Type="http://schemas.openxmlformats.org/officeDocument/2006/relationships/hyperlink" Target="https://fr.wikipedia.org/wiki/DirectX" TargetMode="External"/><Relationship Id="rId10" Type="http://schemas.openxmlformats.org/officeDocument/2006/relationships/hyperlink" Target="https://en.wikipedia.org/wiki/Domain-specific_language" TargetMode="External"/><Relationship Id="rId4" Type="http://schemas.openxmlformats.org/officeDocument/2006/relationships/hyperlink" Target="https://fr.wikipedia.org/wiki/OpenGL" TargetMode="External"/><Relationship Id="rId9" Type="http://schemas.openxmlformats.org/officeDocument/2006/relationships/hyperlink" Target="https://www.khronos.org/opengl/wiki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C2F34F-DCDE-465C-A3DE-481AC4920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2667"/>
            <a:ext cx="9144000" cy="87329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Working with shaders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637B61-391D-4E84-ABBC-EE954E5F5E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Patrick SARDINHA</a:t>
            </a:r>
          </a:p>
        </p:txBody>
      </p:sp>
    </p:spTree>
    <p:extLst>
      <p:ext uri="{BB962C8B-B14F-4D97-AF65-F5344CB8AC3E}">
        <p14:creationId xmlns:p14="http://schemas.microsoft.com/office/powerpoint/2010/main" val="3583280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10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42683C0-0858-46F6-A893-68D84EEDD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Input Data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39EE7306-ABC3-4B88-ABDC-716C56C03DA7}"/>
              </a:ext>
            </a:extLst>
          </p:cNvPr>
          <p:cNvSpPr txBox="1">
            <a:spLocks/>
          </p:cNvSpPr>
          <p:nvPr/>
        </p:nvSpPr>
        <p:spPr>
          <a:xfrm>
            <a:off x="3748862" y="2150362"/>
            <a:ext cx="6573489" cy="1562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Take as input a </a:t>
            </a:r>
            <a:r>
              <a:rPr lang="en-US" sz="2400" dirty="0">
                <a:solidFill>
                  <a:schemeClr val="accent6"/>
                </a:solidFill>
                <a:latin typeface="+mj-lt"/>
              </a:rPr>
              <a:t>Vertex (or Vertices) []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which is a data structure that describes geometric primitives with certain attributes like: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349B39-50E4-4371-9F22-07C3BDE3A391}"/>
              </a:ext>
            </a:extLst>
          </p:cNvPr>
          <p:cNvSpPr txBox="1">
            <a:spLocks/>
          </p:cNvSpPr>
          <p:nvPr/>
        </p:nvSpPr>
        <p:spPr>
          <a:xfrm>
            <a:off x="4731432" y="3836518"/>
            <a:ext cx="4280592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Position (2D, 3D coordinates)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E1B89F9E-B8A5-4FDF-A967-B3A189EF4594}"/>
              </a:ext>
            </a:extLst>
          </p:cNvPr>
          <p:cNvSpPr txBox="1">
            <a:spLocks/>
          </p:cNvSpPr>
          <p:nvPr/>
        </p:nvSpPr>
        <p:spPr>
          <a:xfrm>
            <a:off x="4731432" y="4775996"/>
            <a:ext cx="2254435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Color (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G</a:t>
            </a:r>
            <a:r>
              <a:rPr lang="en-US" sz="2400" dirty="0">
                <a:solidFill>
                  <a:srgbClr val="0070C0"/>
                </a:solidFill>
                <a:latin typeface="+mj-lt"/>
              </a:rPr>
              <a:t>B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…)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E2E1F67-0FC8-445A-BA34-4EEE628FA33D}"/>
              </a:ext>
            </a:extLst>
          </p:cNvPr>
          <p:cNvSpPr txBox="1">
            <a:spLocks/>
          </p:cNvSpPr>
          <p:nvPr/>
        </p:nvSpPr>
        <p:spPr>
          <a:xfrm>
            <a:off x="4731432" y="5715474"/>
            <a:ext cx="2923744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Texture coordinates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CB64DCBE-1464-4DC7-AB76-E68157CEEA52}"/>
              </a:ext>
            </a:extLst>
          </p:cNvPr>
          <p:cNvGrpSpPr/>
          <p:nvPr/>
        </p:nvGrpSpPr>
        <p:grpSpPr>
          <a:xfrm>
            <a:off x="1183067" y="2787038"/>
            <a:ext cx="1373164" cy="1373164"/>
            <a:chOff x="852491" y="1919771"/>
            <a:chExt cx="1373164" cy="1373164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D60BFD3A-A1F0-4E23-B7D1-30E69868B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491" y="1919771"/>
              <a:ext cx="1373164" cy="137316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113378-6754-407E-BC01-30FB425D3F61}"/>
                </a:ext>
              </a:extLst>
            </p:cNvPr>
            <p:cNvSpPr/>
            <p:nvPr/>
          </p:nvSpPr>
          <p:spPr>
            <a:xfrm>
              <a:off x="1080312" y="2264662"/>
              <a:ext cx="910312" cy="7175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7F839E5F-26E4-45D2-A6B7-817A9E0518F3}"/>
                </a:ext>
              </a:extLst>
            </p:cNvPr>
            <p:cNvSpPr txBox="1"/>
            <p:nvPr/>
          </p:nvSpPr>
          <p:spPr>
            <a:xfrm>
              <a:off x="1080312" y="2154757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{           }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CDC014C1-4B84-4ACE-AB7A-9F2D70928619}"/>
                </a:ext>
              </a:extLst>
            </p:cNvPr>
            <p:cNvSpPr txBox="1"/>
            <p:nvPr/>
          </p:nvSpPr>
          <p:spPr>
            <a:xfrm>
              <a:off x="1080312" y="2427270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{           }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BC1C2F67-8984-43AC-BD28-A0562F74749D}"/>
                </a:ext>
              </a:extLst>
            </p:cNvPr>
            <p:cNvSpPr txBox="1"/>
            <p:nvPr/>
          </p:nvSpPr>
          <p:spPr>
            <a:xfrm>
              <a:off x="1083042" y="2701026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{           }</a:t>
              </a:r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9FB99CB1-7BFE-4222-9B75-6567E9C744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512" y="3580327"/>
            <a:ext cx="843932" cy="843932"/>
          </a:xfrm>
          <a:prstGeom prst="rect">
            <a:avLst/>
          </a:prstGeom>
        </p:spPr>
      </p:pic>
      <p:pic>
        <p:nvPicPr>
          <p:cNvPr id="9" name="Image 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7300F013-347D-49BC-BC95-993B1C7DE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661" y="4464573"/>
            <a:ext cx="841030" cy="841030"/>
          </a:xfrm>
          <a:prstGeom prst="rect">
            <a:avLst/>
          </a:prstGeom>
        </p:spPr>
      </p:pic>
      <p:pic>
        <p:nvPicPr>
          <p:cNvPr id="23" name="Image 22" descr="Une image contenant mur, bâtiment, extérieur, roche&#10;&#10;Description générée automatiquement">
            <a:extLst>
              <a:ext uri="{FF2B5EF4-FFF2-40B4-BE49-F238E27FC236}">
                <a16:creationId xmlns:a16="http://schemas.microsoft.com/office/drawing/2014/main" id="{934A360F-DE61-4511-A375-561BE81096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817426" y="5543611"/>
            <a:ext cx="1062086" cy="68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1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CD976B24-2B77-4636-9045-5BD215790519}"/>
              </a:ext>
            </a:extLst>
          </p:cNvPr>
          <p:cNvSpPr/>
          <p:nvPr/>
        </p:nvSpPr>
        <p:spPr>
          <a:xfrm>
            <a:off x="9626828" y="1862103"/>
            <a:ext cx="840153" cy="8131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11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D80E648-B5C0-4C5C-9CA3-8BD7A38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90CADDAF-3597-440C-A574-4C1F1EA5985A}"/>
              </a:ext>
            </a:extLst>
          </p:cNvPr>
          <p:cNvSpPr txBox="1">
            <a:spLocks/>
          </p:cNvSpPr>
          <p:nvPr/>
        </p:nvSpPr>
        <p:spPr>
          <a:xfrm>
            <a:off x="1015438" y="2177272"/>
            <a:ext cx="7289926" cy="813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 OpenGL, only the Normalize Device Coordinates (NDC) 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are visible on the screen 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737598DC-2C28-4773-A8E3-BE8324ED0821}"/>
              </a:ext>
            </a:extLst>
          </p:cNvPr>
          <p:cNvGrpSpPr/>
          <p:nvPr/>
        </p:nvGrpSpPr>
        <p:grpSpPr>
          <a:xfrm>
            <a:off x="7199372" y="3884227"/>
            <a:ext cx="2275020" cy="2170548"/>
            <a:chOff x="1315536" y="3907705"/>
            <a:chExt cx="2275020" cy="2170548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DACA95AF-CD9C-420D-9287-5ED5945A9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0293" y="4621504"/>
              <a:ext cx="781050" cy="742950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5A573B89-817D-48C0-8A28-69BE9C268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0518" y="3907705"/>
              <a:ext cx="781050" cy="742950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F9ABF2B2-8D75-46AD-9198-8286DED10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08548" y="4622374"/>
              <a:ext cx="781050" cy="742950"/>
            </a:xfrm>
            <a:prstGeom prst="rect">
              <a:avLst/>
            </a:prstGeom>
          </p:spPr>
        </p:pic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B2B2BB01-9B24-47B1-A61C-640B1C56A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09506" y="3907705"/>
              <a:ext cx="781050" cy="742950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6CA4074F-04E9-46E6-AD74-27BB5DBB5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4005" y="4622374"/>
              <a:ext cx="781050" cy="742950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C2DADDD3-5467-4EA9-A3F2-741739F7D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5536" y="3907705"/>
              <a:ext cx="781050" cy="742950"/>
            </a:xfrm>
            <a:prstGeom prst="rect">
              <a:avLst/>
            </a:prstGeom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07E3DE43-2797-4202-AA66-CF465BD4C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0293" y="5334433"/>
              <a:ext cx="781050" cy="742950"/>
            </a:xfrm>
            <a:prstGeom prst="rect">
              <a:avLst/>
            </a:prstGeom>
          </p:spPr>
        </p:pic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B5C42318-F529-48D4-B72A-3B82E07BA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08548" y="5335303"/>
              <a:ext cx="781050" cy="742950"/>
            </a:xfrm>
            <a:prstGeom prst="rect">
              <a:avLst/>
            </a:prstGeom>
          </p:spPr>
        </p:pic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3D42B055-38DB-4304-A748-94B3F9691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4005" y="5335303"/>
              <a:ext cx="781050" cy="742950"/>
            </a:xfrm>
            <a:prstGeom prst="rect">
              <a:avLst/>
            </a:prstGeom>
          </p:spPr>
        </p:pic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7B31FCC6-DE87-4FEC-BAA0-0F5FCCABEDAE}"/>
              </a:ext>
            </a:extLst>
          </p:cNvPr>
          <p:cNvSpPr/>
          <p:nvPr/>
        </p:nvSpPr>
        <p:spPr>
          <a:xfrm>
            <a:off x="9320945" y="3748585"/>
            <a:ext cx="170172" cy="2479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98E3B540-F197-4E54-AB40-A187D3E45D97}"/>
              </a:ext>
            </a:extLst>
          </p:cNvPr>
          <p:cNvCxnSpPr>
            <a:cxnSpLocks/>
          </p:cNvCxnSpPr>
          <p:nvPr/>
        </p:nvCxnSpPr>
        <p:spPr>
          <a:xfrm>
            <a:off x="6971139" y="5036915"/>
            <a:ext cx="257029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3E56CEE-862A-41D1-A567-390387CB8F41}"/>
              </a:ext>
            </a:extLst>
          </p:cNvPr>
          <p:cNvSpPr/>
          <p:nvPr/>
        </p:nvSpPr>
        <p:spPr>
          <a:xfrm rot="16200000">
            <a:off x="8056469" y="2701687"/>
            <a:ext cx="170172" cy="2479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9217A5F3-01E8-4DE4-9BB9-02938B204530}"/>
              </a:ext>
            </a:extLst>
          </p:cNvPr>
          <p:cNvCxnSpPr>
            <a:cxnSpLocks/>
          </p:cNvCxnSpPr>
          <p:nvPr/>
        </p:nvCxnSpPr>
        <p:spPr>
          <a:xfrm flipV="1">
            <a:off x="8259239" y="3856226"/>
            <a:ext cx="0" cy="244836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C53BD1AE-A555-49E2-BF28-AB3036CB9BED}"/>
              </a:ext>
            </a:extLst>
          </p:cNvPr>
          <p:cNvSpPr txBox="1"/>
          <p:nvPr/>
        </p:nvSpPr>
        <p:spPr>
          <a:xfrm>
            <a:off x="7888144" y="6272390"/>
            <a:ext cx="73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(0, -1)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6BDB03CF-D794-489C-AACC-1C7EC91BCBC5}"/>
              </a:ext>
            </a:extLst>
          </p:cNvPr>
          <p:cNvSpPr txBox="1"/>
          <p:nvPr/>
        </p:nvSpPr>
        <p:spPr>
          <a:xfrm>
            <a:off x="7966511" y="3531644"/>
            <a:ext cx="73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(0, 1)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36AF5268-368C-47D6-A2E7-BA10B61288D3}"/>
              </a:ext>
            </a:extLst>
          </p:cNvPr>
          <p:cNvSpPr txBox="1"/>
          <p:nvPr/>
        </p:nvSpPr>
        <p:spPr>
          <a:xfrm>
            <a:off x="9535645" y="4852249"/>
            <a:ext cx="73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(1, 0)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30C89066-98F1-49D1-8370-8538F0456BDF}"/>
              </a:ext>
            </a:extLst>
          </p:cNvPr>
          <p:cNvSpPr txBox="1"/>
          <p:nvPr/>
        </p:nvSpPr>
        <p:spPr>
          <a:xfrm>
            <a:off x="6277344" y="4852249"/>
            <a:ext cx="73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(-1, 0)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B5618840-753B-495D-AF09-B69A9FA14617}"/>
              </a:ext>
            </a:extLst>
          </p:cNvPr>
          <p:cNvSpPr txBox="1"/>
          <p:nvPr/>
        </p:nvSpPr>
        <p:spPr>
          <a:xfrm>
            <a:off x="10204901" y="1485460"/>
            <a:ext cx="100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(1, 1, 1)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8FB71666-217C-4EA6-BBA6-69F2CBF6B424}"/>
              </a:ext>
            </a:extLst>
          </p:cNvPr>
          <p:cNvCxnSpPr/>
          <p:nvPr/>
        </p:nvCxnSpPr>
        <p:spPr>
          <a:xfrm flipV="1">
            <a:off x="9123979" y="1862103"/>
            <a:ext cx="493422" cy="344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F4001CC7-64E6-4629-A084-46F644A8A356}"/>
              </a:ext>
            </a:extLst>
          </p:cNvPr>
          <p:cNvCxnSpPr/>
          <p:nvPr/>
        </p:nvCxnSpPr>
        <p:spPr>
          <a:xfrm flipV="1">
            <a:off x="9973559" y="1891600"/>
            <a:ext cx="493422" cy="344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3D43105B-FFB5-4AB4-8CCF-ED7C93C65FD6}"/>
              </a:ext>
            </a:extLst>
          </p:cNvPr>
          <p:cNvCxnSpPr/>
          <p:nvPr/>
        </p:nvCxnSpPr>
        <p:spPr>
          <a:xfrm flipV="1">
            <a:off x="9976788" y="2694147"/>
            <a:ext cx="493422" cy="344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260B2873-2B3B-42B1-A090-2ECDC1713EE4}"/>
              </a:ext>
            </a:extLst>
          </p:cNvPr>
          <p:cNvCxnSpPr/>
          <p:nvPr/>
        </p:nvCxnSpPr>
        <p:spPr>
          <a:xfrm flipV="1">
            <a:off x="9133406" y="2675267"/>
            <a:ext cx="493422" cy="34476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1B5ADD1-D17E-402B-A1DE-23B19D3D2130}"/>
              </a:ext>
            </a:extLst>
          </p:cNvPr>
          <p:cNvCxnSpPr>
            <a:cxnSpLocks/>
          </p:cNvCxnSpPr>
          <p:nvPr/>
        </p:nvCxnSpPr>
        <p:spPr>
          <a:xfrm>
            <a:off x="9731562" y="2674380"/>
            <a:ext cx="628496" cy="5144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580DA74-E895-4E24-AD8C-EE767E4A0C32}"/>
              </a:ext>
            </a:extLst>
          </p:cNvPr>
          <p:cNvCxnSpPr>
            <a:cxnSpLocks/>
          </p:cNvCxnSpPr>
          <p:nvPr/>
        </p:nvCxnSpPr>
        <p:spPr>
          <a:xfrm flipV="1">
            <a:off x="9626830" y="1924129"/>
            <a:ext cx="0" cy="638630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B4FF895F-8F6F-425B-83AB-069B2D969C0C}"/>
              </a:ext>
            </a:extLst>
          </p:cNvPr>
          <p:cNvSpPr/>
          <p:nvPr/>
        </p:nvSpPr>
        <p:spPr>
          <a:xfrm>
            <a:off x="9133406" y="2225776"/>
            <a:ext cx="840153" cy="8131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172478D1-D2BF-4ABC-B3A4-7523478493BA}"/>
              </a:ext>
            </a:extLst>
          </p:cNvPr>
          <p:cNvSpPr txBox="1"/>
          <p:nvPr/>
        </p:nvSpPr>
        <p:spPr>
          <a:xfrm>
            <a:off x="8396830" y="3089990"/>
            <a:ext cx="115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(-1, -1, -1)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2B5D9310-C96C-4958-9DBD-15081F698142}"/>
              </a:ext>
            </a:extLst>
          </p:cNvPr>
          <p:cNvSpPr txBox="1"/>
          <p:nvPr/>
        </p:nvSpPr>
        <p:spPr>
          <a:xfrm>
            <a:off x="9553482" y="3081680"/>
            <a:ext cx="115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(1, -1, -1)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32B7B427-D11B-4FC0-AE88-1E458D4D22CA}"/>
              </a:ext>
            </a:extLst>
          </p:cNvPr>
          <p:cNvSpPr txBox="1"/>
          <p:nvPr/>
        </p:nvSpPr>
        <p:spPr>
          <a:xfrm>
            <a:off x="9039075" y="1471388"/>
            <a:ext cx="115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(-1, 1, 1)</a:t>
            </a:r>
          </a:p>
        </p:txBody>
      </p:sp>
      <p:sp>
        <p:nvSpPr>
          <p:cNvPr id="97" name="Espace réservé du contenu 2">
            <a:extLst>
              <a:ext uri="{FF2B5EF4-FFF2-40B4-BE49-F238E27FC236}">
                <a16:creationId xmlns:a16="http://schemas.microsoft.com/office/drawing/2014/main" id="{A91D7C33-C875-4372-BB02-4D7BF801B18A}"/>
              </a:ext>
            </a:extLst>
          </p:cNvPr>
          <p:cNvSpPr txBox="1">
            <a:spLocks/>
          </p:cNvSpPr>
          <p:nvPr/>
        </p:nvSpPr>
        <p:spPr>
          <a:xfrm>
            <a:off x="1015438" y="4065592"/>
            <a:ext cx="3915648" cy="813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To render a single 2D triangle:</a:t>
            </a:r>
          </a:p>
        </p:txBody>
      </p:sp>
      <p:pic>
        <p:nvPicPr>
          <p:cNvPr id="98" name="Image 97">
            <a:extLst>
              <a:ext uri="{FF2B5EF4-FFF2-40B4-BE49-F238E27FC236}">
                <a16:creationId xmlns:a16="http://schemas.microsoft.com/office/drawing/2014/main" id="{283B8E4E-19A0-4621-BAB5-6CE271AA4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977" y="4943287"/>
            <a:ext cx="2800350" cy="1209675"/>
          </a:xfrm>
          <a:prstGeom prst="rect">
            <a:avLst/>
          </a:prstGeom>
        </p:spPr>
      </p:pic>
      <p:sp>
        <p:nvSpPr>
          <p:cNvPr id="99" name="Triangle isocèle 98">
            <a:extLst>
              <a:ext uri="{FF2B5EF4-FFF2-40B4-BE49-F238E27FC236}">
                <a16:creationId xmlns:a16="http://schemas.microsoft.com/office/drawing/2014/main" id="{527939A3-C45C-46BE-A65F-8CB2A6D81BE7}"/>
              </a:ext>
            </a:extLst>
          </p:cNvPr>
          <p:cNvSpPr/>
          <p:nvPr/>
        </p:nvSpPr>
        <p:spPr>
          <a:xfrm>
            <a:off x="7724368" y="4535694"/>
            <a:ext cx="1080721" cy="1012431"/>
          </a:xfrm>
          <a:prstGeom prst="triangle">
            <a:avLst/>
          </a:prstGeom>
          <a:solidFill>
            <a:srgbClr val="FDB128"/>
          </a:solidFill>
          <a:ln>
            <a:solidFill>
              <a:srgbClr val="FDB1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0" name="Accolade ouvrante 99">
            <a:extLst>
              <a:ext uri="{FF2B5EF4-FFF2-40B4-BE49-F238E27FC236}">
                <a16:creationId xmlns:a16="http://schemas.microsoft.com/office/drawing/2014/main" id="{AD6BCBFF-2DCC-4B96-9BF3-491462F56578}"/>
              </a:ext>
            </a:extLst>
          </p:cNvPr>
          <p:cNvSpPr/>
          <p:nvPr/>
        </p:nvSpPr>
        <p:spPr>
          <a:xfrm>
            <a:off x="3177093" y="5266032"/>
            <a:ext cx="85419" cy="633691"/>
          </a:xfrm>
          <a:prstGeom prst="leftBrace">
            <a:avLst/>
          </a:prstGeom>
          <a:noFill/>
          <a:ln w="28575">
            <a:solidFill>
              <a:srgbClr val="FF8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1FFC5E1A-0154-407E-BF5F-B6DC5B18497F}"/>
              </a:ext>
            </a:extLst>
          </p:cNvPr>
          <p:cNvSpPr txBox="1"/>
          <p:nvPr/>
        </p:nvSpPr>
        <p:spPr>
          <a:xfrm>
            <a:off x="909541" y="5259711"/>
            <a:ext cx="1890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8BB2"/>
                </a:solidFill>
              </a:rPr>
              <a:t>3D position (NDC) of </a:t>
            </a:r>
            <a:r>
              <a:rPr lang="fr-CH" dirty="0" err="1">
                <a:solidFill>
                  <a:srgbClr val="FF8BB2"/>
                </a:solidFill>
              </a:rPr>
              <a:t>each</a:t>
            </a:r>
            <a:r>
              <a:rPr lang="fr-CH" dirty="0">
                <a:solidFill>
                  <a:srgbClr val="FF8BB2"/>
                </a:solidFill>
              </a:rPr>
              <a:t> vertex</a:t>
            </a:r>
          </a:p>
        </p:txBody>
      </p:sp>
    </p:spTree>
    <p:extLst>
      <p:ext uri="{BB962C8B-B14F-4D97-AF65-F5344CB8AC3E}">
        <p14:creationId xmlns:p14="http://schemas.microsoft.com/office/powerpoint/2010/main" val="2734342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12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D80E648-B5C0-4C5C-9CA3-8BD7A38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Linking vertex attributes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EFD87F-FB6A-42CC-AE54-1BDF59982045}"/>
              </a:ext>
            </a:extLst>
          </p:cNvPr>
          <p:cNvSpPr txBox="1">
            <a:spLocks/>
          </p:cNvSpPr>
          <p:nvPr/>
        </p:nvSpPr>
        <p:spPr>
          <a:xfrm>
            <a:off x="2705736" y="2590928"/>
            <a:ext cx="7836331" cy="974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input data will compose a 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Vertex Buffer Object (VBO)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which can store a large number of vertices in the GPU memory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C8640631-FAA2-4387-90B5-5541C58E7521}"/>
              </a:ext>
            </a:extLst>
          </p:cNvPr>
          <p:cNvSpPr txBox="1">
            <a:spLocks/>
          </p:cNvSpPr>
          <p:nvPr/>
        </p:nvSpPr>
        <p:spPr>
          <a:xfrm>
            <a:off x="3450451" y="5250426"/>
            <a:ext cx="5291095" cy="618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Finally, it will be sent to the Vertex Shader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BD2D555-DA8E-4AA1-9B66-022CE5FAC309}"/>
              </a:ext>
            </a:extLst>
          </p:cNvPr>
          <p:cNvSpPr txBox="1">
            <a:spLocks/>
          </p:cNvSpPr>
          <p:nvPr/>
        </p:nvSpPr>
        <p:spPr>
          <a:xfrm>
            <a:off x="2243036" y="4111384"/>
            <a:ext cx="7739164" cy="618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Then, we specify how the vertex data should be interpreted</a:t>
            </a:r>
          </a:p>
        </p:txBody>
      </p:sp>
      <p:pic>
        <p:nvPicPr>
          <p:cNvPr id="6" name="Image 5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4362E142-2650-40A7-8F67-35E585316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81" y="2431580"/>
            <a:ext cx="1571134" cy="98777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547E1F2-ED30-4E7F-835A-A788E482E0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3825826"/>
            <a:ext cx="952500" cy="952500"/>
          </a:xfrm>
          <a:prstGeom prst="rect">
            <a:avLst/>
          </a:prstGeom>
        </p:spPr>
      </p:pic>
      <p:pic>
        <p:nvPicPr>
          <p:cNvPr id="21" name="Graphique 20" descr="Enveloppe">
            <a:extLst>
              <a:ext uri="{FF2B5EF4-FFF2-40B4-BE49-F238E27FC236}">
                <a16:creationId xmlns:a16="http://schemas.microsoft.com/office/drawing/2014/main" id="{EC11B4E4-3668-46C3-A0AD-E6E84733C8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81212" y="4888891"/>
            <a:ext cx="1148604" cy="114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09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13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D80E648-B5C0-4C5C-9CA3-8BD7A38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3D29D4C-6C2F-424C-A01C-43D28395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557" y="5450156"/>
            <a:ext cx="6058294" cy="13588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6E61491-AB64-463A-96D9-B757C197E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00555"/>
            <a:ext cx="2800350" cy="1209675"/>
          </a:xfrm>
          <a:prstGeom prst="rect">
            <a:avLst/>
          </a:prstGeom>
        </p:spPr>
      </p:pic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74EE26B5-2C72-418D-A6F1-20C65F29181F}"/>
              </a:ext>
            </a:extLst>
          </p:cNvPr>
          <p:cNvSpPr txBox="1">
            <a:spLocks/>
          </p:cNvSpPr>
          <p:nvPr/>
        </p:nvSpPr>
        <p:spPr>
          <a:xfrm>
            <a:off x="640237" y="1626887"/>
            <a:ext cx="4469091" cy="618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Triangle with position attributes:</a:t>
            </a: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9E134C51-0902-4947-A872-D5020513F4A7}"/>
              </a:ext>
            </a:extLst>
          </p:cNvPr>
          <p:cNvSpPr txBox="1">
            <a:spLocks/>
          </p:cNvSpPr>
          <p:nvPr/>
        </p:nvSpPr>
        <p:spPr>
          <a:xfrm>
            <a:off x="1343577" y="5738385"/>
            <a:ext cx="1348551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1"/>
                </a:solidFill>
              </a:rPr>
              <a:t>VBO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D010D-1780-4AAD-B529-836767558D10}"/>
              </a:ext>
            </a:extLst>
          </p:cNvPr>
          <p:cNvSpPr txBox="1">
            <a:spLocks/>
          </p:cNvSpPr>
          <p:nvPr/>
        </p:nvSpPr>
        <p:spPr>
          <a:xfrm>
            <a:off x="640237" y="2625250"/>
            <a:ext cx="4469091" cy="618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Copy our vertices array in a buffer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2C879C9-9005-4360-AB74-6FEE30DDA5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6558" y="3879466"/>
            <a:ext cx="8134350" cy="466725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A9A8BB14-2A70-4A6D-8754-AC7924B24F91}"/>
              </a:ext>
            </a:extLst>
          </p:cNvPr>
          <p:cNvCxnSpPr>
            <a:cxnSpLocks/>
          </p:cNvCxnSpPr>
          <p:nvPr/>
        </p:nvCxnSpPr>
        <p:spPr>
          <a:xfrm>
            <a:off x="4254191" y="3543164"/>
            <a:ext cx="508835" cy="26659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A907E24A-74FA-4D07-8E47-4B49EEF5AA7C}"/>
              </a:ext>
            </a:extLst>
          </p:cNvPr>
          <p:cNvSpPr txBox="1"/>
          <p:nvPr/>
        </p:nvSpPr>
        <p:spPr>
          <a:xfrm>
            <a:off x="1036430" y="3341310"/>
            <a:ext cx="3311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 err="1">
                <a:solidFill>
                  <a:srgbClr val="00B0F0"/>
                </a:solidFill>
              </a:rPr>
              <a:t>Specifies</a:t>
            </a:r>
            <a:r>
              <a:rPr lang="fr-CH" dirty="0">
                <a:solidFill>
                  <a:srgbClr val="00B0F0"/>
                </a:solidFill>
              </a:rPr>
              <a:t> the </a:t>
            </a:r>
            <a:r>
              <a:rPr lang="fr-CH" dirty="0" err="1">
                <a:solidFill>
                  <a:srgbClr val="00B0F0"/>
                </a:solidFill>
              </a:rPr>
              <a:t>target</a:t>
            </a:r>
            <a:r>
              <a:rPr lang="fr-CH" dirty="0">
                <a:solidFill>
                  <a:srgbClr val="00B0F0"/>
                </a:solidFill>
              </a:rPr>
              <a:t> buffer </a:t>
            </a:r>
            <a:r>
              <a:rPr lang="fr-CH" dirty="0" err="1">
                <a:solidFill>
                  <a:srgbClr val="00B0F0"/>
                </a:solidFill>
              </a:rPr>
              <a:t>object</a:t>
            </a:r>
            <a:endParaRPr lang="fr-CH" dirty="0">
              <a:solidFill>
                <a:srgbClr val="00B0F0"/>
              </a:solidFill>
            </a:endParaRP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3A9A4F68-946E-49EA-A727-D9A3440A283E}"/>
              </a:ext>
            </a:extLst>
          </p:cNvPr>
          <p:cNvCxnSpPr>
            <a:cxnSpLocks/>
          </p:cNvCxnSpPr>
          <p:nvPr/>
        </p:nvCxnSpPr>
        <p:spPr>
          <a:xfrm flipH="1">
            <a:off x="6104227" y="3442057"/>
            <a:ext cx="714050" cy="39437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0F671907-A757-4BDD-9810-A03ED12229BF}"/>
              </a:ext>
            </a:extLst>
          </p:cNvPr>
          <p:cNvSpPr txBox="1"/>
          <p:nvPr/>
        </p:nvSpPr>
        <p:spPr>
          <a:xfrm>
            <a:off x="6370696" y="2972640"/>
            <a:ext cx="3737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rgbClr val="7030A0"/>
                </a:solidFill>
              </a:rPr>
              <a:t>ID of the buffer </a:t>
            </a:r>
            <a:r>
              <a:rPr lang="fr-CH" dirty="0" err="1">
                <a:solidFill>
                  <a:srgbClr val="7030A0"/>
                </a:solidFill>
              </a:rPr>
              <a:t>which</a:t>
            </a:r>
            <a:r>
              <a:rPr lang="fr-CH" dirty="0">
                <a:solidFill>
                  <a:srgbClr val="7030A0"/>
                </a:solidFill>
              </a:rPr>
              <a:t> must </a:t>
            </a:r>
            <a:r>
              <a:rPr lang="fr-CH" dirty="0" err="1">
                <a:solidFill>
                  <a:srgbClr val="7030A0"/>
                </a:solidFill>
              </a:rPr>
              <a:t>be</a:t>
            </a:r>
            <a:r>
              <a:rPr lang="fr-CH" dirty="0">
                <a:solidFill>
                  <a:srgbClr val="7030A0"/>
                </a:solidFill>
              </a:rPr>
              <a:t> </a:t>
            </a:r>
            <a:r>
              <a:rPr lang="fr-CH" dirty="0" err="1">
                <a:solidFill>
                  <a:srgbClr val="7030A0"/>
                </a:solidFill>
              </a:rPr>
              <a:t>bind</a:t>
            </a:r>
            <a:endParaRPr lang="fr-CH" dirty="0">
              <a:solidFill>
                <a:srgbClr val="7030A0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5EC3DD9-3B0A-40BF-896B-2B9060873F6E}"/>
              </a:ext>
            </a:extLst>
          </p:cNvPr>
          <p:cNvSpPr txBox="1"/>
          <p:nvPr/>
        </p:nvSpPr>
        <p:spPr>
          <a:xfrm>
            <a:off x="4609510" y="4518804"/>
            <a:ext cx="2557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rgbClr val="52B865"/>
                </a:solidFill>
              </a:rPr>
              <a:t>Size of the buffer </a:t>
            </a:r>
            <a:r>
              <a:rPr lang="fr-CH" dirty="0" err="1">
                <a:solidFill>
                  <a:srgbClr val="52B865"/>
                </a:solidFill>
              </a:rPr>
              <a:t>object</a:t>
            </a:r>
            <a:endParaRPr lang="fr-CH" dirty="0">
              <a:solidFill>
                <a:srgbClr val="52B865"/>
              </a:solidFill>
            </a:endParaRP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E3C27CDA-6FEE-41E8-BAE7-85628C1A84DC}"/>
              </a:ext>
            </a:extLst>
          </p:cNvPr>
          <p:cNvCxnSpPr>
            <a:cxnSpLocks/>
          </p:cNvCxnSpPr>
          <p:nvPr/>
        </p:nvCxnSpPr>
        <p:spPr>
          <a:xfrm flipV="1">
            <a:off x="6104227" y="4389226"/>
            <a:ext cx="212460" cy="196354"/>
          </a:xfrm>
          <a:prstGeom prst="straightConnector1">
            <a:avLst/>
          </a:prstGeom>
          <a:ln w="38100">
            <a:solidFill>
              <a:srgbClr val="52B8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EAFC3933-AC6E-492A-8B68-6D40E6105424}"/>
              </a:ext>
            </a:extLst>
          </p:cNvPr>
          <p:cNvCxnSpPr>
            <a:cxnSpLocks/>
          </p:cNvCxnSpPr>
          <p:nvPr/>
        </p:nvCxnSpPr>
        <p:spPr>
          <a:xfrm flipH="1" flipV="1">
            <a:off x="8379995" y="4361923"/>
            <a:ext cx="300645" cy="171946"/>
          </a:xfrm>
          <a:prstGeom prst="straightConnector1">
            <a:avLst/>
          </a:prstGeom>
          <a:ln w="38100">
            <a:solidFill>
              <a:srgbClr val="F375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F9E41D6A-FAB2-49B5-88D5-F87C5D95387F}"/>
              </a:ext>
            </a:extLst>
          </p:cNvPr>
          <p:cNvSpPr txBox="1"/>
          <p:nvPr/>
        </p:nvSpPr>
        <p:spPr>
          <a:xfrm>
            <a:off x="7936135" y="4524056"/>
            <a:ext cx="1746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rgbClr val="F37534"/>
                </a:solidFill>
              </a:rPr>
              <a:t>Pointer to data</a:t>
            </a:r>
          </a:p>
        </p:txBody>
      </p:sp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433F7802-1359-4B7B-8C37-0C6B612EC475}"/>
              </a:ext>
            </a:extLst>
          </p:cNvPr>
          <p:cNvSpPr/>
          <p:nvPr/>
        </p:nvSpPr>
        <p:spPr>
          <a:xfrm>
            <a:off x="2604778" y="5450156"/>
            <a:ext cx="87350" cy="945790"/>
          </a:xfrm>
          <a:prstGeom prst="leftBrac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4446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3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14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D80E648-B5C0-4C5C-9CA3-8BD7A38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(Cont.)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3D29D4C-6C2F-424C-A01C-43D28395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469" y="1572531"/>
            <a:ext cx="6058294" cy="1358800"/>
          </a:xfrm>
          <a:prstGeom prst="rect">
            <a:avLst/>
          </a:prstGeom>
        </p:spPr>
      </p:pic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74EE26B5-2C72-418D-A6F1-20C65F29181F}"/>
              </a:ext>
            </a:extLst>
          </p:cNvPr>
          <p:cNvSpPr txBox="1">
            <a:spLocks/>
          </p:cNvSpPr>
          <p:nvPr/>
        </p:nvSpPr>
        <p:spPr>
          <a:xfrm>
            <a:off x="640237" y="1818470"/>
            <a:ext cx="4111979" cy="6798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Define how the vertex data should be interpreted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BB17FB6-5153-4AB7-A8B6-8EA350B58A23}"/>
              </a:ext>
            </a:extLst>
          </p:cNvPr>
          <p:cNvCxnSpPr>
            <a:cxnSpLocks/>
          </p:cNvCxnSpPr>
          <p:nvPr/>
        </p:nvCxnSpPr>
        <p:spPr>
          <a:xfrm>
            <a:off x="6196709" y="1433125"/>
            <a:ext cx="5219687" cy="0"/>
          </a:xfrm>
          <a:prstGeom prst="line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9E134C51-0902-4947-A872-D5020513F4A7}"/>
              </a:ext>
            </a:extLst>
          </p:cNvPr>
          <p:cNvSpPr txBox="1">
            <a:spLocks/>
          </p:cNvSpPr>
          <p:nvPr/>
        </p:nvSpPr>
        <p:spPr>
          <a:xfrm>
            <a:off x="8354458" y="984651"/>
            <a:ext cx="904187" cy="432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1"/>
                </a:solidFill>
              </a:rPr>
              <a:t>VBO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786ECB33-64BA-4250-945E-5D6ACD01C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633" y="4683649"/>
            <a:ext cx="8401050" cy="533400"/>
          </a:xfrm>
          <a:prstGeom prst="rect">
            <a:avLst/>
          </a:prstGeom>
        </p:spPr>
      </p:pic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AB8862F-B86D-4D11-82AD-7462173CD98F}"/>
              </a:ext>
            </a:extLst>
          </p:cNvPr>
          <p:cNvCxnSpPr>
            <a:cxnSpLocks/>
          </p:cNvCxnSpPr>
          <p:nvPr/>
        </p:nvCxnSpPr>
        <p:spPr>
          <a:xfrm>
            <a:off x="3670582" y="4359831"/>
            <a:ext cx="508835" cy="26659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2827A281-2767-417C-8F71-C11E5619EBCF}"/>
              </a:ext>
            </a:extLst>
          </p:cNvPr>
          <p:cNvSpPr txBox="1"/>
          <p:nvPr/>
        </p:nvSpPr>
        <p:spPr>
          <a:xfrm>
            <a:off x="1470557" y="3933280"/>
            <a:ext cx="3196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 err="1">
                <a:solidFill>
                  <a:srgbClr val="00B0F0"/>
                </a:solidFill>
              </a:rPr>
              <a:t>Specifies</a:t>
            </a:r>
            <a:r>
              <a:rPr lang="fr-CH" dirty="0">
                <a:solidFill>
                  <a:srgbClr val="00B0F0"/>
                </a:solidFill>
              </a:rPr>
              <a:t> </a:t>
            </a:r>
            <a:r>
              <a:rPr lang="fr-CH" dirty="0" err="1">
                <a:solidFill>
                  <a:srgbClr val="00B0F0"/>
                </a:solidFill>
              </a:rPr>
              <a:t>which</a:t>
            </a:r>
            <a:r>
              <a:rPr lang="fr-CH" dirty="0">
                <a:solidFill>
                  <a:srgbClr val="00B0F0"/>
                </a:solidFill>
              </a:rPr>
              <a:t> vertex </a:t>
            </a:r>
            <a:r>
              <a:rPr lang="fr-CH" dirty="0" err="1">
                <a:solidFill>
                  <a:srgbClr val="00B0F0"/>
                </a:solidFill>
              </a:rPr>
              <a:t>attribute</a:t>
            </a:r>
            <a:r>
              <a:rPr lang="fr-CH" dirty="0">
                <a:solidFill>
                  <a:srgbClr val="00B0F0"/>
                </a:solidFill>
              </a:rPr>
              <a:t>  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D109B23-4F68-4E8F-8708-30DEAB4DC80B}"/>
              </a:ext>
            </a:extLst>
          </p:cNvPr>
          <p:cNvCxnSpPr>
            <a:cxnSpLocks/>
          </p:cNvCxnSpPr>
          <p:nvPr/>
        </p:nvCxnSpPr>
        <p:spPr>
          <a:xfrm flipH="1">
            <a:off x="4667377" y="3970835"/>
            <a:ext cx="401349" cy="70599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019C5A50-C0CC-46D1-8B60-85330202D40E}"/>
              </a:ext>
            </a:extLst>
          </p:cNvPr>
          <p:cNvSpPr txBox="1"/>
          <p:nvPr/>
        </p:nvSpPr>
        <p:spPr>
          <a:xfrm>
            <a:off x="3924999" y="3506729"/>
            <a:ext cx="3196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rgbClr val="7030A0"/>
                </a:solidFill>
              </a:rPr>
              <a:t>The size of the vertex </a:t>
            </a:r>
            <a:r>
              <a:rPr lang="fr-CH" dirty="0" err="1">
                <a:solidFill>
                  <a:srgbClr val="7030A0"/>
                </a:solidFill>
              </a:rPr>
              <a:t>attribute</a:t>
            </a:r>
            <a:endParaRPr lang="fr-CH" dirty="0">
              <a:solidFill>
                <a:srgbClr val="7030A0"/>
              </a:solidFill>
            </a:endParaRP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04E3C4E-3C15-4708-96A4-8360615212AF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5247598" y="5045410"/>
            <a:ext cx="76846" cy="552676"/>
          </a:xfrm>
          <a:prstGeom prst="straightConnector1">
            <a:avLst/>
          </a:prstGeom>
          <a:ln w="38100">
            <a:solidFill>
              <a:srgbClr val="F375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5123B3CA-1B3A-4E73-B46E-F6510A0FE914}"/>
              </a:ext>
            </a:extLst>
          </p:cNvPr>
          <p:cNvSpPr txBox="1"/>
          <p:nvPr/>
        </p:nvSpPr>
        <p:spPr>
          <a:xfrm>
            <a:off x="4429400" y="5598086"/>
            <a:ext cx="1790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rgbClr val="F37534"/>
                </a:solidFill>
              </a:rPr>
              <a:t>Type of the data</a:t>
            </a:r>
          </a:p>
        </p:txBody>
      </p:sp>
      <p:sp>
        <p:nvSpPr>
          <p:cNvPr id="44" name="Accolade ouvrante 43">
            <a:extLst>
              <a:ext uri="{FF2B5EF4-FFF2-40B4-BE49-F238E27FC236}">
                <a16:creationId xmlns:a16="http://schemas.microsoft.com/office/drawing/2014/main" id="{25E1FD68-693F-4D6E-B634-BB8C53D248DB}"/>
              </a:ext>
            </a:extLst>
          </p:cNvPr>
          <p:cNvSpPr/>
          <p:nvPr/>
        </p:nvSpPr>
        <p:spPr>
          <a:xfrm rot="16200000">
            <a:off x="7888112" y="4193861"/>
            <a:ext cx="99502" cy="1792078"/>
          </a:xfrm>
          <a:prstGeom prst="leftBrace">
            <a:avLst/>
          </a:prstGeom>
          <a:ln w="38100">
            <a:solidFill>
              <a:srgbClr val="FF71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4558FA1-B542-47DC-B6C9-2F1410C61855}"/>
              </a:ext>
            </a:extLst>
          </p:cNvPr>
          <p:cNvSpPr txBox="1"/>
          <p:nvPr/>
        </p:nvSpPr>
        <p:spPr>
          <a:xfrm>
            <a:off x="6667009" y="5363543"/>
            <a:ext cx="2919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FF71A0"/>
                </a:solidFill>
              </a:rPr>
              <a:t>Stride: </a:t>
            </a:r>
            <a:r>
              <a:rPr lang="fr-CH" dirty="0" err="1">
                <a:solidFill>
                  <a:srgbClr val="FF71A0"/>
                </a:solidFill>
              </a:rPr>
              <a:t>Space</a:t>
            </a:r>
            <a:r>
              <a:rPr lang="fr-CH" dirty="0">
                <a:solidFill>
                  <a:srgbClr val="FF71A0"/>
                </a:solidFill>
              </a:rPr>
              <a:t> </a:t>
            </a:r>
            <a:r>
              <a:rPr lang="fr-CH" dirty="0" err="1">
                <a:solidFill>
                  <a:srgbClr val="FF71A0"/>
                </a:solidFill>
              </a:rPr>
              <a:t>between</a:t>
            </a:r>
            <a:r>
              <a:rPr lang="fr-CH" dirty="0">
                <a:solidFill>
                  <a:srgbClr val="FF71A0"/>
                </a:solidFill>
              </a:rPr>
              <a:t> </a:t>
            </a:r>
            <a:r>
              <a:rPr lang="fr-CH" dirty="0" err="1">
                <a:solidFill>
                  <a:srgbClr val="FF71A0"/>
                </a:solidFill>
              </a:rPr>
              <a:t>consecutive</a:t>
            </a:r>
            <a:r>
              <a:rPr lang="fr-CH" dirty="0">
                <a:solidFill>
                  <a:srgbClr val="FF71A0"/>
                </a:solidFill>
              </a:rPr>
              <a:t> vertex </a:t>
            </a:r>
            <a:r>
              <a:rPr lang="fr-CH" dirty="0" err="1">
                <a:solidFill>
                  <a:srgbClr val="FF71A0"/>
                </a:solidFill>
              </a:rPr>
              <a:t>attributes</a:t>
            </a:r>
            <a:endParaRPr lang="fr-CH" dirty="0">
              <a:solidFill>
                <a:srgbClr val="FF71A0"/>
              </a:solidFill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9F0632E-4519-49C3-99CD-1C73F9E2455D}"/>
              </a:ext>
            </a:extLst>
          </p:cNvPr>
          <p:cNvSpPr txBox="1"/>
          <p:nvPr/>
        </p:nvSpPr>
        <p:spPr>
          <a:xfrm>
            <a:off x="5728603" y="4034777"/>
            <a:ext cx="2369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 err="1">
                <a:solidFill>
                  <a:srgbClr val="52B865"/>
                </a:solidFill>
              </a:rPr>
              <a:t>Normalized</a:t>
            </a:r>
            <a:r>
              <a:rPr lang="fr-CH" dirty="0">
                <a:solidFill>
                  <a:srgbClr val="52B865"/>
                </a:solidFill>
              </a:rPr>
              <a:t> data or not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48DDCA0F-21E4-4CAC-A8E1-4C3798FD254D}"/>
              </a:ext>
            </a:extLst>
          </p:cNvPr>
          <p:cNvCxnSpPr>
            <a:cxnSpLocks/>
          </p:cNvCxnSpPr>
          <p:nvPr/>
        </p:nvCxnSpPr>
        <p:spPr>
          <a:xfrm flipH="1">
            <a:off x="6462302" y="4415814"/>
            <a:ext cx="204707" cy="264425"/>
          </a:xfrm>
          <a:prstGeom prst="straightConnector1">
            <a:avLst/>
          </a:prstGeom>
          <a:ln w="38100">
            <a:solidFill>
              <a:srgbClr val="52B8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461C6BA3-1D52-4864-B2AE-C8B60F848D30}"/>
              </a:ext>
            </a:extLst>
          </p:cNvPr>
          <p:cNvSpPr txBox="1"/>
          <p:nvPr/>
        </p:nvSpPr>
        <p:spPr>
          <a:xfrm>
            <a:off x="8710297" y="3558498"/>
            <a:ext cx="30027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H" dirty="0">
                <a:solidFill>
                  <a:srgbClr val="9E0000"/>
                </a:solidFill>
              </a:rPr>
              <a:t>Offset of </a:t>
            </a:r>
            <a:r>
              <a:rPr lang="fr-CH" dirty="0" err="1">
                <a:solidFill>
                  <a:srgbClr val="9E0000"/>
                </a:solidFill>
              </a:rPr>
              <a:t>where</a:t>
            </a:r>
            <a:r>
              <a:rPr lang="fr-CH" dirty="0">
                <a:solidFill>
                  <a:srgbClr val="9E0000"/>
                </a:solidFill>
              </a:rPr>
              <a:t> the position data </a:t>
            </a:r>
            <a:r>
              <a:rPr lang="fr-CH" dirty="0" err="1">
                <a:solidFill>
                  <a:srgbClr val="9E0000"/>
                </a:solidFill>
              </a:rPr>
              <a:t>begins</a:t>
            </a:r>
            <a:r>
              <a:rPr lang="fr-CH" dirty="0">
                <a:solidFill>
                  <a:srgbClr val="9E0000"/>
                </a:solidFill>
              </a:rPr>
              <a:t> in the buffer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91521FC9-7F9A-4D63-89CE-CF21BCE0E66D}"/>
              </a:ext>
            </a:extLst>
          </p:cNvPr>
          <p:cNvCxnSpPr>
            <a:cxnSpLocks/>
          </p:cNvCxnSpPr>
          <p:nvPr/>
        </p:nvCxnSpPr>
        <p:spPr>
          <a:xfrm flipH="1">
            <a:off x="9818821" y="4319333"/>
            <a:ext cx="78537" cy="349201"/>
          </a:xfrm>
          <a:prstGeom prst="straightConnector1">
            <a:avLst/>
          </a:prstGeom>
          <a:ln w="38100">
            <a:solidFill>
              <a:srgbClr val="9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24DAF41B-BDB4-46DA-996A-DFEC975FB144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2124958" y="5230777"/>
            <a:ext cx="165755" cy="30647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37AFAC1B-1105-4AD1-9A8B-0F775D06D76C}"/>
              </a:ext>
            </a:extLst>
          </p:cNvPr>
          <p:cNvSpPr txBox="1"/>
          <p:nvPr/>
        </p:nvSpPr>
        <p:spPr>
          <a:xfrm>
            <a:off x="753358" y="5537251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Enable the vertex </a:t>
            </a:r>
            <a:r>
              <a:rPr lang="fr-CH" dirty="0" err="1">
                <a:solidFill>
                  <a:srgbClr val="00B0F0"/>
                </a:solidFill>
              </a:rPr>
              <a:t>attribute</a:t>
            </a:r>
            <a:endParaRPr lang="fr-CH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42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6" grpId="0"/>
      <p:bldP spid="42" grpId="0"/>
      <p:bldP spid="44" grpId="0" animBg="1"/>
      <p:bldP spid="46" grpId="0"/>
      <p:bldP spid="49" grpId="0"/>
      <p:bldP spid="52" grpId="0"/>
      <p:bldP spid="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1D36907A-F025-4FC2-A6A9-E01159272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577" y="2347333"/>
            <a:ext cx="6186314" cy="1735282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15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D80E648-B5C0-4C5C-9CA3-8BD7A38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(Cont.)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8E48E53-46CC-42D4-BFF8-7985AD7EB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22" y="2347333"/>
            <a:ext cx="4657725" cy="1352550"/>
          </a:xfrm>
          <a:prstGeom prst="rect">
            <a:avLst/>
          </a:prstGeom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9E3A31E-179B-40FB-A514-27B3487A8F9B}"/>
              </a:ext>
            </a:extLst>
          </p:cNvPr>
          <p:cNvCxnSpPr>
            <a:cxnSpLocks/>
          </p:cNvCxnSpPr>
          <p:nvPr/>
        </p:nvCxnSpPr>
        <p:spPr>
          <a:xfrm>
            <a:off x="6263731" y="2254853"/>
            <a:ext cx="5387798" cy="0"/>
          </a:xfrm>
          <a:prstGeom prst="line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33AD0B31-88E8-4BC1-A978-101CF157C48E}"/>
              </a:ext>
            </a:extLst>
          </p:cNvPr>
          <p:cNvSpPr txBox="1">
            <a:spLocks/>
          </p:cNvSpPr>
          <p:nvPr/>
        </p:nvSpPr>
        <p:spPr>
          <a:xfrm>
            <a:off x="8505536" y="1822666"/>
            <a:ext cx="904187" cy="432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1"/>
                </a:solidFill>
              </a:rPr>
              <a:t>VBO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18BA4C-4F9D-4851-BBFB-EF68F48BE6C3}"/>
              </a:ext>
            </a:extLst>
          </p:cNvPr>
          <p:cNvSpPr txBox="1">
            <a:spLocks/>
          </p:cNvSpPr>
          <p:nvPr/>
        </p:nvSpPr>
        <p:spPr>
          <a:xfrm>
            <a:off x="640237" y="1626887"/>
            <a:ext cx="5291095" cy="618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Triangle with position &amp; color attributes: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0CC6F33-E6E0-4C01-B33D-46932540B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662" y="4739260"/>
            <a:ext cx="9972675" cy="1390650"/>
          </a:xfrm>
          <a:prstGeom prst="rect">
            <a:avLst/>
          </a:prstGeom>
        </p:spPr>
      </p:pic>
      <p:sp>
        <p:nvSpPr>
          <p:cNvPr id="7" name="Accolade ouvrante 6">
            <a:extLst>
              <a:ext uri="{FF2B5EF4-FFF2-40B4-BE49-F238E27FC236}">
                <a16:creationId xmlns:a16="http://schemas.microsoft.com/office/drawing/2014/main" id="{3C1703BD-59BB-409C-8186-CAF0854F09D7}"/>
              </a:ext>
            </a:extLst>
          </p:cNvPr>
          <p:cNvSpPr/>
          <p:nvPr/>
        </p:nvSpPr>
        <p:spPr>
          <a:xfrm rot="16200000">
            <a:off x="7190143" y="5000027"/>
            <a:ext cx="99502" cy="1792078"/>
          </a:xfrm>
          <a:prstGeom prst="leftBrace">
            <a:avLst/>
          </a:prstGeom>
          <a:ln w="38100">
            <a:solidFill>
              <a:srgbClr val="FF71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2CED784-14D9-4D95-A36A-F95462CEBEE6}"/>
              </a:ext>
            </a:extLst>
          </p:cNvPr>
          <p:cNvSpPr txBox="1"/>
          <p:nvPr/>
        </p:nvSpPr>
        <p:spPr>
          <a:xfrm>
            <a:off x="5779897" y="6169580"/>
            <a:ext cx="29199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FF71A0"/>
                </a:solidFill>
              </a:rPr>
              <a:t>Stride</a:t>
            </a:r>
          </a:p>
        </p:txBody>
      </p:sp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E3B0FD16-A7BC-4A46-B7BD-292C61AB796A}"/>
              </a:ext>
            </a:extLst>
          </p:cNvPr>
          <p:cNvSpPr/>
          <p:nvPr/>
        </p:nvSpPr>
        <p:spPr>
          <a:xfrm rot="16200000">
            <a:off x="7190143" y="4422012"/>
            <a:ext cx="99502" cy="1792078"/>
          </a:xfrm>
          <a:prstGeom prst="leftBrace">
            <a:avLst/>
          </a:prstGeom>
          <a:ln w="38100">
            <a:solidFill>
              <a:srgbClr val="FF71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FE10466-3BC9-44C8-B237-AF5BCD2BB67B}"/>
              </a:ext>
            </a:extLst>
          </p:cNvPr>
          <p:cNvSpPr txBox="1"/>
          <p:nvPr/>
        </p:nvSpPr>
        <p:spPr>
          <a:xfrm>
            <a:off x="8802731" y="4173053"/>
            <a:ext cx="1519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rgbClr val="9E0000"/>
                </a:solidFill>
              </a:rPr>
              <a:t>Position offset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515DFC6-A6FE-4A35-A613-8732263CB223}"/>
              </a:ext>
            </a:extLst>
          </p:cNvPr>
          <p:cNvCxnSpPr>
            <a:cxnSpLocks/>
          </p:cNvCxnSpPr>
          <p:nvPr/>
        </p:nvCxnSpPr>
        <p:spPr>
          <a:xfrm flipH="1">
            <a:off x="9144002" y="4560887"/>
            <a:ext cx="197961" cy="369332"/>
          </a:xfrm>
          <a:prstGeom prst="straightConnector1">
            <a:avLst/>
          </a:prstGeom>
          <a:ln w="38100">
            <a:solidFill>
              <a:srgbClr val="9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6C4F97C9-AC52-4078-BADF-04F442641F56}"/>
              </a:ext>
            </a:extLst>
          </p:cNvPr>
          <p:cNvSpPr txBox="1"/>
          <p:nvPr/>
        </p:nvSpPr>
        <p:spPr>
          <a:xfrm>
            <a:off x="9341963" y="6265888"/>
            <a:ext cx="1519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 err="1">
                <a:solidFill>
                  <a:srgbClr val="2B8510"/>
                </a:solidFill>
              </a:rPr>
              <a:t>Color</a:t>
            </a:r>
            <a:r>
              <a:rPr lang="fr-CH" dirty="0">
                <a:solidFill>
                  <a:srgbClr val="2B8510"/>
                </a:solidFill>
              </a:rPr>
              <a:t> offset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91D34598-15C8-42E1-9ABD-31E1EBCFC730}"/>
              </a:ext>
            </a:extLst>
          </p:cNvPr>
          <p:cNvCxnSpPr>
            <a:cxnSpLocks/>
          </p:cNvCxnSpPr>
          <p:nvPr/>
        </p:nvCxnSpPr>
        <p:spPr>
          <a:xfrm flipH="1" flipV="1">
            <a:off x="9910206" y="5954391"/>
            <a:ext cx="223608" cy="353892"/>
          </a:xfrm>
          <a:prstGeom prst="straightConnector1">
            <a:avLst/>
          </a:prstGeom>
          <a:ln w="38100">
            <a:solidFill>
              <a:srgbClr val="2B85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071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16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D80E648-B5C0-4C5C-9CA3-8BD7A38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Vertex Array Object (VAO)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18BA4C-4F9D-4851-BBFB-EF68F48BE6C3}"/>
              </a:ext>
            </a:extLst>
          </p:cNvPr>
          <p:cNvSpPr txBox="1">
            <a:spLocks/>
          </p:cNvSpPr>
          <p:nvPr/>
        </p:nvSpPr>
        <p:spPr>
          <a:xfrm>
            <a:off x="640236" y="2167435"/>
            <a:ext cx="5590882" cy="7015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Allows to configure vertex attribute pointers more easily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84A06B4-95AA-405F-B703-DC70D0D0E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705" y="1690688"/>
            <a:ext cx="5275280" cy="3417216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051A689-ABAF-4602-98C3-132F345CF17F}"/>
              </a:ext>
            </a:extLst>
          </p:cNvPr>
          <p:cNvSpPr txBox="1">
            <a:spLocks/>
          </p:cNvSpPr>
          <p:nvPr/>
        </p:nvSpPr>
        <p:spPr>
          <a:xfrm>
            <a:off x="640237" y="3638281"/>
            <a:ext cx="5455764" cy="7015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To draw an object, just bind the corresponding VAO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6F5F99C-9A13-47E1-A196-DC530D710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081" y="5692170"/>
            <a:ext cx="3067050" cy="51435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61D0783-0BDA-454E-ADA0-8A8B0C4BAC19}"/>
              </a:ext>
            </a:extLst>
          </p:cNvPr>
          <p:cNvSpPr txBox="1">
            <a:spLocks/>
          </p:cNvSpPr>
          <p:nvPr/>
        </p:nvSpPr>
        <p:spPr>
          <a:xfrm>
            <a:off x="640237" y="5748413"/>
            <a:ext cx="5455764" cy="7015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We generate a VAO like a VBO</a:t>
            </a:r>
          </a:p>
        </p:txBody>
      </p:sp>
    </p:spTree>
    <p:extLst>
      <p:ext uri="{BB962C8B-B14F-4D97-AF65-F5344CB8AC3E}">
        <p14:creationId xmlns:p14="http://schemas.microsoft.com/office/powerpoint/2010/main" val="3013873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17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D80E648-B5C0-4C5C-9CA3-8BD7A38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F3BA6722-FCE4-4EA7-9BAD-625BFBF262E5}"/>
              </a:ext>
            </a:extLst>
          </p:cNvPr>
          <p:cNvGrpSpPr/>
          <p:nvPr/>
        </p:nvGrpSpPr>
        <p:grpSpPr>
          <a:xfrm>
            <a:off x="1714500" y="1719361"/>
            <a:ext cx="8763000" cy="4399027"/>
            <a:chOff x="1671637" y="1705025"/>
            <a:chExt cx="8763000" cy="439902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D56CB1-6C85-41F8-8FCC-D6F32766065C}"/>
                </a:ext>
              </a:extLst>
            </p:cNvPr>
            <p:cNvSpPr/>
            <p:nvPr/>
          </p:nvSpPr>
          <p:spPr>
            <a:xfrm>
              <a:off x="1671637" y="1705025"/>
              <a:ext cx="8763000" cy="4399027"/>
            </a:xfrm>
            <a:prstGeom prst="rect">
              <a:avLst/>
            </a:prstGeom>
            <a:solidFill>
              <a:srgbClr val="282B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03634D27-842D-4D4D-99FD-07258CBFE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9737" y="1826976"/>
              <a:ext cx="8724900" cy="457200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EEC4101D-FFB0-4B05-8453-A249F9FE0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1162" y="2653261"/>
              <a:ext cx="8677275" cy="638175"/>
            </a:xfrm>
            <a:prstGeom prst="rect">
              <a:avLst/>
            </a:prstGeom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F6B3F401-D7A2-4684-BA56-7709E65FF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71637" y="3694906"/>
              <a:ext cx="8648700" cy="657225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F2241B98-FBE9-4858-B9B1-8F34187C5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81162" y="4714579"/>
              <a:ext cx="8715375" cy="1133475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5E29D479-627D-4D51-80E3-5CC1EBB9E624}"/>
              </a:ext>
            </a:extLst>
          </p:cNvPr>
          <p:cNvSpPr txBox="1"/>
          <p:nvPr/>
        </p:nvSpPr>
        <p:spPr>
          <a:xfrm>
            <a:off x="5667866" y="6385023"/>
            <a:ext cx="6094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400" u="sng" dirty="0">
                <a:solidFill>
                  <a:schemeClr val="bg2">
                    <a:lumMod val="90000"/>
                  </a:schemeClr>
                </a:solidFill>
              </a:rPr>
              <a:t>Source</a:t>
            </a:r>
            <a:r>
              <a:rPr lang="fr-CH" sz="1400" dirty="0">
                <a:solidFill>
                  <a:schemeClr val="bg2">
                    <a:lumMod val="90000"/>
                  </a:schemeClr>
                </a:solidFill>
              </a:rPr>
              <a:t>: https://learnopengl.com/Getting-started/Hello-Triangle</a:t>
            </a:r>
          </a:p>
        </p:txBody>
      </p:sp>
    </p:spTree>
    <p:extLst>
      <p:ext uri="{BB962C8B-B14F-4D97-AF65-F5344CB8AC3E}">
        <p14:creationId xmlns:p14="http://schemas.microsoft.com/office/powerpoint/2010/main" val="1452998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18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D80E648-B5C0-4C5C-9CA3-8BD7A38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Render &amp; draw an object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EFD87F-FB6A-42CC-AE54-1BDF59982045}"/>
              </a:ext>
            </a:extLst>
          </p:cNvPr>
          <p:cNvSpPr txBox="1">
            <a:spLocks/>
          </p:cNvSpPr>
          <p:nvPr/>
        </p:nvSpPr>
        <p:spPr>
          <a:xfrm>
            <a:off x="3431598" y="2648616"/>
            <a:ext cx="7836331" cy="659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idea now is to render and draw an object. 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To do that we will have to: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BE02BCFB-8F9E-47CA-B1A5-954BCA197D3B}"/>
              </a:ext>
            </a:extLst>
          </p:cNvPr>
          <p:cNvSpPr txBox="1">
            <a:spLocks/>
          </p:cNvSpPr>
          <p:nvPr/>
        </p:nvSpPr>
        <p:spPr>
          <a:xfrm>
            <a:off x="4793380" y="3789738"/>
            <a:ext cx="4739626" cy="537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Set up a Vertex &amp; a Fragment Shader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59E6288-643E-4C5B-984B-94C24D725166}"/>
              </a:ext>
            </a:extLst>
          </p:cNvPr>
          <p:cNvSpPr txBox="1">
            <a:spLocks/>
          </p:cNvSpPr>
          <p:nvPr/>
        </p:nvSpPr>
        <p:spPr>
          <a:xfrm>
            <a:off x="4793379" y="4327065"/>
            <a:ext cx="3359386" cy="537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Compile these shaders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83E4DF90-A3DE-4A5A-8AFE-75B1DD93DDF0}"/>
              </a:ext>
            </a:extLst>
          </p:cNvPr>
          <p:cNvSpPr txBox="1">
            <a:spLocks/>
          </p:cNvSpPr>
          <p:nvPr/>
        </p:nvSpPr>
        <p:spPr>
          <a:xfrm>
            <a:off x="4793378" y="4864392"/>
            <a:ext cx="4339773" cy="537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Link them to a shader program</a:t>
            </a:r>
          </a:p>
        </p:txBody>
      </p:sp>
      <p:pic>
        <p:nvPicPr>
          <p:cNvPr id="11" name="Image 10" descr="Une image contenant horloge, dessin, signe&#10;&#10;Description générée automatiquement">
            <a:extLst>
              <a:ext uri="{FF2B5EF4-FFF2-40B4-BE49-F238E27FC236}">
                <a16:creationId xmlns:a16="http://schemas.microsoft.com/office/drawing/2014/main" id="{E8FD4217-4123-4553-8E8D-E400F5209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656" y="2377722"/>
            <a:ext cx="1223518" cy="122351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EA4A4B0-104D-4B62-AB39-2AA122AAFE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97" y="4117845"/>
            <a:ext cx="833746" cy="83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529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19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D80E648-B5C0-4C5C-9CA3-8BD7A38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Vertex Shader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73713E-9917-42AA-822B-CAA94996C0C9}"/>
              </a:ext>
            </a:extLst>
          </p:cNvPr>
          <p:cNvSpPr txBox="1">
            <a:spLocks/>
          </p:cNvSpPr>
          <p:nvPr/>
        </p:nvSpPr>
        <p:spPr>
          <a:xfrm>
            <a:off x="3616978" y="2354886"/>
            <a:ext cx="6724226" cy="132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Compute the projection of the vertices of primitives from 3D space into a different 3D space (NDC)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4294DC6E-F48A-4565-9E1D-3F7041E05724}"/>
              </a:ext>
            </a:extLst>
          </p:cNvPr>
          <p:cNvSpPr txBox="1">
            <a:spLocks/>
          </p:cNvSpPr>
          <p:nvPr/>
        </p:nvSpPr>
        <p:spPr>
          <a:xfrm>
            <a:off x="3616978" y="3815887"/>
            <a:ext cx="6146453" cy="694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>
                <a:solidFill>
                  <a:schemeClr val="accent6"/>
                </a:solidFill>
                <a:latin typeface="+mj-lt"/>
              </a:rPr>
              <a:t>Input data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 some properties of the vertices (position, color or texture coordinates)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C9B57111-9C05-4846-9F4F-6BB6C6D03D1B}"/>
              </a:ext>
            </a:extLst>
          </p:cNvPr>
          <p:cNvSpPr txBox="1">
            <a:spLocks/>
          </p:cNvSpPr>
          <p:nvPr/>
        </p:nvSpPr>
        <p:spPr>
          <a:xfrm>
            <a:off x="3616977" y="5127638"/>
            <a:ext cx="7534931" cy="564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>
                <a:solidFill>
                  <a:srgbClr val="FF0000"/>
                </a:solidFill>
                <a:latin typeface="+mj-lt"/>
              </a:rPr>
              <a:t>Output data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 the corresponding properties in the new space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7E2B3A9D-E11D-41E5-847C-9ED762472850}"/>
              </a:ext>
            </a:extLst>
          </p:cNvPr>
          <p:cNvGrpSpPr/>
          <p:nvPr/>
        </p:nvGrpSpPr>
        <p:grpSpPr>
          <a:xfrm>
            <a:off x="1144328" y="2693040"/>
            <a:ext cx="1521468" cy="1553840"/>
            <a:chOff x="1002923" y="2693040"/>
            <a:chExt cx="1521468" cy="1553840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0467612A-DB63-4E30-B098-4E1794E1E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2923" y="2693040"/>
              <a:ext cx="1521468" cy="1553840"/>
            </a:xfrm>
            <a:prstGeom prst="rect">
              <a:avLst/>
            </a:prstGeom>
          </p:spPr>
        </p:pic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5CE23F74-E09C-45A6-9A37-C0E9D06A93AF}"/>
                </a:ext>
              </a:extLst>
            </p:cNvPr>
            <p:cNvSpPr/>
            <p:nvPr/>
          </p:nvSpPr>
          <p:spPr>
            <a:xfrm>
              <a:off x="1913822" y="3168647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CB34E7B-FDFB-4DC7-B7AF-75128115E996}"/>
                </a:ext>
              </a:extLst>
            </p:cNvPr>
            <p:cNvSpPr/>
            <p:nvPr/>
          </p:nvSpPr>
          <p:spPr>
            <a:xfrm>
              <a:off x="1942828" y="371252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2DA4C6A1-71EF-4714-AC67-1C678ED2D692}"/>
                </a:ext>
              </a:extLst>
            </p:cNvPr>
            <p:cNvSpPr/>
            <p:nvPr/>
          </p:nvSpPr>
          <p:spPr>
            <a:xfrm>
              <a:off x="1369804" y="3520121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40592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B486B-8A3A-47C0-9EC2-89C49145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What’s a shader?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2</a:t>
            </a:fld>
            <a:endParaRPr lang="fr-FR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50D9436-0616-45BE-BF76-E09DCED78D55}"/>
              </a:ext>
            </a:extLst>
          </p:cNvPr>
          <p:cNvSpPr txBox="1">
            <a:spLocks/>
          </p:cNvSpPr>
          <p:nvPr/>
        </p:nvSpPr>
        <p:spPr>
          <a:xfrm>
            <a:off x="1690208" y="2428408"/>
            <a:ext cx="7190157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Small programs that run on the GPU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1ABE3165-6906-4CB8-8C59-F0D5B1FF1BC9}"/>
              </a:ext>
            </a:extLst>
          </p:cNvPr>
          <p:cNvSpPr txBox="1">
            <a:spLocks/>
          </p:cNvSpPr>
          <p:nvPr/>
        </p:nvSpPr>
        <p:spPr>
          <a:xfrm>
            <a:off x="813675" y="3032142"/>
            <a:ext cx="8943219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Executed for each specific section of the graphics pipeline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DBE775DD-6440-4ED5-8604-4DC538D4CF11}"/>
              </a:ext>
            </a:extLst>
          </p:cNvPr>
          <p:cNvSpPr txBox="1">
            <a:spLocks/>
          </p:cNvSpPr>
          <p:nvPr/>
        </p:nvSpPr>
        <p:spPr>
          <a:xfrm>
            <a:off x="299994" y="3645456"/>
            <a:ext cx="9970580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Isolated and not allowed to communicate with each other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04EFDA32-4EBD-4225-84AC-4B9AE32E89F5}"/>
              </a:ext>
            </a:extLst>
          </p:cNvPr>
          <p:cNvSpPr txBox="1">
            <a:spLocks/>
          </p:cNvSpPr>
          <p:nvPr/>
        </p:nvSpPr>
        <p:spPr>
          <a:xfrm>
            <a:off x="3877319" y="5185068"/>
            <a:ext cx="7657345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It works with geometric primitives, lights, textures, … </a:t>
            </a:r>
          </a:p>
        </p:txBody>
      </p:sp>
      <p:pic>
        <p:nvPicPr>
          <p:cNvPr id="20" name="Image 1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9475F624-1885-481C-BD6A-6F8BF9BF5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74" y="2197802"/>
            <a:ext cx="1295400" cy="1244600"/>
          </a:xfrm>
          <a:prstGeom prst="rect">
            <a:avLst/>
          </a:prstGeom>
        </p:spPr>
      </p:pic>
      <p:grpSp>
        <p:nvGrpSpPr>
          <p:cNvPr id="22" name="Groupe 21">
            <a:extLst>
              <a:ext uri="{FF2B5EF4-FFF2-40B4-BE49-F238E27FC236}">
                <a16:creationId xmlns:a16="http://schemas.microsoft.com/office/drawing/2014/main" id="{1C9284E9-CB36-42F8-B556-017C7C884C47}"/>
              </a:ext>
            </a:extLst>
          </p:cNvPr>
          <p:cNvGrpSpPr/>
          <p:nvPr/>
        </p:nvGrpSpPr>
        <p:grpSpPr>
          <a:xfrm>
            <a:off x="1162469" y="4890479"/>
            <a:ext cx="967991" cy="1007220"/>
            <a:chOff x="455446" y="4798013"/>
            <a:chExt cx="1373164" cy="1373164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2B0F2F5C-ECB4-48DB-9E4D-5BBFB1F67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446" y="4798013"/>
              <a:ext cx="1373164" cy="137316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1A4AEA-A8A5-4DE7-B169-92FB59A0B119}"/>
                </a:ext>
              </a:extLst>
            </p:cNvPr>
            <p:cNvSpPr/>
            <p:nvPr/>
          </p:nvSpPr>
          <p:spPr>
            <a:xfrm>
              <a:off x="683267" y="5133477"/>
              <a:ext cx="910312" cy="7175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4E94CFA-8978-4BCC-BF4A-FAB9DD497487}"/>
                </a:ext>
              </a:extLst>
            </p:cNvPr>
            <p:cNvSpPr txBox="1"/>
            <p:nvPr/>
          </p:nvSpPr>
          <p:spPr>
            <a:xfrm>
              <a:off x="683267" y="4968739"/>
              <a:ext cx="910313" cy="503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{      }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612AE595-D452-41A4-9896-F3A6DA34C934}"/>
                </a:ext>
              </a:extLst>
            </p:cNvPr>
            <p:cNvSpPr txBox="1"/>
            <p:nvPr/>
          </p:nvSpPr>
          <p:spPr>
            <a:xfrm>
              <a:off x="683267" y="5254104"/>
              <a:ext cx="910313" cy="503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{      }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1BFD0BCB-FDC2-4380-9028-51FC80B74ED1}"/>
                </a:ext>
              </a:extLst>
            </p:cNvPr>
            <p:cNvSpPr txBox="1"/>
            <p:nvPr/>
          </p:nvSpPr>
          <p:spPr>
            <a:xfrm>
              <a:off x="685996" y="5540712"/>
              <a:ext cx="910313" cy="503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{      }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2C637828-A124-4B64-A424-E390A503AD4F}"/>
              </a:ext>
            </a:extLst>
          </p:cNvPr>
          <p:cNvGrpSpPr/>
          <p:nvPr/>
        </p:nvGrpSpPr>
        <p:grpSpPr>
          <a:xfrm>
            <a:off x="2744470" y="4901169"/>
            <a:ext cx="1036420" cy="996530"/>
            <a:chOff x="2830620" y="4228678"/>
            <a:chExt cx="1373164" cy="1373164"/>
          </a:xfrm>
        </p:grpSpPr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7A4D618D-E964-4710-8774-99B2C3417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0620" y="4228678"/>
              <a:ext cx="1373164" cy="1373164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13E5BC9-524C-4B5A-8570-A956BFD01E9F}"/>
                </a:ext>
              </a:extLst>
            </p:cNvPr>
            <p:cNvSpPr/>
            <p:nvPr/>
          </p:nvSpPr>
          <p:spPr>
            <a:xfrm>
              <a:off x="3053345" y="4547622"/>
              <a:ext cx="910312" cy="7175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D4C1CE0-18F3-41EE-8A2E-91BB5983668C}"/>
                </a:ext>
              </a:extLst>
            </p:cNvPr>
            <p:cNvSpPr/>
            <p:nvPr/>
          </p:nvSpPr>
          <p:spPr>
            <a:xfrm>
              <a:off x="3091051" y="4514632"/>
              <a:ext cx="108680" cy="11224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C3D5C23-B13B-4AFB-97C8-A0D19B7FF391}"/>
                </a:ext>
              </a:extLst>
            </p:cNvPr>
            <p:cNvSpPr/>
            <p:nvPr/>
          </p:nvSpPr>
          <p:spPr>
            <a:xfrm>
              <a:off x="3815295" y="4507635"/>
              <a:ext cx="108680" cy="112241"/>
            </a:xfrm>
            <a:prstGeom prst="rect">
              <a:avLst/>
            </a:prstGeom>
            <a:solidFill>
              <a:srgbClr val="BC0000"/>
            </a:solidFill>
            <a:ln>
              <a:solidFill>
                <a:srgbClr val="B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2355598-F264-4FAA-9DCE-BCC2BCCC95AB}"/>
                </a:ext>
              </a:extLst>
            </p:cNvPr>
            <p:cNvSpPr/>
            <p:nvPr/>
          </p:nvSpPr>
          <p:spPr>
            <a:xfrm>
              <a:off x="3091051" y="5150736"/>
              <a:ext cx="108680" cy="11224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8140799-D172-4035-A58D-F1C263ED028C}"/>
                </a:ext>
              </a:extLst>
            </p:cNvPr>
            <p:cNvSpPr/>
            <p:nvPr/>
          </p:nvSpPr>
          <p:spPr>
            <a:xfrm>
              <a:off x="3815295" y="5153116"/>
              <a:ext cx="108680" cy="112241"/>
            </a:xfrm>
            <a:prstGeom prst="rect">
              <a:avLst/>
            </a:prstGeom>
            <a:solidFill>
              <a:srgbClr val="700000"/>
            </a:solidFill>
            <a:ln>
              <a:solidFill>
                <a:srgbClr val="7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499E47A4-826A-49E3-AA41-11401A398106}"/>
                </a:ext>
              </a:extLst>
            </p:cNvPr>
            <p:cNvSpPr txBox="1"/>
            <p:nvPr/>
          </p:nvSpPr>
          <p:spPr>
            <a:xfrm>
              <a:off x="2958380" y="4273398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     …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894BEA3-878B-44C0-BB30-65A4FAA19311}"/>
                </a:ext>
              </a:extLst>
            </p:cNvPr>
            <p:cNvSpPr txBox="1"/>
            <p:nvPr/>
          </p:nvSpPr>
          <p:spPr>
            <a:xfrm rot="5400000">
              <a:off x="2840469" y="4561195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     …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920C1B-D40E-42F5-AB72-B27B14EFE70D}"/>
                </a:ext>
              </a:extLst>
            </p:cNvPr>
            <p:cNvSpPr txBox="1"/>
            <p:nvPr/>
          </p:nvSpPr>
          <p:spPr>
            <a:xfrm rot="2601403">
              <a:off x="3047049" y="4557091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     …</a:t>
              </a:r>
            </a:p>
          </p:txBody>
        </p:sp>
      </p:grp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34E41E18-C599-4B17-B9B0-FFC784965591}"/>
              </a:ext>
            </a:extLst>
          </p:cNvPr>
          <p:cNvCxnSpPr>
            <a:cxnSpLocks/>
          </p:cNvCxnSpPr>
          <p:nvPr/>
        </p:nvCxnSpPr>
        <p:spPr>
          <a:xfrm>
            <a:off x="2298566" y="5393014"/>
            <a:ext cx="331515" cy="6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59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20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D80E648-B5C0-4C5C-9CA3-8BD7A38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Sample code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55F7774-5238-4806-A242-541C02C3F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726" y="2808741"/>
            <a:ext cx="6010275" cy="1762125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DEB8296-02B4-49DC-8F17-6747C1161CF3}"/>
              </a:ext>
            </a:extLst>
          </p:cNvPr>
          <p:cNvSpPr/>
          <p:nvPr/>
        </p:nvSpPr>
        <p:spPr>
          <a:xfrm>
            <a:off x="3912124" y="3072295"/>
            <a:ext cx="1904214" cy="1988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43C67F1-97D2-4390-8E3A-1703C4C0DBC3}"/>
              </a:ext>
            </a:extLst>
          </p:cNvPr>
          <p:cNvSpPr txBox="1"/>
          <p:nvPr/>
        </p:nvSpPr>
        <p:spPr>
          <a:xfrm>
            <a:off x="1811925" y="2346387"/>
            <a:ext cx="277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>
                <a:solidFill>
                  <a:srgbClr val="FF0000"/>
                </a:solidFill>
              </a:rPr>
              <a:t>Shader’s</a:t>
            </a:r>
            <a:r>
              <a:rPr lang="fr-CH" dirty="0">
                <a:solidFill>
                  <a:srgbClr val="FF0000"/>
                </a:solidFill>
              </a:rPr>
              <a:t> version (</a:t>
            </a:r>
            <a:r>
              <a:rPr lang="fr-CH" dirty="0" err="1">
                <a:solidFill>
                  <a:srgbClr val="FF0000"/>
                </a:solidFill>
              </a:rPr>
              <a:t>here</a:t>
            </a:r>
            <a:r>
              <a:rPr lang="fr-CH" dirty="0">
                <a:solidFill>
                  <a:srgbClr val="FF0000"/>
                </a:solidFill>
              </a:rPr>
              <a:t> 3.3) 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DCBA9AD-3991-4EE7-A9EE-258404887C8F}"/>
              </a:ext>
            </a:extLst>
          </p:cNvPr>
          <p:cNvCxnSpPr/>
          <p:nvPr/>
        </p:nvCxnSpPr>
        <p:spPr>
          <a:xfrm>
            <a:off x="3299382" y="2732285"/>
            <a:ext cx="517344" cy="2928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89F8A27-806A-4671-8B62-452FE2F24ACA}"/>
              </a:ext>
            </a:extLst>
          </p:cNvPr>
          <p:cNvSpPr/>
          <p:nvPr/>
        </p:nvSpPr>
        <p:spPr>
          <a:xfrm>
            <a:off x="6223263" y="3223968"/>
            <a:ext cx="1525570" cy="327580"/>
          </a:xfrm>
          <a:prstGeom prst="roundRect">
            <a:avLst/>
          </a:prstGeom>
          <a:noFill/>
          <a:ln w="28575">
            <a:solidFill>
              <a:srgbClr val="FF8B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7EC7062-F59D-4C8B-A04B-6B59CAC0CC47}"/>
              </a:ext>
            </a:extLst>
          </p:cNvPr>
          <p:cNvCxnSpPr>
            <a:cxnSpLocks/>
          </p:cNvCxnSpPr>
          <p:nvPr/>
        </p:nvCxnSpPr>
        <p:spPr>
          <a:xfrm rot="5400000">
            <a:off x="7636598" y="2708431"/>
            <a:ext cx="517344" cy="292875"/>
          </a:xfrm>
          <a:prstGeom prst="straightConnector1">
            <a:avLst/>
          </a:prstGeom>
          <a:ln w="38100">
            <a:solidFill>
              <a:srgbClr val="FF8B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7ECA8D31-DDF0-42F3-B794-B13B64FBD2A8}"/>
              </a:ext>
            </a:extLst>
          </p:cNvPr>
          <p:cNvSpPr txBox="1"/>
          <p:nvPr/>
        </p:nvSpPr>
        <p:spPr>
          <a:xfrm>
            <a:off x="7252762" y="2171651"/>
            <a:ext cx="294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8BB2"/>
                </a:solidFill>
              </a:rPr>
              <a:t>All the input vertex </a:t>
            </a:r>
            <a:r>
              <a:rPr lang="fr-CH" dirty="0" err="1">
                <a:solidFill>
                  <a:srgbClr val="FF8BB2"/>
                </a:solidFill>
              </a:rPr>
              <a:t>attributes</a:t>
            </a:r>
            <a:endParaRPr lang="fr-CH" dirty="0">
              <a:solidFill>
                <a:srgbClr val="FF8BB2"/>
              </a:solidFill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B80AB93-E541-49C0-9260-E035A4947793}"/>
              </a:ext>
            </a:extLst>
          </p:cNvPr>
          <p:cNvCxnSpPr/>
          <p:nvPr/>
        </p:nvCxnSpPr>
        <p:spPr>
          <a:xfrm>
            <a:off x="3902697" y="3542121"/>
            <a:ext cx="223415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3EA5D65-E856-430C-AD90-6D2E9DBE0C15}"/>
              </a:ext>
            </a:extLst>
          </p:cNvPr>
          <p:cNvCxnSpPr>
            <a:cxnSpLocks/>
          </p:cNvCxnSpPr>
          <p:nvPr/>
        </p:nvCxnSpPr>
        <p:spPr>
          <a:xfrm flipV="1">
            <a:off x="3199614" y="3596324"/>
            <a:ext cx="517344" cy="29287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7A731043-4FC4-44B1-9503-30B990753572}"/>
              </a:ext>
            </a:extLst>
          </p:cNvPr>
          <p:cNvSpPr txBox="1"/>
          <p:nvPr/>
        </p:nvSpPr>
        <p:spPr>
          <a:xfrm>
            <a:off x="1120660" y="3973530"/>
            <a:ext cx="27726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H" dirty="0" err="1">
                <a:solidFill>
                  <a:srgbClr val="00B0F0"/>
                </a:solidFill>
              </a:rPr>
              <a:t>Specifically</a:t>
            </a:r>
            <a:r>
              <a:rPr lang="fr-CH" dirty="0">
                <a:solidFill>
                  <a:srgbClr val="00B0F0"/>
                </a:solidFill>
              </a:rPr>
              <a:t> set the location of the input variable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87DFCDF-A27A-49F4-B8C2-F34749B764E6}"/>
              </a:ext>
            </a:extLst>
          </p:cNvPr>
          <p:cNvCxnSpPr>
            <a:cxnSpLocks/>
          </p:cNvCxnSpPr>
          <p:nvPr/>
        </p:nvCxnSpPr>
        <p:spPr>
          <a:xfrm flipV="1">
            <a:off x="4795997" y="4627727"/>
            <a:ext cx="136467" cy="476242"/>
          </a:xfrm>
          <a:prstGeom prst="straightConnector1">
            <a:avLst/>
          </a:prstGeom>
          <a:ln w="38100">
            <a:solidFill>
              <a:srgbClr val="AB5D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8114D971-781A-4C79-82D9-B1740161894A}"/>
              </a:ext>
            </a:extLst>
          </p:cNvPr>
          <p:cNvSpPr txBox="1"/>
          <p:nvPr/>
        </p:nvSpPr>
        <p:spPr>
          <a:xfrm>
            <a:off x="3323390" y="5195854"/>
            <a:ext cx="2772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rgbClr val="AB5D5D"/>
                </a:solidFill>
              </a:rPr>
              <a:t>Output of the vertex </a:t>
            </a:r>
            <a:r>
              <a:rPr lang="fr-CH" dirty="0" err="1">
                <a:solidFill>
                  <a:srgbClr val="AB5D5D"/>
                </a:solidFill>
              </a:rPr>
              <a:t>shader</a:t>
            </a:r>
            <a:endParaRPr lang="fr-CH" dirty="0">
              <a:solidFill>
                <a:srgbClr val="AB5D5D"/>
              </a:solidFill>
            </a:endParaRP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14719B1C-459A-4E10-AFAF-2BE6787C607F}"/>
              </a:ext>
            </a:extLst>
          </p:cNvPr>
          <p:cNvCxnSpPr>
            <a:cxnSpLocks/>
          </p:cNvCxnSpPr>
          <p:nvPr/>
        </p:nvCxnSpPr>
        <p:spPr>
          <a:xfrm>
            <a:off x="4385035" y="4410958"/>
            <a:ext cx="1176780" cy="0"/>
          </a:xfrm>
          <a:prstGeom prst="line">
            <a:avLst/>
          </a:prstGeom>
          <a:ln w="38100">
            <a:solidFill>
              <a:srgbClr val="AB5D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ccolade ouvrante 33">
            <a:extLst>
              <a:ext uri="{FF2B5EF4-FFF2-40B4-BE49-F238E27FC236}">
                <a16:creationId xmlns:a16="http://schemas.microsoft.com/office/drawing/2014/main" id="{91FD9AF1-AAAE-4CCB-8F92-F07680F5CAE0}"/>
              </a:ext>
            </a:extLst>
          </p:cNvPr>
          <p:cNvSpPr/>
          <p:nvPr/>
        </p:nvSpPr>
        <p:spPr>
          <a:xfrm rot="16200000">
            <a:off x="7876045" y="2982396"/>
            <a:ext cx="115580" cy="2985944"/>
          </a:xfrm>
          <a:prstGeom prst="leftBrac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1F6647C-7879-4AFE-B270-6D14DDB23D4A}"/>
              </a:ext>
            </a:extLst>
          </p:cNvPr>
          <p:cNvSpPr txBox="1"/>
          <p:nvPr/>
        </p:nvSpPr>
        <p:spPr>
          <a:xfrm>
            <a:off x="6801082" y="4757202"/>
            <a:ext cx="248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accent6"/>
                </a:solidFill>
              </a:rPr>
              <a:t>(x, y, z) + w component</a:t>
            </a:r>
          </a:p>
        </p:txBody>
      </p:sp>
    </p:spTree>
    <p:extLst>
      <p:ext uri="{BB962C8B-B14F-4D97-AF65-F5344CB8AC3E}">
        <p14:creationId xmlns:p14="http://schemas.microsoft.com/office/powerpoint/2010/main" val="196003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1" grpId="0" animBg="1"/>
      <p:bldP spid="14" grpId="0"/>
      <p:bldP spid="25" grpId="0"/>
      <p:bldP spid="27" grpId="0"/>
      <p:bldP spid="34" grpId="0" animBg="1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21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F1F36A1-DBB3-4718-B513-738E1D64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Primitives Assembly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24E044E-68C4-48A7-B20A-62915F249F81}"/>
              </a:ext>
            </a:extLst>
          </p:cNvPr>
          <p:cNvGrpSpPr/>
          <p:nvPr/>
        </p:nvGrpSpPr>
        <p:grpSpPr>
          <a:xfrm>
            <a:off x="1073689" y="2676599"/>
            <a:ext cx="1622587" cy="1539801"/>
            <a:chOff x="932284" y="2676599"/>
            <a:chExt cx="1622587" cy="1539801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24417592-C54C-4330-979F-4A4DDA52C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2284" y="2676599"/>
              <a:ext cx="1622587" cy="1539801"/>
            </a:xfrm>
            <a:prstGeom prst="rect">
              <a:avLst/>
            </a:prstGeom>
          </p:spPr>
        </p:pic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D47E9DB0-80CA-4BE8-91D7-87E932879A7D}"/>
                </a:ext>
              </a:extLst>
            </p:cNvPr>
            <p:cNvCxnSpPr/>
            <p:nvPr/>
          </p:nvCxnSpPr>
          <p:spPr>
            <a:xfrm flipV="1">
              <a:off x="1432560" y="3220720"/>
              <a:ext cx="487680" cy="31496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16B2BD58-7294-496B-BF19-485FB305B884}"/>
                </a:ext>
              </a:extLst>
            </p:cNvPr>
            <p:cNvCxnSpPr>
              <a:cxnSpLocks/>
            </p:cNvCxnSpPr>
            <p:nvPr/>
          </p:nvCxnSpPr>
          <p:spPr>
            <a:xfrm>
              <a:off x="1432560" y="3577336"/>
              <a:ext cx="493776" cy="16560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37FE19B3-B8AD-4377-A5B8-876CA08DF3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0720" y="3242310"/>
              <a:ext cx="28194" cy="49911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32208E-0E15-4C6E-85AB-162D70B5F861}"/>
              </a:ext>
            </a:extLst>
          </p:cNvPr>
          <p:cNvSpPr txBox="1">
            <a:spLocks/>
          </p:cNvSpPr>
          <p:nvPr/>
        </p:nvSpPr>
        <p:spPr>
          <a:xfrm>
            <a:off x="3652492" y="2578447"/>
            <a:ext cx="7131556" cy="1097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This process takes all the vertex given by the step before and assemble them in order to create a geometric shape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06249DD-9F7B-4D02-B51F-99CE2D4D7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796" y="4976929"/>
            <a:ext cx="3838575" cy="266700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0BA2F75A-4C3C-4093-9CFD-25E3AFDEF360}"/>
              </a:ext>
            </a:extLst>
          </p:cNvPr>
          <p:cNvSpPr txBox="1">
            <a:spLocks/>
          </p:cNvSpPr>
          <p:nvPr/>
        </p:nvSpPr>
        <p:spPr>
          <a:xfrm>
            <a:off x="838200" y="4846945"/>
            <a:ext cx="1984341" cy="526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/>
                </a:solidFill>
              </a:rPr>
              <a:t>Sample code: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9293A19-5B0B-46AF-9E0A-0F95455F186E}"/>
              </a:ext>
            </a:extLst>
          </p:cNvPr>
          <p:cNvSpPr/>
          <p:nvPr/>
        </p:nvSpPr>
        <p:spPr>
          <a:xfrm>
            <a:off x="4222244" y="4967502"/>
            <a:ext cx="1416937" cy="266700"/>
          </a:xfrm>
          <a:prstGeom prst="roundRect">
            <a:avLst/>
          </a:prstGeom>
          <a:noFill/>
          <a:ln w="28575">
            <a:solidFill>
              <a:srgbClr val="E857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4E4CA27-EBF4-49AC-88E6-C5CF639FA2F3}"/>
              </a:ext>
            </a:extLst>
          </p:cNvPr>
          <p:cNvCxnSpPr>
            <a:cxnSpLocks/>
          </p:cNvCxnSpPr>
          <p:nvPr/>
        </p:nvCxnSpPr>
        <p:spPr>
          <a:xfrm flipV="1">
            <a:off x="3678403" y="5269804"/>
            <a:ext cx="430717" cy="294863"/>
          </a:xfrm>
          <a:prstGeom prst="straightConnector1">
            <a:avLst/>
          </a:prstGeom>
          <a:ln w="38100">
            <a:solidFill>
              <a:srgbClr val="E857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F30E39E6-7CD1-42E4-ADAD-37C7C904E0D4}"/>
              </a:ext>
            </a:extLst>
          </p:cNvPr>
          <p:cNvSpPr txBox="1"/>
          <p:nvPr/>
        </p:nvSpPr>
        <p:spPr>
          <a:xfrm>
            <a:off x="2458812" y="5564667"/>
            <a:ext cx="2135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E8570E"/>
                </a:solidFill>
              </a:rPr>
              <a:t>OpenGL </a:t>
            </a:r>
            <a:r>
              <a:rPr lang="fr-CH" dirty="0" err="1">
                <a:solidFill>
                  <a:srgbClr val="E8570E"/>
                </a:solidFill>
              </a:rPr>
              <a:t>function</a:t>
            </a:r>
            <a:r>
              <a:rPr lang="fr-CH" dirty="0">
                <a:solidFill>
                  <a:srgbClr val="E8570E"/>
                </a:solidFill>
              </a:rPr>
              <a:t> </a:t>
            </a:r>
            <a:r>
              <a:rPr lang="fr-CH" dirty="0" err="1">
                <a:solidFill>
                  <a:srgbClr val="E8570E"/>
                </a:solidFill>
              </a:rPr>
              <a:t>that</a:t>
            </a:r>
            <a:r>
              <a:rPr lang="fr-CH" dirty="0">
                <a:solidFill>
                  <a:srgbClr val="E8570E"/>
                </a:solidFill>
              </a:rPr>
              <a:t> </a:t>
            </a:r>
            <a:r>
              <a:rPr lang="fr-CH" dirty="0" err="1">
                <a:solidFill>
                  <a:srgbClr val="E8570E"/>
                </a:solidFill>
              </a:rPr>
              <a:t>draws</a:t>
            </a:r>
            <a:r>
              <a:rPr lang="fr-CH" dirty="0">
                <a:solidFill>
                  <a:srgbClr val="E8570E"/>
                </a:solidFill>
              </a:rPr>
              <a:t> a </a:t>
            </a:r>
            <a:r>
              <a:rPr lang="fr-CH" dirty="0" err="1">
                <a:solidFill>
                  <a:srgbClr val="E8570E"/>
                </a:solidFill>
              </a:rPr>
              <a:t>shape</a:t>
            </a:r>
            <a:endParaRPr lang="fr-CH" dirty="0">
              <a:solidFill>
                <a:srgbClr val="E8570E"/>
              </a:solidFill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6546220-3164-49C3-92A2-385F1BE5A483}"/>
              </a:ext>
            </a:extLst>
          </p:cNvPr>
          <p:cNvCxnSpPr>
            <a:cxnSpLocks/>
          </p:cNvCxnSpPr>
          <p:nvPr/>
        </p:nvCxnSpPr>
        <p:spPr>
          <a:xfrm>
            <a:off x="5705166" y="5243629"/>
            <a:ext cx="1300899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B0E5381E-637F-4708-8EAC-C8E1CBF54553}"/>
              </a:ext>
            </a:extLst>
          </p:cNvPr>
          <p:cNvCxnSpPr>
            <a:cxnSpLocks/>
          </p:cNvCxnSpPr>
          <p:nvPr/>
        </p:nvCxnSpPr>
        <p:spPr>
          <a:xfrm flipV="1">
            <a:off x="6422055" y="5373614"/>
            <a:ext cx="0" cy="32654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A01F5B32-08FD-4AFF-BCF1-FC9163A0777F}"/>
              </a:ext>
            </a:extLst>
          </p:cNvPr>
          <p:cNvSpPr txBox="1"/>
          <p:nvPr/>
        </p:nvSpPr>
        <p:spPr>
          <a:xfrm>
            <a:off x="5050460" y="5703666"/>
            <a:ext cx="27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Kind of primitive to </a:t>
            </a:r>
            <a:r>
              <a:rPr lang="fr-CH" dirty="0" err="1">
                <a:solidFill>
                  <a:srgbClr val="00B0F0"/>
                </a:solidFill>
              </a:rPr>
              <a:t>render</a:t>
            </a:r>
            <a:endParaRPr lang="fr-CH" dirty="0">
              <a:solidFill>
                <a:srgbClr val="00B0F0"/>
              </a:solidFill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41300FD-59DE-4711-B7CD-0E10ECB41822}"/>
              </a:ext>
            </a:extLst>
          </p:cNvPr>
          <p:cNvCxnSpPr>
            <a:cxnSpLocks/>
          </p:cNvCxnSpPr>
          <p:nvPr/>
        </p:nvCxnSpPr>
        <p:spPr>
          <a:xfrm flipH="1">
            <a:off x="7299868" y="4572670"/>
            <a:ext cx="252952" cy="372175"/>
          </a:xfrm>
          <a:prstGeom prst="straightConnector1">
            <a:avLst/>
          </a:prstGeom>
          <a:ln w="38100">
            <a:solidFill>
              <a:srgbClr val="52B8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325E794-DB2E-40B0-8929-3FB6BD1A818C}"/>
              </a:ext>
            </a:extLst>
          </p:cNvPr>
          <p:cNvCxnSpPr>
            <a:cxnSpLocks/>
          </p:cNvCxnSpPr>
          <p:nvPr/>
        </p:nvCxnSpPr>
        <p:spPr>
          <a:xfrm flipH="1" flipV="1">
            <a:off x="7690301" y="5279653"/>
            <a:ext cx="374070" cy="25723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33FF0294-25EB-46F7-88FF-F5C21ACA774E}"/>
              </a:ext>
            </a:extLst>
          </p:cNvPr>
          <p:cNvSpPr txBox="1"/>
          <p:nvPr/>
        </p:nvSpPr>
        <p:spPr>
          <a:xfrm>
            <a:off x="6355615" y="4147560"/>
            <a:ext cx="27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>
                <a:solidFill>
                  <a:srgbClr val="52B865"/>
                </a:solidFill>
              </a:rPr>
              <a:t>Starting</a:t>
            </a:r>
            <a:r>
              <a:rPr lang="fr-CH" dirty="0">
                <a:solidFill>
                  <a:srgbClr val="52B865"/>
                </a:solidFill>
              </a:rPr>
              <a:t> index in the </a:t>
            </a:r>
            <a:r>
              <a:rPr lang="fr-CH" dirty="0" err="1">
                <a:solidFill>
                  <a:srgbClr val="52B865"/>
                </a:solidFill>
              </a:rPr>
              <a:t>array</a:t>
            </a:r>
            <a:endParaRPr lang="fr-CH" dirty="0">
              <a:solidFill>
                <a:srgbClr val="52B865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304868B-7965-4744-B927-708DC41BF4AC}"/>
              </a:ext>
            </a:extLst>
          </p:cNvPr>
          <p:cNvSpPr txBox="1"/>
          <p:nvPr/>
        </p:nvSpPr>
        <p:spPr>
          <a:xfrm>
            <a:off x="8175949" y="5404651"/>
            <a:ext cx="2893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>
                <a:solidFill>
                  <a:srgbClr val="7030A0"/>
                </a:solidFill>
              </a:rPr>
              <a:t>Number</a:t>
            </a:r>
            <a:r>
              <a:rPr lang="fr-CH" dirty="0">
                <a:solidFill>
                  <a:srgbClr val="7030A0"/>
                </a:solidFill>
              </a:rPr>
              <a:t> of </a:t>
            </a:r>
            <a:r>
              <a:rPr lang="fr-CH" dirty="0" err="1">
                <a:solidFill>
                  <a:srgbClr val="7030A0"/>
                </a:solidFill>
              </a:rPr>
              <a:t>vertices</a:t>
            </a:r>
            <a:r>
              <a:rPr lang="fr-CH" dirty="0">
                <a:solidFill>
                  <a:srgbClr val="7030A0"/>
                </a:solidFill>
              </a:rPr>
              <a:t> to </a:t>
            </a:r>
            <a:r>
              <a:rPr lang="fr-CH" dirty="0" err="1">
                <a:solidFill>
                  <a:srgbClr val="7030A0"/>
                </a:solidFill>
              </a:rPr>
              <a:t>render</a:t>
            </a:r>
            <a:endParaRPr lang="fr-CH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70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  <p:bldP spid="21" grpId="0"/>
      <p:bldP spid="32" grpId="0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22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97C1DAF-BA79-442E-8807-3AA46747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Tessellation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D4B77759-50FA-43D8-90F7-04449B52AAB5}"/>
              </a:ext>
            </a:extLst>
          </p:cNvPr>
          <p:cNvGrpSpPr/>
          <p:nvPr/>
        </p:nvGrpSpPr>
        <p:grpSpPr>
          <a:xfrm>
            <a:off x="1094009" y="2673965"/>
            <a:ext cx="1622586" cy="1572915"/>
            <a:chOff x="952604" y="2673965"/>
            <a:chExt cx="1622586" cy="1572915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A2D552BF-157E-4F10-8D4A-70047D7FC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604" y="2673965"/>
              <a:ext cx="1622586" cy="1572915"/>
            </a:xfrm>
            <a:prstGeom prst="rect">
              <a:avLst/>
            </a:prstGeom>
          </p:spPr>
        </p:pic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4C7A8C14-4E04-4385-865E-C3E73FEEDE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9260" y="3223260"/>
              <a:ext cx="236220" cy="472440"/>
            </a:xfrm>
            <a:prstGeom prst="line">
              <a:avLst/>
            </a:prstGeom>
            <a:ln w="190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7B7C80B7-7E28-4495-9E36-BC3A110271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38" y="3499104"/>
              <a:ext cx="532638" cy="53340"/>
            </a:xfrm>
            <a:prstGeom prst="line">
              <a:avLst/>
            </a:prstGeom>
            <a:ln w="190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087559A4-3AEC-46A6-8B88-536078A5E66C}"/>
                </a:ext>
              </a:extLst>
            </p:cNvPr>
            <p:cNvCxnSpPr>
              <a:cxnSpLocks/>
            </p:cNvCxnSpPr>
            <p:nvPr/>
          </p:nvCxnSpPr>
          <p:spPr>
            <a:xfrm>
              <a:off x="1681353" y="3352800"/>
              <a:ext cx="305943" cy="443992"/>
            </a:xfrm>
            <a:prstGeom prst="line">
              <a:avLst/>
            </a:prstGeom>
            <a:ln w="190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15F76786-5698-4906-BAEF-E924A9A0795A}"/>
              </a:ext>
            </a:extLst>
          </p:cNvPr>
          <p:cNvSpPr txBox="1">
            <a:spLocks/>
          </p:cNvSpPr>
          <p:nvPr/>
        </p:nvSpPr>
        <p:spPr>
          <a:xfrm>
            <a:off x="3550989" y="2666177"/>
            <a:ext cx="6146453" cy="5570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 3D, the surfaces are built with triangular tiles</a:t>
            </a:r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41DF3AD6-6B1D-4E53-B803-A0EEBAC1C122}"/>
              </a:ext>
            </a:extLst>
          </p:cNvPr>
          <p:cNvSpPr txBox="1">
            <a:spLocks/>
          </p:cNvSpPr>
          <p:nvPr/>
        </p:nvSpPr>
        <p:spPr>
          <a:xfrm>
            <a:off x="3550989" y="3796792"/>
            <a:ext cx="7091635" cy="9180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Tessellation allows to double triangles on a given surface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and therefore increase the level of details</a:t>
            </a:r>
          </a:p>
        </p:txBody>
      </p:sp>
    </p:spTree>
    <p:extLst>
      <p:ext uri="{BB962C8B-B14F-4D97-AF65-F5344CB8AC3E}">
        <p14:creationId xmlns:p14="http://schemas.microsoft.com/office/powerpoint/2010/main" val="3649448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23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Geometry Shader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A4F43EF5-FF36-48E5-8567-7C4E49551A9E}"/>
              </a:ext>
            </a:extLst>
          </p:cNvPr>
          <p:cNvSpPr txBox="1">
            <a:spLocks/>
          </p:cNvSpPr>
          <p:nvPr/>
        </p:nvSpPr>
        <p:spPr>
          <a:xfrm>
            <a:off x="3777233" y="2348307"/>
            <a:ext cx="6950470" cy="8080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Allows to modify the geometry of each polygon and allows to create new polygons by emitting new vertices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B51EE9DD-2303-44AD-B207-AD0F2909ADA5}"/>
              </a:ext>
            </a:extLst>
          </p:cNvPr>
          <p:cNvSpPr txBox="1">
            <a:spLocks/>
          </p:cNvSpPr>
          <p:nvPr/>
        </p:nvSpPr>
        <p:spPr>
          <a:xfrm>
            <a:off x="3777233" y="3814022"/>
            <a:ext cx="5176347" cy="564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>
                <a:solidFill>
                  <a:schemeClr val="accent6"/>
                </a:solidFill>
                <a:latin typeface="+mj-lt"/>
              </a:rPr>
              <a:t>Input data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 data of a geometric primitive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FDFDBA40-82CD-4027-B15B-B8405B4A426C}"/>
              </a:ext>
            </a:extLst>
          </p:cNvPr>
          <p:cNvSpPr txBox="1">
            <a:spLocks/>
          </p:cNvSpPr>
          <p:nvPr/>
        </p:nvSpPr>
        <p:spPr>
          <a:xfrm>
            <a:off x="3777233" y="5037807"/>
            <a:ext cx="6748718" cy="564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>
                <a:solidFill>
                  <a:srgbClr val="FF0000"/>
                </a:solidFill>
                <a:latin typeface="+mj-lt"/>
              </a:rPr>
              <a:t>Output data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 data of one or more geometric primitive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026CD050-43DA-43D6-8E39-26171E729E9E}"/>
              </a:ext>
            </a:extLst>
          </p:cNvPr>
          <p:cNvGrpSpPr/>
          <p:nvPr/>
        </p:nvGrpSpPr>
        <p:grpSpPr>
          <a:xfrm>
            <a:off x="1144328" y="2683515"/>
            <a:ext cx="1521126" cy="1553840"/>
            <a:chOff x="1002923" y="2683515"/>
            <a:chExt cx="1521126" cy="1553840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1E93E576-906F-4AD5-AF5A-9BD18A212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2923" y="2683515"/>
              <a:ext cx="1521126" cy="1553840"/>
            </a:xfrm>
            <a:prstGeom prst="rect">
              <a:avLst/>
            </a:prstGeom>
          </p:spPr>
        </p:pic>
        <p:sp>
          <p:nvSpPr>
            <p:cNvPr id="29" name="Triangle isocèle 28">
              <a:extLst>
                <a:ext uri="{FF2B5EF4-FFF2-40B4-BE49-F238E27FC236}">
                  <a16:creationId xmlns:a16="http://schemas.microsoft.com/office/drawing/2014/main" id="{FEA5F06C-CD6A-4BB8-ACF9-CEAE0E738206}"/>
                </a:ext>
              </a:extLst>
            </p:cNvPr>
            <p:cNvSpPr/>
            <p:nvPr/>
          </p:nvSpPr>
          <p:spPr>
            <a:xfrm rot="11694051">
              <a:off x="1894261" y="3238872"/>
              <a:ext cx="355035" cy="537688"/>
            </a:xfrm>
            <a:prstGeom prst="triangle">
              <a:avLst>
                <a:gd name="adj" fmla="val 54359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pic>
        <p:nvPicPr>
          <p:cNvPr id="6" name="Graphique 5" descr="Avertissement">
            <a:extLst>
              <a:ext uri="{FF2B5EF4-FFF2-40B4-BE49-F238E27FC236}">
                <a16:creationId xmlns:a16="http://schemas.microsoft.com/office/drawing/2014/main" id="{31BD6AB8-A055-4775-A452-B6019DF54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530803"/>
            <a:ext cx="914400" cy="914400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75AEDCE-FCC4-4B00-8EEC-B7A2EC448FBF}"/>
              </a:ext>
            </a:extLst>
          </p:cNvPr>
          <p:cNvSpPr txBox="1">
            <a:spLocks/>
          </p:cNvSpPr>
          <p:nvPr/>
        </p:nvSpPr>
        <p:spPr>
          <a:xfrm>
            <a:off x="7151592" y="796824"/>
            <a:ext cx="2743201" cy="4665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An unnecessary step</a:t>
            </a:r>
          </a:p>
        </p:txBody>
      </p:sp>
    </p:spTree>
    <p:extLst>
      <p:ext uri="{BB962C8B-B14F-4D97-AF65-F5344CB8AC3E}">
        <p14:creationId xmlns:p14="http://schemas.microsoft.com/office/powerpoint/2010/main" val="3893495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24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Rasterization</a:t>
            </a: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222F832B-3357-4D3D-B008-7AB758F3E45D}"/>
              </a:ext>
            </a:extLst>
          </p:cNvPr>
          <p:cNvGrpSpPr/>
          <p:nvPr/>
        </p:nvGrpSpPr>
        <p:grpSpPr>
          <a:xfrm>
            <a:off x="1120730" y="2706120"/>
            <a:ext cx="1548000" cy="1548000"/>
            <a:chOff x="979325" y="2706120"/>
            <a:chExt cx="1548000" cy="1548000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F740D965-0E1A-4EC7-BA7B-0C7470873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325" y="2706120"/>
              <a:ext cx="1548000" cy="1548000"/>
            </a:xfrm>
            <a:prstGeom prst="rect">
              <a:avLst/>
            </a:prstGeom>
          </p:spPr>
        </p:pic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FE9FA29-1C4E-47E5-921A-FAD2AE416786}"/>
                </a:ext>
              </a:extLst>
            </p:cNvPr>
            <p:cNvCxnSpPr>
              <a:cxnSpLocks/>
            </p:cNvCxnSpPr>
            <p:nvPr/>
          </p:nvCxnSpPr>
          <p:spPr>
            <a:xfrm>
              <a:off x="1760220" y="3238500"/>
              <a:ext cx="5562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DCAB0EB2-7386-4FE1-AC72-E3DB954E8215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759200"/>
              <a:ext cx="54229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F3F1E222-9479-4B4D-8386-6CA9773BD653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360420"/>
              <a:ext cx="2514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16D733BA-1E1C-4D38-BE59-92570BAF2E1D}"/>
                </a:ext>
              </a:extLst>
            </p:cNvPr>
            <p:cNvCxnSpPr>
              <a:cxnSpLocks/>
            </p:cNvCxnSpPr>
            <p:nvPr/>
          </p:nvCxnSpPr>
          <p:spPr>
            <a:xfrm>
              <a:off x="2044700" y="3637280"/>
              <a:ext cx="13081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3DCA4152-7440-45E8-9607-5ED4D5A3EC9B}"/>
                </a:ext>
              </a:extLst>
            </p:cNvPr>
            <p:cNvCxnSpPr>
              <a:cxnSpLocks/>
            </p:cNvCxnSpPr>
            <p:nvPr/>
          </p:nvCxnSpPr>
          <p:spPr>
            <a:xfrm>
              <a:off x="2162810" y="3510280"/>
              <a:ext cx="15367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DCF3893F-CA17-46A7-AC62-CEA02227A0AD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3637280"/>
              <a:ext cx="1117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120085AC-0444-4B72-837E-2520E10C57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2080" y="3502660"/>
              <a:ext cx="111760" cy="254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59DF5E2E-A446-4FE6-B0F5-D291289623C0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350520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4AADD316-DF09-456C-BB85-3AFB04BD2F23}"/>
                </a:ext>
              </a:extLst>
            </p:cNvPr>
            <p:cNvCxnSpPr>
              <a:cxnSpLocks/>
            </p:cNvCxnSpPr>
            <p:nvPr/>
          </p:nvCxnSpPr>
          <p:spPr>
            <a:xfrm>
              <a:off x="1518920" y="362966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EBA1F5BC-1985-4C63-87D8-53ED354715F2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3705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8595825-9756-4904-B92D-07894A91299F}"/>
                </a:ext>
              </a:extLst>
            </p:cNvPr>
            <p:cNvCxnSpPr>
              <a:cxnSpLocks/>
            </p:cNvCxnSpPr>
            <p:nvPr/>
          </p:nvCxnSpPr>
          <p:spPr>
            <a:xfrm>
              <a:off x="2044700" y="36372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5A599D33-2273-4CF6-B47D-60CDBEE05E15}"/>
                </a:ext>
              </a:extLst>
            </p:cNvPr>
            <p:cNvCxnSpPr>
              <a:cxnSpLocks/>
            </p:cNvCxnSpPr>
            <p:nvPr/>
          </p:nvCxnSpPr>
          <p:spPr>
            <a:xfrm>
              <a:off x="2162810" y="35102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439DDE69-399B-4EA8-8BB7-554278F4B620}"/>
                </a:ext>
              </a:extLst>
            </p:cNvPr>
            <p:cNvCxnSpPr>
              <a:cxnSpLocks/>
            </p:cNvCxnSpPr>
            <p:nvPr/>
          </p:nvCxnSpPr>
          <p:spPr>
            <a:xfrm>
              <a:off x="1767840" y="323850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DD6B83BF-331F-4673-8E0C-2700947C6A67}"/>
                </a:ext>
              </a:extLst>
            </p:cNvPr>
            <p:cNvCxnSpPr>
              <a:cxnSpLocks/>
            </p:cNvCxnSpPr>
            <p:nvPr/>
          </p:nvCxnSpPr>
          <p:spPr>
            <a:xfrm>
              <a:off x="2316480" y="3238500"/>
              <a:ext cx="0" cy="2717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7B077C6D-29A7-451F-A179-61CE7F3E91B9}"/>
              </a:ext>
            </a:extLst>
          </p:cNvPr>
          <p:cNvSpPr txBox="1">
            <a:spLocks/>
          </p:cNvSpPr>
          <p:nvPr/>
        </p:nvSpPr>
        <p:spPr>
          <a:xfrm>
            <a:off x="3862070" y="2211725"/>
            <a:ext cx="6146453" cy="762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Method of converting a vector image into a raster image to be displayed on a screen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96CBBF08-CD7E-48DB-A1E0-5EF3A2C47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761" y="3275239"/>
            <a:ext cx="1714500" cy="1714500"/>
          </a:xfrm>
          <a:prstGeom prst="rect">
            <a:avLst/>
          </a:prstGeom>
        </p:spPr>
      </p:pic>
      <p:pic>
        <p:nvPicPr>
          <p:cNvPr id="43" name="Image 42" descr="Une image contenant fruit&#10;&#10;Description générée automatiquement">
            <a:extLst>
              <a:ext uri="{FF2B5EF4-FFF2-40B4-BE49-F238E27FC236}">
                <a16:creationId xmlns:a16="http://schemas.microsoft.com/office/drawing/2014/main" id="{56B26DE8-08E1-4939-895D-D1C5C97A90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510" y="3264252"/>
            <a:ext cx="1713600" cy="1713600"/>
          </a:xfrm>
          <a:prstGeom prst="rect">
            <a:avLst/>
          </a:prstGeom>
        </p:spPr>
      </p:pic>
      <p:sp>
        <p:nvSpPr>
          <p:cNvPr id="45" name="Espace réservé du contenu 2">
            <a:extLst>
              <a:ext uri="{FF2B5EF4-FFF2-40B4-BE49-F238E27FC236}">
                <a16:creationId xmlns:a16="http://schemas.microsoft.com/office/drawing/2014/main" id="{A9D432CA-AFDA-4268-873D-F5C72EA1EAA0}"/>
              </a:ext>
            </a:extLst>
          </p:cNvPr>
          <p:cNvSpPr txBox="1">
            <a:spLocks/>
          </p:cNvSpPr>
          <p:nvPr/>
        </p:nvSpPr>
        <p:spPr>
          <a:xfrm>
            <a:off x="3303062" y="5006962"/>
            <a:ext cx="4089185" cy="3683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Vector image</a:t>
            </a:r>
          </a:p>
        </p:txBody>
      </p:sp>
      <p:sp>
        <p:nvSpPr>
          <p:cNvPr id="47" name="Espace réservé du contenu 2">
            <a:extLst>
              <a:ext uri="{FF2B5EF4-FFF2-40B4-BE49-F238E27FC236}">
                <a16:creationId xmlns:a16="http://schemas.microsoft.com/office/drawing/2014/main" id="{AA37C101-322D-4FD6-890A-624DDC0EA479}"/>
              </a:ext>
            </a:extLst>
          </p:cNvPr>
          <p:cNvSpPr txBox="1">
            <a:spLocks/>
          </p:cNvSpPr>
          <p:nvPr/>
        </p:nvSpPr>
        <p:spPr>
          <a:xfrm>
            <a:off x="8150229" y="4989739"/>
            <a:ext cx="2576560" cy="324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Raster image or Bitmap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0C3C7615-8C9B-48BD-9866-E03C40A37BF2}"/>
              </a:ext>
            </a:extLst>
          </p:cNvPr>
          <p:cNvCxnSpPr/>
          <p:nvPr/>
        </p:nvCxnSpPr>
        <p:spPr>
          <a:xfrm>
            <a:off x="6811433" y="4142392"/>
            <a:ext cx="89290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space réservé du contenu 2">
            <a:extLst>
              <a:ext uri="{FF2B5EF4-FFF2-40B4-BE49-F238E27FC236}">
                <a16:creationId xmlns:a16="http://schemas.microsoft.com/office/drawing/2014/main" id="{1185BCD1-3E0C-4E8A-9165-C697EC0A0334}"/>
              </a:ext>
            </a:extLst>
          </p:cNvPr>
          <p:cNvSpPr txBox="1">
            <a:spLocks/>
          </p:cNvSpPr>
          <p:nvPr/>
        </p:nvSpPr>
        <p:spPr>
          <a:xfrm>
            <a:off x="3286851" y="5316925"/>
            <a:ext cx="4089185" cy="3683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composed of geometric objects</a:t>
            </a:r>
          </a:p>
        </p:txBody>
      </p:sp>
      <p:sp>
        <p:nvSpPr>
          <p:cNvPr id="55" name="Espace réservé du contenu 2">
            <a:extLst>
              <a:ext uri="{FF2B5EF4-FFF2-40B4-BE49-F238E27FC236}">
                <a16:creationId xmlns:a16="http://schemas.microsoft.com/office/drawing/2014/main" id="{F5820A5A-47B8-4F35-BACD-1EA2F46B6182}"/>
              </a:ext>
            </a:extLst>
          </p:cNvPr>
          <p:cNvSpPr txBox="1">
            <a:spLocks/>
          </p:cNvSpPr>
          <p:nvPr/>
        </p:nvSpPr>
        <p:spPr>
          <a:xfrm>
            <a:off x="8356767" y="5313985"/>
            <a:ext cx="2576560" cy="324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composed of pixels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5629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25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Clipping</a:t>
            </a:r>
          </a:p>
        </p:txBody>
      </p: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222F832B-3357-4D3D-B008-7AB758F3E45D}"/>
              </a:ext>
            </a:extLst>
          </p:cNvPr>
          <p:cNvGrpSpPr/>
          <p:nvPr/>
        </p:nvGrpSpPr>
        <p:grpSpPr>
          <a:xfrm>
            <a:off x="1120730" y="2706120"/>
            <a:ext cx="1548000" cy="1548000"/>
            <a:chOff x="979325" y="2706120"/>
            <a:chExt cx="1548000" cy="1548000"/>
          </a:xfrm>
        </p:grpSpPr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F740D965-0E1A-4EC7-BA7B-0C7470873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9325" y="2706120"/>
              <a:ext cx="1548000" cy="1548000"/>
            </a:xfrm>
            <a:prstGeom prst="rect">
              <a:avLst/>
            </a:prstGeom>
          </p:spPr>
        </p:pic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FE9FA29-1C4E-47E5-921A-FAD2AE416786}"/>
                </a:ext>
              </a:extLst>
            </p:cNvPr>
            <p:cNvCxnSpPr>
              <a:cxnSpLocks/>
            </p:cNvCxnSpPr>
            <p:nvPr/>
          </p:nvCxnSpPr>
          <p:spPr>
            <a:xfrm>
              <a:off x="1760220" y="3238500"/>
              <a:ext cx="5562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DCAB0EB2-7386-4FE1-AC72-E3DB954E8215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759200"/>
              <a:ext cx="54229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F3F1E222-9479-4B4D-8386-6CA9773BD653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360420"/>
              <a:ext cx="2514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16D733BA-1E1C-4D38-BE59-92570BAF2E1D}"/>
                </a:ext>
              </a:extLst>
            </p:cNvPr>
            <p:cNvCxnSpPr>
              <a:cxnSpLocks/>
            </p:cNvCxnSpPr>
            <p:nvPr/>
          </p:nvCxnSpPr>
          <p:spPr>
            <a:xfrm>
              <a:off x="2044700" y="3637280"/>
              <a:ext cx="13081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3DCA4152-7440-45E8-9607-5ED4D5A3EC9B}"/>
                </a:ext>
              </a:extLst>
            </p:cNvPr>
            <p:cNvCxnSpPr>
              <a:cxnSpLocks/>
            </p:cNvCxnSpPr>
            <p:nvPr/>
          </p:nvCxnSpPr>
          <p:spPr>
            <a:xfrm>
              <a:off x="2162810" y="3510280"/>
              <a:ext cx="15367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DCF3893F-CA17-46A7-AC62-CEA02227A0AD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3637280"/>
              <a:ext cx="1117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120085AC-0444-4B72-837E-2520E10C57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2080" y="3502660"/>
              <a:ext cx="111760" cy="254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59DF5E2E-A446-4FE6-B0F5-D291289623C0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350520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4AADD316-DF09-456C-BB85-3AFB04BD2F23}"/>
                </a:ext>
              </a:extLst>
            </p:cNvPr>
            <p:cNvCxnSpPr>
              <a:cxnSpLocks/>
            </p:cNvCxnSpPr>
            <p:nvPr/>
          </p:nvCxnSpPr>
          <p:spPr>
            <a:xfrm>
              <a:off x="1518920" y="362966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EBA1F5BC-1985-4C63-87D8-53ED354715F2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3705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8595825-9756-4904-B92D-07894A91299F}"/>
                </a:ext>
              </a:extLst>
            </p:cNvPr>
            <p:cNvCxnSpPr>
              <a:cxnSpLocks/>
            </p:cNvCxnSpPr>
            <p:nvPr/>
          </p:nvCxnSpPr>
          <p:spPr>
            <a:xfrm>
              <a:off x="2044700" y="36372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5A599D33-2273-4CF6-B47D-60CDBEE05E15}"/>
                </a:ext>
              </a:extLst>
            </p:cNvPr>
            <p:cNvCxnSpPr>
              <a:cxnSpLocks/>
            </p:cNvCxnSpPr>
            <p:nvPr/>
          </p:nvCxnSpPr>
          <p:spPr>
            <a:xfrm>
              <a:off x="2162810" y="35102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439DDE69-399B-4EA8-8BB7-554278F4B620}"/>
                </a:ext>
              </a:extLst>
            </p:cNvPr>
            <p:cNvCxnSpPr>
              <a:cxnSpLocks/>
            </p:cNvCxnSpPr>
            <p:nvPr/>
          </p:nvCxnSpPr>
          <p:spPr>
            <a:xfrm>
              <a:off x="1767840" y="323850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DD6B83BF-331F-4673-8E0C-2700947C6A67}"/>
                </a:ext>
              </a:extLst>
            </p:cNvPr>
            <p:cNvCxnSpPr>
              <a:cxnSpLocks/>
            </p:cNvCxnSpPr>
            <p:nvPr/>
          </p:nvCxnSpPr>
          <p:spPr>
            <a:xfrm>
              <a:off x="2316480" y="3238500"/>
              <a:ext cx="0" cy="2717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Espace réservé du contenu 2">
            <a:extLst>
              <a:ext uri="{FF2B5EF4-FFF2-40B4-BE49-F238E27FC236}">
                <a16:creationId xmlns:a16="http://schemas.microsoft.com/office/drawing/2014/main" id="{7B077C6D-29A7-451F-A179-61CE7F3E91B9}"/>
              </a:ext>
            </a:extLst>
          </p:cNvPr>
          <p:cNvSpPr txBox="1">
            <a:spLocks/>
          </p:cNvSpPr>
          <p:nvPr/>
        </p:nvSpPr>
        <p:spPr>
          <a:xfrm>
            <a:off x="3994045" y="3189828"/>
            <a:ext cx="6146453" cy="1181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This step discard all fragments (which is the required data to render a single pixel) that are outside the view, increasing the performance</a:t>
            </a:r>
          </a:p>
        </p:txBody>
      </p:sp>
      <p:pic>
        <p:nvPicPr>
          <p:cNvPr id="6" name="Graphique 5" descr="Ciseaux">
            <a:extLst>
              <a:ext uri="{FF2B5EF4-FFF2-40B4-BE49-F238E27FC236}">
                <a16:creationId xmlns:a16="http://schemas.microsoft.com/office/drawing/2014/main" id="{0DB3E6E7-3784-4E88-AD23-C885B4320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232830">
            <a:off x="1921472" y="3397322"/>
            <a:ext cx="1127732" cy="112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34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C9C325C-C28B-4194-AD6D-A065CB839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784" y="2704960"/>
            <a:ext cx="1562213" cy="153000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26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Fragment/Pixel Shader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42CC5A-C0A1-47D9-96DE-463527BFB459}"/>
              </a:ext>
            </a:extLst>
          </p:cNvPr>
          <p:cNvSpPr txBox="1">
            <a:spLocks/>
          </p:cNvSpPr>
          <p:nvPr/>
        </p:nvSpPr>
        <p:spPr>
          <a:xfrm>
            <a:off x="4144878" y="2628937"/>
            <a:ext cx="5684347" cy="4922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Calculates the final color of a pixel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69A8E00-9160-4BB7-AB9E-36223F8B4E6B}"/>
              </a:ext>
            </a:extLst>
          </p:cNvPr>
          <p:cNvSpPr txBox="1">
            <a:spLocks/>
          </p:cNvSpPr>
          <p:nvPr/>
        </p:nvSpPr>
        <p:spPr>
          <a:xfrm>
            <a:off x="4144878" y="3634638"/>
            <a:ext cx="5435937" cy="7555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>
                <a:solidFill>
                  <a:schemeClr val="accent6"/>
                </a:solidFill>
                <a:latin typeface="+mj-lt"/>
              </a:rPr>
              <a:t>Input data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 pixel data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(position, texture coordinates, color)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D0EAA249-4CDC-4282-901E-BFEEEAC561E0}"/>
              </a:ext>
            </a:extLst>
          </p:cNvPr>
          <p:cNvSpPr txBox="1">
            <a:spLocks/>
          </p:cNvSpPr>
          <p:nvPr/>
        </p:nvSpPr>
        <p:spPr>
          <a:xfrm>
            <a:off x="4144878" y="4899564"/>
            <a:ext cx="3636403" cy="564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>
                <a:solidFill>
                  <a:srgbClr val="FF0000"/>
                </a:solidFill>
                <a:latin typeface="+mj-lt"/>
              </a:rPr>
              <a:t>Output data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 the pixel color</a:t>
            </a:r>
          </a:p>
        </p:txBody>
      </p:sp>
    </p:spTree>
    <p:extLst>
      <p:ext uri="{BB962C8B-B14F-4D97-AF65-F5344CB8AC3E}">
        <p14:creationId xmlns:p14="http://schemas.microsoft.com/office/powerpoint/2010/main" val="1114573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27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Sample code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3098039-13E1-4389-A2A7-62F052684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127" y="2840659"/>
            <a:ext cx="5248275" cy="1666875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E941A3A-00B9-4B66-B083-2E7797B4C989}"/>
              </a:ext>
            </a:extLst>
          </p:cNvPr>
          <p:cNvSpPr/>
          <p:nvPr/>
        </p:nvSpPr>
        <p:spPr>
          <a:xfrm>
            <a:off x="4430597" y="2996878"/>
            <a:ext cx="1904214" cy="1988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A7CA97-2403-4310-8079-2B71151617AC}"/>
              </a:ext>
            </a:extLst>
          </p:cNvPr>
          <p:cNvSpPr txBox="1"/>
          <p:nvPr/>
        </p:nvSpPr>
        <p:spPr>
          <a:xfrm>
            <a:off x="2330398" y="2270970"/>
            <a:ext cx="274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>
                <a:solidFill>
                  <a:srgbClr val="FF0000"/>
                </a:solidFill>
              </a:rPr>
              <a:t>Shader’s</a:t>
            </a:r>
            <a:r>
              <a:rPr lang="fr-CH" dirty="0">
                <a:solidFill>
                  <a:srgbClr val="FF0000"/>
                </a:solidFill>
              </a:rPr>
              <a:t> version (</a:t>
            </a:r>
            <a:r>
              <a:rPr lang="fr-CH" dirty="0" err="1">
                <a:solidFill>
                  <a:srgbClr val="FF0000"/>
                </a:solidFill>
              </a:rPr>
              <a:t>here</a:t>
            </a:r>
            <a:r>
              <a:rPr lang="fr-CH" dirty="0">
                <a:solidFill>
                  <a:srgbClr val="FF0000"/>
                </a:solidFill>
              </a:rPr>
              <a:t> 3.3) 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DF2AE33-71F9-4569-9DCD-2B4DB8A95A18}"/>
              </a:ext>
            </a:extLst>
          </p:cNvPr>
          <p:cNvCxnSpPr/>
          <p:nvPr/>
        </p:nvCxnSpPr>
        <p:spPr>
          <a:xfrm>
            <a:off x="3817855" y="2656868"/>
            <a:ext cx="517344" cy="2928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A7D9A24-DCD3-4043-914A-DE60EB1FF1DA}"/>
              </a:ext>
            </a:extLst>
          </p:cNvPr>
          <p:cNvCxnSpPr>
            <a:cxnSpLocks/>
          </p:cNvCxnSpPr>
          <p:nvPr/>
        </p:nvCxnSpPr>
        <p:spPr>
          <a:xfrm>
            <a:off x="4430597" y="3430830"/>
            <a:ext cx="2055043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0DA2D4B-23E2-47D1-BC2B-2E4D0DEC1398}"/>
              </a:ext>
            </a:extLst>
          </p:cNvPr>
          <p:cNvCxnSpPr>
            <a:cxnSpLocks/>
          </p:cNvCxnSpPr>
          <p:nvPr/>
        </p:nvCxnSpPr>
        <p:spPr>
          <a:xfrm flipV="1">
            <a:off x="3817855" y="3496454"/>
            <a:ext cx="423754" cy="36680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60E02D48-FEF1-4C23-91E1-0415391759A2}"/>
              </a:ext>
            </a:extLst>
          </p:cNvPr>
          <p:cNvSpPr txBox="1"/>
          <p:nvPr/>
        </p:nvSpPr>
        <p:spPr>
          <a:xfrm>
            <a:off x="1592010" y="3953148"/>
            <a:ext cx="2743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00B0F0"/>
                </a:solidFill>
              </a:rPr>
              <a:t>Output variable </a:t>
            </a:r>
            <a:r>
              <a:rPr lang="fr-CH" dirty="0" err="1">
                <a:solidFill>
                  <a:srgbClr val="00B0F0"/>
                </a:solidFill>
              </a:rPr>
              <a:t>which</a:t>
            </a:r>
            <a:r>
              <a:rPr lang="fr-CH" dirty="0">
                <a:solidFill>
                  <a:srgbClr val="00B0F0"/>
                </a:solidFill>
              </a:rPr>
              <a:t> </a:t>
            </a:r>
            <a:r>
              <a:rPr lang="fr-CH" dirty="0" err="1">
                <a:solidFill>
                  <a:srgbClr val="00B0F0"/>
                </a:solidFill>
              </a:rPr>
              <a:t>is</a:t>
            </a:r>
            <a:r>
              <a:rPr lang="fr-CH" dirty="0">
                <a:solidFill>
                  <a:srgbClr val="00B0F0"/>
                </a:solidFill>
              </a:rPr>
              <a:t> the final </a:t>
            </a:r>
            <a:r>
              <a:rPr lang="fr-CH" dirty="0" err="1">
                <a:solidFill>
                  <a:srgbClr val="00B0F0"/>
                </a:solidFill>
              </a:rPr>
              <a:t>color</a:t>
            </a:r>
            <a:r>
              <a:rPr lang="fr-CH" dirty="0">
                <a:solidFill>
                  <a:srgbClr val="00B0F0"/>
                </a:solidFill>
              </a:rPr>
              <a:t> output </a:t>
            </a:r>
          </a:p>
        </p:txBody>
      </p:sp>
      <p:sp>
        <p:nvSpPr>
          <p:cNvPr id="18" name="Accolade ouvrante 17">
            <a:extLst>
              <a:ext uri="{FF2B5EF4-FFF2-40B4-BE49-F238E27FC236}">
                <a16:creationId xmlns:a16="http://schemas.microsoft.com/office/drawing/2014/main" id="{9CED7777-90AF-4704-9168-A460CF1D9373}"/>
              </a:ext>
            </a:extLst>
          </p:cNvPr>
          <p:cNvSpPr/>
          <p:nvPr/>
        </p:nvSpPr>
        <p:spPr>
          <a:xfrm rot="16200000">
            <a:off x="7913978" y="3031796"/>
            <a:ext cx="108053" cy="2597086"/>
          </a:xfrm>
          <a:prstGeom prst="leftBrace">
            <a:avLst/>
          </a:prstGeom>
          <a:ln w="38100">
            <a:solidFill>
              <a:srgbClr val="FF8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74A39AF-6B6A-4E12-A197-1DA28D8A52C0}"/>
              </a:ext>
            </a:extLst>
          </p:cNvPr>
          <p:cNvSpPr txBox="1"/>
          <p:nvPr/>
        </p:nvSpPr>
        <p:spPr>
          <a:xfrm>
            <a:off x="6844213" y="4664040"/>
            <a:ext cx="27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8BB2"/>
                </a:solidFill>
              </a:rPr>
              <a:t>RGB + alpha component</a:t>
            </a:r>
          </a:p>
        </p:txBody>
      </p:sp>
    </p:spTree>
    <p:extLst>
      <p:ext uri="{BB962C8B-B14F-4D97-AF65-F5344CB8AC3E}">
        <p14:creationId xmlns:p14="http://schemas.microsoft.com/office/powerpoint/2010/main" val="235050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5" grpId="0"/>
      <p:bldP spid="18" grpId="0" animBg="1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28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Compile a Shader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D87631A-E305-47D2-B231-2A27D4D78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0" y="1537692"/>
            <a:ext cx="6496050" cy="135255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359DB3-98B8-4948-A994-09FA1824F5D3}"/>
              </a:ext>
            </a:extLst>
          </p:cNvPr>
          <p:cNvSpPr txBox="1">
            <a:spLocks/>
          </p:cNvSpPr>
          <p:nvPr/>
        </p:nvSpPr>
        <p:spPr>
          <a:xfrm>
            <a:off x="838200" y="1904926"/>
            <a:ext cx="3394435" cy="696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First, we store the code in a string constant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ABD4C6-5756-4B17-B537-BFCAD906B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3595300"/>
            <a:ext cx="5314950" cy="542925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5A576AA1-63CF-4997-9C13-78D839DE68F3}"/>
              </a:ext>
            </a:extLst>
          </p:cNvPr>
          <p:cNvSpPr txBox="1">
            <a:spLocks/>
          </p:cNvSpPr>
          <p:nvPr/>
        </p:nvSpPr>
        <p:spPr>
          <a:xfrm>
            <a:off x="838200" y="3604355"/>
            <a:ext cx="5291095" cy="618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Then, we store and create the shader</a:t>
            </a:r>
          </a:p>
        </p:txBody>
      </p:sp>
      <p:sp>
        <p:nvSpPr>
          <p:cNvPr id="11" name="Accolade ouvrante 10">
            <a:extLst>
              <a:ext uri="{FF2B5EF4-FFF2-40B4-BE49-F238E27FC236}">
                <a16:creationId xmlns:a16="http://schemas.microsoft.com/office/drawing/2014/main" id="{8C7E3876-FA33-47AF-9ED6-8971C0AE9718}"/>
              </a:ext>
            </a:extLst>
          </p:cNvPr>
          <p:cNvSpPr/>
          <p:nvPr/>
        </p:nvSpPr>
        <p:spPr>
          <a:xfrm rot="16200000">
            <a:off x="10205786" y="3209686"/>
            <a:ext cx="54025" cy="1838224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986BDDB-0229-47C3-8E87-66F2D184EBEB}"/>
              </a:ext>
            </a:extLst>
          </p:cNvPr>
          <p:cNvSpPr txBox="1"/>
          <p:nvPr/>
        </p:nvSpPr>
        <p:spPr>
          <a:xfrm>
            <a:off x="8696325" y="4292964"/>
            <a:ext cx="330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Type of </a:t>
            </a:r>
            <a:r>
              <a:rPr lang="fr-CH" dirty="0" err="1">
                <a:solidFill>
                  <a:srgbClr val="FF0000"/>
                </a:solidFill>
              </a:rPr>
              <a:t>shader</a:t>
            </a:r>
            <a:r>
              <a:rPr lang="fr-CH" dirty="0">
                <a:solidFill>
                  <a:srgbClr val="FF0000"/>
                </a:solidFill>
              </a:rPr>
              <a:t> </a:t>
            </a:r>
            <a:r>
              <a:rPr lang="fr-CH" dirty="0" err="1">
                <a:solidFill>
                  <a:srgbClr val="FF0000"/>
                </a:solidFill>
              </a:rPr>
              <a:t>we</a:t>
            </a:r>
            <a:r>
              <a:rPr lang="fr-CH" dirty="0">
                <a:solidFill>
                  <a:srgbClr val="FF0000"/>
                </a:solidFill>
              </a:rPr>
              <a:t> </a:t>
            </a:r>
            <a:r>
              <a:rPr lang="fr-CH" dirty="0" err="1">
                <a:solidFill>
                  <a:srgbClr val="FF0000"/>
                </a:solidFill>
              </a:rPr>
              <a:t>want</a:t>
            </a:r>
            <a:r>
              <a:rPr lang="fr-CH" dirty="0">
                <a:solidFill>
                  <a:srgbClr val="FF0000"/>
                </a:solidFill>
              </a:rPr>
              <a:t> to </a:t>
            </a:r>
            <a:r>
              <a:rPr lang="fr-CH" dirty="0" err="1">
                <a:solidFill>
                  <a:srgbClr val="FF0000"/>
                </a:solidFill>
              </a:rPr>
              <a:t>create</a:t>
            </a:r>
            <a:endParaRPr lang="fr-CH" dirty="0">
              <a:solidFill>
                <a:srgbClr val="FF0000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B5F98419-A087-47B6-A72B-6AF812BFF9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5558533"/>
            <a:ext cx="6477000" cy="485775"/>
          </a:xfrm>
          <a:prstGeom prst="rect">
            <a:avLst/>
          </a:prstGeom>
        </p:spPr>
      </p:pic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B177D5A4-5F87-4F65-98C8-E0AFB2C691DC}"/>
              </a:ext>
            </a:extLst>
          </p:cNvPr>
          <p:cNvSpPr txBox="1">
            <a:spLocks/>
          </p:cNvSpPr>
          <p:nvPr/>
        </p:nvSpPr>
        <p:spPr>
          <a:xfrm>
            <a:off x="838200" y="4878862"/>
            <a:ext cx="4893297" cy="702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Finally, we link the source code to the object and compile it</a:t>
            </a:r>
          </a:p>
        </p:txBody>
      </p:sp>
    </p:spTree>
    <p:extLst>
      <p:ext uri="{BB962C8B-B14F-4D97-AF65-F5344CB8AC3E}">
        <p14:creationId xmlns:p14="http://schemas.microsoft.com/office/powerpoint/2010/main" val="1066861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29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Shader program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12289B56-1CD8-4745-95BE-D2E892E2A7BE}"/>
              </a:ext>
            </a:extLst>
          </p:cNvPr>
          <p:cNvSpPr txBox="1">
            <a:spLocks/>
          </p:cNvSpPr>
          <p:nvPr/>
        </p:nvSpPr>
        <p:spPr>
          <a:xfrm>
            <a:off x="838200" y="1904927"/>
            <a:ext cx="4327689" cy="618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First, we create a program object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BF99951-2533-4BD6-A0D0-015CCA9E9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113" y="1923162"/>
            <a:ext cx="3819525" cy="5048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F027BCC-7E85-4413-83A5-F350FB85E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876" y="3147713"/>
            <a:ext cx="5067300" cy="72390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C86EE0C8-08C6-453A-AA77-7F3FADF9D180}"/>
              </a:ext>
            </a:extLst>
          </p:cNvPr>
          <p:cNvSpPr txBox="1">
            <a:spLocks/>
          </p:cNvSpPr>
          <p:nvPr/>
        </p:nvSpPr>
        <p:spPr>
          <a:xfrm>
            <a:off x="838200" y="3119959"/>
            <a:ext cx="5448300" cy="7794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We attach the previously compiled shaders to the program object and link them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4AA1483-8269-4393-BA1E-17FA20BE9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1829" y="4796221"/>
            <a:ext cx="3190875" cy="314325"/>
          </a:xfrm>
          <a:prstGeom prst="rect">
            <a:avLst/>
          </a:prstGeom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0E1F4169-4A72-4E1D-8A32-0E139116F4BA}"/>
              </a:ext>
            </a:extLst>
          </p:cNvPr>
          <p:cNvSpPr txBox="1">
            <a:spLocks/>
          </p:cNvSpPr>
          <p:nvPr/>
        </p:nvSpPr>
        <p:spPr>
          <a:xfrm>
            <a:off x="838200" y="4519491"/>
            <a:ext cx="4808456" cy="779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We can now activate this program to render and draw an object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F53FF870-377F-45A1-B289-ED2565E26349}"/>
              </a:ext>
            </a:extLst>
          </p:cNvPr>
          <p:cNvSpPr txBox="1">
            <a:spLocks/>
          </p:cNvSpPr>
          <p:nvPr/>
        </p:nvSpPr>
        <p:spPr>
          <a:xfrm>
            <a:off x="838200" y="5922939"/>
            <a:ext cx="5257800" cy="779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Final step is to delete our shader objects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1302BBA-CC46-4610-A86F-85E7F35ECE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3242" y="5922939"/>
            <a:ext cx="34480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82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B486B-8A3A-47C0-9EC2-89C49145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Shaders in the Graphics Processing Unit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3</a:t>
            </a:fld>
            <a:endParaRPr lang="fr-FR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76E882B-C32A-4284-8F69-192DE7DBC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746" y="5208674"/>
            <a:ext cx="10594508" cy="57162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Shaders are executed by the GPU &amp; are good to be executed in parallel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9F567D-3AA1-4585-A723-8B5E25CFB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511" y="1690688"/>
            <a:ext cx="5508978" cy="3098800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E8DFCD1E-FFF1-44A0-9C30-8DC0A395440A}"/>
              </a:ext>
            </a:extLst>
          </p:cNvPr>
          <p:cNvSpPr txBox="1">
            <a:spLocks/>
          </p:cNvSpPr>
          <p:nvPr/>
        </p:nvSpPr>
        <p:spPr>
          <a:xfrm>
            <a:off x="798746" y="5763976"/>
            <a:ext cx="10594508" cy="712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Sending data to the GPU goes through the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PCI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it is relatively slow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&amp; CPU/GPU must be synchronized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B5294D-FB02-4139-A3CD-B8DB344F796C}"/>
              </a:ext>
            </a:extLst>
          </p:cNvPr>
          <p:cNvSpPr/>
          <p:nvPr/>
        </p:nvSpPr>
        <p:spPr>
          <a:xfrm>
            <a:off x="5822624" y="3610466"/>
            <a:ext cx="254522" cy="5804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63345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30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Uniforms 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36C16F-8FA5-4698-BFE5-225AE7EE489E}"/>
              </a:ext>
            </a:extLst>
          </p:cNvPr>
          <p:cNvSpPr txBox="1">
            <a:spLocks/>
          </p:cNvSpPr>
          <p:nvPr/>
        </p:nvSpPr>
        <p:spPr>
          <a:xfrm>
            <a:off x="2769917" y="2310222"/>
            <a:ext cx="6652166" cy="8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Useful to pass data from the application on the CPU to the shaders on the GPU	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63B7C3DA-84E4-45F0-960D-7A117B0ABA71}"/>
              </a:ext>
            </a:extLst>
          </p:cNvPr>
          <p:cNvSpPr txBox="1">
            <a:spLocks/>
          </p:cNvSpPr>
          <p:nvPr/>
        </p:nvSpPr>
        <p:spPr>
          <a:xfrm>
            <a:off x="2769917" y="3346356"/>
            <a:ext cx="6652166" cy="8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These are global variables	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4977BD90-9309-40E5-8260-78C2DFEAF65C}"/>
              </a:ext>
            </a:extLst>
          </p:cNvPr>
          <p:cNvSpPr txBox="1">
            <a:spLocks/>
          </p:cNvSpPr>
          <p:nvPr/>
        </p:nvSpPr>
        <p:spPr>
          <a:xfrm>
            <a:off x="838200" y="4846945"/>
            <a:ext cx="1984341" cy="526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/>
                </a:solidFill>
              </a:rPr>
              <a:t>Sample code: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A8048DF7-3277-4C8B-A510-D19DC9461EC5}"/>
              </a:ext>
            </a:extLst>
          </p:cNvPr>
          <p:cNvGrpSpPr/>
          <p:nvPr/>
        </p:nvGrpSpPr>
        <p:grpSpPr>
          <a:xfrm>
            <a:off x="6556637" y="4348060"/>
            <a:ext cx="4123932" cy="1973860"/>
            <a:chOff x="6556637" y="4348060"/>
            <a:chExt cx="4123932" cy="19738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B1B0D7-642A-49A9-A514-C2255A0D800E}"/>
                </a:ext>
              </a:extLst>
            </p:cNvPr>
            <p:cNvSpPr/>
            <p:nvPr/>
          </p:nvSpPr>
          <p:spPr>
            <a:xfrm>
              <a:off x="6556637" y="4348060"/>
              <a:ext cx="4123932" cy="1973860"/>
            </a:xfrm>
            <a:prstGeom prst="rect">
              <a:avLst/>
            </a:prstGeom>
            <a:solidFill>
              <a:srgbClr val="282B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68557F5C-427D-4515-8698-7FF5598C5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0332" y="4382490"/>
              <a:ext cx="3448050" cy="1905000"/>
            </a:xfrm>
            <a:prstGeom prst="rect">
              <a:avLst/>
            </a:prstGeom>
          </p:spPr>
        </p:pic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C1890F90-280D-4CC9-83A9-0D7D277F1519}"/>
                </a:ext>
              </a:extLst>
            </p:cNvPr>
            <p:cNvCxnSpPr>
              <a:cxnSpLocks/>
            </p:cNvCxnSpPr>
            <p:nvPr/>
          </p:nvCxnSpPr>
          <p:spPr>
            <a:xfrm>
              <a:off x="6749593" y="5269165"/>
              <a:ext cx="77299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8F3FD21-30C5-4043-A256-B6B6C3DE3AAF}"/>
              </a:ext>
            </a:extLst>
          </p:cNvPr>
          <p:cNvCxnSpPr>
            <a:cxnSpLocks/>
          </p:cNvCxnSpPr>
          <p:nvPr/>
        </p:nvCxnSpPr>
        <p:spPr>
          <a:xfrm flipV="1">
            <a:off x="5959185" y="5269338"/>
            <a:ext cx="497185" cy="2651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A6A8807F-8869-4EE7-9308-5AA69545B714}"/>
              </a:ext>
            </a:extLst>
          </p:cNvPr>
          <p:cNvSpPr txBox="1"/>
          <p:nvPr/>
        </p:nvSpPr>
        <p:spPr>
          <a:xfrm>
            <a:off x="3360416" y="5640231"/>
            <a:ext cx="27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FF0000"/>
                </a:solidFill>
              </a:rPr>
              <a:t>Usage of </a:t>
            </a:r>
            <a:r>
              <a:rPr lang="fr-CH" dirty="0" err="1">
                <a:solidFill>
                  <a:srgbClr val="FF0000"/>
                </a:solidFill>
              </a:rPr>
              <a:t>uniform</a:t>
            </a:r>
            <a:r>
              <a:rPr lang="fr-CH" dirty="0">
                <a:solidFill>
                  <a:srgbClr val="FF0000"/>
                </a:solidFill>
              </a:rPr>
              <a:t> keyword</a:t>
            </a:r>
          </a:p>
        </p:txBody>
      </p:sp>
      <p:pic>
        <p:nvPicPr>
          <p:cNvPr id="14" name="Graphique 13" descr="Globe">
            <a:extLst>
              <a:ext uri="{FF2B5EF4-FFF2-40B4-BE49-F238E27FC236}">
                <a16:creationId xmlns:a16="http://schemas.microsoft.com/office/drawing/2014/main" id="{80EC3DF7-C92C-4077-88BD-DFD7010B4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2640" y="2683984"/>
            <a:ext cx="1062086" cy="106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4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97BB3DB0-284A-40F6-96AF-3885DA6CE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784" y="2767428"/>
            <a:ext cx="1483638" cy="148363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31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Alpha test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36C16F-8FA5-4698-BFE5-225AE7EE489E}"/>
              </a:ext>
            </a:extLst>
          </p:cNvPr>
          <p:cNvSpPr txBox="1">
            <a:spLocks/>
          </p:cNvSpPr>
          <p:nvPr/>
        </p:nvSpPr>
        <p:spPr>
          <a:xfrm>
            <a:off x="3392486" y="5503337"/>
            <a:ext cx="6449098" cy="726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Then, checks for alpha values (opacity of an object) &amp; blends the objects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77108098-EF64-404F-A788-BF80FFB85DD6}"/>
              </a:ext>
            </a:extLst>
          </p:cNvPr>
          <p:cNvSpPr txBox="1">
            <a:spLocks/>
          </p:cNvSpPr>
          <p:nvPr/>
        </p:nvSpPr>
        <p:spPr>
          <a:xfrm>
            <a:off x="3392487" y="1647895"/>
            <a:ext cx="7712682" cy="8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Checks the corresponding depth value of a fragment to see if the resulting fragment is </a:t>
            </a:r>
            <a:r>
              <a:rPr lang="en-US" sz="2400" dirty="0">
                <a:solidFill>
                  <a:schemeClr val="accent6"/>
                </a:solidFill>
                <a:latin typeface="+mj-lt"/>
              </a:rPr>
              <a:t>in front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or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behind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another one</a:t>
            </a:r>
          </a:p>
        </p:txBody>
      </p: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BF584D1F-B956-4A21-B7F5-E1A68FB63862}"/>
              </a:ext>
            </a:extLst>
          </p:cNvPr>
          <p:cNvCxnSpPr/>
          <p:nvPr/>
        </p:nvCxnSpPr>
        <p:spPr>
          <a:xfrm rot="10800000" flipV="1">
            <a:off x="6513923" y="2399813"/>
            <a:ext cx="518474" cy="292231"/>
          </a:xfrm>
          <a:prstGeom prst="bentConnector3">
            <a:avLst>
              <a:gd name="adj1" fmla="val 4132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13E242B0-D4B5-4564-B331-9D7C92CF6FB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218781" y="2399812"/>
            <a:ext cx="518474" cy="292231"/>
          </a:xfrm>
          <a:prstGeom prst="bentConnector3">
            <a:avLst>
              <a:gd name="adj1" fmla="val 413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8D4CFC4F-7DB7-4D9E-86A3-2B9F1C330E1C}"/>
              </a:ext>
            </a:extLst>
          </p:cNvPr>
          <p:cNvSpPr txBox="1">
            <a:spLocks/>
          </p:cNvSpPr>
          <p:nvPr/>
        </p:nvSpPr>
        <p:spPr>
          <a:xfrm>
            <a:off x="8794980" y="2535252"/>
            <a:ext cx="1619156" cy="416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FF0000"/>
                </a:solidFill>
                <a:latin typeface="+mj-lt"/>
              </a:rPr>
              <a:t>DISCARDED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70D5F009-E62C-4AA6-9A48-3FCB2CB6697E}"/>
              </a:ext>
            </a:extLst>
          </p:cNvPr>
          <p:cNvSpPr txBox="1">
            <a:spLocks/>
          </p:cNvSpPr>
          <p:nvPr/>
        </p:nvSpPr>
        <p:spPr>
          <a:xfrm>
            <a:off x="4561499" y="2535252"/>
            <a:ext cx="2107857" cy="416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accent6"/>
                </a:solidFill>
                <a:latin typeface="+mj-lt"/>
              </a:rPr>
              <a:t>NOT DISCARDED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89058480-C18A-4144-A9BC-6F3B72058D44}"/>
              </a:ext>
            </a:extLst>
          </p:cNvPr>
          <p:cNvSpPr txBox="1">
            <a:spLocks/>
          </p:cNvSpPr>
          <p:nvPr/>
        </p:nvSpPr>
        <p:spPr>
          <a:xfrm>
            <a:off x="3392486" y="3585522"/>
            <a:ext cx="7825411" cy="8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Done with the depth testing using a 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Z-buffer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(in which the depth value of the fragments is stored)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E88BF837-341C-4FAE-B4A1-BA2BC7A8F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925" y="4502032"/>
            <a:ext cx="27336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69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97BB3DB0-284A-40F6-96AF-3885DA6CE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784" y="2767428"/>
            <a:ext cx="1483638" cy="148363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32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Color Blending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36C16F-8FA5-4698-BFE5-225AE7EE489E}"/>
              </a:ext>
            </a:extLst>
          </p:cNvPr>
          <p:cNvSpPr txBox="1">
            <a:spLocks/>
          </p:cNvSpPr>
          <p:nvPr/>
        </p:nvSpPr>
        <p:spPr>
          <a:xfrm>
            <a:off x="4297853" y="3092647"/>
            <a:ext cx="5684347" cy="8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technique of gently blending two or more colors to create a gradual transition</a:t>
            </a:r>
          </a:p>
        </p:txBody>
      </p:sp>
    </p:spTree>
    <p:extLst>
      <p:ext uri="{BB962C8B-B14F-4D97-AF65-F5344CB8AC3E}">
        <p14:creationId xmlns:p14="http://schemas.microsoft.com/office/powerpoint/2010/main" val="4027075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33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D80E648-B5C0-4C5C-9CA3-8BD7A38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of a blending function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74EE26B5-2C72-418D-A6F1-20C65F29181F}"/>
              </a:ext>
            </a:extLst>
          </p:cNvPr>
          <p:cNvSpPr txBox="1">
            <a:spLocks/>
          </p:cNvSpPr>
          <p:nvPr/>
        </p:nvSpPr>
        <p:spPr>
          <a:xfrm>
            <a:off x="838200" y="1679144"/>
            <a:ext cx="6503513" cy="618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First, we have to enable the OpenGL functionality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DEA552F-DB85-4E38-A6F5-F4B8E2AB6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75" y="1716852"/>
            <a:ext cx="2219325" cy="3429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D362B30-D216-472C-AB07-E3B308E79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300" y="3390246"/>
            <a:ext cx="5105400" cy="552450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DFE2979-6AD6-4A14-A4D2-7B50E184CD07}"/>
              </a:ext>
            </a:extLst>
          </p:cNvPr>
          <p:cNvSpPr txBox="1">
            <a:spLocks/>
          </p:cNvSpPr>
          <p:nvPr/>
        </p:nvSpPr>
        <p:spPr>
          <a:xfrm>
            <a:off x="838199" y="2643921"/>
            <a:ext cx="6503513" cy="618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Then, blending can follow this equation: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B9E8FFF-6A1F-446A-9647-52DF0017CD08}"/>
              </a:ext>
            </a:extLst>
          </p:cNvPr>
          <p:cNvCxnSpPr>
            <a:cxnSpLocks/>
          </p:cNvCxnSpPr>
          <p:nvPr/>
        </p:nvCxnSpPr>
        <p:spPr>
          <a:xfrm>
            <a:off x="3714161" y="3859670"/>
            <a:ext cx="58446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EAF880B-2625-47CE-B4DA-8F701A2F483A}"/>
              </a:ext>
            </a:extLst>
          </p:cNvPr>
          <p:cNvCxnSpPr>
            <a:cxnSpLocks/>
          </p:cNvCxnSpPr>
          <p:nvPr/>
        </p:nvCxnSpPr>
        <p:spPr>
          <a:xfrm flipV="1">
            <a:off x="3215670" y="3996782"/>
            <a:ext cx="423754" cy="36680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F3962FC9-DDAF-4506-91B3-D9682EBFF833}"/>
              </a:ext>
            </a:extLst>
          </p:cNvPr>
          <p:cNvSpPr txBox="1"/>
          <p:nvPr/>
        </p:nvSpPr>
        <p:spPr>
          <a:xfrm>
            <a:off x="970972" y="4436914"/>
            <a:ext cx="27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00B0F0"/>
                </a:solidFill>
              </a:rPr>
              <a:t>Final </a:t>
            </a:r>
            <a:r>
              <a:rPr lang="fr-CH" dirty="0" err="1">
                <a:solidFill>
                  <a:srgbClr val="00B0F0"/>
                </a:solidFill>
              </a:rPr>
              <a:t>color</a:t>
            </a:r>
            <a:r>
              <a:rPr lang="fr-CH" dirty="0">
                <a:solidFill>
                  <a:srgbClr val="00B0F0"/>
                </a:solidFill>
              </a:rPr>
              <a:t> of the fragment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D2F7DBDE-FEC0-4954-B55A-4AE618D91CF1}"/>
              </a:ext>
            </a:extLst>
          </p:cNvPr>
          <p:cNvCxnSpPr>
            <a:cxnSpLocks/>
          </p:cNvCxnSpPr>
          <p:nvPr/>
        </p:nvCxnSpPr>
        <p:spPr>
          <a:xfrm>
            <a:off x="4664030" y="3859670"/>
            <a:ext cx="584461" cy="0"/>
          </a:xfrm>
          <a:prstGeom prst="line">
            <a:avLst/>
          </a:prstGeom>
          <a:ln w="38100">
            <a:solidFill>
              <a:srgbClr val="007A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00267312-BC45-4266-A190-D99B0102ABF1}"/>
              </a:ext>
            </a:extLst>
          </p:cNvPr>
          <p:cNvCxnSpPr>
            <a:cxnSpLocks/>
          </p:cNvCxnSpPr>
          <p:nvPr/>
        </p:nvCxnSpPr>
        <p:spPr>
          <a:xfrm flipV="1">
            <a:off x="4229045" y="4012049"/>
            <a:ext cx="606012" cy="868732"/>
          </a:xfrm>
          <a:prstGeom prst="straightConnector1">
            <a:avLst/>
          </a:prstGeom>
          <a:ln w="38100">
            <a:solidFill>
              <a:srgbClr val="007A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46DDF963-F9A3-4AE8-8828-9A227A593B85}"/>
              </a:ext>
            </a:extLst>
          </p:cNvPr>
          <p:cNvSpPr txBox="1"/>
          <p:nvPr/>
        </p:nvSpPr>
        <p:spPr>
          <a:xfrm>
            <a:off x="2718360" y="5097224"/>
            <a:ext cx="2743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>
                <a:solidFill>
                  <a:srgbClr val="007A13"/>
                </a:solidFill>
              </a:rPr>
              <a:t>Color</a:t>
            </a:r>
            <a:r>
              <a:rPr lang="fr-CH" dirty="0">
                <a:solidFill>
                  <a:srgbClr val="007A13"/>
                </a:solidFill>
              </a:rPr>
              <a:t> output of the fragment </a:t>
            </a:r>
            <a:r>
              <a:rPr lang="fr-CH" dirty="0" err="1">
                <a:solidFill>
                  <a:srgbClr val="007A13"/>
                </a:solidFill>
              </a:rPr>
              <a:t>shader</a:t>
            </a:r>
            <a:endParaRPr lang="fr-CH" dirty="0">
              <a:solidFill>
                <a:srgbClr val="007A13"/>
              </a:solidFill>
            </a:endParaRP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15D34A04-39B4-4902-BFE9-D2E17BF5E0B9}"/>
              </a:ext>
            </a:extLst>
          </p:cNvPr>
          <p:cNvCxnSpPr>
            <a:cxnSpLocks/>
          </p:cNvCxnSpPr>
          <p:nvPr/>
        </p:nvCxnSpPr>
        <p:spPr>
          <a:xfrm flipH="1" flipV="1">
            <a:off x="5761574" y="3901521"/>
            <a:ext cx="182926" cy="535393"/>
          </a:xfrm>
          <a:prstGeom prst="straightConnector1">
            <a:avLst/>
          </a:prstGeom>
          <a:ln w="38100">
            <a:solidFill>
              <a:srgbClr val="007A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FB965015-6BB1-46BC-94F4-A11289AB200E}"/>
              </a:ext>
            </a:extLst>
          </p:cNvPr>
          <p:cNvSpPr txBox="1"/>
          <p:nvPr/>
        </p:nvSpPr>
        <p:spPr>
          <a:xfrm>
            <a:off x="4613756" y="4473996"/>
            <a:ext cx="27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007A13"/>
                </a:solidFill>
              </a:rPr>
              <a:t>Impact of the alpha value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3D600AAD-2086-4456-8CFB-A15975E331EA}"/>
              </a:ext>
            </a:extLst>
          </p:cNvPr>
          <p:cNvCxnSpPr>
            <a:cxnSpLocks/>
          </p:cNvCxnSpPr>
          <p:nvPr/>
        </p:nvCxnSpPr>
        <p:spPr>
          <a:xfrm>
            <a:off x="6429080" y="3867921"/>
            <a:ext cx="8858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BE9AD4D0-6948-4AA7-80DB-55F1C32E71FA}"/>
              </a:ext>
            </a:extLst>
          </p:cNvPr>
          <p:cNvCxnSpPr>
            <a:cxnSpLocks/>
          </p:cNvCxnSpPr>
          <p:nvPr/>
        </p:nvCxnSpPr>
        <p:spPr>
          <a:xfrm flipH="1" flipV="1">
            <a:off x="7171853" y="3990943"/>
            <a:ext cx="990921" cy="9390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0523B0EF-BAD8-4F50-B335-828D90FD4A5F}"/>
              </a:ext>
            </a:extLst>
          </p:cNvPr>
          <p:cNvSpPr txBox="1"/>
          <p:nvPr/>
        </p:nvSpPr>
        <p:spPr>
          <a:xfrm>
            <a:off x="7171853" y="5004763"/>
            <a:ext cx="2743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>
                <a:solidFill>
                  <a:srgbClr val="FF0000"/>
                </a:solidFill>
              </a:rPr>
              <a:t>Color</a:t>
            </a:r>
            <a:r>
              <a:rPr lang="fr-CH" dirty="0">
                <a:solidFill>
                  <a:srgbClr val="FF0000"/>
                </a:solidFill>
              </a:rPr>
              <a:t> </a:t>
            </a:r>
            <a:r>
              <a:rPr lang="fr-CH" dirty="0" err="1">
                <a:solidFill>
                  <a:srgbClr val="FF0000"/>
                </a:solidFill>
              </a:rPr>
              <a:t>currently</a:t>
            </a:r>
            <a:r>
              <a:rPr lang="fr-CH" dirty="0">
                <a:solidFill>
                  <a:srgbClr val="FF0000"/>
                </a:solidFill>
              </a:rPr>
              <a:t> </a:t>
            </a:r>
            <a:r>
              <a:rPr lang="fr-CH" dirty="0" err="1">
                <a:solidFill>
                  <a:srgbClr val="FF0000"/>
                </a:solidFill>
              </a:rPr>
              <a:t>stored</a:t>
            </a:r>
            <a:r>
              <a:rPr lang="fr-CH" dirty="0">
                <a:solidFill>
                  <a:srgbClr val="FF0000"/>
                </a:solidFill>
              </a:rPr>
              <a:t> in the </a:t>
            </a:r>
            <a:r>
              <a:rPr lang="fr-CH" dirty="0" err="1">
                <a:solidFill>
                  <a:srgbClr val="FF0000"/>
                </a:solidFill>
              </a:rPr>
              <a:t>color</a:t>
            </a:r>
            <a:r>
              <a:rPr lang="fr-CH" dirty="0">
                <a:solidFill>
                  <a:srgbClr val="FF0000"/>
                </a:solidFill>
              </a:rPr>
              <a:t> buffer</a:t>
            </a:r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A61748F1-1046-4F70-9044-0BC2CF6B8A23}"/>
              </a:ext>
            </a:extLst>
          </p:cNvPr>
          <p:cNvCxnSpPr>
            <a:cxnSpLocks/>
          </p:cNvCxnSpPr>
          <p:nvPr/>
        </p:nvCxnSpPr>
        <p:spPr>
          <a:xfrm flipH="1" flipV="1">
            <a:off x="8238483" y="3867921"/>
            <a:ext cx="394699" cy="2318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F9C95A82-860A-4436-9F67-B1434AC90C05}"/>
              </a:ext>
            </a:extLst>
          </p:cNvPr>
          <p:cNvSpPr txBox="1"/>
          <p:nvPr/>
        </p:nvSpPr>
        <p:spPr>
          <a:xfrm>
            <a:off x="8477839" y="4114841"/>
            <a:ext cx="27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FF0000"/>
                </a:solidFill>
              </a:rPr>
              <a:t>Impact of the alpha value</a:t>
            </a:r>
          </a:p>
        </p:txBody>
      </p:sp>
    </p:spTree>
    <p:extLst>
      <p:ext uri="{BB962C8B-B14F-4D97-AF65-F5344CB8AC3E}">
        <p14:creationId xmlns:p14="http://schemas.microsoft.com/office/powerpoint/2010/main" val="254107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43" grpId="0"/>
      <p:bldP spid="51" grpId="0"/>
      <p:bldP spid="5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34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D80E648-B5C0-4C5C-9CA3-8BD7A38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Example (Cont.)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98EFA13-9B6A-4896-AC65-06E4FC472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51" y="3023248"/>
            <a:ext cx="1685128" cy="186730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32A2E18-676F-4965-8164-DFE2C4DB8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279" y="3023248"/>
            <a:ext cx="1730672" cy="1890076"/>
          </a:xfrm>
          <a:prstGeom prst="rect">
            <a:avLst/>
          </a:prstGeom>
        </p:spPr>
      </p:pic>
      <p:sp>
        <p:nvSpPr>
          <p:cNvPr id="23" name="Accolade ouvrante 22">
            <a:extLst>
              <a:ext uri="{FF2B5EF4-FFF2-40B4-BE49-F238E27FC236}">
                <a16:creationId xmlns:a16="http://schemas.microsoft.com/office/drawing/2014/main" id="{EC380B1F-56D7-4587-8C95-0C2BF1DB9BFB}"/>
              </a:ext>
            </a:extLst>
          </p:cNvPr>
          <p:cNvSpPr/>
          <p:nvPr/>
        </p:nvSpPr>
        <p:spPr>
          <a:xfrm rot="5400000">
            <a:off x="1113924" y="2250995"/>
            <a:ext cx="115580" cy="1383382"/>
          </a:xfrm>
          <a:prstGeom prst="leftBrace">
            <a:avLst/>
          </a:prstGeom>
          <a:ln w="38100">
            <a:solidFill>
              <a:srgbClr val="FF00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FC51B39-6B45-4B39-B660-B8C57E490E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789" y="2259148"/>
            <a:ext cx="1085850" cy="409575"/>
          </a:xfrm>
          <a:prstGeom prst="rect">
            <a:avLst/>
          </a:prstGeom>
        </p:spPr>
      </p:pic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087F33FD-C7CD-4B0A-A4D5-601563AC1BE8}"/>
              </a:ext>
            </a:extLst>
          </p:cNvPr>
          <p:cNvCxnSpPr>
            <a:cxnSpLocks/>
          </p:cNvCxnSpPr>
          <p:nvPr/>
        </p:nvCxnSpPr>
        <p:spPr>
          <a:xfrm flipV="1">
            <a:off x="1464926" y="4913324"/>
            <a:ext cx="109349" cy="3384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ccolade ouvrante 31">
            <a:extLst>
              <a:ext uri="{FF2B5EF4-FFF2-40B4-BE49-F238E27FC236}">
                <a16:creationId xmlns:a16="http://schemas.microsoft.com/office/drawing/2014/main" id="{9D699BEB-F3F2-44DE-8EAA-6D7E53324CAE}"/>
              </a:ext>
            </a:extLst>
          </p:cNvPr>
          <p:cNvSpPr/>
          <p:nvPr/>
        </p:nvSpPr>
        <p:spPr>
          <a:xfrm rot="5400000">
            <a:off x="2812320" y="2228223"/>
            <a:ext cx="115580" cy="1383382"/>
          </a:xfrm>
          <a:prstGeom prst="leftBrace">
            <a:avLst/>
          </a:prstGeom>
          <a:ln w="38100">
            <a:solidFill>
              <a:srgbClr val="007A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81D7135-9A70-4C77-B805-F7C0EB658979}"/>
              </a:ext>
            </a:extLst>
          </p:cNvPr>
          <p:cNvCxnSpPr>
            <a:cxnSpLocks/>
          </p:cNvCxnSpPr>
          <p:nvPr/>
        </p:nvCxnSpPr>
        <p:spPr>
          <a:xfrm flipH="1" flipV="1">
            <a:off x="3287684" y="4890552"/>
            <a:ext cx="100311" cy="327110"/>
          </a:xfrm>
          <a:prstGeom prst="straightConnector1">
            <a:avLst/>
          </a:prstGeom>
          <a:ln w="38100">
            <a:solidFill>
              <a:srgbClr val="007A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042DB95C-E0DC-412E-87E8-D768649B19CA}"/>
              </a:ext>
            </a:extLst>
          </p:cNvPr>
          <p:cNvSpPr txBox="1"/>
          <p:nvPr/>
        </p:nvSpPr>
        <p:spPr>
          <a:xfrm>
            <a:off x="2083958" y="5246436"/>
            <a:ext cx="274318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007A13"/>
                </a:solidFill>
              </a:rPr>
              <a:t>Alpha value</a:t>
            </a:r>
          </a:p>
          <a:p>
            <a:pPr algn="ctr"/>
            <a:r>
              <a:rPr lang="fr-CH" dirty="0">
                <a:solidFill>
                  <a:srgbClr val="007A13"/>
                </a:solidFill>
              </a:rPr>
              <a:t>(	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B695C9B-3A8A-41D3-A8A1-0D87C9A954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8635" y="2259148"/>
            <a:ext cx="742950" cy="40005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29DFDEA-3CC0-4037-B6D0-4C2CCD35C7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6983" y="5537763"/>
            <a:ext cx="704850" cy="36195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BB395ED-2B23-4241-AED4-1398087326F7}"/>
              </a:ext>
            </a:extLst>
          </p:cNvPr>
          <p:cNvSpPr txBox="1"/>
          <p:nvPr/>
        </p:nvSpPr>
        <p:spPr>
          <a:xfrm>
            <a:off x="93331" y="5274592"/>
            <a:ext cx="2743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FF0000"/>
                </a:solidFill>
              </a:rPr>
              <a:t>Alpha value</a:t>
            </a:r>
            <a:br>
              <a:rPr lang="fr-CH" dirty="0">
                <a:solidFill>
                  <a:srgbClr val="FF0000"/>
                </a:solidFill>
              </a:rPr>
            </a:br>
            <a:r>
              <a:rPr lang="fr-CH" dirty="0">
                <a:solidFill>
                  <a:srgbClr val="FF0000"/>
                </a:solidFill>
              </a:rPr>
              <a:t>(	    )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BCA5667-6F40-486C-83D2-F71B9C23DC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050" y="5569601"/>
            <a:ext cx="1047750" cy="35242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0545E96-51E0-4BEF-BB1F-3923B0103C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4569" y="3239622"/>
            <a:ext cx="3705520" cy="1181236"/>
          </a:xfrm>
          <a:prstGeom prst="rect">
            <a:avLst/>
          </a:prstGeom>
        </p:spPr>
      </p:pic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0494C15F-3DE6-4040-A56F-689968987E0C}"/>
              </a:ext>
            </a:extLst>
          </p:cNvPr>
          <p:cNvCxnSpPr>
            <a:cxnSpLocks/>
          </p:cNvCxnSpPr>
          <p:nvPr/>
        </p:nvCxnSpPr>
        <p:spPr>
          <a:xfrm>
            <a:off x="3980077" y="3830240"/>
            <a:ext cx="409756" cy="113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7AD8228-5CCC-46C0-BEB1-C2B18B7AB4A3}"/>
              </a:ext>
            </a:extLst>
          </p:cNvPr>
          <p:cNvCxnSpPr>
            <a:cxnSpLocks/>
          </p:cNvCxnSpPr>
          <p:nvPr/>
        </p:nvCxnSpPr>
        <p:spPr>
          <a:xfrm>
            <a:off x="8459099" y="3835933"/>
            <a:ext cx="409756" cy="113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2BEAECDF-6350-45DC-BA8A-BE821E3536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29707" y="2760789"/>
            <a:ext cx="2867025" cy="2419350"/>
          </a:xfrm>
          <a:prstGeom prst="rect">
            <a:avLst/>
          </a:prstGeom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5304927B-3C0B-4779-9E3B-8AE09B4254B3}"/>
              </a:ext>
            </a:extLst>
          </p:cNvPr>
          <p:cNvGrpSpPr/>
          <p:nvPr/>
        </p:nvGrpSpPr>
        <p:grpSpPr>
          <a:xfrm>
            <a:off x="6757840" y="669303"/>
            <a:ext cx="5105400" cy="657599"/>
            <a:chOff x="6757840" y="669303"/>
            <a:chExt cx="5105400" cy="657599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D362B30-D216-472C-AB07-E3B308E79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757840" y="751681"/>
              <a:ext cx="5105400" cy="55245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6A046E6-AF84-40DC-8B45-9F1AEADC24DE}"/>
                </a:ext>
              </a:extLst>
            </p:cNvPr>
            <p:cNvSpPr/>
            <p:nvPr/>
          </p:nvSpPr>
          <p:spPr>
            <a:xfrm>
              <a:off x="6757840" y="669303"/>
              <a:ext cx="4997385" cy="6575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44" name="Accolade ouvrante 43">
            <a:extLst>
              <a:ext uri="{FF2B5EF4-FFF2-40B4-BE49-F238E27FC236}">
                <a16:creationId xmlns:a16="http://schemas.microsoft.com/office/drawing/2014/main" id="{BFC0199C-A427-43F2-B233-1CD298714494}"/>
              </a:ext>
            </a:extLst>
          </p:cNvPr>
          <p:cNvSpPr/>
          <p:nvPr/>
        </p:nvSpPr>
        <p:spPr>
          <a:xfrm rot="16200000">
            <a:off x="10508562" y="3965633"/>
            <a:ext cx="102649" cy="2606708"/>
          </a:xfrm>
          <a:prstGeom prst="leftBrace">
            <a:avLst/>
          </a:prstGeom>
          <a:ln w="38100">
            <a:solidFill>
              <a:srgbClr val="9199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CC7E3BB-1B4F-446C-BD3E-BD298E930F8F}"/>
              </a:ext>
            </a:extLst>
          </p:cNvPr>
          <p:cNvSpPr txBox="1"/>
          <p:nvPr/>
        </p:nvSpPr>
        <p:spPr>
          <a:xfrm>
            <a:off x="9188291" y="5515165"/>
            <a:ext cx="274318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H" dirty="0" err="1">
                <a:solidFill>
                  <a:srgbClr val="919903"/>
                </a:solidFill>
              </a:rPr>
              <a:t>Resulting</a:t>
            </a:r>
            <a:r>
              <a:rPr lang="fr-CH" dirty="0">
                <a:solidFill>
                  <a:srgbClr val="919903"/>
                </a:solidFill>
              </a:rPr>
              <a:t> </a:t>
            </a:r>
            <a:r>
              <a:rPr lang="fr-CH" dirty="0" err="1">
                <a:solidFill>
                  <a:srgbClr val="919903"/>
                </a:solidFill>
              </a:rPr>
              <a:t>color</a:t>
            </a:r>
            <a:r>
              <a:rPr lang="fr-CH" dirty="0">
                <a:solidFill>
                  <a:srgbClr val="919903"/>
                </a:solidFill>
              </a:rPr>
              <a:t> </a:t>
            </a:r>
            <a:r>
              <a:rPr lang="fr-CH" dirty="0" err="1">
                <a:solidFill>
                  <a:srgbClr val="919903"/>
                </a:solidFill>
              </a:rPr>
              <a:t>then</a:t>
            </a:r>
            <a:r>
              <a:rPr lang="fr-CH" dirty="0">
                <a:solidFill>
                  <a:srgbClr val="919903"/>
                </a:solidFill>
              </a:rPr>
              <a:t> </a:t>
            </a:r>
            <a:r>
              <a:rPr lang="fr-CH" dirty="0" err="1">
                <a:solidFill>
                  <a:srgbClr val="919903"/>
                </a:solidFill>
              </a:rPr>
              <a:t>stored</a:t>
            </a:r>
            <a:br>
              <a:rPr lang="fr-CH" dirty="0">
                <a:solidFill>
                  <a:srgbClr val="919903"/>
                </a:solidFill>
              </a:rPr>
            </a:br>
            <a:r>
              <a:rPr lang="fr-CH" dirty="0">
                <a:solidFill>
                  <a:srgbClr val="919903"/>
                </a:solidFill>
              </a:rPr>
              <a:t>in the </a:t>
            </a:r>
            <a:r>
              <a:rPr lang="fr-CH" dirty="0" err="1">
                <a:solidFill>
                  <a:srgbClr val="919903"/>
                </a:solidFill>
              </a:rPr>
              <a:t>color</a:t>
            </a:r>
            <a:r>
              <a:rPr lang="fr-CH" dirty="0">
                <a:solidFill>
                  <a:srgbClr val="919903"/>
                </a:solidFill>
              </a:rPr>
              <a:t> buffer</a:t>
            </a:r>
          </a:p>
        </p:txBody>
      </p:sp>
    </p:spTree>
    <p:extLst>
      <p:ext uri="{BB962C8B-B14F-4D97-AF65-F5344CB8AC3E}">
        <p14:creationId xmlns:p14="http://schemas.microsoft.com/office/powerpoint/2010/main" val="1981698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090260EA-97CE-44AE-84FE-9191E0C77FC4}"/>
              </a:ext>
            </a:extLst>
          </p:cNvPr>
          <p:cNvGrpSpPr/>
          <p:nvPr/>
        </p:nvGrpSpPr>
        <p:grpSpPr>
          <a:xfrm>
            <a:off x="1179021" y="2832092"/>
            <a:ext cx="1373164" cy="1373164"/>
            <a:chOff x="2830620" y="4214501"/>
            <a:chExt cx="1373164" cy="1373164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E56CBDA1-C9C9-42F1-9693-B26860CA3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0620" y="4214501"/>
              <a:ext cx="1373164" cy="137316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4ECE19-1B67-4817-B4CE-37DCF92298E0}"/>
                </a:ext>
              </a:extLst>
            </p:cNvPr>
            <p:cNvSpPr/>
            <p:nvPr/>
          </p:nvSpPr>
          <p:spPr>
            <a:xfrm>
              <a:off x="3053345" y="4547622"/>
              <a:ext cx="910312" cy="7175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D9CF0F3-9FD8-4E27-804E-334E6C0D3471}"/>
                </a:ext>
              </a:extLst>
            </p:cNvPr>
            <p:cNvSpPr/>
            <p:nvPr/>
          </p:nvSpPr>
          <p:spPr>
            <a:xfrm>
              <a:off x="3091051" y="4514632"/>
              <a:ext cx="108680" cy="11224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F90D28-3FA2-46ED-B4C6-19D4F5245D11}"/>
                </a:ext>
              </a:extLst>
            </p:cNvPr>
            <p:cNvSpPr/>
            <p:nvPr/>
          </p:nvSpPr>
          <p:spPr>
            <a:xfrm>
              <a:off x="3815295" y="4507635"/>
              <a:ext cx="108680" cy="112241"/>
            </a:xfrm>
            <a:prstGeom prst="rect">
              <a:avLst/>
            </a:prstGeom>
            <a:solidFill>
              <a:srgbClr val="BC0000"/>
            </a:solidFill>
            <a:ln>
              <a:solidFill>
                <a:srgbClr val="B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13C313-FFED-489F-915E-F798A22DB646}"/>
                </a:ext>
              </a:extLst>
            </p:cNvPr>
            <p:cNvSpPr/>
            <p:nvPr/>
          </p:nvSpPr>
          <p:spPr>
            <a:xfrm>
              <a:off x="3091051" y="5150736"/>
              <a:ext cx="108680" cy="11224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C6F8B1-4F44-4D9E-A40F-B9FE71CF27D6}"/>
                </a:ext>
              </a:extLst>
            </p:cNvPr>
            <p:cNvSpPr/>
            <p:nvPr/>
          </p:nvSpPr>
          <p:spPr>
            <a:xfrm>
              <a:off x="3815295" y="5153116"/>
              <a:ext cx="108680" cy="112241"/>
            </a:xfrm>
            <a:prstGeom prst="rect">
              <a:avLst/>
            </a:prstGeom>
            <a:solidFill>
              <a:srgbClr val="700000"/>
            </a:solidFill>
            <a:ln>
              <a:solidFill>
                <a:srgbClr val="7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66D9D1DA-16F3-4DB0-8E49-3125191D7811}"/>
                </a:ext>
              </a:extLst>
            </p:cNvPr>
            <p:cNvSpPr txBox="1"/>
            <p:nvPr/>
          </p:nvSpPr>
          <p:spPr>
            <a:xfrm>
              <a:off x="3088666" y="4361593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     …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A0695753-3066-483D-9B9A-07AC1634FAFE}"/>
                </a:ext>
              </a:extLst>
            </p:cNvPr>
            <p:cNvSpPr txBox="1"/>
            <p:nvPr/>
          </p:nvSpPr>
          <p:spPr>
            <a:xfrm rot="5400000">
              <a:off x="2766833" y="4732288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     …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AEE0824F-4E17-4DA4-BD10-3124A5C43DDA}"/>
                </a:ext>
              </a:extLst>
            </p:cNvPr>
            <p:cNvSpPr txBox="1"/>
            <p:nvPr/>
          </p:nvSpPr>
          <p:spPr>
            <a:xfrm rot="2601403">
              <a:off x="3115530" y="4688135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     …</a:t>
              </a:r>
            </a:p>
          </p:txBody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35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Output Data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F52DFE03-D2ED-4A5B-A657-4813409D7D8A}"/>
              </a:ext>
            </a:extLst>
          </p:cNvPr>
          <p:cNvSpPr txBox="1">
            <a:spLocks/>
          </p:cNvSpPr>
          <p:nvPr/>
        </p:nvSpPr>
        <p:spPr>
          <a:xfrm>
            <a:off x="4173070" y="2759235"/>
            <a:ext cx="6667755" cy="24066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Return a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Framebuffer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information in this buffer are the values of the color components (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R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G</a:t>
            </a:r>
            <a:r>
              <a:rPr lang="en-US" sz="2400" dirty="0">
                <a:solidFill>
                  <a:srgbClr val="0070C0"/>
                </a:solidFill>
                <a:latin typeface="+mj-lt"/>
              </a:rPr>
              <a:t>B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) for each pixel</a:t>
            </a:r>
          </a:p>
        </p:txBody>
      </p:sp>
    </p:spTree>
    <p:extLst>
      <p:ext uri="{BB962C8B-B14F-4D97-AF65-F5344CB8AC3E}">
        <p14:creationId xmlns:p14="http://schemas.microsoft.com/office/powerpoint/2010/main" val="1314465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36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Overall view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DD15379-AF46-4D81-99EB-5541DBD85BB8}"/>
              </a:ext>
            </a:extLst>
          </p:cNvPr>
          <p:cNvSpPr txBox="1"/>
          <p:nvPr/>
        </p:nvSpPr>
        <p:spPr>
          <a:xfrm>
            <a:off x="2790629" y="3527527"/>
            <a:ext cx="157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dirty="0">
                <a:solidFill>
                  <a:srgbClr val="00B050"/>
                </a:solidFill>
                <a:latin typeface="+mj-lt"/>
              </a:rPr>
              <a:t>Vertex </a:t>
            </a:r>
            <a:r>
              <a:rPr lang="fr-CH" b="1" dirty="0" err="1">
                <a:solidFill>
                  <a:srgbClr val="00B050"/>
                </a:solidFill>
                <a:latin typeface="+mj-lt"/>
              </a:rPr>
              <a:t>Shader</a:t>
            </a:r>
            <a:endParaRPr lang="fr-CH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6241E47-DAAF-4D24-B1A5-72DDB5A1FE9A}"/>
              </a:ext>
            </a:extLst>
          </p:cNvPr>
          <p:cNvSpPr txBox="1"/>
          <p:nvPr/>
        </p:nvSpPr>
        <p:spPr>
          <a:xfrm>
            <a:off x="4734898" y="3528813"/>
            <a:ext cx="20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7030A0"/>
                </a:solidFill>
                <a:latin typeface="+mj-lt"/>
              </a:rPr>
              <a:t>Primitive </a:t>
            </a:r>
            <a:r>
              <a:rPr lang="fr-CH" dirty="0" err="1">
                <a:solidFill>
                  <a:srgbClr val="7030A0"/>
                </a:solidFill>
                <a:latin typeface="+mj-lt"/>
              </a:rPr>
              <a:t>Assembly</a:t>
            </a:r>
            <a:endParaRPr lang="fr-CH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77E685E-1970-44D5-9577-00167656A75A}"/>
              </a:ext>
            </a:extLst>
          </p:cNvPr>
          <p:cNvSpPr txBox="1"/>
          <p:nvPr/>
        </p:nvSpPr>
        <p:spPr>
          <a:xfrm>
            <a:off x="7283205" y="3522019"/>
            <a:ext cx="134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7030A0"/>
                </a:solidFill>
                <a:latin typeface="+mj-lt"/>
              </a:rPr>
              <a:t>Tessellation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5C23763-0AFA-4B61-94EE-464C01462FBE}"/>
              </a:ext>
            </a:extLst>
          </p:cNvPr>
          <p:cNvSpPr txBox="1"/>
          <p:nvPr/>
        </p:nvSpPr>
        <p:spPr>
          <a:xfrm>
            <a:off x="9518158" y="5786613"/>
            <a:ext cx="140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>
                <a:solidFill>
                  <a:srgbClr val="7030A0"/>
                </a:solidFill>
                <a:latin typeface="+mj-lt"/>
              </a:rPr>
              <a:t>Rasterization</a:t>
            </a:r>
            <a:endParaRPr lang="fr-CH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F4FAC15-6CD3-4118-AAE6-339C1120DEC5}"/>
              </a:ext>
            </a:extLst>
          </p:cNvPr>
          <p:cNvSpPr txBox="1"/>
          <p:nvPr/>
        </p:nvSpPr>
        <p:spPr>
          <a:xfrm>
            <a:off x="9094838" y="3523637"/>
            <a:ext cx="20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dirty="0" err="1">
                <a:solidFill>
                  <a:srgbClr val="FF0000"/>
                </a:solidFill>
                <a:latin typeface="+mj-lt"/>
              </a:rPr>
              <a:t>Geometry</a:t>
            </a:r>
            <a:r>
              <a:rPr lang="fr-CH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fr-CH" b="1" dirty="0" err="1">
                <a:solidFill>
                  <a:srgbClr val="FF0000"/>
                </a:solidFill>
                <a:latin typeface="+mj-lt"/>
              </a:rPr>
              <a:t>Shader</a:t>
            </a:r>
            <a:endParaRPr lang="fr-CH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EAA4F7B-1665-485B-A4BD-12E563176CEC}"/>
              </a:ext>
            </a:extLst>
          </p:cNvPr>
          <p:cNvSpPr txBox="1"/>
          <p:nvPr/>
        </p:nvSpPr>
        <p:spPr>
          <a:xfrm>
            <a:off x="4755626" y="5786613"/>
            <a:ext cx="214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dirty="0">
                <a:solidFill>
                  <a:srgbClr val="00B0F0"/>
                </a:solidFill>
                <a:latin typeface="+mj-lt"/>
              </a:rPr>
              <a:t>Fragment </a:t>
            </a:r>
            <a:r>
              <a:rPr lang="fr-CH" b="1" dirty="0" err="1">
                <a:solidFill>
                  <a:srgbClr val="00B0F0"/>
                </a:solidFill>
                <a:latin typeface="+mj-lt"/>
              </a:rPr>
              <a:t>Shader</a:t>
            </a:r>
            <a:endParaRPr lang="fr-CH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BAC2B63-654B-4F02-8C77-2FB8BA9C00AE}"/>
              </a:ext>
            </a:extLst>
          </p:cNvPr>
          <p:cNvSpPr txBox="1"/>
          <p:nvPr/>
        </p:nvSpPr>
        <p:spPr>
          <a:xfrm>
            <a:off x="2724896" y="5764267"/>
            <a:ext cx="1608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7030A0"/>
                </a:solidFill>
                <a:latin typeface="+mj-lt"/>
              </a:rPr>
              <a:t>Alpha test &amp; </a:t>
            </a:r>
            <a:r>
              <a:rPr lang="fr-CH" dirty="0" err="1">
                <a:solidFill>
                  <a:srgbClr val="7030A0"/>
                </a:solidFill>
                <a:latin typeface="+mj-lt"/>
              </a:rPr>
              <a:t>Color</a:t>
            </a:r>
            <a:r>
              <a:rPr lang="fr-CH" dirty="0">
                <a:solidFill>
                  <a:srgbClr val="7030A0"/>
                </a:solidFill>
                <a:latin typeface="+mj-lt"/>
              </a:rPr>
              <a:t> </a:t>
            </a:r>
            <a:r>
              <a:rPr lang="fr-CH" dirty="0" err="1">
                <a:solidFill>
                  <a:srgbClr val="7030A0"/>
                </a:solidFill>
                <a:latin typeface="+mj-lt"/>
              </a:rPr>
              <a:t>Blending</a:t>
            </a:r>
            <a:endParaRPr lang="fr-CH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DDAD794-5C77-44CB-8902-9699D269E1FA}"/>
              </a:ext>
            </a:extLst>
          </p:cNvPr>
          <p:cNvSpPr txBox="1"/>
          <p:nvPr/>
        </p:nvSpPr>
        <p:spPr>
          <a:xfrm>
            <a:off x="806886" y="3528813"/>
            <a:ext cx="141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Input Data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B2BE5BC-955C-4068-9BBF-8612FFAB5D64}"/>
              </a:ext>
            </a:extLst>
          </p:cNvPr>
          <p:cNvSpPr txBox="1"/>
          <p:nvPr/>
        </p:nvSpPr>
        <p:spPr>
          <a:xfrm>
            <a:off x="389415" y="5764267"/>
            <a:ext cx="183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Output Data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144EF8B4-287B-4113-9CED-7DD2E795465C}"/>
              </a:ext>
            </a:extLst>
          </p:cNvPr>
          <p:cNvGrpSpPr/>
          <p:nvPr/>
        </p:nvGrpSpPr>
        <p:grpSpPr>
          <a:xfrm>
            <a:off x="2819108" y="1821128"/>
            <a:ext cx="1521468" cy="1553840"/>
            <a:chOff x="1002923" y="2693040"/>
            <a:chExt cx="1521468" cy="1553840"/>
          </a:xfrm>
        </p:grpSpPr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12B2D2D3-C2E4-4ACF-9297-6434015F6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2923" y="2693040"/>
              <a:ext cx="1521468" cy="1553840"/>
            </a:xfrm>
            <a:prstGeom prst="rect">
              <a:avLst/>
            </a:prstGeom>
          </p:spPr>
        </p:pic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25C6256F-508C-493C-8813-E92DC91C14D9}"/>
                </a:ext>
              </a:extLst>
            </p:cNvPr>
            <p:cNvSpPr/>
            <p:nvPr/>
          </p:nvSpPr>
          <p:spPr>
            <a:xfrm>
              <a:off x="1913822" y="3168647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F226D4EC-2DCB-42F8-84A5-9F88A7EDFBCA}"/>
                </a:ext>
              </a:extLst>
            </p:cNvPr>
            <p:cNvSpPr/>
            <p:nvPr/>
          </p:nvSpPr>
          <p:spPr>
            <a:xfrm>
              <a:off x="1942828" y="371252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A498B20-2DCA-4AD7-8610-42A05571E2F5}"/>
                </a:ext>
              </a:extLst>
            </p:cNvPr>
            <p:cNvSpPr/>
            <p:nvPr/>
          </p:nvSpPr>
          <p:spPr>
            <a:xfrm>
              <a:off x="1369804" y="3520121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956E8C82-F226-4CA6-A356-0F6CC308B6F0}"/>
              </a:ext>
            </a:extLst>
          </p:cNvPr>
          <p:cNvGrpSpPr/>
          <p:nvPr/>
        </p:nvGrpSpPr>
        <p:grpSpPr>
          <a:xfrm>
            <a:off x="4934005" y="1822488"/>
            <a:ext cx="1622587" cy="1539801"/>
            <a:chOff x="932284" y="2676599"/>
            <a:chExt cx="1622587" cy="1539801"/>
          </a:xfrm>
        </p:grpSpPr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2B0F4BF-77DB-4B51-9C30-D3E8CD8ED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284" y="2676599"/>
              <a:ext cx="1622587" cy="1539801"/>
            </a:xfrm>
            <a:prstGeom prst="rect">
              <a:avLst/>
            </a:prstGeom>
          </p:spPr>
        </p:pic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505AEC45-8C13-42DD-8C8A-43F2386CB719}"/>
                </a:ext>
              </a:extLst>
            </p:cNvPr>
            <p:cNvCxnSpPr/>
            <p:nvPr/>
          </p:nvCxnSpPr>
          <p:spPr>
            <a:xfrm flipV="1">
              <a:off x="1432560" y="3220720"/>
              <a:ext cx="487680" cy="31496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872CAE70-F48B-46C7-8F6E-40A0A6CF4F4B}"/>
                </a:ext>
              </a:extLst>
            </p:cNvPr>
            <p:cNvCxnSpPr>
              <a:cxnSpLocks/>
            </p:cNvCxnSpPr>
            <p:nvPr/>
          </p:nvCxnSpPr>
          <p:spPr>
            <a:xfrm>
              <a:off x="1432560" y="3577336"/>
              <a:ext cx="493776" cy="16560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C6EC6C4E-659A-42C5-B982-F0966B9B38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0720" y="3242310"/>
              <a:ext cx="28194" cy="49911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E2403EE1-C797-4C40-AF17-4A495AE4BA02}"/>
              </a:ext>
            </a:extLst>
          </p:cNvPr>
          <p:cNvGrpSpPr/>
          <p:nvPr/>
        </p:nvGrpSpPr>
        <p:grpSpPr>
          <a:xfrm>
            <a:off x="7145053" y="1856481"/>
            <a:ext cx="1622586" cy="1572915"/>
            <a:chOff x="952604" y="2673965"/>
            <a:chExt cx="1622586" cy="1572915"/>
          </a:xfrm>
        </p:grpSpPr>
        <p:pic>
          <p:nvPicPr>
            <p:cNvPr id="45" name="Image 44">
              <a:extLst>
                <a:ext uri="{FF2B5EF4-FFF2-40B4-BE49-F238E27FC236}">
                  <a16:creationId xmlns:a16="http://schemas.microsoft.com/office/drawing/2014/main" id="{73CC1F17-E1CE-4FDE-8BC4-670E335D1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2604" y="2673965"/>
              <a:ext cx="1622586" cy="1572915"/>
            </a:xfrm>
            <a:prstGeom prst="rect">
              <a:avLst/>
            </a:prstGeom>
          </p:spPr>
        </p:pic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BF7AEC16-84FD-4F3F-B770-9B3ED1284E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9260" y="3223260"/>
              <a:ext cx="236220" cy="472440"/>
            </a:xfrm>
            <a:prstGeom prst="line">
              <a:avLst/>
            </a:prstGeom>
            <a:ln w="190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A1F03356-86D7-401B-B1D8-51C589C4FF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38" y="3499104"/>
              <a:ext cx="532638" cy="53340"/>
            </a:xfrm>
            <a:prstGeom prst="line">
              <a:avLst/>
            </a:prstGeom>
            <a:ln w="190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D2F53A9-02C0-4391-977F-44E4B0DEFDF6}"/>
                </a:ext>
              </a:extLst>
            </p:cNvPr>
            <p:cNvCxnSpPr>
              <a:cxnSpLocks/>
            </p:cNvCxnSpPr>
            <p:nvPr/>
          </p:nvCxnSpPr>
          <p:spPr>
            <a:xfrm>
              <a:off x="1681353" y="3352800"/>
              <a:ext cx="305943" cy="443992"/>
            </a:xfrm>
            <a:prstGeom prst="line">
              <a:avLst/>
            </a:prstGeom>
            <a:ln w="190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F569ABD8-3FAB-4413-A2A8-92C697261241}"/>
              </a:ext>
            </a:extLst>
          </p:cNvPr>
          <p:cNvGrpSpPr/>
          <p:nvPr/>
        </p:nvGrpSpPr>
        <p:grpSpPr>
          <a:xfrm>
            <a:off x="9361092" y="1907289"/>
            <a:ext cx="1521126" cy="1553840"/>
            <a:chOff x="1002923" y="2683515"/>
            <a:chExt cx="1521126" cy="1553840"/>
          </a:xfrm>
        </p:grpSpPr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AC13C8C0-FB80-4617-9C77-85E30DCB6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02923" y="2683515"/>
              <a:ext cx="1521126" cy="1553840"/>
            </a:xfrm>
            <a:prstGeom prst="rect">
              <a:avLst/>
            </a:prstGeom>
          </p:spPr>
        </p:pic>
        <p:sp>
          <p:nvSpPr>
            <p:cNvPr id="58" name="Triangle isocèle 57">
              <a:extLst>
                <a:ext uri="{FF2B5EF4-FFF2-40B4-BE49-F238E27FC236}">
                  <a16:creationId xmlns:a16="http://schemas.microsoft.com/office/drawing/2014/main" id="{CC9D57AE-0548-4196-9465-26C90C4D695B}"/>
                </a:ext>
              </a:extLst>
            </p:cNvPr>
            <p:cNvSpPr/>
            <p:nvPr/>
          </p:nvSpPr>
          <p:spPr>
            <a:xfrm rot="11694051">
              <a:off x="1894261" y="3238872"/>
              <a:ext cx="355035" cy="537688"/>
            </a:xfrm>
            <a:prstGeom prst="triangle">
              <a:avLst>
                <a:gd name="adj" fmla="val 54359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F58E6A5F-0A38-45B4-BD6D-380D124E1F74}"/>
              </a:ext>
            </a:extLst>
          </p:cNvPr>
          <p:cNvGrpSpPr/>
          <p:nvPr/>
        </p:nvGrpSpPr>
        <p:grpSpPr>
          <a:xfrm>
            <a:off x="9415267" y="4087496"/>
            <a:ext cx="1548000" cy="1548000"/>
            <a:chOff x="979325" y="2706120"/>
            <a:chExt cx="1548000" cy="1548000"/>
          </a:xfrm>
        </p:grpSpPr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4ABDB9F7-0089-4FA3-9D7C-63FACFEE5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9325" y="2706120"/>
              <a:ext cx="1548000" cy="1548000"/>
            </a:xfrm>
            <a:prstGeom prst="rect">
              <a:avLst/>
            </a:prstGeom>
          </p:spPr>
        </p:pic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ED3967D6-8290-49C5-8FDA-BE976818C9E2}"/>
                </a:ext>
              </a:extLst>
            </p:cNvPr>
            <p:cNvCxnSpPr>
              <a:cxnSpLocks/>
            </p:cNvCxnSpPr>
            <p:nvPr/>
          </p:nvCxnSpPr>
          <p:spPr>
            <a:xfrm>
              <a:off x="1760220" y="3238500"/>
              <a:ext cx="5562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04ED7701-FD4D-4D49-A5BF-9FD8CC14DC35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759200"/>
              <a:ext cx="54229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D2A2A67A-7E1B-44A6-BAC6-B321CD79290F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360420"/>
              <a:ext cx="2514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7C0EB788-A147-4D78-83C6-0E7DC19F62B9}"/>
                </a:ext>
              </a:extLst>
            </p:cNvPr>
            <p:cNvCxnSpPr>
              <a:cxnSpLocks/>
            </p:cNvCxnSpPr>
            <p:nvPr/>
          </p:nvCxnSpPr>
          <p:spPr>
            <a:xfrm>
              <a:off x="2044700" y="3637280"/>
              <a:ext cx="13081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F244BF8E-124A-4817-8489-B00F1362A0F3}"/>
                </a:ext>
              </a:extLst>
            </p:cNvPr>
            <p:cNvCxnSpPr>
              <a:cxnSpLocks/>
            </p:cNvCxnSpPr>
            <p:nvPr/>
          </p:nvCxnSpPr>
          <p:spPr>
            <a:xfrm>
              <a:off x="2162810" y="3510280"/>
              <a:ext cx="15367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46A3C0D9-786C-419C-9E4C-48EFE0A4C57A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3637280"/>
              <a:ext cx="1117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601E0BC9-C6A4-48AC-83C0-8721EB3AFA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2080" y="3502660"/>
              <a:ext cx="111760" cy="254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06F63DB1-5BE1-4087-AACD-EC4486829DD7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350520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EFD5914-471C-4CEF-BB93-2C7B96336BB5}"/>
                </a:ext>
              </a:extLst>
            </p:cNvPr>
            <p:cNvCxnSpPr>
              <a:cxnSpLocks/>
            </p:cNvCxnSpPr>
            <p:nvPr/>
          </p:nvCxnSpPr>
          <p:spPr>
            <a:xfrm>
              <a:off x="1518920" y="362966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C08AED3D-BC6F-45F3-A83C-123008299D90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3705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6546CF91-82C3-4F7C-A887-8190E204F670}"/>
                </a:ext>
              </a:extLst>
            </p:cNvPr>
            <p:cNvCxnSpPr>
              <a:cxnSpLocks/>
            </p:cNvCxnSpPr>
            <p:nvPr/>
          </p:nvCxnSpPr>
          <p:spPr>
            <a:xfrm>
              <a:off x="2044700" y="36372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8BFE5F14-D696-43DE-95F4-70C397BC0A63}"/>
                </a:ext>
              </a:extLst>
            </p:cNvPr>
            <p:cNvCxnSpPr>
              <a:cxnSpLocks/>
            </p:cNvCxnSpPr>
            <p:nvPr/>
          </p:nvCxnSpPr>
          <p:spPr>
            <a:xfrm>
              <a:off x="2162810" y="35102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54F12F4E-225F-4EB4-BF5B-A7B1AA34E893}"/>
                </a:ext>
              </a:extLst>
            </p:cNvPr>
            <p:cNvCxnSpPr>
              <a:cxnSpLocks/>
            </p:cNvCxnSpPr>
            <p:nvPr/>
          </p:nvCxnSpPr>
          <p:spPr>
            <a:xfrm>
              <a:off x="1767840" y="323850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BBC5D5B9-3F63-48AA-B749-5540E106D484}"/>
                </a:ext>
              </a:extLst>
            </p:cNvPr>
            <p:cNvCxnSpPr>
              <a:cxnSpLocks/>
            </p:cNvCxnSpPr>
            <p:nvPr/>
          </p:nvCxnSpPr>
          <p:spPr>
            <a:xfrm>
              <a:off x="2316480" y="3238500"/>
              <a:ext cx="0" cy="2717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8D11602D-810E-43A7-8B1D-2E80DEDE95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8449" y="4087496"/>
            <a:ext cx="1562213" cy="15300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CFFC3DD-A179-4556-841E-DD93DD6AF2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83060" y="4151858"/>
            <a:ext cx="1483638" cy="1483638"/>
          </a:xfrm>
          <a:prstGeom prst="rect">
            <a:avLst/>
          </a:prstGeom>
        </p:spPr>
      </p:pic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83C0F40-45BB-4979-AB6C-8055D31183E4}"/>
              </a:ext>
            </a:extLst>
          </p:cNvPr>
          <p:cNvCxnSpPr/>
          <p:nvPr/>
        </p:nvCxnSpPr>
        <p:spPr>
          <a:xfrm>
            <a:off x="11153892" y="2592388"/>
            <a:ext cx="3659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2BC82F4B-8B4E-4994-848C-7AB33DE204B8}"/>
              </a:ext>
            </a:extLst>
          </p:cNvPr>
          <p:cNvCxnSpPr>
            <a:cxnSpLocks/>
          </p:cNvCxnSpPr>
          <p:nvPr/>
        </p:nvCxnSpPr>
        <p:spPr>
          <a:xfrm>
            <a:off x="11497782" y="2592388"/>
            <a:ext cx="22046" cy="22992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BFBBA5C3-C40F-4E8A-BA35-6852E2213B45}"/>
              </a:ext>
            </a:extLst>
          </p:cNvPr>
          <p:cNvGrpSpPr/>
          <p:nvPr/>
        </p:nvGrpSpPr>
        <p:grpSpPr>
          <a:xfrm>
            <a:off x="852491" y="1919771"/>
            <a:ext cx="1373164" cy="1373164"/>
            <a:chOff x="852491" y="1919771"/>
            <a:chExt cx="1373164" cy="1373164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703FE599-6976-41DE-BF55-1DA9915C0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491" y="1919771"/>
              <a:ext cx="1373164" cy="137316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C07C2F-26B3-4502-89B0-3177F844033F}"/>
                </a:ext>
              </a:extLst>
            </p:cNvPr>
            <p:cNvSpPr/>
            <p:nvPr/>
          </p:nvSpPr>
          <p:spPr>
            <a:xfrm>
              <a:off x="1080312" y="2264662"/>
              <a:ext cx="910312" cy="7175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EDA268F-7BE6-4D8C-9B8E-0E4C259559C8}"/>
                </a:ext>
              </a:extLst>
            </p:cNvPr>
            <p:cNvSpPr txBox="1"/>
            <p:nvPr/>
          </p:nvSpPr>
          <p:spPr>
            <a:xfrm>
              <a:off x="1080312" y="2154757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{           }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2DC6258B-89C8-4856-83A4-146C7BD13980}"/>
                </a:ext>
              </a:extLst>
            </p:cNvPr>
            <p:cNvSpPr txBox="1"/>
            <p:nvPr/>
          </p:nvSpPr>
          <p:spPr>
            <a:xfrm>
              <a:off x="1080312" y="2427270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{           }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7B683007-90E6-48AD-A073-11DB175E3508}"/>
                </a:ext>
              </a:extLst>
            </p:cNvPr>
            <p:cNvSpPr txBox="1"/>
            <p:nvPr/>
          </p:nvSpPr>
          <p:spPr>
            <a:xfrm>
              <a:off x="1083042" y="2701026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{           }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64E96D9D-5624-425B-A930-BB47D0BB6E2F}"/>
              </a:ext>
            </a:extLst>
          </p:cNvPr>
          <p:cNvGrpSpPr/>
          <p:nvPr/>
        </p:nvGrpSpPr>
        <p:grpSpPr>
          <a:xfrm>
            <a:off x="607256" y="4205074"/>
            <a:ext cx="1373164" cy="1373164"/>
            <a:chOff x="2830620" y="4205074"/>
            <a:chExt cx="1373164" cy="1373164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884D9BC5-6C0D-40E1-871D-AD0DA9508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0620" y="4205074"/>
              <a:ext cx="1373164" cy="137316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173B6D-C27E-4399-8C2A-D8BCD0D689B6}"/>
                </a:ext>
              </a:extLst>
            </p:cNvPr>
            <p:cNvSpPr/>
            <p:nvPr/>
          </p:nvSpPr>
          <p:spPr>
            <a:xfrm>
              <a:off x="3053345" y="4547622"/>
              <a:ext cx="910312" cy="7175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A46597-F1E5-4F7D-A774-79C91D8F3D2B}"/>
                </a:ext>
              </a:extLst>
            </p:cNvPr>
            <p:cNvSpPr/>
            <p:nvPr/>
          </p:nvSpPr>
          <p:spPr>
            <a:xfrm>
              <a:off x="3091051" y="4514632"/>
              <a:ext cx="108680" cy="11224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19A603E-6FB1-4D17-B4F2-E3FC95410255}"/>
                </a:ext>
              </a:extLst>
            </p:cNvPr>
            <p:cNvSpPr/>
            <p:nvPr/>
          </p:nvSpPr>
          <p:spPr>
            <a:xfrm>
              <a:off x="3815295" y="4507635"/>
              <a:ext cx="108680" cy="112241"/>
            </a:xfrm>
            <a:prstGeom prst="rect">
              <a:avLst/>
            </a:prstGeom>
            <a:solidFill>
              <a:srgbClr val="BC0000"/>
            </a:solidFill>
            <a:ln>
              <a:solidFill>
                <a:srgbClr val="B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F3DF5CB-5DD0-4C5D-9D18-44182AB98D86}"/>
                </a:ext>
              </a:extLst>
            </p:cNvPr>
            <p:cNvSpPr/>
            <p:nvPr/>
          </p:nvSpPr>
          <p:spPr>
            <a:xfrm>
              <a:off x="3091051" y="5150736"/>
              <a:ext cx="108680" cy="11224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1743209-2705-4865-83FD-9F4924FB4BEB}"/>
                </a:ext>
              </a:extLst>
            </p:cNvPr>
            <p:cNvSpPr/>
            <p:nvPr/>
          </p:nvSpPr>
          <p:spPr>
            <a:xfrm>
              <a:off x="3815295" y="5153116"/>
              <a:ext cx="108680" cy="112241"/>
            </a:xfrm>
            <a:prstGeom prst="rect">
              <a:avLst/>
            </a:prstGeom>
            <a:solidFill>
              <a:srgbClr val="700000"/>
            </a:solidFill>
            <a:ln>
              <a:solidFill>
                <a:srgbClr val="7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72E1A19-BD3D-407E-B8DC-1BFF236F9F1B}"/>
                </a:ext>
              </a:extLst>
            </p:cNvPr>
            <p:cNvSpPr txBox="1"/>
            <p:nvPr/>
          </p:nvSpPr>
          <p:spPr>
            <a:xfrm>
              <a:off x="3088666" y="4361593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     …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C42F960C-8215-43D1-860A-617B4F12CCFB}"/>
                </a:ext>
              </a:extLst>
            </p:cNvPr>
            <p:cNvSpPr txBox="1"/>
            <p:nvPr/>
          </p:nvSpPr>
          <p:spPr>
            <a:xfrm rot="5400000">
              <a:off x="2766833" y="4732288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     …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FD5A9C89-658D-4B54-9168-A7B375FC7C30}"/>
                </a:ext>
              </a:extLst>
            </p:cNvPr>
            <p:cNvSpPr txBox="1"/>
            <p:nvPr/>
          </p:nvSpPr>
          <p:spPr>
            <a:xfrm rot="2601403">
              <a:off x="3115530" y="4688135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     …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D74FCDAF-3284-4FF5-B5D6-76D51537AD00}"/>
              </a:ext>
            </a:extLst>
          </p:cNvPr>
          <p:cNvGrpSpPr/>
          <p:nvPr/>
        </p:nvGrpSpPr>
        <p:grpSpPr>
          <a:xfrm>
            <a:off x="2384731" y="2428700"/>
            <a:ext cx="325120" cy="327375"/>
            <a:chOff x="1454260" y="4605708"/>
            <a:chExt cx="325120" cy="327375"/>
          </a:xfrm>
        </p:grpSpPr>
        <p:cxnSp>
          <p:nvCxnSpPr>
            <p:cNvPr id="86" name="Connecteur droit avec flèche 85">
              <a:extLst>
                <a:ext uri="{FF2B5EF4-FFF2-40B4-BE49-F238E27FC236}">
                  <a16:creationId xmlns:a16="http://schemas.microsoft.com/office/drawing/2014/main" id="{7160E0E3-4DF2-41F7-8BE5-ABA7CEFC8D27}"/>
                </a:ext>
              </a:extLst>
            </p:cNvPr>
            <p:cNvCxnSpPr/>
            <p:nvPr/>
          </p:nvCxnSpPr>
          <p:spPr>
            <a:xfrm>
              <a:off x="1454260" y="4772092"/>
              <a:ext cx="325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avec flèche 86">
              <a:extLst>
                <a:ext uri="{FF2B5EF4-FFF2-40B4-BE49-F238E27FC236}">
                  <a16:creationId xmlns:a16="http://schemas.microsoft.com/office/drawing/2014/main" id="{7EB33148-1FBC-4A2E-8456-399C29625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6210" y="4605708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avec flèche 87">
              <a:extLst>
                <a:ext uri="{FF2B5EF4-FFF2-40B4-BE49-F238E27FC236}">
                  <a16:creationId xmlns:a16="http://schemas.microsoft.com/office/drawing/2014/main" id="{FB0DFD42-A593-48CC-8FC9-B6602BED5140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68" y="4786343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62426E71-5937-4B74-BCBD-663EB08EA127}"/>
              </a:ext>
            </a:extLst>
          </p:cNvPr>
          <p:cNvGrpSpPr/>
          <p:nvPr/>
        </p:nvGrpSpPr>
        <p:grpSpPr>
          <a:xfrm>
            <a:off x="4479791" y="2430322"/>
            <a:ext cx="325120" cy="327375"/>
            <a:chOff x="1454260" y="4605708"/>
            <a:chExt cx="325120" cy="327375"/>
          </a:xfrm>
        </p:grpSpPr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C35FCD24-CAA9-4F4D-9D64-847B92331AFC}"/>
                </a:ext>
              </a:extLst>
            </p:cNvPr>
            <p:cNvCxnSpPr/>
            <p:nvPr/>
          </p:nvCxnSpPr>
          <p:spPr>
            <a:xfrm>
              <a:off x="1454260" y="4772092"/>
              <a:ext cx="325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avec flèche 90">
              <a:extLst>
                <a:ext uri="{FF2B5EF4-FFF2-40B4-BE49-F238E27FC236}">
                  <a16:creationId xmlns:a16="http://schemas.microsoft.com/office/drawing/2014/main" id="{11A4321B-857E-4BF7-948D-B74C5C61A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6210" y="4605708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F691C187-C234-47DE-942F-D2DF11F3D82A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68" y="4786343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BDBF807B-F0D4-42F2-81B2-D8C77F258C69}"/>
              </a:ext>
            </a:extLst>
          </p:cNvPr>
          <p:cNvGrpSpPr/>
          <p:nvPr/>
        </p:nvGrpSpPr>
        <p:grpSpPr>
          <a:xfrm>
            <a:off x="6715319" y="2426038"/>
            <a:ext cx="325120" cy="327375"/>
            <a:chOff x="1454260" y="4605708"/>
            <a:chExt cx="325120" cy="327375"/>
          </a:xfrm>
        </p:grpSpPr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044FA1B8-1AC2-4C61-B7CC-F040A63BC7D5}"/>
                </a:ext>
              </a:extLst>
            </p:cNvPr>
            <p:cNvCxnSpPr/>
            <p:nvPr/>
          </p:nvCxnSpPr>
          <p:spPr>
            <a:xfrm>
              <a:off x="1454260" y="4772092"/>
              <a:ext cx="325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avec flèche 94">
              <a:extLst>
                <a:ext uri="{FF2B5EF4-FFF2-40B4-BE49-F238E27FC236}">
                  <a16:creationId xmlns:a16="http://schemas.microsoft.com/office/drawing/2014/main" id="{C71673A6-E321-4862-AB65-E8ED19979F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6210" y="4605708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avec flèche 95">
              <a:extLst>
                <a:ext uri="{FF2B5EF4-FFF2-40B4-BE49-F238E27FC236}">
                  <a16:creationId xmlns:a16="http://schemas.microsoft.com/office/drawing/2014/main" id="{90D303EB-E83B-4673-A8AA-BD130D9DCD83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68" y="4786343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123629B2-3201-4C45-8BE0-220DC074FADD}"/>
              </a:ext>
            </a:extLst>
          </p:cNvPr>
          <p:cNvGrpSpPr/>
          <p:nvPr/>
        </p:nvGrpSpPr>
        <p:grpSpPr>
          <a:xfrm>
            <a:off x="8868346" y="2428700"/>
            <a:ext cx="325120" cy="327375"/>
            <a:chOff x="1454260" y="4605708"/>
            <a:chExt cx="325120" cy="327375"/>
          </a:xfrm>
        </p:grpSpPr>
        <p:cxnSp>
          <p:nvCxnSpPr>
            <p:cNvPr id="98" name="Connecteur droit avec flèche 97">
              <a:extLst>
                <a:ext uri="{FF2B5EF4-FFF2-40B4-BE49-F238E27FC236}">
                  <a16:creationId xmlns:a16="http://schemas.microsoft.com/office/drawing/2014/main" id="{750B0648-A7BE-4502-88FE-A7AB8FA1F0BF}"/>
                </a:ext>
              </a:extLst>
            </p:cNvPr>
            <p:cNvCxnSpPr/>
            <p:nvPr/>
          </p:nvCxnSpPr>
          <p:spPr>
            <a:xfrm>
              <a:off x="1454260" y="4772092"/>
              <a:ext cx="325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>
              <a:extLst>
                <a:ext uri="{FF2B5EF4-FFF2-40B4-BE49-F238E27FC236}">
                  <a16:creationId xmlns:a16="http://schemas.microsoft.com/office/drawing/2014/main" id="{7E9578FB-04BF-4B85-871C-6AA0DA0872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6210" y="4605708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>
              <a:extLst>
                <a:ext uri="{FF2B5EF4-FFF2-40B4-BE49-F238E27FC236}">
                  <a16:creationId xmlns:a16="http://schemas.microsoft.com/office/drawing/2014/main" id="{3338EC08-DBB3-4B0B-B367-27A2BD31E270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68" y="4786343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8B0096A0-8F33-492B-8F54-FB3C22476C42}"/>
              </a:ext>
            </a:extLst>
          </p:cNvPr>
          <p:cNvCxnSpPr/>
          <p:nvPr/>
        </p:nvCxnSpPr>
        <p:spPr>
          <a:xfrm flipH="1">
            <a:off x="8963148" y="4874813"/>
            <a:ext cx="325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CE29C778-3883-4DE6-B2E3-1C58D5F5A2E8}"/>
              </a:ext>
            </a:extLst>
          </p:cNvPr>
          <p:cNvGrpSpPr/>
          <p:nvPr/>
        </p:nvGrpSpPr>
        <p:grpSpPr>
          <a:xfrm flipH="1">
            <a:off x="4478877" y="4710173"/>
            <a:ext cx="325120" cy="327375"/>
            <a:chOff x="1454260" y="4605708"/>
            <a:chExt cx="325120" cy="327375"/>
          </a:xfrm>
        </p:grpSpPr>
        <p:cxnSp>
          <p:nvCxnSpPr>
            <p:cNvPr id="106" name="Connecteur droit avec flèche 105">
              <a:extLst>
                <a:ext uri="{FF2B5EF4-FFF2-40B4-BE49-F238E27FC236}">
                  <a16:creationId xmlns:a16="http://schemas.microsoft.com/office/drawing/2014/main" id="{F87922D3-AB8A-4E69-8A9A-81EEB8FD0165}"/>
                </a:ext>
              </a:extLst>
            </p:cNvPr>
            <p:cNvCxnSpPr/>
            <p:nvPr/>
          </p:nvCxnSpPr>
          <p:spPr>
            <a:xfrm>
              <a:off x="1454260" y="4772092"/>
              <a:ext cx="325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avec flèche 106">
              <a:extLst>
                <a:ext uri="{FF2B5EF4-FFF2-40B4-BE49-F238E27FC236}">
                  <a16:creationId xmlns:a16="http://schemas.microsoft.com/office/drawing/2014/main" id="{40E5775B-9E1F-4B66-BA31-BC83F202D7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6210" y="4605708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avec flèche 107">
              <a:extLst>
                <a:ext uri="{FF2B5EF4-FFF2-40B4-BE49-F238E27FC236}">
                  <a16:creationId xmlns:a16="http://schemas.microsoft.com/office/drawing/2014/main" id="{DFFF9518-00A5-4327-8DB7-CA8AC54F0B0C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68" y="4786343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5D106B36-B624-487F-B97A-AD104589D81F}"/>
              </a:ext>
            </a:extLst>
          </p:cNvPr>
          <p:cNvGrpSpPr/>
          <p:nvPr/>
        </p:nvGrpSpPr>
        <p:grpSpPr>
          <a:xfrm flipH="1">
            <a:off x="2237914" y="4720348"/>
            <a:ext cx="325120" cy="327375"/>
            <a:chOff x="1454260" y="4605708"/>
            <a:chExt cx="325120" cy="327375"/>
          </a:xfrm>
        </p:grpSpPr>
        <p:cxnSp>
          <p:nvCxnSpPr>
            <p:cNvPr id="110" name="Connecteur droit avec flèche 109">
              <a:extLst>
                <a:ext uri="{FF2B5EF4-FFF2-40B4-BE49-F238E27FC236}">
                  <a16:creationId xmlns:a16="http://schemas.microsoft.com/office/drawing/2014/main" id="{23608131-F19E-4789-8C7F-D9324D1C5FD7}"/>
                </a:ext>
              </a:extLst>
            </p:cNvPr>
            <p:cNvCxnSpPr/>
            <p:nvPr/>
          </p:nvCxnSpPr>
          <p:spPr>
            <a:xfrm>
              <a:off x="1454260" y="4772092"/>
              <a:ext cx="325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avec flèche 110">
              <a:extLst>
                <a:ext uri="{FF2B5EF4-FFF2-40B4-BE49-F238E27FC236}">
                  <a16:creationId xmlns:a16="http://schemas.microsoft.com/office/drawing/2014/main" id="{699530A0-A7BE-4162-A7B4-570A3A062E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6210" y="4605708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avec flèche 111">
              <a:extLst>
                <a:ext uri="{FF2B5EF4-FFF2-40B4-BE49-F238E27FC236}">
                  <a16:creationId xmlns:a16="http://schemas.microsoft.com/office/drawing/2014/main" id="{5908DCBE-337F-4CBB-8B1C-A4C2321A5F90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68" y="4786343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E79E8860-8AA9-40AC-9D86-6CC3D8930E05}"/>
              </a:ext>
            </a:extLst>
          </p:cNvPr>
          <p:cNvGrpSpPr/>
          <p:nvPr/>
        </p:nvGrpSpPr>
        <p:grpSpPr>
          <a:xfrm flipH="1">
            <a:off x="11211453" y="4722661"/>
            <a:ext cx="325120" cy="327375"/>
            <a:chOff x="1454260" y="4605708"/>
            <a:chExt cx="325120" cy="327375"/>
          </a:xfrm>
        </p:grpSpPr>
        <p:cxnSp>
          <p:nvCxnSpPr>
            <p:cNvPr id="114" name="Connecteur droit avec flèche 113">
              <a:extLst>
                <a:ext uri="{FF2B5EF4-FFF2-40B4-BE49-F238E27FC236}">
                  <a16:creationId xmlns:a16="http://schemas.microsoft.com/office/drawing/2014/main" id="{EB5FBF91-027F-41BD-8FF7-DD838091D0E9}"/>
                </a:ext>
              </a:extLst>
            </p:cNvPr>
            <p:cNvCxnSpPr/>
            <p:nvPr/>
          </p:nvCxnSpPr>
          <p:spPr>
            <a:xfrm>
              <a:off x="1454260" y="4772092"/>
              <a:ext cx="325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avec flèche 114">
              <a:extLst>
                <a:ext uri="{FF2B5EF4-FFF2-40B4-BE49-F238E27FC236}">
                  <a16:creationId xmlns:a16="http://schemas.microsoft.com/office/drawing/2014/main" id="{E9B0DDF5-12B9-41D3-855F-E51AB1A174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6210" y="4605708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avec flèche 115">
              <a:extLst>
                <a:ext uri="{FF2B5EF4-FFF2-40B4-BE49-F238E27FC236}">
                  <a16:creationId xmlns:a16="http://schemas.microsoft.com/office/drawing/2014/main" id="{95D01FC1-1440-4A42-B827-D2F0E11F09EB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68" y="4786343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e 116">
            <a:extLst>
              <a:ext uri="{FF2B5EF4-FFF2-40B4-BE49-F238E27FC236}">
                <a16:creationId xmlns:a16="http://schemas.microsoft.com/office/drawing/2014/main" id="{AE15854B-DF05-461E-A9F3-A50DB104B530}"/>
              </a:ext>
            </a:extLst>
          </p:cNvPr>
          <p:cNvGrpSpPr/>
          <p:nvPr/>
        </p:nvGrpSpPr>
        <p:grpSpPr>
          <a:xfrm>
            <a:off x="7227868" y="4100813"/>
            <a:ext cx="1548000" cy="1548000"/>
            <a:chOff x="979325" y="2706120"/>
            <a:chExt cx="1548000" cy="1548000"/>
          </a:xfrm>
        </p:grpSpPr>
        <p:pic>
          <p:nvPicPr>
            <p:cNvPr id="118" name="Image 117">
              <a:extLst>
                <a:ext uri="{FF2B5EF4-FFF2-40B4-BE49-F238E27FC236}">
                  <a16:creationId xmlns:a16="http://schemas.microsoft.com/office/drawing/2014/main" id="{D1F1BDD2-E6C8-4181-872E-1ACF4AC34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9325" y="2706120"/>
              <a:ext cx="1548000" cy="1548000"/>
            </a:xfrm>
            <a:prstGeom prst="rect">
              <a:avLst/>
            </a:prstGeom>
          </p:spPr>
        </p:pic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6426AAAA-20EF-4E02-9354-FF0E886BA523}"/>
                </a:ext>
              </a:extLst>
            </p:cNvPr>
            <p:cNvCxnSpPr>
              <a:cxnSpLocks/>
            </p:cNvCxnSpPr>
            <p:nvPr/>
          </p:nvCxnSpPr>
          <p:spPr>
            <a:xfrm>
              <a:off x="1760220" y="3238500"/>
              <a:ext cx="5562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7F1F623B-6E51-4749-B796-B1F233FE0E37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759200"/>
              <a:ext cx="54229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371CC1AB-9699-4745-A936-B595B0FD332A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360420"/>
              <a:ext cx="2514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D6333D22-8683-43E4-BEA6-E5B3CBF9BC7F}"/>
                </a:ext>
              </a:extLst>
            </p:cNvPr>
            <p:cNvCxnSpPr>
              <a:cxnSpLocks/>
            </p:cNvCxnSpPr>
            <p:nvPr/>
          </p:nvCxnSpPr>
          <p:spPr>
            <a:xfrm>
              <a:off x="2044700" y="3637280"/>
              <a:ext cx="13081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AF464373-D0B9-4953-B27D-5A3C61590B28}"/>
                </a:ext>
              </a:extLst>
            </p:cNvPr>
            <p:cNvCxnSpPr>
              <a:cxnSpLocks/>
            </p:cNvCxnSpPr>
            <p:nvPr/>
          </p:nvCxnSpPr>
          <p:spPr>
            <a:xfrm>
              <a:off x="2162810" y="3510280"/>
              <a:ext cx="15367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>
              <a:extLst>
                <a:ext uri="{FF2B5EF4-FFF2-40B4-BE49-F238E27FC236}">
                  <a16:creationId xmlns:a16="http://schemas.microsoft.com/office/drawing/2014/main" id="{268988F3-51DE-4E5B-B857-49AFB2C52A62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3637280"/>
              <a:ext cx="1117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>
              <a:extLst>
                <a:ext uri="{FF2B5EF4-FFF2-40B4-BE49-F238E27FC236}">
                  <a16:creationId xmlns:a16="http://schemas.microsoft.com/office/drawing/2014/main" id="{B747E50D-DBC5-4C06-BFA6-90BD7D5B41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2080" y="3502660"/>
              <a:ext cx="111760" cy="254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>
              <a:extLst>
                <a:ext uri="{FF2B5EF4-FFF2-40B4-BE49-F238E27FC236}">
                  <a16:creationId xmlns:a16="http://schemas.microsoft.com/office/drawing/2014/main" id="{92050B0B-248B-4F21-9480-F068AF5ED35B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350520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>
              <a:extLst>
                <a:ext uri="{FF2B5EF4-FFF2-40B4-BE49-F238E27FC236}">
                  <a16:creationId xmlns:a16="http://schemas.microsoft.com/office/drawing/2014/main" id="{95199601-D45D-4176-AA9F-A2225291CBAF}"/>
                </a:ext>
              </a:extLst>
            </p:cNvPr>
            <p:cNvCxnSpPr>
              <a:cxnSpLocks/>
            </p:cNvCxnSpPr>
            <p:nvPr/>
          </p:nvCxnSpPr>
          <p:spPr>
            <a:xfrm>
              <a:off x="1518920" y="362966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16BBCC67-F5E1-4B90-9BC9-81BD507DB243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3705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128">
              <a:extLst>
                <a:ext uri="{FF2B5EF4-FFF2-40B4-BE49-F238E27FC236}">
                  <a16:creationId xmlns:a16="http://schemas.microsoft.com/office/drawing/2014/main" id="{C7174F94-9228-47C0-B4EE-85357976B396}"/>
                </a:ext>
              </a:extLst>
            </p:cNvPr>
            <p:cNvCxnSpPr>
              <a:cxnSpLocks/>
            </p:cNvCxnSpPr>
            <p:nvPr/>
          </p:nvCxnSpPr>
          <p:spPr>
            <a:xfrm>
              <a:off x="2044700" y="36372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E395BD30-633C-4CAA-8C5A-665D16C75858}"/>
                </a:ext>
              </a:extLst>
            </p:cNvPr>
            <p:cNvCxnSpPr>
              <a:cxnSpLocks/>
            </p:cNvCxnSpPr>
            <p:nvPr/>
          </p:nvCxnSpPr>
          <p:spPr>
            <a:xfrm>
              <a:off x="2162810" y="35102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>
              <a:extLst>
                <a:ext uri="{FF2B5EF4-FFF2-40B4-BE49-F238E27FC236}">
                  <a16:creationId xmlns:a16="http://schemas.microsoft.com/office/drawing/2014/main" id="{6ACB3FA7-8C47-4E1F-BB5F-5516F7A06613}"/>
                </a:ext>
              </a:extLst>
            </p:cNvPr>
            <p:cNvCxnSpPr>
              <a:cxnSpLocks/>
            </p:cNvCxnSpPr>
            <p:nvPr/>
          </p:nvCxnSpPr>
          <p:spPr>
            <a:xfrm>
              <a:off x="1767840" y="323850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D501A8CB-219F-4C63-855B-75F3F242FF59}"/>
                </a:ext>
              </a:extLst>
            </p:cNvPr>
            <p:cNvCxnSpPr>
              <a:cxnSpLocks/>
            </p:cNvCxnSpPr>
            <p:nvPr/>
          </p:nvCxnSpPr>
          <p:spPr>
            <a:xfrm>
              <a:off x="2316480" y="3238500"/>
              <a:ext cx="0" cy="2717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3" name="Graphique 132" descr="Ciseaux">
            <a:extLst>
              <a:ext uri="{FF2B5EF4-FFF2-40B4-BE49-F238E27FC236}">
                <a16:creationId xmlns:a16="http://schemas.microsoft.com/office/drawing/2014/main" id="{3CDD1E9A-EDD3-44BC-8A00-7F1D26FBD4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232830">
            <a:off x="8028610" y="4792015"/>
            <a:ext cx="1127732" cy="112773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2DFD4A-2203-46CD-B708-5691957856A4}"/>
              </a:ext>
            </a:extLst>
          </p:cNvPr>
          <p:cNvSpPr txBox="1"/>
          <p:nvPr/>
        </p:nvSpPr>
        <p:spPr>
          <a:xfrm>
            <a:off x="7017755" y="5786613"/>
            <a:ext cx="214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>
                <a:solidFill>
                  <a:srgbClr val="7030A0"/>
                </a:solidFill>
                <a:latin typeface="+mj-lt"/>
              </a:rPr>
              <a:t>Clipping</a:t>
            </a:r>
            <a:endParaRPr lang="fr-CH" dirty="0">
              <a:solidFill>
                <a:srgbClr val="7030A0"/>
              </a:solidFill>
              <a:latin typeface="+mj-lt"/>
            </a:endParaRPr>
          </a:p>
        </p:txBody>
      </p: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A18A55BC-C435-433E-9FC3-6B200D887384}"/>
              </a:ext>
            </a:extLst>
          </p:cNvPr>
          <p:cNvGrpSpPr/>
          <p:nvPr/>
        </p:nvGrpSpPr>
        <p:grpSpPr>
          <a:xfrm flipH="1">
            <a:off x="6712587" y="4691281"/>
            <a:ext cx="325120" cy="327375"/>
            <a:chOff x="1454260" y="4605708"/>
            <a:chExt cx="325120" cy="327375"/>
          </a:xfrm>
        </p:grpSpPr>
        <p:cxnSp>
          <p:nvCxnSpPr>
            <p:cNvPr id="136" name="Connecteur droit avec flèche 135">
              <a:extLst>
                <a:ext uri="{FF2B5EF4-FFF2-40B4-BE49-F238E27FC236}">
                  <a16:creationId xmlns:a16="http://schemas.microsoft.com/office/drawing/2014/main" id="{4A35015A-2E83-48B6-850D-AEBAE655C4F5}"/>
                </a:ext>
              </a:extLst>
            </p:cNvPr>
            <p:cNvCxnSpPr/>
            <p:nvPr/>
          </p:nvCxnSpPr>
          <p:spPr>
            <a:xfrm>
              <a:off x="1454260" y="4772092"/>
              <a:ext cx="325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avec flèche 136">
              <a:extLst>
                <a:ext uri="{FF2B5EF4-FFF2-40B4-BE49-F238E27FC236}">
                  <a16:creationId xmlns:a16="http://schemas.microsoft.com/office/drawing/2014/main" id="{AB97D817-7F8E-4AC9-99EF-124233B68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6210" y="4605708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avec flèche 137">
              <a:extLst>
                <a:ext uri="{FF2B5EF4-FFF2-40B4-BE49-F238E27FC236}">
                  <a16:creationId xmlns:a16="http://schemas.microsoft.com/office/drawing/2014/main" id="{5B1A95B0-51A4-4F56-BF80-DEEEFB90F733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68" y="4786343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91531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37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Textures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36C16F-8FA5-4698-BFE5-225AE7EE489E}"/>
              </a:ext>
            </a:extLst>
          </p:cNvPr>
          <p:cNvSpPr txBox="1">
            <a:spLocks/>
          </p:cNvSpPr>
          <p:nvPr/>
        </p:nvSpPr>
        <p:spPr>
          <a:xfrm>
            <a:off x="3054490" y="1856124"/>
            <a:ext cx="6475029" cy="8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Allows to give the illusion the object is detailed without having to specify vertices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E5906C0-531E-4A83-B40B-212ED8B33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533" y="5253905"/>
            <a:ext cx="4700516" cy="1154830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7437535-E77B-4C0A-BFFB-1315AB0DC0BA}"/>
              </a:ext>
            </a:extLst>
          </p:cNvPr>
          <p:cNvSpPr txBox="1">
            <a:spLocks/>
          </p:cNvSpPr>
          <p:nvPr/>
        </p:nvSpPr>
        <p:spPr>
          <a:xfrm>
            <a:off x="3054490" y="2895298"/>
            <a:ext cx="5854815" cy="529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Associate each vertex to a texture coordinate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6FB66F0C-C7F3-4E64-9DA2-B87B9BD8DE48}"/>
              </a:ext>
            </a:extLst>
          </p:cNvPr>
          <p:cNvSpPr txBox="1">
            <a:spLocks/>
          </p:cNvSpPr>
          <p:nvPr/>
        </p:nvSpPr>
        <p:spPr>
          <a:xfrm>
            <a:off x="2417690" y="3627758"/>
            <a:ext cx="7748628" cy="7478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 fragment interpolation is then done for the other fragments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5594116D-9A2B-47B5-8239-8A13A3D3623A}"/>
              </a:ext>
            </a:extLst>
          </p:cNvPr>
          <p:cNvSpPr txBox="1">
            <a:spLocks/>
          </p:cNvSpPr>
          <p:nvPr/>
        </p:nvSpPr>
        <p:spPr>
          <a:xfrm>
            <a:off x="838200" y="4555365"/>
            <a:ext cx="1984341" cy="526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/>
                </a:solidFill>
              </a:rPr>
              <a:t>Sample code:</a:t>
            </a:r>
          </a:p>
        </p:txBody>
      </p:sp>
      <p:graphicFrame>
        <p:nvGraphicFramePr>
          <p:cNvPr id="12" name="Objet 11">
            <a:extLst>
              <a:ext uri="{FF2B5EF4-FFF2-40B4-BE49-F238E27FC236}">
                <a16:creationId xmlns:a16="http://schemas.microsoft.com/office/drawing/2014/main" id="{D77FD282-A433-4157-9125-EC77455811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036486"/>
              </p:ext>
            </p:extLst>
          </p:nvPr>
        </p:nvGraphicFramePr>
        <p:xfrm>
          <a:off x="7795829" y="4818699"/>
          <a:ext cx="2047188" cy="1603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" name="Image bitmap" r:id="rId5" imgW="2949120" imgH="2309040" progId="Paint.Picture">
                  <p:embed/>
                </p:oleObj>
              </mc:Choice>
              <mc:Fallback>
                <p:oleObj name="Image bitmap" r:id="rId5" imgW="2949120" imgH="23090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95829" y="4818699"/>
                        <a:ext cx="2047188" cy="1603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ZoneTexte 52">
            <a:extLst>
              <a:ext uri="{FF2B5EF4-FFF2-40B4-BE49-F238E27FC236}">
                <a16:creationId xmlns:a16="http://schemas.microsoft.com/office/drawing/2014/main" id="{23198991-67D0-46D6-B6DC-A3ED2A7A72F9}"/>
              </a:ext>
            </a:extLst>
          </p:cNvPr>
          <p:cNvSpPr txBox="1"/>
          <p:nvPr/>
        </p:nvSpPr>
        <p:spPr>
          <a:xfrm>
            <a:off x="9817181" y="6175945"/>
            <a:ext cx="73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(1, 0)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F4CB11C-BE07-4044-AB82-C498B114FF58}"/>
              </a:ext>
            </a:extLst>
          </p:cNvPr>
          <p:cNvSpPr txBox="1"/>
          <p:nvPr/>
        </p:nvSpPr>
        <p:spPr>
          <a:xfrm>
            <a:off x="8381315" y="4510607"/>
            <a:ext cx="876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(0.5, 1)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7FF4365A-FA41-49B2-8649-CF56C4218B40}"/>
              </a:ext>
            </a:extLst>
          </p:cNvPr>
          <p:cNvSpPr txBox="1"/>
          <p:nvPr/>
        </p:nvSpPr>
        <p:spPr>
          <a:xfrm>
            <a:off x="7049866" y="6175945"/>
            <a:ext cx="73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(0, 0)</a:t>
            </a:r>
          </a:p>
        </p:txBody>
      </p:sp>
    </p:spTree>
    <p:extLst>
      <p:ext uri="{BB962C8B-B14F-4D97-AF65-F5344CB8AC3E}">
        <p14:creationId xmlns:p14="http://schemas.microsoft.com/office/powerpoint/2010/main" val="3312665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38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Transformations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36C16F-8FA5-4698-BFE5-225AE7EE489E}"/>
              </a:ext>
            </a:extLst>
          </p:cNvPr>
          <p:cNvSpPr txBox="1">
            <a:spLocks/>
          </p:cNvSpPr>
          <p:nvPr/>
        </p:nvSpPr>
        <p:spPr>
          <a:xfrm>
            <a:off x="3720060" y="4479898"/>
            <a:ext cx="6373289" cy="7744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Some library can be used like the GLM (OpenGL Mathematics) library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F2FAAC8A-9C80-4FE5-B435-83DEA7544C14}"/>
              </a:ext>
            </a:extLst>
          </p:cNvPr>
          <p:cNvSpPr txBox="1">
            <a:spLocks/>
          </p:cNvSpPr>
          <p:nvPr/>
        </p:nvSpPr>
        <p:spPr>
          <a:xfrm>
            <a:off x="3720060" y="2521594"/>
            <a:ext cx="6373289" cy="9084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Make an object dynamic using matrix objects 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&amp; by combining the matrices 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553957E-1172-42EC-9587-C8330F448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770" y="4328007"/>
            <a:ext cx="1231770" cy="774466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A8EDFE56-8F88-414E-8E49-B792AA78EF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611" y="2366912"/>
            <a:ext cx="1062088" cy="10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711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39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Useful matrices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1424E707-7C5A-42FE-A1A8-611F7EB20D67}"/>
              </a:ext>
            </a:extLst>
          </p:cNvPr>
          <p:cNvSpPr txBox="1">
            <a:spLocks/>
          </p:cNvSpPr>
          <p:nvPr/>
        </p:nvSpPr>
        <p:spPr>
          <a:xfrm>
            <a:off x="1860657" y="1690688"/>
            <a:ext cx="1976437" cy="470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Scaling Matrix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39C3DE9-A3B2-4FA7-9FCF-35AA3FB89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370" y="2357664"/>
            <a:ext cx="3323741" cy="1129272"/>
          </a:xfrm>
          <a:prstGeom prst="rect">
            <a:avLst/>
          </a:prstGeom>
        </p:spPr>
      </p:pic>
      <p:graphicFrame>
        <p:nvGraphicFramePr>
          <p:cNvPr id="8" name="Objet 7">
            <a:extLst>
              <a:ext uri="{FF2B5EF4-FFF2-40B4-BE49-F238E27FC236}">
                <a16:creationId xmlns:a16="http://schemas.microsoft.com/office/drawing/2014/main" id="{FC02D5A0-E397-44EB-84F5-E2BF1CA703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219094"/>
              </p:ext>
            </p:extLst>
          </p:nvPr>
        </p:nvGraphicFramePr>
        <p:xfrm>
          <a:off x="1280889" y="4835297"/>
          <a:ext cx="3227622" cy="1173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" name="Image bitmap" r:id="rId5" imgW="2994840" imgH="1089720" progId="Paint.Picture">
                  <p:embed/>
                </p:oleObj>
              </mc:Choice>
              <mc:Fallback>
                <p:oleObj name="Image bitmap" r:id="rId5" imgW="2994840" imgH="1089720" progId="Paint.Picture">
                  <p:embed/>
                  <p:pic>
                    <p:nvPicPr>
                      <p:cNvPr id="8" name="Objet 7">
                        <a:extLst>
                          <a:ext uri="{FF2B5EF4-FFF2-40B4-BE49-F238E27FC236}">
                            <a16:creationId xmlns:a16="http://schemas.microsoft.com/office/drawing/2014/main" id="{FC02D5A0-E397-44EB-84F5-E2BF1CA703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80889" y="4835297"/>
                        <a:ext cx="3227622" cy="1173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AF0F8768-BFD0-4344-8415-FB92A60BAD78}"/>
              </a:ext>
            </a:extLst>
          </p:cNvPr>
          <p:cNvSpPr txBox="1">
            <a:spLocks/>
          </p:cNvSpPr>
          <p:nvPr/>
        </p:nvSpPr>
        <p:spPr>
          <a:xfrm>
            <a:off x="1589626" y="4219116"/>
            <a:ext cx="2518498" cy="470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Translation Matrix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828C1DFE-DB12-4362-8D6E-33B8704802ED}"/>
              </a:ext>
            </a:extLst>
          </p:cNvPr>
          <p:cNvSpPr txBox="1">
            <a:spLocks/>
          </p:cNvSpPr>
          <p:nvPr/>
        </p:nvSpPr>
        <p:spPr>
          <a:xfrm>
            <a:off x="7351351" y="1131880"/>
            <a:ext cx="2518498" cy="470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Rotation Matrix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0E0A2A4-A700-476F-B49E-26C8F18054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2046" y="2036865"/>
            <a:ext cx="4361466" cy="108656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7CCE2EE-3D6A-43DE-89F3-5EDDE5372A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2046" y="3620456"/>
            <a:ext cx="4570398" cy="108746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C9E76A6-CCA7-412E-A119-0B0C83AE14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2046" y="5196971"/>
            <a:ext cx="4488236" cy="1075628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286C206-FB1D-442B-AA0F-38208A6A2DCE}"/>
              </a:ext>
            </a:extLst>
          </p:cNvPr>
          <p:cNvSpPr txBox="1">
            <a:spLocks/>
          </p:cNvSpPr>
          <p:nvPr/>
        </p:nvSpPr>
        <p:spPr>
          <a:xfrm>
            <a:off x="5945171" y="3261386"/>
            <a:ext cx="2518498" cy="470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Around Y-axis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9F1D43AA-5FA1-47C9-87A3-53EA96A88798}"/>
              </a:ext>
            </a:extLst>
          </p:cNvPr>
          <p:cNvSpPr txBox="1">
            <a:spLocks/>
          </p:cNvSpPr>
          <p:nvPr/>
        </p:nvSpPr>
        <p:spPr>
          <a:xfrm>
            <a:off x="5934281" y="1712108"/>
            <a:ext cx="2518498" cy="470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Around X-axis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F11EAE0F-3852-45D7-A192-BCF3D4B86B79}"/>
              </a:ext>
            </a:extLst>
          </p:cNvPr>
          <p:cNvSpPr txBox="1">
            <a:spLocks/>
          </p:cNvSpPr>
          <p:nvPr/>
        </p:nvSpPr>
        <p:spPr>
          <a:xfrm>
            <a:off x="5934281" y="4885139"/>
            <a:ext cx="2518498" cy="470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Around Z-axis</a:t>
            </a:r>
          </a:p>
        </p:txBody>
      </p:sp>
    </p:spTree>
    <p:extLst>
      <p:ext uri="{BB962C8B-B14F-4D97-AF65-F5344CB8AC3E}">
        <p14:creationId xmlns:p14="http://schemas.microsoft.com/office/powerpoint/2010/main" val="354498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7A370D05-38F8-4D33-B617-E7BE38F619E4}"/>
              </a:ext>
            </a:extLst>
          </p:cNvPr>
          <p:cNvSpPr txBox="1">
            <a:spLocks/>
          </p:cNvSpPr>
          <p:nvPr/>
        </p:nvSpPr>
        <p:spPr>
          <a:xfrm>
            <a:off x="4704475" y="2391589"/>
            <a:ext cx="6497656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DirectX High-Level Shader Language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20B86529-0BCF-4D31-AB5E-64E20AFEA134}"/>
              </a:ext>
            </a:extLst>
          </p:cNvPr>
          <p:cNvSpPr txBox="1">
            <a:spLocks/>
          </p:cNvSpPr>
          <p:nvPr/>
        </p:nvSpPr>
        <p:spPr>
          <a:xfrm>
            <a:off x="4704475" y="3596162"/>
            <a:ext cx="6497656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Cg Shader Language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6EE43ED-27F8-472C-9ED1-7DC102EBB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50" y="2321535"/>
            <a:ext cx="1592704" cy="65699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7E1F3D9D-E923-45B8-8854-90ADC023DA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52" y="3425581"/>
            <a:ext cx="1072816" cy="85804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35B486B-8A3A-47C0-9EC2-89C49145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Different languages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2FDA4C6-0D65-43AE-BBA3-8F90E2BE704D}"/>
              </a:ext>
            </a:extLst>
          </p:cNvPr>
          <p:cNvSpPr txBox="1">
            <a:spLocks/>
          </p:cNvSpPr>
          <p:nvPr/>
        </p:nvSpPr>
        <p:spPr>
          <a:xfrm>
            <a:off x="4704475" y="4800735"/>
            <a:ext cx="4656564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OpenGL Shading Language (GLSL)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0D647C7-36D5-4AAA-86FE-0D7956D322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761" y="4730681"/>
            <a:ext cx="1556282" cy="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848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ACD89383-F8B0-4450-BBEA-81DA36344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901" y="4223907"/>
            <a:ext cx="6553200" cy="43815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40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Sample code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0DA2D4B-23E2-47D1-BC2B-2E4D0DEC1398}"/>
              </a:ext>
            </a:extLst>
          </p:cNvPr>
          <p:cNvCxnSpPr>
            <a:cxnSpLocks/>
          </p:cNvCxnSpPr>
          <p:nvPr/>
        </p:nvCxnSpPr>
        <p:spPr>
          <a:xfrm flipH="1" flipV="1">
            <a:off x="5732086" y="4507299"/>
            <a:ext cx="492371" cy="60144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60E02D48-FEF1-4C23-91E1-0415391759A2}"/>
              </a:ext>
            </a:extLst>
          </p:cNvPr>
          <p:cNvSpPr txBox="1"/>
          <p:nvPr/>
        </p:nvSpPr>
        <p:spPr>
          <a:xfrm>
            <a:off x="5506096" y="5139871"/>
            <a:ext cx="27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00B0F0"/>
                </a:solidFill>
              </a:rPr>
              <a:t>A translate </a:t>
            </a:r>
            <a:r>
              <a:rPr lang="fr-CH" dirty="0" err="1">
                <a:solidFill>
                  <a:srgbClr val="00B0F0"/>
                </a:solidFill>
              </a:rPr>
              <a:t>function</a:t>
            </a:r>
            <a:endParaRPr lang="fr-CH" dirty="0">
              <a:solidFill>
                <a:srgbClr val="00B0F0"/>
              </a:solidFill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2C2040B-B2B1-4C18-A67E-A312E34AD4EF}"/>
              </a:ext>
            </a:extLst>
          </p:cNvPr>
          <p:cNvSpPr txBox="1">
            <a:spLocks/>
          </p:cNvSpPr>
          <p:nvPr/>
        </p:nvSpPr>
        <p:spPr>
          <a:xfrm>
            <a:off x="838200" y="1692211"/>
            <a:ext cx="6373289" cy="470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Translating a vector of (1,0,0) by (1,1,0)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E52F6EB9-B0EA-4D63-93ED-6B53E92B5AE2}"/>
              </a:ext>
            </a:extLst>
          </p:cNvPr>
          <p:cNvCxnSpPr>
            <a:cxnSpLocks/>
          </p:cNvCxnSpPr>
          <p:nvPr/>
        </p:nvCxnSpPr>
        <p:spPr>
          <a:xfrm>
            <a:off x="5732086" y="3929835"/>
            <a:ext cx="405838" cy="231087"/>
          </a:xfrm>
          <a:prstGeom prst="straightConnector1">
            <a:avLst/>
          </a:prstGeom>
          <a:ln w="38100">
            <a:solidFill>
              <a:srgbClr val="007A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4DC8D6A4-E5EE-4E4C-B1C9-66F2EB7A38A3}"/>
              </a:ext>
            </a:extLst>
          </p:cNvPr>
          <p:cNvSpPr txBox="1"/>
          <p:nvPr/>
        </p:nvSpPr>
        <p:spPr>
          <a:xfrm>
            <a:off x="3540494" y="3215986"/>
            <a:ext cx="2743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007A13"/>
                </a:solidFill>
              </a:rPr>
              <a:t>The matrix to </a:t>
            </a:r>
            <a:r>
              <a:rPr lang="fr-CH" dirty="0" err="1">
                <a:solidFill>
                  <a:srgbClr val="007A13"/>
                </a:solidFill>
              </a:rPr>
              <a:t>transform</a:t>
            </a:r>
            <a:endParaRPr lang="fr-CH" dirty="0">
              <a:solidFill>
                <a:srgbClr val="007A13"/>
              </a:solidFill>
            </a:endParaRPr>
          </a:p>
          <a:p>
            <a:pPr algn="ctr"/>
            <a:r>
              <a:rPr lang="fr-CH" dirty="0">
                <a:solidFill>
                  <a:srgbClr val="007A13"/>
                </a:solidFill>
              </a:rPr>
              <a:t>(</a:t>
            </a:r>
            <a:r>
              <a:rPr lang="fr-CH" dirty="0" err="1">
                <a:solidFill>
                  <a:srgbClr val="007A13"/>
                </a:solidFill>
              </a:rPr>
              <a:t>identity</a:t>
            </a:r>
            <a:r>
              <a:rPr lang="fr-CH" dirty="0">
                <a:solidFill>
                  <a:srgbClr val="007A13"/>
                </a:solidFill>
              </a:rPr>
              <a:t> Matrix4)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B2484A2B-BCF6-4E3C-884E-6E85ACFC9FCB}"/>
              </a:ext>
            </a:extLst>
          </p:cNvPr>
          <p:cNvCxnSpPr>
            <a:cxnSpLocks/>
          </p:cNvCxnSpPr>
          <p:nvPr/>
        </p:nvCxnSpPr>
        <p:spPr>
          <a:xfrm flipH="1">
            <a:off x="8462939" y="3840405"/>
            <a:ext cx="144888" cy="30665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2D629FB5-FAA4-43C5-A7BD-24A2E1C753DB}"/>
              </a:ext>
            </a:extLst>
          </p:cNvPr>
          <p:cNvSpPr txBox="1"/>
          <p:nvPr/>
        </p:nvSpPr>
        <p:spPr>
          <a:xfrm>
            <a:off x="7279912" y="3231199"/>
            <a:ext cx="2743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0070C0"/>
                </a:solidFill>
              </a:rPr>
              <a:t>The translation </a:t>
            </a:r>
            <a:r>
              <a:rPr lang="fr-CH" dirty="0" err="1">
                <a:solidFill>
                  <a:srgbClr val="0070C0"/>
                </a:solidFill>
              </a:rPr>
              <a:t>vector</a:t>
            </a:r>
            <a:r>
              <a:rPr lang="fr-CH" dirty="0">
                <a:solidFill>
                  <a:srgbClr val="0070C0"/>
                </a:solidFill>
              </a:rPr>
              <a:t> to </a:t>
            </a:r>
            <a:r>
              <a:rPr lang="fr-CH" dirty="0" err="1">
                <a:solidFill>
                  <a:srgbClr val="0070C0"/>
                </a:solidFill>
              </a:rPr>
              <a:t>apply</a:t>
            </a:r>
            <a:r>
              <a:rPr lang="fr-CH" dirty="0">
                <a:solidFill>
                  <a:srgbClr val="0070C0"/>
                </a:solidFill>
              </a:rPr>
              <a:t> to the matrix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7A29F478-E4E7-446D-BCA8-0AF420D9A38B}"/>
              </a:ext>
            </a:extLst>
          </p:cNvPr>
          <p:cNvCxnSpPr>
            <a:cxnSpLocks/>
          </p:cNvCxnSpPr>
          <p:nvPr/>
        </p:nvCxnSpPr>
        <p:spPr>
          <a:xfrm>
            <a:off x="6718169" y="4442982"/>
            <a:ext cx="287831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38041C6-C2DB-4FE8-9B15-00CDF4BEFC28}"/>
              </a:ext>
            </a:extLst>
          </p:cNvPr>
          <p:cNvCxnSpPr>
            <a:cxnSpLocks/>
          </p:cNvCxnSpPr>
          <p:nvPr/>
        </p:nvCxnSpPr>
        <p:spPr>
          <a:xfrm flipV="1">
            <a:off x="3312373" y="4765600"/>
            <a:ext cx="251791" cy="16737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950D5BDE-A718-4CF5-A686-9A7BD1ADE288}"/>
              </a:ext>
            </a:extLst>
          </p:cNvPr>
          <p:cNvSpPr txBox="1"/>
          <p:nvPr/>
        </p:nvSpPr>
        <p:spPr>
          <a:xfrm>
            <a:off x="961339" y="4557563"/>
            <a:ext cx="2574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>
                <a:solidFill>
                  <a:srgbClr val="7030A0"/>
                </a:solidFill>
              </a:rPr>
              <a:t>Multiply</a:t>
            </a:r>
            <a:r>
              <a:rPr lang="fr-CH" dirty="0">
                <a:solidFill>
                  <a:srgbClr val="7030A0"/>
                </a:solidFill>
              </a:rPr>
              <a:t> </a:t>
            </a:r>
            <a:r>
              <a:rPr lang="fr-CH" dirty="0" err="1">
                <a:solidFill>
                  <a:srgbClr val="7030A0"/>
                </a:solidFill>
              </a:rPr>
              <a:t>vec</a:t>
            </a:r>
            <a:r>
              <a:rPr lang="fr-CH" dirty="0">
                <a:solidFill>
                  <a:srgbClr val="7030A0"/>
                </a:solidFill>
              </a:rPr>
              <a:t> by the translation matrix</a:t>
            </a:r>
          </a:p>
        </p:txBody>
      </p:sp>
    </p:spTree>
    <p:extLst>
      <p:ext uri="{BB962C8B-B14F-4D97-AF65-F5344CB8AC3E}">
        <p14:creationId xmlns:p14="http://schemas.microsoft.com/office/powerpoint/2010/main" val="15689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5" grpId="0"/>
      <p:bldP spid="39" grpId="0"/>
      <p:bldP spid="4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41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Coordinates system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C5EC7CE0-F982-48C4-9558-393941778472}"/>
              </a:ext>
            </a:extLst>
          </p:cNvPr>
          <p:cNvSpPr txBox="1">
            <a:spLocks/>
          </p:cNvSpPr>
          <p:nvPr/>
        </p:nvSpPr>
        <p:spPr>
          <a:xfrm>
            <a:off x="3702394" y="3496200"/>
            <a:ext cx="1903412" cy="46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Local Space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20804C79-8FA4-4A64-93BE-67CF8F88C200}"/>
              </a:ext>
            </a:extLst>
          </p:cNvPr>
          <p:cNvSpPr txBox="1">
            <a:spLocks/>
          </p:cNvSpPr>
          <p:nvPr/>
        </p:nvSpPr>
        <p:spPr>
          <a:xfrm>
            <a:off x="3702394" y="4473752"/>
            <a:ext cx="1903412" cy="46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World Space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76E1CD87-7DBF-45FD-AAB8-EA05AC1D54DC}"/>
              </a:ext>
            </a:extLst>
          </p:cNvPr>
          <p:cNvSpPr txBox="1">
            <a:spLocks/>
          </p:cNvSpPr>
          <p:nvPr/>
        </p:nvSpPr>
        <p:spPr>
          <a:xfrm>
            <a:off x="3702394" y="5451304"/>
            <a:ext cx="1903412" cy="46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View Space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37B42E3A-F72E-421F-A03F-2A81AE1067D7}"/>
              </a:ext>
            </a:extLst>
          </p:cNvPr>
          <p:cNvSpPr txBox="1">
            <a:spLocks/>
          </p:cNvSpPr>
          <p:nvPr/>
        </p:nvSpPr>
        <p:spPr>
          <a:xfrm>
            <a:off x="6609394" y="3956563"/>
            <a:ext cx="1903412" cy="46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Clip Space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F68A2CEB-23D8-441D-920C-5BD4E22A6704}"/>
              </a:ext>
            </a:extLst>
          </p:cNvPr>
          <p:cNvSpPr txBox="1">
            <a:spLocks/>
          </p:cNvSpPr>
          <p:nvPr/>
        </p:nvSpPr>
        <p:spPr>
          <a:xfrm>
            <a:off x="6609394" y="4972985"/>
            <a:ext cx="1903412" cy="46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Screen Space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C79CCC30-D60F-4BF3-866F-D083B333D7C3}"/>
              </a:ext>
            </a:extLst>
          </p:cNvPr>
          <p:cNvSpPr txBox="1">
            <a:spLocks/>
          </p:cNvSpPr>
          <p:nvPr/>
        </p:nvSpPr>
        <p:spPr>
          <a:xfrm>
            <a:off x="2569702" y="2142655"/>
            <a:ext cx="6899618" cy="804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Transforming coordinates to NDC is done by a process regrouping several intermediate coordinate systems</a:t>
            </a:r>
          </a:p>
        </p:txBody>
      </p:sp>
      <p:pic>
        <p:nvPicPr>
          <p:cNvPr id="9" name="Graphique 8" descr="Logement">
            <a:extLst>
              <a:ext uri="{FF2B5EF4-FFF2-40B4-BE49-F238E27FC236}">
                <a16:creationId xmlns:a16="http://schemas.microsoft.com/office/drawing/2014/main" id="{6A392E4C-9EE6-48C0-980C-191A4092E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1281" y="3354464"/>
            <a:ext cx="771242" cy="771242"/>
          </a:xfrm>
          <a:prstGeom prst="rect">
            <a:avLst/>
          </a:prstGeom>
        </p:spPr>
      </p:pic>
      <p:pic>
        <p:nvPicPr>
          <p:cNvPr id="16" name="Graphique 15" descr="Globe terrestre : Amériques">
            <a:extLst>
              <a:ext uri="{FF2B5EF4-FFF2-40B4-BE49-F238E27FC236}">
                <a16:creationId xmlns:a16="http://schemas.microsoft.com/office/drawing/2014/main" id="{8C3638F4-9C6C-443E-9DE2-830AD8CC20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69702" y="4246733"/>
            <a:ext cx="914400" cy="914400"/>
          </a:xfrm>
          <a:prstGeom prst="rect">
            <a:avLst/>
          </a:prstGeom>
        </p:spPr>
      </p:pic>
      <p:pic>
        <p:nvPicPr>
          <p:cNvPr id="18" name="Graphique 17" descr="Yeux">
            <a:extLst>
              <a:ext uri="{FF2B5EF4-FFF2-40B4-BE49-F238E27FC236}">
                <a16:creationId xmlns:a16="http://schemas.microsoft.com/office/drawing/2014/main" id="{2B3DD316-ABDE-4139-AA88-82FA63449E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69702" y="5224285"/>
            <a:ext cx="914400" cy="914400"/>
          </a:xfrm>
          <a:prstGeom prst="rect">
            <a:avLst/>
          </a:prstGeom>
        </p:spPr>
      </p:pic>
      <p:pic>
        <p:nvPicPr>
          <p:cNvPr id="20" name="Graphique 19" descr="Écran">
            <a:extLst>
              <a:ext uri="{FF2B5EF4-FFF2-40B4-BE49-F238E27FC236}">
                <a16:creationId xmlns:a16="http://schemas.microsoft.com/office/drawing/2014/main" id="{1824B41A-2AC7-4EB6-9A12-0EBACB5868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02511" y="4745966"/>
            <a:ext cx="914400" cy="914400"/>
          </a:xfrm>
          <a:prstGeom prst="rect">
            <a:avLst/>
          </a:prstGeom>
        </p:spPr>
      </p:pic>
      <p:pic>
        <p:nvPicPr>
          <p:cNvPr id="22" name="Graphique 21" descr="Ciseaux">
            <a:extLst>
              <a:ext uri="{FF2B5EF4-FFF2-40B4-BE49-F238E27FC236}">
                <a16:creationId xmlns:a16="http://schemas.microsoft.com/office/drawing/2014/main" id="{924105E8-7D6F-440E-8B20-B41EA77CFE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86977" y="3748586"/>
            <a:ext cx="876316" cy="8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637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42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Local Space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36C16F-8FA5-4698-BFE5-225AE7EE489E}"/>
              </a:ext>
            </a:extLst>
          </p:cNvPr>
          <p:cNvSpPr txBox="1">
            <a:spLocks/>
          </p:cNvSpPr>
          <p:nvPr/>
        </p:nvSpPr>
        <p:spPr>
          <a:xfrm>
            <a:off x="4199461" y="2828761"/>
            <a:ext cx="6524118" cy="5426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Coordinates of the object relative to its local origin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4AB1FB5-4C02-4A07-976F-0AF962028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421" y="2609850"/>
            <a:ext cx="1638300" cy="1638300"/>
          </a:xfrm>
          <a:prstGeom prst="rect">
            <a:avLst/>
          </a:prstGeom>
        </p:spPr>
      </p:pic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C48B431B-3AE3-4D5C-8864-31091BA555C4}"/>
              </a:ext>
            </a:extLst>
          </p:cNvPr>
          <p:cNvSpPr txBox="1">
            <a:spLocks/>
          </p:cNvSpPr>
          <p:nvPr/>
        </p:nvSpPr>
        <p:spPr>
          <a:xfrm>
            <a:off x="4199461" y="3872308"/>
            <a:ext cx="5444160" cy="803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 general, all new objects have (0, 0, 0) as initial position</a:t>
            </a:r>
          </a:p>
        </p:txBody>
      </p:sp>
    </p:spTree>
    <p:extLst>
      <p:ext uri="{BB962C8B-B14F-4D97-AF65-F5344CB8AC3E}">
        <p14:creationId xmlns:p14="http://schemas.microsoft.com/office/powerpoint/2010/main" val="867386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43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World Space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36C16F-8FA5-4698-BFE5-225AE7EE489E}"/>
              </a:ext>
            </a:extLst>
          </p:cNvPr>
          <p:cNvSpPr txBox="1">
            <a:spLocks/>
          </p:cNvSpPr>
          <p:nvPr/>
        </p:nvSpPr>
        <p:spPr>
          <a:xfrm>
            <a:off x="4199461" y="2612501"/>
            <a:ext cx="5953207" cy="8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Coordinates of all the objects are relative to some global origin of the world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B26DDAB-1D3E-471D-BB4C-4E58DA2D8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062" y="2609850"/>
            <a:ext cx="1638300" cy="1638300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9AD86703-B824-423D-8D3E-A90ED85A5E0C}"/>
              </a:ext>
            </a:extLst>
          </p:cNvPr>
          <p:cNvSpPr txBox="1">
            <a:spLocks/>
          </p:cNvSpPr>
          <p:nvPr/>
        </p:nvSpPr>
        <p:spPr>
          <a:xfrm>
            <a:off x="4199461" y="4067826"/>
            <a:ext cx="6245438" cy="833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We use a </a:t>
            </a:r>
            <a:r>
              <a:rPr lang="en-US" sz="2400" u="sng" dirty="0">
                <a:latin typeface="+mj-lt"/>
              </a:rPr>
              <a:t>model matrix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which translates, scales and/or rotates the object to place it in the world</a:t>
            </a:r>
          </a:p>
        </p:txBody>
      </p:sp>
    </p:spTree>
    <p:extLst>
      <p:ext uri="{BB962C8B-B14F-4D97-AF65-F5344CB8AC3E}">
        <p14:creationId xmlns:p14="http://schemas.microsoft.com/office/powerpoint/2010/main" val="31467562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44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View Space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F9ACF4E-86AB-46C1-B5D0-13FC1A8F5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062" y="2609850"/>
            <a:ext cx="1638300" cy="1628775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8F89060-8800-4BFF-A10B-023299785F47}"/>
              </a:ext>
            </a:extLst>
          </p:cNvPr>
          <p:cNvSpPr txBox="1">
            <a:spLocks/>
          </p:cNvSpPr>
          <p:nvPr/>
        </p:nvSpPr>
        <p:spPr>
          <a:xfrm>
            <a:off x="4199461" y="2612501"/>
            <a:ext cx="5953207" cy="8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Each coordinates is seen from the camera’s point of view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760A42F6-90F2-4477-A9B9-C308444D3DE4}"/>
              </a:ext>
            </a:extLst>
          </p:cNvPr>
          <p:cNvSpPr txBox="1">
            <a:spLocks/>
          </p:cNvSpPr>
          <p:nvPr/>
        </p:nvSpPr>
        <p:spPr>
          <a:xfrm>
            <a:off x="4199460" y="4067826"/>
            <a:ext cx="6773339" cy="833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This is done by a combination of translations &amp; rotations of the scene which is stored in a </a:t>
            </a:r>
            <a:r>
              <a:rPr lang="en-US" sz="2400" u="sng" dirty="0">
                <a:latin typeface="+mj-lt"/>
              </a:rPr>
              <a:t>view matrix</a:t>
            </a:r>
          </a:p>
        </p:txBody>
      </p:sp>
    </p:spTree>
    <p:extLst>
      <p:ext uri="{BB962C8B-B14F-4D97-AF65-F5344CB8AC3E}">
        <p14:creationId xmlns:p14="http://schemas.microsoft.com/office/powerpoint/2010/main" val="19541483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45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Clip Space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DBBECA0-F58D-4FF7-B97B-7D3E92ECB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521" y="2609850"/>
            <a:ext cx="1657350" cy="1638300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563FB1E-AC34-4644-B970-84C5B90C13C1}"/>
              </a:ext>
            </a:extLst>
          </p:cNvPr>
          <p:cNvSpPr txBox="1">
            <a:spLocks/>
          </p:cNvSpPr>
          <p:nvPr/>
        </p:nvSpPr>
        <p:spPr>
          <a:xfrm>
            <a:off x="4180608" y="2371661"/>
            <a:ext cx="5953207" cy="8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Each coordinates is seen from the camera’s point of view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73D4FC1B-DFB5-4F43-B507-F09977B90485}"/>
              </a:ext>
            </a:extLst>
          </p:cNvPr>
          <p:cNvSpPr txBox="1">
            <a:spLocks/>
          </p:cNvSpPr>
          <p:nvPr/>
        </p:nvSpPr>
        <p:spPr>
          <a:xfrm>
            <a:off x="4180607" y="3826986"/>
            <a:ext cx="6773339" cy="833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For this step, we use a </a:t>
            </a:r>
            <a:r>
              <a:rPr lang="en-US" sz="2400" u="sng" dirty="0">
                <a:latin typeface="+mj-lt"/>
              </a:rPr>
              <a:t>projection matrix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which transform the coordinates into NDC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6DCA3C16-77F0-4514-9FFD-CA774541D873}"/>
              </a:ext>
            </a:extLst>
          </p:cNvPr>
          <p:cNvSpPr txBox="1">
            <a:spLocks/>
          </p:cNvSpPr>
          <p:nvPr/>
        </p:nvSpPr>
        <p:spPr>
          <a:xfrm>
            <a:off x="838200" y="4903977"/>
            <a:ext cx="1984341" cy="526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/>
                </a:solidFill>
              </a:rPr>
              <a:t>Example: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CE361E0C-F749-4FCF-A125-5EC7A15B8589}"/>
              </a:ext>
            </a:extLst>
          </p:cNvPr>
          <p:cNvSpPr txBox="1">
            <a:spLocks/>
          </p:cNvSpPr>
          <p:nvPr/>
        </p:nvSpPr>
        <p:spPr>
          <a:xfrm>
            <a:off x="1627203" y="5458942"/>
            <a:ext cx="3887167" cy="699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Specified range [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sym typeface="Wingdings" panose="05000000000000000000" pitchFamily="2" charset="2"/>
              </a:rPr>
              <a:t>-1000, 1000] for each dimension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Accolade ouvrante 13">
            <a:extLst>
              <a:ext uri="{FF2B5EF4-FFF2-40B4-BE49-F238E27FC236}">
                <a16:creationId xmlns:a16="http://schemas.microsoft.com/office/drawing/2014/main" id="{272667BF-0483-452F-A9B2-9C24A05CFCDE}"/>
              </a:ext>
            </a:extLst>
          </p:cNvPr>
          <p:cNvSpPr/>
          <p:nvPr/>
        </p:nvSpPr>
        <p:spPr>
          <a:xfrm>
            <a:off x="5707153" y="5265220"/>
            <a:ext cx="173874" cy="1086557"/>
          </a:xfrm>
          <a:prstGeom prst="leftBrace">
            <a:avLst/>
          </a:prstGeom>
          <a:ln w="38100">
            <a:solidFill>
              <a:srgbClr val="9199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AEBA3376-7FAE-4650-ACB5-8D9D674B3684}"/>
              </a:ext>
            </a:extLst>
          </p:cNvPr>
          <p:cNvSpPr txBox="1">
            <a:spLocks/>
          </p:cNvSpPr>
          <p:nvPr/>
        </p:nvSpPr>
        <p:spPr>
          <a:xfrm>
            <a:off x="6128739" y="5298493"/>
            <a:ext cx="2387601" cy="449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1250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</a:t>
            </a:r>
            <a:r>
              <a:rPr lang="en-US" sz="2400" dirty="0">
                <a:solidFill>
                  <a:schemeClr val="accent6"/>
                </a:solidFill>
                <a:latin typeface="+mj-lt"/>
              </a:rPr>
              <a:t>500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</a:t>
            </a:r>
            <a:r>
              <a:rPr lang="en-US" sz="2400" dirty="0">
                <a:solidFill>
                  <a:schemeClr val="accent6"/>
                </a:solidFill>
                <a:latin typeface="+mj-lt"/>
              </a:rPr>
              <a:t>750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)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D6FAE82E-ED9C-46E0-A67E-FB3B2DF0BFFD}"/>
              </a:ext>
            </a:extLst>
          </p:cNvPr>
          <p:cNvSpPr txBox="1">
            <a:spLocks/>
          </p:cNvSpPr>
          <p:nvPr/>
        </p:nvSpPr>
        <p:spPr>
          <a:xfrm>
            <a:off x="6123610" y="5873763"/>
            <a:ext cx="2118305" cy="449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</a:t>
            </a:r>
            <a:r>
              <a:rPr lang="en-US" sz="2400" dirty="0">
                <a:solidFill>
                  <a:schemeClr val="accent6"/>
                </a:solidFill>
                <a:latin typeface="+mj-lt"/>
              </a:rPr>
              <a:t>900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</a:t>
            </a:r>
            <a:r>
              <a:rPr lang="en-US" sz="2400" dirty="0">
                <a:solidFill>
                  <a:schemeClr val="accent6"/>
                </a:solidFill>
                <a:latin typeface="+mj-lt"/>
              </a:rPr>
              <a:t>500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</a:t>
            </a:r>
            <a:r>
              <a:rPr lang="en-US" sz="2400" dirty="0">
                <a:solidFill>
                  <a:schemeClr val="accent6"/>
                </a:solidFill>
                <a:latin typeface="+mj-lt"/>
              </a:rPr>
              <a:t>750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)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4CD23C9-7A7A-456D-9182-91F986AAB616}"/>
              </a:ext>
            </a:extLst>
          </p:cNvPr>
          <p:cNvCxnSpPr>
            <a:cxnSpLocks/>
          </p:cNvCxnSpPr>
          <p:nvPr/>
        </p:nvCxnSpPr>
        <p:spPr>
          <a:xfrm>
            <a:off x="8612692" y="5511764"/>
            <a:ext cx="409756" cy="113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7A2DE7E1-B4C8-4ACB-9A34-831C6DD2FF2D}"/>
              </a:ext>
            </a:extLst>
          </p:cNvPr>
          <p:cNvSpPr txBox="1">
            <a:spLocks/>
          </p:cNvSpPr>
          <p:nvPr/>
        </p:nvSpPr>
        <p:spPr>
          <a:xfrm>
            <a:off x="9325996" y="5298493"/>
            <a:ext cx="2387601" cy="449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Not visible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16CFC09-3A74-476E-930B-B029F5F2C6EF}"/>
              </a:ext>
            </a:extLst>
          </p:cNvPr>
          <p:cNvCxnSpPr>
            <a:cxnSpLocks/>
          </p:cNvCxnSpPr>
          <p:nvPr/>
        </p:nvCxnSpPr>
        <p:spPr>
          <a:xfrm>
            <a:off x="8612692" y="6087034"/>
            <a:ext cx="409756" cy="1138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46036F2E-6B29-474C-897D-D17840DBEB2D}"/>
              </a:ext>
            </a:extLst>
          </p:cNvPr>
          <p:cNvSpPr txBox="1">
            <a:spLocks/>
          </p:cNvSpPr>
          <p:nvPr/>
        </p:nvSpPr>
        <p:spPr>
          <a:xfrm>
            <a:off x="9325996" y="5873763"/>
            <a:ext cx="2387601" cy="449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6"/>
                </a:solidFill>
                <a:latin typeface="+mj-lt"/>
              </a:rPr>
              <a:t>Visible</a:t>
            </a:r>
          </a:p>
        </p:txBody>
      </p:sp>
    </p:spTree>
    <p:extLst>
      <p:ext uri="{BB962C8B-B14F-4D97-AF65-F5344CB8AC3E}">
        <p14:creationId xmlns:p14="http://schemas.microsoft.com/office/powerpoint/2010/main" val="193189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46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Screen Space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8E4C16A-37F3-40CC-8C76-F0E741184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2609850"/>
            <a:ext cx="1657350" cy="1638300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B7F5F957-4660-4EF4-AB27-D0CC1E208458}"/>
              </a:ext>
            </a:extLst>
          </p:cNvPr>
          <p:cNvSpPr txBox="1">
            <a:spLocks/>
          </p:cNvSpPr>
          <p:nvPr/>
        </p:nvSpPr>
        <p:spPr>
          <a:xfrm>
            <a:off x="4199460" y="2612501"/>
            <a:ext cx="6443401" cy="8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Transforms the NDC coordinates to the window coordinates with the 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glViewport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()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function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EF6A56C-3973-4B82-837F-46780495D8FA}"/>
              </a:ext>
            </a:extLst>
          </p:cNvPr>
          <p:cNvSpPr txBox="1">
            <a:spLocks/>
          </p:cNvSpPr>
          <p:nvPr/>
        </p:nvSpPr>
        <p:spPr>
          <a:xfrm>
            <a:off x="4199460" y="4067826"/>
            <a:ext cx="6773339" cy="833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Resulting coordinates are then sent to the rasterizer</a:t>
            </a:r>
          </a:p>
        </p:txBody>
      </p:sp>
    </p:spTree>
    <p:extLst>
      <p:ext uri="{BB962C8B-B14F-4D97-AF65-F5344CB8AC3E}">
        <p14:creationId xmlns:p14="http://schemas.microsoft.com/office/powerpoint/2010/main" val="22569715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47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Overall view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13E8FFE-963E-41B2-A509-1B9021F39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146" y="2401428"/>
            <a:ext cx="7435708" cy="3673594"/>
          </a:xfrm>
          <a:prstGeom prst="rect">
            <a:avLst/>
          </a:prstGeom>
        </p:spPr>
      </p:pic>
      <p:sp>
        <p:nvSpPr>
          <p:cNvPr id="134" name="ZoneTexte 133">
            <a:extLst>
              <a:ext uri="{FF2B5EF4-FFF2-40B4-BE49-F238E27FC236}">
                <a16:creationId xmlns:a16="http://schemas.microsoft.com/office/drawing/2014/main" id="{9C56596D-7B21-44AA-BFE8-655726299CD0}"/>
              </a:ext>
            </a:extLst>
          </p:cNvPr>
          <p:cNvSpPr txBox="1"/>
          <p:nvPr/>
        </p:nvSpPr>
        <p:spPr>
          <a:xfrm>
            <a:off x="5667866" y="6385023"/>
            <a:ext cx="6094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sz="1400" u="sng" dirty="0">
                <a:solidFill>
                  <a:schemeClr val="bg2">
                    <a:lumMod val="90000"/>
                  </a:schemeClr>
                </a:solidFill>
              </a:rPr>
              <a:t>Source</a:t>
            </a:r>
            <a:r>
              <a:rPr lang="fr-CH" sz="1400" dirty="0">
                <a:solidFill>
                  <a:schemeClr val="bg2">
                    <a:lumMod val="90000"/>
                  </a:schemeClr>
                </a:solidFill>
              </a:rPr>
              <a:t>: https://learnopengl.com/Getting-started/Coordinate-Systems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1523C35A-E1D0-495E-95C2-40D1FEFDD646}"/>
              </a:ext>
            </a:extLst>
          </p:cNvPr>
          <p:cNvSpPr txBox="1">
            <a:spLocks/>
          </p:cNvSpPr>
          <p:nvPr/>
        </p:nvSpPr>
        <p:spPr>
          <a:xfrm>
            <a:off x="186325" y="1690096"/>
            <a:ext cx="8062127" cy="556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 vertex coordinate is transformed to clip coordinates as follow: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31A4B4D-950C-43FE-BA6B-0B165ABEC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025" y="1690096"/>
            <a:ext cx="3990975" cy="419100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F689D937-0129-40B6-B126-37C7100CBD98}"/>
              </a:ext>
            </a:extLst>
          </p:cNvPr>
          <p:cNvCxnSpPr>
            <a:cxnSpLocks/>
          </p:cNvCxnSpPr>
          <p:nvPr/>
        </p:nvCxnSpPr>
        <p:spPr>
          <a:xfrm>
            <a:off x="8983745" y="2109196"/>
            <a:ext cx="25169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756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48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Camera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36C16F-8FA5-4698-BFE5-225AE7EE489E}"/>
              </a:ext>
            </a:extLst>
          </p:cNvPr>
          <p:cNvSpPr txBox="1">
            <a:spLocks/>
          </p:cNvSpPr>
          <p:nvPr/>
        </p:nvSpPr>
        <p:spPr>
          <a:xfrm>
            <a:off x="838200" y="1534565"/>
            <a:ext cx="6646667" cy="527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To define a camera we need 4 pieces of information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E3C12923-2AF8-4B36-ABA7-CB1D4393969B}"/>
              </a:ext>
            </a:extLst>
          </p:cNvPr>
          <p:cNvGrpSpPr/>
          <p:nvPr/>
        </p:nvGrpSpPr>
        <p:grpSpPr>
          <a:xfrm>
            <a:off x="2673290" y="2293362"/>
            <a:ext cx="2351098" cy="1859008"/>
            <a:chOff x="3600451" y="2573745"/>
            <a:chExt cx="2457450" cy="1943100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EB146E9A-7F7E-4572-BD9D-33A433A34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0451" y="2573745"/>
              <a:ext cx="2457450" cy="19431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3502EEF-4209-4C39-87EC-6CD64F7CAF2E}"/>
                </a:ext>
              </a:extLst>
            </p:cNvPr>
            <p:cNvSpPr/>
            <p:nvPr/>
          </p:nvSpPr>
          <p:spPr>
            <a:xfrm>
              <a:off x="4326903" y="4157221"/>
              <a:ext cx="886120" cy="259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68B25B9A-D7F4-411A-A664-4E6B3F6A70F5}"/>
              </a:ext>
            </a:extLst>
          </p:cNvPr>
          <p:cNvGrpSpPr/>
          <p:nvPr/>
        </p:nvGrpSpPr>
        <p:grpSpPr>
          <a:xfrm>
            <a:off x="7223000" y="2226296"/>
            <a:ext cx="2332873" cy="1986587"/>
            <a:chOff x="7345017" y="2339896"/>
            <a:chExt cx="2438400" cy="2076450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B0994DC8-F0BF-4BBB-AD3F-E7A8DDE3F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5017" y="2339896"/>
              <a:ext cx="2438400" cy="2076450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481A79F-9826-4E13-A8E9-B1927F75800E}"/>
                </a:ext>
              </a:extLst>
            </p:cNvPr>
            <p:cNvSpPr/>
            <p:nvPr/>
          </p:nvSpPr>
          <p:spPr>
            <a:xfrm>
              <a:off x="8167540" y="4085205"/>
              <a:ext cx="886120" cy="259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D4762DEB-F6B5-473E-A75B-B03C3855568A}"/>
              </a:ext>
            </a:extLst>
          </p:cNvPr>
          <p:cNvGrpSpPr/>
          <p:nvPr/>
        </p:nvGrpSpPr>
        <p:grpSpPr>
          <a:xfrm>
            <a:off x="2538854" y="4430061"/>
            <a:ext cx="2369324" cy="1950136"/>
            <a:chOff x="3581401" y="4578350"/>
            <a:chExt cx="2476500" cy="2038350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5EB4D8E3-FB1C-43BD-9FCD-7EBEC0D4B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81401" y="4578350"/>
              <a:ext cx="2476500" cy="203835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62BD8DC-9B77-48AA-B1C9-1F98BF5E94EC}"/>
                </a:ext>
              </a:extLst>
            </p:cNvPr>
            <p:cNvSpPr/>
            <p:nvPr/>
          </p:nvSpPr>
          <p:spPr>
            <a:xfrm>
              <a:off x="4507584" y="6279787"/>
              <a:ext cx="886120" cy="259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FAC2EEC-9C8A-401B-BDC3-81A68C83E61A}"/>
              </a:ext>
            </a:extLst>
          </p:cNvPr>
          <p:cNvGrpSpPr/>
          <p:nvPr/>
        </p:nvGrpSpPr>
        <p:grpSpPr>
          <a:xfrm>
            <a:off x="7396884" y="4430061"/>
            <a:ext cx="2378437" cy="2050377"/>
            <a:chOff x="8446416" y="4578350"/>
            <a:chExt cx="2486025" cy="2143125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DF283C3D-CF28-455E-A904-5550C5A50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46416" y="4578350"/>
              <a:ext cx="2486025" cy="2143125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456C661-D43F-47F3-841A-D976514418BA}"/>
                </a:ext>
              </a:extLst>
            </p:cNvPr>
            <p:cNvSpPr/>
            <p:nvPr/>
          </p:nvSpPr>
          <p:spPr>
            <a:xfrm>
              <a:off x="9340357" y="6436639"/>
              <a:ext cx="886120" cy="259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01915ECA-7DA0-43D8-89F2-FBE6E065F3A3}"/>
              </a:ext>
            </a:extLst>
          </p:cNvPr>
          <p:cNvSpPr txBox="1">
            <a:spLocks/>
          </p:cNvSpPr>
          <p:nvPr/>
        </p:nvSpPr>
        <p:spPr>
          <a:xfrm>
            <a:off x="1857502" y="3942226"/>
            <a:ext cx="3732028" cy="420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1. Its position in the world space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FA6DCC21-F854-4F59-A11D-95246E8F5AC5}"/>
              </a:ext>
            </a:extLst>
          </p:cNvPr>
          <p:cNvSpPr txBox="1">
            <a:spLocks/>
          </p:cNvSpPr>
          <p:nvPr/>
        </p:nvSpPr>
        <p:spPr>
          <a:xfrm>
            <a:off x="2658688" y="6214192"/>
            <a:ext cx="2129656" cy="4671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6A6AEA"/>
                </a:solidFill>
                <a:latin typeface="+mj-lt"/>
              </a:rPr>
              <a:t>2. Its direction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2A4B05CA-9588-4A9A-A37F-FF3822ACD1A5}"/>
              </a:ext>
            </a:extLst>
          </p:cNvPr>
          <p:cNvSpPr txBox="1">
            <a:spLocks/>
          </p:cNvSpPr>
          <p:nvPr/>
        </p:nvSpPr>
        <p:spPr>
          <a:xfrm>
            <a:off x="6673811" y="3932914"/>
            <a:ext cx="3431250" cy="527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ED0303"/>
                </a:solidFill>
                <a:latin typeface="+mj-lt"/>
              </a:rPr>
              <a:t>3. A vector pointing to the right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9EBEBCD5-E695-457D-B906-E7F2967E48F9}"/>
              </a:ext>
            </a:extLst>
          </p:cNvPr>
          <p:cNvSpPr txBox="1">
            <a:spLocks/>
          </p:cNvSpPr>
          <p:nvPr/>
        </p:nvSpPr>
        <p:spPr>
          <a:xfrm>
            <a:off x="6799448" y="6237893"/>
            <a:ext cx="3179975" cy="483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62C762"/>
                </a:solidFill>
                <a:latin typeface="+mj-lt"/>
              </a:rPr>
              <a:t>4. A vector pointing upwards</a:t>
            </a:r>
          </a:p>
        </p:txBody>
      </p:sp>
    </p:spTree>
    <p:extLst>
      <p:ext uri="{BB962C8B-B14F-4D97-AF65-F5344CB8AC3E}">
        <p14:creationId xmlns:p14="http://schemas.microsoft.com/office/powerpoint/2010/main" val="9634441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49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Recall : Graphics pipeline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DD15379-AF46-4D81-99EB-5541DBD85BB8}"/>
              </a:ext>
            </a:extLst>
          </p:cNvPr>
          <p:cNvSpPr txBox="1"/>
          <p:nvPr/>
        </p:nvSpPr>
        <p:spPr>
          <a:xfrm>
            <a:off x="2790629" y="3527527"/>
            <a:ext cx="157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dirty="0">
                <a:solidFill>
                  <a:srgbClr val="00B050"/>
                </a:solidFill>
                <a:latin typeface="+mj-lt"/>
              </a:rPr>
              <a:t>Vertex </a:t>
            </a:r>
            <a:r>
              <a:rPr lang="fr-CH" b="1" dirty="0" err="1">
                <a:solidFill>
                  <a:srgbClr val="00B050"/>
                </a:solidFill>
                <a:latin typeface="+mj-lt"/>
              </a:rPr>
              <a:t>Shader</a:t>
            </a:r>
            <a:endParaRPr lang="fr-CH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6241E47-DAAF-4D24-B1A5-72DDB5A1FE9A}"/>
              </a:ext>
            </a:extLst>
          </p:cNvPr>
          <p:cNvSpPr txBox="1"/>
          <p:nvPr/>
        </p:nvSpPr>
        <p:spPr>
          <a:xfrm>
            <a:off x="4734898" y="3528813"/>
            <a:ext cx="20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7030A0"/>
                </a:solidFill>
                <a:latin typeface="+mj-lt"/>
              </a:rPr>
              <a:t>Primitive </a:t>
            </a:r>
            <a:r>
              <a:rPr lang="fr-CH" dirty="0" err="1">
                <a:solidFill>
                  <a:srgbClr val="7030A0"/>
                </a:solidFill>
                <a:latin typeface="+mj-lt"/>
              </a:rPr>
              <a:t>Assembly</a:t>
            </a:r>
            <a:endParaRPr lang="fr-CH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77E685E-1970-44D5-9577-00167656A75A}"/>
              </a:ext>
            </a:extLst>
          </p:cNvPr>
          <p:cNvSpPr txBox="1"/>
          <p:nvPr/>
        </p:nvSpPr>
        <p:spPr>
          <a:xfrm>
            <a:off x="7283205" y="3522019"/>
            <a:ext cx="134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7030A0"/>
                </a:solidFill>
                <a:latin typeface="+mj-lt"/>
              </a:rPr>
              <a:t>Tessellation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5C23763-0AFA-4B61-94EE-464C01462FBE}"/>
              </a:ext>
            </a:extLst>
          </p:cNvPr>
          <p:cNvSpPr txBox="1"/>
          <p:nvPr/>
        </p:nvSpPr>
        <p:spPr>
          <a:xfrm>
            <a:off x="9518158" y="5786613"/>
            <a:ext cx="140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>
                <a:solidFill>
                  <a:srgbClr val="7030A0"/>
                </a:solidFill>
                <a:latin typeface="+mj-lt"/>
              </a:rPr>
              <a:t>Rasterization</a:t>
            </a:r>
            <a:endParaRPr lang="fr-CH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F4FAC15-6CD3-4118-AAE6-339C1120DEC5}"/>
              </a:ext>
            </a:extLst>
          </p:cNvPr>
          <p:cNvSpPr txBox="1"/>
          <p:nvPr/>
        </p:nvSpPr>
        <p:spPr>
          <a:xfrm>
            <a:off x="9094838" y="3523637"/>
            <a:ext cx="20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dirty="0" err="1">
                <a:solidFill>
                  <a:srgbClr val="FF0000"/>
                </a:solidFill>
                <a:latin typeface="+mj-lt"/>
              </a:rPr>
              <a:t>Geometry</a:t>
            </a:r>
            <a:r>
              <a:rPr lang="fr-CH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fr-CH" b="1" dirty="0" err="1">
                <a:solidFill>
                  <a:srgbClr val="FF0000"/>
                </a:solidFill>
                <a:latin typeface="+mj-lt"/>
              </a:rPr>
              <a:t>Shader</a:t>
            </a:r>
            <a:endParaRPr lang="fr-CH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EAA4F7B-1665-485B-A4BD-12E563176CEC}"/>
              </a:ext>
            </a:extLst>
          </p:cNvPr>
          <p:cNvSpPr txBox="1"/>
          <p:nvPr/>
        </p:nvSpPr>
        <p:spPr>
          <a:xfrm>
            <a:off x="4755626" y="5786613"/>
            <a:ext cx="214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dirty="0">
                <a:solidFill>
                  <a:srgbClr val="00B0F0"/>
                </a:solidFill>
                <a:latin typeface="+mj-lt"/>
              </a:rPr>
              <a:t>Fragment </a:t>
            </a:r>
            <a:r>
              <a:rPr lang="fr-CH" b="1" dirty="0" err="1">
                <a:solidFill>
                  <a:srgbClr val="00B0F0"/>
                </a:solidFill>
                <a:latin typeface="+mj-lt"/>
              </a:rPr>
              <a:t>Shader</a:t>
            </a:r>
            <a:endParaRPr lang="fr-CH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BAC2B63-654B-4F02-8C77-2FB8BA9C00AE}"/>
              </a:ext>
            </a:extLst>
          </p:cNvPr>
          <p:cNvSpPr txBox="1"/>
          <p:nvPr/>
        </p:nvSpPr>
        <p:spPr>
          <a:xfrm>
            <a:off x="2724896" y="5764267"/>
            <a:ext cx="1608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7030A0"/>
                </a:solidFill>
                <a:latin typeface="+mj-lt"/>
              </a:rPr>
              <a:t>Alpha test &amp; </a:t>
            </a:r>
            <a:r>
              <a:rPr lang="fr-CH" dirty="0" err="1">
                <a:solidFill>
                  <a:srgbClr val="7030A0"/>
                </a:solidFill>
                <a:latin typeface="+mj-lt"/>
              </a:rPr>
              <a:t>Color</a:t>
            </a:r>
            <a:r>
              <a:rPr lang="fr-CH" dirty="0">
                <a:solidFill>
                  <a:srgbClr val="7030A0"/>
                </a:solidFill>
                <a:latin typeface="+mj-lt"/>
              </a:rPr>
              <a:t> </a:t>
            </a:r>
            <a:r>
              <a:rPr lang="fr-CH" dirty="0" err="1">
                <a:solidFill>
                  <a:srgbClr val="7030A0"/>
                </a:solidFill>
                <a:latin typeface="+mj-lt"/>
              </a:rPr>
              <a:t>Blending</a:t>
            </a:r>
            <a:endParaRPr lang="fr-CH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DDAD794-5C77-44CB-8902-9699D269E1FA}"/>
              </a:ext>
            </a:extLst>
          </p:cNvPr>
          <p:cNvSpPr txBox="1"/>
          <p:nvPr/>
        </p:nvSpPr>
        <p:spPr>
          <a:xfrm>
            <a:off x="806886" y="3528813"/>
            <a:ext cx="141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Input Data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B2BE5BC-955C-4068-9BBF-8612FFAB5D64}"/>
              </a:ext>
            </a:extLst>
          </p:cNvPr>
          <p:cNvSpPr txBox="1"/>
          <p:nvPr/>
        </p:nvSpPr>
        <p:spPr>
          <a:xfrm>
            <a:off x="389415" y="5764267"/>
            <a:ext cx="183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Output Data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144EF8B4-287B-4113-9CED-7DD2E795465C}"/>
              </a:ext>
            </a:extLst>
          </p:cNvPr>
          <p:cNvGrpSpPr/>
          <p:nvPr/>
        </p:nvGrpSpPr>
        <p:grpSpPr>
          <a:xfrm>
            <a:off x="2819108" y="1821128"/>
            <a:ext cx="1521468" cy="1553840"/>
            <a:chOff x="1002923" y="2693040"/>
            <a:chExt cx="1521468" cy="1553840"/>
          </a:xfrm>
        </p:grpSpPr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12B2D2D3-C2E4-4ACF-9297-6434015F6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2923" y="2693040"/>
              <a:ext cx="1521468" cy="1553840"/>
            </a:xfrm>
            <a:prstGeom prst="rect">
              <a:avLst/>
            </a:prstGeom>
          </p:spPr>
        </p:pic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25C6256F-508C-493C-8813-E92DC91C14D9}"/>
                </a:ext>
              </a:extLst>
            </p:cNvPr>
            <p:cNvSpPr/>
            <p:nvPr/>
          </p:nvSpPr>
          <p:spPr>
            <a:xfrm>
              <a:off x="1913822" y="3168647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F226D4EC-2DCB-42F8-84A5-9F88A7EDFBCA}"/>
                </a:ext>
              </a:extLst>
            </p:cNvPr>
            <p:cNvSpPr/>
            <p:nvPr/>
          </p:nvSpPr>
          <p:spPr>
            <a:xfrm>
              <a:off x="1942828" y="371252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A498B20-2DCA-4AD7-8610-42A05571E2F5}"/>
                </a:ext>
              </a:extLst>
            </p:cNvPr>
            <p:cNvSpPr/>
            <p:nvPr/>
          </p:nvSpPr>
          <p:spPr>
            <a:xfrm>
              <a:off x="1369804" y="3520121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956E8C82-F226-4CA6-A356-0F6CC308B6F0}"/>
              </a:ext>
            </a:extLst>
          </p:cNvPr>
          <p:cNvGrpSpPr/>
          <p:nvPr/>
        </p:nvGrpSpPr>
        <p:grpSpPr>
          <a:xfrm>
            <a:off x="4934005" y="1822488"/>
            <a:ext cx="1622587" cy="1539801"/>
            <a:chOff x="932284" y="2676599"/>
            <a:chExt cx="1622587" cy="1539801"/>
          </a:xfrm>
        </p:grpSpPr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2B0F4BF-77DB-4B51-9C30-D3E8CD8ED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284" y="2676599"/>
              <a:ext cx="1622587" cy="1539801"/>
            </a:xfrm>
            <a:prstGeom prst="rect">
              <a:avLst/>
            </a:prstGeom>
          </p:spPr>
        </p:pic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505AEC45-8C13-42DD-8C8A-43F2386CB719}"/>
                </a:ext>
              </a:extLst>
            </p:cNvPr>
            <p:cNvCxnSpPr/>
            <p:nvPr/>
          </p:nvCxnSpPr>
          <p:spPr>
            <a:xfrm flipV="1">
              <a:off x="1432560" y="3220720"/>
              <a:ext cx="487680" cy="31496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872CAE70-F48B-46C7-8F6E-40A0A6CF4F4B}"/>
                </a:ext>
              </a:extLst>
            </p:cNvPr>
            <p:cNvCxnSpPr>
              <a:cxnSpLocks/>
            </p:cNvCxnSpPr>
            <p:nvPr/>
          </p:nvCxnSpPr>
          <p:spPr>
            <a:xfrm>
              <a:off x="1432560" y="3577336"/>
              <a:ext cx="493776" cy="16560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C6EC6C4E-659A-42C5-B982-F0966B9B38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0720" y="3242310"/>
              <a:ext cx="28194" cy="49911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E2403EE1-C797-4C40-AF17-4A495AE4BA02}"/>
              </a:ext>
            </a:extLst>
          </p:cNvPr>
          <p:cNvGrpSpPr/>
          <p:nvPr/>
        </p:nvGrpSpPr>
        <p:grpSpPr>
          <a:xfrm>
            <a:off x="7145053" y="1856481"/>
            <a:ext cx="1622586" cy="1572915"/>
            <a:chOff x="952604" y="2673965"/>
            <a:chExt cx="1622586" cy="1572915"/>
          </a:xfrm>
        </p:grpSpPr>
        <p:pic>
          <p:nvPicPr>
            <p:cNvPr id="45" name="Image 44">
              <a:extLst>
                <a:ext uri="{FF2B5EF4-FFF2-40B4-BE49-F238E27FC236}">
                  <a16:creationId xmlns:a16="http://schemas.microsoft.com/office/drawing/2014/main" id="{73CC1F17-E1CE-4FDE-8BC4-670E335D1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2604" y="2673965"/>
              <a:ext cx="1622586" cy="1572915"/>
            </a:xfrm>
            <a:prstGeom prst="rect">
              <a:avLst/>
            </a:prstGeom>
          </p:spPr>
        </p:pic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BF7AEC16-84FD-4F3F-B770-9B3ED1284E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9260" y="3223260"/>
              <a:ext cx="236220" cy="472440"/>
            </a:xfrm>
            <a:prstGeom prst="line">
              <a:avLst/>
            </a:prstGeom>
            <a:ln w="190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A1F03356-86D7-401B-B1D8-51C589C4FF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8938" y="3499104"/>
              <a:ext cx="532638" cy="53340"/>
            </a:xfrm>
            <a:prstGeom prst="line">
              <a:avLst/>
            </a:prstGeom>
            <a:ln w="190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D2F53A9-02C0-4391-977F-44E4B0DEFDF6}"/>
                </a:ext>
              </a:extLst>
            </p:cNvPr>
            <p:cNvCxnSpPr>
              <a:cxnSpLocks/>
            </p:cNvCxnSpPr>
            <p:nvPr/>
          </p:nvCxnSpPr>
          <p:spPr>
            <a:xfrm>
              <a:off x="1681353" y="3352800"/>
              <a:ext cx="305943" cy="443992"/>
            </a:xfrm>
            <a:prstGeom prst="line">
              <a:avLst/>
            </a:prstGeom>
            <a:ln w="190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F569ABD8-3FAB-4413-A2A8-92C697261241}"/>
              </a:ext>
            </a:extLst>
          </p:cNvPr>
          <p:cNvGrpSpPr/>
          <p:nvPr/>
        </p:nvGrpSpPr>
        <p:grpSpPr>
          <a:xfrm>
            <a:off x="9361092" y="1907289"/>
            <a:ext cx="1521126" cy="1553840"/>
            <a:chOff x="1002923" y="2683515"/>
            <a:chExt cx="1521126" cy="1553840"/>
          </a:xfrm>
        </p:grpSpPr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AC13C8C0-FB80-4617-9C77-85E30DCB6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02923" y="2683515"/>
              <a:ext cx="1521126" cy="1553840"/>
            </a:xfrm>
            <a:prstGeom prst="rect">
              <a:avLst/>
            </a:prstGeom>
          </p:spPr>
        </p:pic>
        <p:sp>
          <p:nvSpPr>
            <p:cNvPr id="58" name="Triangle isocèle 57">
              <a:extLst>
                <a:ext uri="{FF2B5EF4-FFF2-40B4-BE49-F238E27FC236}">
                  <a16:creationId xmlns:a16="http://schemas.microsoft.com/office/drawing/2014/main" id="{CC9D57AE-0548-4196-9465-26C90C4D695B}"/>
                </a:ext>
              </a:extLst>
            </p:cNvPr>
            <p:cNvSpPr/>
            <p:nvPr/>
          </p:nvSpPr>
          <p:spPr>
            <a:xfrm rot="11694051">
              <a:off x="1894261" y="3238872"/>
              <a:ext cx="355035" cy="537688"/>
            </a:xfrm>
            <a:prstGeom prst="triangle">
              <a:avLst>
                <a:gd name="adj" fmla="val 54359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F58E6A5F-0A38-45B4-BD6D-380D124E1F74}"/>
              </a:ext>
            </a:extLst>
          </p:cNvPr>
          <p:cNvGrpSpPr/>
          <p:nvPr/>
        </p:nvGrpSpPr>
        <p:grpSpPr>
          <a:xfrm>
            <a:off x="9415267" y="4087496"/>
            <a:ext cx="1548000" cy="1548000"/>
            <a:chOff x="979325" y="2706120"/>
            <a:chExt cx="1548000" cy="1548000"/>
          </a:xfrm>
        </p:grpSpPr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4ABDB9F7-0089-4FA3-9D7C-63FACFEE5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9325" y="2706120"/>
              <a:ext cx="1548000" cy="1548000"/>
            </a:xfrm>
            <a:prstGeom prst="rect">
              <a:avLst/>
            </a:prstGeom>
          </p:spPr>
        </p:pic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ED3967D6-8290-49C5-8FDA-BE976818C9E2}"/>
                </a:ext>
              </a:extLst>
            </p:cNvPr>
            <p:cNvCxnSpPr>
              <a:cxnSpLocks/>
            </p:cNvCxnSpPr>
            <p:nvPr/>
          </p:nvCxnSpPr>
          <p:spPr>
            <a:xfrm>
              <a:off x="1760220" y="3238500"/>
              <a:ext cx="5562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04ED7701-FD4D-4D49-A5BF-9FD8CC14DC35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759200"/>
              <a:ext cx="54229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D2A2A67A-7E1B-44A6-BAC6-B321CD79290F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360420"/>
              <a:ext cx="2514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7C0EB788-A147-4D78-83C6-0E7DC19F62B9}"/>
                </a:ext>
              </a:extLst>
            </p:cNvPr>
            <p:cNvCxnSpPr>
              <a:cxnSpLocks/>
            </p:cNvCxnSpPr>
            <p:nvPr/>
          </p:nvCxnSpPr>
          <p:spPr>
            <a:xfrm>
              <a:off x="2044700" y="3637280"/>
              <a:ext cx="13081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F244BF8E-124A-4817-8489-B00F1362A0F3}"/>
                </a:ext>
              </a:extLst>
            </p:cNvPr>
            <p:cNvCxnSpPr>
              <a:cxnSpLocks/>
            </p:cNvCxnSpPr>
            <p:nvPr/>
          </p:nvCxnSpPr>
          <p:spPr>
            <a:xfrm>
              <a:off x="2162810" y="3510280"/>
              <a:ext cx="15367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46A3C0D9-786C-419C-9E4C-48EFE0A4C57A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3637280"/>
              <a:ext cx="1117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601E0BC9-C6A4-48AC-83C0-8721EB3AFA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2080" y="3502660"/>
              <a:ext cx="111760" cy="254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06F63DB1-5BE1-4087-AACD-EC4486829DD7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350520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EFD5914-471C-4CEF-BB93-2C7B96336BB5}"/>
                </a:ext>
              </a:extLst>
            </p:cNvPr>
            <p:cNvCxnSpPr>
              <a:cxnSpLocks/>
            </p:cNvCxnSpPr>
            <p:nvPr/>
          </p:nvCxnSpPr>
          <p:spPr>
            <a:xfrm>
              <a:off x="1518920" y="362966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C08AED3D-BC6F-45F3-A83C-123008299D90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3705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6546CF91-82C3-4F7C-A887-8190E204F670}"/>
                </a:ext>
              </a:extLst>
            </p:cNvPr>
            <p:cNvCxnSpPr>
              <a:cxnSpLocks/>
            </p:cNvCxnSpPr>
            <p:nvPr/>
          </p:nvCxnSpPr>
          <p:spPr>
            <a:xfrm>
              <a:off x="2044700" y="36372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8BFE5F14-D696-43DE-95F4-70C397BC0A63}"/>
                </a:ext>
              </a:extLst>
            </p:cNvPr>
            <p:cNvCxnSpPr>
              <a:cxnSpLocks/>
            </p:cNvCxnSpPr>
            <p:nvPr/>
          </p:nvCxnSpPr>
          <p:spPr>
            <a:xfrm>
              <a:off x="2162810" y="35102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54F12F4E-225F-4EB4-BF5B-A7B1AA34E893}"/>
                </a:ext>
              </a:extLst>
            </p:cNvPr>
            <p:cNvCxnSpPr>
              <a:cxnSpLocks/>
            </p:cNvCxnSpPr>
            <p:nvPr/>
          </p:nvCxnSpPr>
          <p:spPr>
            <a:xfrm>
              <a:off x="1767840" y="323850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BBC5D5B9-3F63-48AA-B749-5540E106D484}"/>
                </a:ext>
              </a:extLst>
            </p:cNvPr>
            <p:cNvCxnSpPr>
              <a:cxnSpLocks/>
            </p:cNvCxnSpPr>
            <p:nvPr/>
          </p:nvCxnSpPr>
          <p:spPr>
            <a:xfrm>
              <a:off x="2316480" y="3238500"/>
              <a:ext cx="0" cy="2717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8D11602D-810E-43A7-8B1D-2E80DEDE95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8449" y="4087496"/>
            <a:ext cx="1562213" cy="15300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CFFC3DD-A179-4556-841E-DD93DD6AF2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83060" y="4151858"/>
            <a:ext cx="1483638" cy="1483638"/>
          </a:xfrm>
          <a:prstGeom prst="rect">
            <a:avLst/>
          </a:prstGeom>
        </p:spPr>
      </p:pic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83C0F40-45BB-4979-AB6C-8055D31183E4}"/>
              </a:ext>
            </a:extLst>
          </p:cNvPr>
          <p:cNvCxnSpPr/>
          <p:nvPr/>
        </p:nvCxnSpPr>
        <p:spPr>
          <a:xfrm>
            <a:off x="11153892" y="2592388"/>
            <a:ext cx="3659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2BC82F4B-8B4E-4994-848C-7AB33DE204B8}"/>
              </a:ext>
            </a:extLst>
          </p:cNvPr>
          <p:cNvCxnSpPr>
            <a:cxnSpLocks/>
          </p:cNvCxnSpPr>
          <p:nvPr/>
        </p:nvCxnSpPr>
        <p:spPr>
          <a:xfrm>
            <a:off x="11497782" y="2592388"/>
            <a:ext cx="22046" cy="22992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BFBBA5C3-C40F-4E8A-BA35-6852E2213B45}"/>
              </a:ext>
            </a:extLst>
          </p:cNvPr>
          <p:cNvGrpSpPr/>
          <p:nvPr/>
        </p:nvGrpSpPr>
        <p:grpSpPr>
          <a:xfrm>
            <a:off x="852491" y="1919771"/>
            <a:ext cx="1373164" cy="1373164"/>
            <a:chOff x="852491" y="1919771"/>
            <a:chExt cx="1373164" cy="1373164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703FE599-6976-41DE-BF55-1DA9915C0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491" y="1919771"/>
              <a:ext cx="1373164" cy="137316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C07C2F-26B3-4502-89B0-3177F844033F}"/>
                </a:ext>
              </a:extLst>
            </p:cNvPr>
            <p:cNvSpPr/>
            <p:nvPr/>
          </p:nvSpPr>
          <p:spPr>
            <a:xfrm>
              <a:off x="1080312" y="2264662"/>
              <a:ext cx="910312" cy="7175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EDA268F-7BE6-4D8C-9B8E-0E4C259559C8}"/>
                </a:ext>
              </a:extLst>
            </p:cNvPr>
            <p:cNvSpPr txBox="1"/>
            <p:nvPr/>
          </p:nvSpPr>
          <p:spPr>
            <a:xfrm>
              <a:off x="1080312" y="2154757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{           }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2DC6258B-89C8-4856-83A4-146C7BD13980}"/>
                </a:ext>
              </a:extLst>
            </p:cNvPr>
            <p:cNvSpPr txBox="1"/>
            <p:nvPr/>
          </p:nvSpPr>
          <p:spPr>
            <a:xfrm>
              <a:off x="1080312" y="2427270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{           }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7B683007-90E6-48AD-A073-11DB175E3508}"/>
                </a:ext>
              </a:extLst>
            </p:cNvPr>
            <p:cNvSpPr txBox="1"/>
            <p:nvPr/>
          </p:nvSpPr>
          <p:spPr>
            <a:xfrm>
              <a:off x="1083042" y="2701026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{           }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64E96D9D-5624-425B-A930-BB47D0BB6E2F}"/>
              </a:ext>
            </a:extLst>
          </p:cNvPr>
          <p:cNvGrpSpPr/>
          <p:nvPr/>
        </p:nvGrpSpPr>
        <p:grpSpPr>
          <a:xfrm>
            <a:off x="607256" y="4205074"/>
            <a:ext cx="1373164" cy="1373164"/>
            <a:chOff x="2830620" y="4205074"/>
            <a:chExt cx="1373164" cy="1373164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884D9BC5-6C0D-40E1-871D-AD0DA9508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0620" y="4205074"/>
              <a:ext cx="1373164" cy="137316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173B6D-C27E-4399-8C2A-D8BCD0D689B6}"/>
                </a:ext>
              </a:extLst>
            </p:cNvPr>
            <p:cNvSpPr/>
            <p:nvPr/>
          </p:nvSpPr>
          <p:spPr>
            <a:xfrm>
              <a:off x="3053345" y="4547622"/>
              <a:ext cx="910312" cy="7175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A46597-F1E5-4F7D-A774-79C91D8F3D2B}"/>
                </a:ext>
              </a:extLst>
            </p:cNvPr>
            <p:cNvSpPr/>
            <p:nvPr/>
          </p:nvSpPr>
          <p:spPr>
            <a:xfrm>
              <a:off x="3091051" y="4514632"/>
              <a:ext cx="108680" cy="11224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19A603E-6FB1-4D17-B4F2-E3FC95410255}"/>
                </a:ext>
              </a:extLst>
            </p:cNvPr>
            <p:cNvSpPr/>
            <p:nvPr/>
          </p:nvSpPr>
          <p:spPr>
            <a:xfrm>
              <a:off x="3815295" y="4507635"/>
              <a:ext cx="108680" cy="112241"/>
            </a:xfrm>
            <a:prstGeom prst="rect">
              <a:avLst/>
            </a:prstGeom>
            <a:solidFill>
              <a:srgbClr val="BC0000"/>
            </a:solidFill>
            <a:ln>
              <a:solidFill>
                <a:srgbClr val="B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F3DF5CB-5DD0-4C5D-9D18-44182AB98D86}"/>
                </a:ext>
              </a:extLst>
            </p:cNvPr>
            <p:cNvSpPr/>
            <p:nvPr/>
          </p:nvSpPr>
          <p:spPr>
            <a:xfrm>
              <a:off x="3091051" y="5150736"/>
              <a:ext cx="108680" cy="11224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1743209-2705-4865-83FD-9F4924FB4BEB}"/>
                </a:ext>
              </a:extLst>
            </p:cNvPr>
            <p:cNvSpPr/>
            <p:nvPr/>
          </p:nvSpPr>
          <p:spPr>
            <a:xfrm>
              <a:off x="3815295" y="5153116"/>
              <a:ext cx="108680" cy="112241"/>
            </a:xfrm>
            <a:prstGeom prst="rect">
              <a:avLst/>
            </a:prstGeom>
            <a:solidFill>
              <a:srgbClr val="700000"/>
            </a:solidFill>
            <a:ln>
              <a:solidFill>
                <a:srgbClr val="7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72E1A19-BD3D-407E-B8DC-1BFF236F9F1B}"/>
                </a:ext>
              </a:extLst>
            </p:cNvPr>
            <p:cNvSpPr txBox="1"/>
            <p:nvPr/>
          </p:nvSpPr>
          <p:spPr>
            <a:xfrm>
              <a:off x="3088666" y="4361593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     …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C42F960C-8215-43D1-860A-617B4F12CCFB}"/>
                </a:ext>
              </a:extLst>
            </p:cNvPr>
            <p:cNvSpPr txBox="1"/>
            <p:nvPr/>
          </p:nvSpPr>
          <p:spPr>
            <a:xfrm rot="5400000">
              <a:off x="2766833" y="4732288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     …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FD5A9C89-658D-4B54-9168-A7B375FC7C30}"/>
                </a:ext>
              </a:extLst>
            </p:cNvPr>
            <p:cNvSpPr txBox="1"/>
            <p:nvPr/>
          </p:nvSpPr>
          <p:spPr>
            <a:xfrm rot="2601403">
              <a:off x="3115530" y="4688135"/>
              <a:ext cx="910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/>
                <a:t>     …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D74FCDAF-3284-4FF5-B5D6-76D51537AD00}"/>
              </a:ext>
            </a:extLst>
          </p:cNvPr>
          <p:cNvGrpSpPr/>
          <p:nvPr/>
        </p:nvGrpSpPr>
        <p:grpSpPr>
          <a:xfrm>
            <a:off x="2384731" y="2428700"/>
            <a:ext cx="325120" cy="327375"/>
            <a:chOff x="1454260" y="4605708"/>
            <a:chExt cx="325120" cy="327375"/>
          </a:xfrm>
        </p:grpSpPr>
        <p:cxnSp>
          <p:nvCxnSpPr>
            <p:cNvPr id="86" name="Connecteur droit avec flèche 85">
              <a:extLst>
                <a:ext uri="{FF2B5EF4-FFF2-40B4-BE49-F238E27FC236}">
                  <a16:creationId xmlns:a16="http://schemas.microsoft.com/office/drawing/2014/main" id="{7160E0E3-4DF2-41F7-8BE5-ABA7CEFC8D27}"/>
                </a:ext>
              </a:extLst>
            </p:cNvPr>
            <p:cNvCxnSpPr/>
            <p:nvPr/>
          </p:nvCxnSpPr>
          <p:spPr>
            <a:xfrm>
              <a:off x="1454260" y="4772092"/>
              <a:ext cx="325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avec flèche 86">
              <a:extLst>
                <a:ext uri="{FF2B5EF4-FFF2-40B4-BE49-F238E27FC236}">
                  <a16:creationId xmlns:a16="http://schemas.microsoft.com/office/drawing/2014/main" id="{7EB33148-1FBC-4A2E-8456-399C29625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6210" y="4605708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avec flèche 87">
              <a:extLst>
                <a:ext uri="{FF2B5EF4-FFF2-40B4-BE49-F238E27FC236}">
                  <a16:creationId xmlns:a16="http://schemas.microsoft.com/office/drawing/2014/main" id="{FB0DFD42-A593-48CC-8FC9-B6602BED5140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68" y="4786343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62426E71-5937-4B74-BCBD-663EB08EA127}"/>
              </a:ext>
            </a:extLst>
          </p:cNvPr>
          <p:cNvGrpSpPr/>
          <p:nvPr/>
        </p:nvGrpSpPr>
        <p:grpSpPr>
          <a:xfrm>
            <a:off x="4479791" y="2430322"/>
            <a:ext cx="325120" cy="327375"/>
            <a:chOff x="1454260" y="4605708"/>
            <a:chExt cx="325120" cy="327375"/>
          </a:xfrm>
        </p:grpSpPr>
        <p:cxnSp>
          <p:nvCxnSpPr>
            <p:cNvPr id="90" name="Connecteur droit avec flèche 89">
              <a:extLst>
                <a:ext uri="{FF2B5EF4-FFF2-40B4-BE49-F238E27FC236}">
                  <a16:creationId xmlns:a16="http://schemas.microsoft.com/office/drawing/2014/main" id="{C35FCD24-CAA9-4F4D-9D64-847B92331AFC}"/>
                </a:ext>
              </a:extLst>
            </p:cNvPr>
            <p:cNvCxnSpPr/>
            <p:nvPr/>
          </p:nvCxnSpPr>
          <p:spPr>
            <a:xfrm>
              <a:off x="1454260" y="4772092"/>
              <a:ext cx="325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avec flèche 90">
              <a:extLst>
                <a:ext uri="{FF2B5EF4-FFF2-40B4-BE49-F238E27FC236}">
                  <a16:creationId xmlns:a16="http://schemas.microsoft.com/office/drawing/2014/main" id="{11A4321B-857E-4BF7-948D-B74C5C61A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6210" y="4605708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F691C187-C234-47DE-942F-D2DF11F3D82A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68" y="4786343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BDBF807B-F0D4-42F2-81B2-D8C77F258C69}"/>
              </a:ext>
            </a:extLst>
          </p:cNvPr>
          <p:cNvGrpSpPr/>
          <p:nvPr/>
        </p:nvGrpSpPr>
        <p:grpSpPr>
          <a:xfrm>
            <a:off x="6715319" y="2426038"/>
            <a:ext cx="325120" cy="327375"/>
            <a:chOff x="1454260" y="4605708"/>
            <a:chExt cx="325120" cy="327375"/>
          </a:xfrm>
        </p:grpSpPr>
        <p:cxnSp>
          <p:nvCxnSpPr>
            <p:cNvPr id="94" name="Connecteur droit avec flèche 93">
              <a:extLst>
                <a:ext uri="{FF2B5EF4-FFF2-40B4-BE49-F238E27FC236}">
                  <a16:creationId xmlns:a16="http://schemas.microsoft.com/office/drawing/2014/main" id="{044FA1B8-1AC2-4C61-B7CC-F040A63BC7D5}"/>
                </a:ext>
              </a:extLst>
            </p:cNvPr>
            <p:cNvCxnSpPr/>
            <p:nvPr/>
          </p:nvCxnSpPr>
          <p:spPr>
            <a:xfrm>
              <a:off x="1454260" y="4772092"/>
              <a:ext cx="325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avec flèche 94">
              <a:extLst>
                <a:ext uri="{FF2B5EF4-FFF2-40B4-BE49-F238E27FC236}">
                  <a16:creationId xmlns:a16="http://schemas.microsoft.com/office/drawing/2014/main" id="{C71673A6-E321-4862-AB65-E8ED19979F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6210" y="4605708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avec flèche 95">
              <a:extLst>
                <a:ext uri="{FF2B5EF4-FFF2-40B4-BE49-F238E27FC236}">
                  <a16:creationId xmlns:a16="http://schemas.microsoft.com/office/drawing/2014/main" id="{90D303EB-E83B-4673-A8AA-BD130D9DCD83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68" y="4786343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123629B2-3201-4C45-8BE0-220DC074FADD}"/>
              </a:ext>
            </a:extLst>
          </p:cNvPr>
          <p:cNvGrpSpPr/>
          <p:nvPr/>
        </p:nvGrpSpPr>
        <p:grpSpPr>
          <a:xfrm>
            <a:off x="8868346" y="2428700"/>
            <a:ext cx="325120" cy="327375"/>
            <a:chOff x="1454260" y="4605708"/>
            <a:chExt cx="325120" cy="327375"/>
          </a:xfrm>
        </p:grpSpPr>
        <p:cxnSp>
          <p:nvCxnSpPr>
            <p:cNvPr id="98" name="Connecteur droit avec flèche 97">
              <a:extLst>
                <a:ext uri="{FF2B5EF4-FFF2-40B4-BE49-F238E27FC236}">
                  <a16:creationId xmlns:a16="http://schemas.microsoft.com/office/drawing/2014/main" id="{750B0648-A7BE-4502-88FE-A7AB8FA1F0BF}"/>
                </a:ext>
              </a:extLst>
            </p:cNvPr>
            <p:cNvCxnSpPr/>
            <p:nvPr/>
          </p:nvCxnSpPr>
          <p:spPr>
            <a:xfrm>
              <a:off x="1454260" y="4772092"/>
              <a:ext cx="325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>
              <a:extLst>
                <a:ext uri="{FF2B5EF4-FFF2-40B4-BE49-F238E27FC236}">
                  <a16:creationId xmlns:a16="http://schemas.microsoft.com/office/drawing/2014/main" id="{7E9578FB-04BF-4B85-871C-6AA0DA0872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6210" y="4605708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>
              <a:extLst>
                <a:ext uri="{FF2B5EF4-FFF2-40B4-BE49-F238E27FC236}">
                  <a16:creationId xmlns:a16="http://schemas.microsoft.com/office/drawing/2014/main" id="{3338EC08-DBB3-4B0B-B367-27A2BD31E270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68" y="4786343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8B0096A0-8F33-492B-8F54-FB3C22476C42}"/>
              </a:ext>
            </a:extLst>
          </p:cNvPr>
          <p:cNvCxnSpPr/>
          <p:nvPr/>
        </p:nvCxnSpPr>
        <p:spPr>
          <a:xfrm flipH="1">
            <a:off x="8963148" y="4874813"/>
            <a:ext cx="325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CE29C778-3883-4DE6-B2E3-1C58D5F5A2E8}"/>
              </a:ext>
            </a:extLst>
          </p:cNvPr>
          <p:cNvGrpSpPr/>
          <p:nvPr/>
        </p:nvGrpSpPr>
        <p:grpSpPr>
          <a:xfrm flipH="1">
            <a:off x="4478877" y="4710173"/>
            <a:ext cx="325120" cy="327375"/>
            <a:chOff x="1454260" y="4605708"/>
            <a:chExt cx="325120" cy="327375"/>
          </a:xfrm>
        </p:grpSpPr>
        <p:cxnSp>
          <p:nvCxnSpPr>
            <p:cNvPr id="106" name="Connecteur droit avec flèche 105">
              <a:extLst>
                <a:ext uri="{FF2B5EF4-FFF2-40B4-BE49-F238E27FC236}">
                  <a16:creationId xmlns:a16="http://schemas.microsoft.com/office/drawing/2014/main" id="{F87922D3-AB8A-4E69-8A9A-81EEB8FD0165}"/>
                </a:ext>
              </a:extLst>
            </p:cNvPr>
            <p:cNvCxnSpPr/>
            <p:nvPr/>
          </p:nvCxnSpPr>
          <p:spPr>
            <a:xfrm>
              <a:off x="1454260" y="4772092"/>
              <a:ext cx="325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avec flèche 106">
              <a:extLst>
                <a:ext uri="{FF2B5EF4-FFF2-40B4-BE49-F238E27FC236}">
                  <a16:creationId xmlns:a16="http://schemas.microsoft.com/office/drawing/2014/main" id="{40E5775B-9E1F-4B66-BA31-BC83F202D7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6210" y="4605708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avec flèche 107">
              <a:extLst>
                <a:ext uri="{FF2B5EF4-FFF2-40B4-BE49-F238E27FC236}">
                  <a16:creationId xmlns:a16="http://schemas.microsoft.com/office/drawing/2014/main" id="{DFFF9518-00A5-4327-8DB7-CA8AC54F0B0C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68" y="4786343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5D106B36-B624-487F-B97A-AD104589D81F}"/>
              </a:ext>
            </a:extLst>
          </p:cNvPr>
          <p:cNvGrpSpPr/>
          <p:nvPr/>
        </p:nvGrpSpPr>
        <p:grpSpPr>
          <a:xfrm flipH="1">
            <a:off x="2237914" y="4720348"/>
            <a:ext cx="325120" cy="327375"/>
            <a:chOff x="1454260" y="4605708"/>
            <a:chExt cx="325120" cy="327375"/>
          </a:xfrm>
        </p:grpSpPr>
        <p:cxnSp>
          <p:nvCxnSpPr>
            <p:cNvPr id="110" name="Connecteur droit avec flèche 109">
              <a:extLst>
                <a:ext uri="{FF2B5EF4-FFF2-40B4-BE49-F238E27FC236}">
                  <a16:creationId xmlns:a16="http://schemas.microsoft.com/office/drawing/2014/main" id="{23608131-F19E-4789-8C7F-D9324D1C5FD7}"/>
                </a:ext>
              </a:extLst>
            </p:cNvPr>
            <p:cNvCxnSpPr/>
            <p:nvPr/>
          </p:nvCxnSpPr>
          <p:spPr>
            <a:xfrm>
              <a:off x="1454260" y="4772092"/>
              <a:ext cx="325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avec flèche 110">
              <a:extLst>
                <a:ext uri="{FF2B5EF4-FFF2-40B4-BE49-F238E27FC236}">
                  <a16:creationId xmlns:a16="http://schemas.microsoft.com/office/drawing/2014/main" id="{699530A0-A7BE-4162-A7B4-570A3A062E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6210" y="4605708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avec flèche 111">
              <a:extLst>
                <a:ext uri="{FF2B5EF4-FFF2-40B4-BE49-F238E27FC236}">
                  <a16:creationId xmlns:a16="http://schemas.microsoft.com/office/drawing/2014/main" id="{5908DCBE-337F-4CBB-8B1C-A4C2321A5F90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68" y="4786343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E79E8860-8AA9-40AC-9D86-6CC3D8930E05}"/>
              </a:ext>
            </a:extLst>
          </p:cNvPr>
          <p:cNvGrpSpPr/>
          <p:nvPr/>
        </p:nvGrpSpPr>
        <p:grpSpPr>
          <a:xfrm flipH="1">
            <a:off x="11211453" y="4722661"/>
            <a:ext cx="325120" cy="327375"/>
            <a:chOff x="1454260" y="4605708"/>
            <a:chExt cx="325120" cy="327375"/>
          </a:xfrm>
        </p:grpSpPr>
        <p:cxnSp>
          <p:nvCxnSpPr>
            <p:cNvPr id="114" name="Connecteur droit avec flèche 113">
              <a:extLst>
                <a:ext uri="{FF2B5EF4-FFF2-40B4-BE49-F238E27FC236}">
                  <a16:creationId xmlns:a16="http://schemas.microsoft.com/office/drawing/2014/main" id="{EB5FBF91-027F-41BD-8FF7-DD838091D0E9}"/>
                </a:ext>
              </a:extLst>
            </p:cNvPr>
            <p:cNvCxnSpPr/>
            <p:nvPr/>
          </p:nvCxnSpPr>
          <p:spPr>
            <a:xfrm>
              <a:off x="1454260" y="4772092"/>
              <a:ext cx="325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avec flèche 114">
              <a:extLst>
                <a:ext uri="{FF2B5EF4-FFF2-40B4-BE49-F238E27FC236}">
                  <a16:creationId xmlns:a16="http://schemas.microsoft.com/office/drawing/2014/main" id="{E9B0DDF5-12B9-41D3-855F-E51AB1A174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6210" y="4605708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avec flèche 115">
              <a:extLst>
                <a:ext uri="{FF2B5EF4-FFF2-40B4-BE49-F238E27FC236}">
                  <a16:creationId xmlns:a16="http://schemas.microsoft.com/office/drawing/2014/main" id="{95D01FC1-1440-4A42-B827-D2F0E11F09EB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68" y="4786343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e 116">
            <a:extLst>
              <a:ext uri="{FF2B5EF4-FFF2-40B4-BE49-F238E27FC236}">
                <a16:creationId xmlns:a16="http://schemas.microsoft.com/office/drawing/2014/main" id="{AE15854B-DF05-461E-A9F3-A50DB104B530}"/>
              </a:ext>
            </a:extLst>
          </p:cNvPr>
          <p:cNvGrpSpPr/>
          <p:nvPr/>
        </p:nvGrpSpPr>
        <p:grpSpPr>
          <a:xfrm>
            <a:off x="7227868" y="4100813"/>
            <a:ext cx="1548000" cy="1548000"/>
            <a:chOff x="979325" y="2706120"/>
            <a:chExt cx="1548000" cy="1548000"/>
          </a:xfrm>
        </p:grpSpPr>
        <p:pic>
          <p:nvPicPr>
            <p:cNvPr id="118" name="Image 117">
              <a:extLst>
                <a:ext uri="{FF2B5EF4-FFF2-40B4-BE49-F238E27FC236}">
                  <a16:creationId xmlns:a16="http://schemas.microsoft.com/office/drawing/2014/main" id="{D1F1BDD2-E6C8-4181-872E-1ACF4AC34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9325" y="2706120"/>
              <a:ext cx="1548000" cy="1548000"/>
            </a:xfrm>
            <a:prstGeom prst="rect">
              <a:avLst/>
            </a:prstGeom>
          </p:spPr>
        </p:pic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6426AAAA-20EF-4E02-9354-FF0E886BA523}"/>
                </a:ext>
              </a:extLst>
            </p:cNvPr>
            <p:cNvCxnSpPr>
              <a:cxnSpLocks/>
            </p:cNvCxnSpPr>
            <p:nvPr/>
          </p:nvCxnSpPr>
          <p:spPr>
            <a:xfrm>
              <a:off x="1760220" y="3238500"/>
              <a:ext cx="5562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7F1F623B-6E51-4749-B796-B1F233FE0E37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759200"/>
              <a:ext cx="54229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371CC1AB-9699-4745-A936-B595B0FD332A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360420"/>
              <a:ext cx="2514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D6333D22-8683-43E4-BEA6-E5B3CBF9BC7F}"/>
                </a:ext>
              </a:extLst>
            </p:cNvPr>
            <p:cNvCxnSpPr>
              <a:cxnSpLocks/>
            </p:cNvCxnSpPr>
            <p:nvPr/>
          </p:nvCxnSpPr>
          <p:spPr>
            <a:xfrm>
              <a:off x="2044700" y="3637280"/>
              <a:ext cx="13081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AF464373-D0B9-4953-B27D-5A3C61590B28}"/>
                </a:ext>
              </a:extLst>
            </p:cNvPr>
            <p:cNvCxnSpPr>
              <a:cxnSpLocks/>
            </p:cNvCxnSpPr>
            <p:nvPr/>
          </p:nvCxnSpPr>
          <p:spPr>
            <a:xfrm>
              <a:off x="2162810" y="3510280"/>
              <a:ext cx="15367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>
              <a:extLst>
                <a:ext uri="{FF2B5EF4-FFF2-40B4-BE49-F238E27FC236}">
                  <a16:creationId xmlns:a16="http://schemas.microsoft.com/office/drawing/2014/main" id="{268988F3-51DE-4E5B-B857-49AFB2C52A62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3637280"/>
              <a:ext cx="111760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124">
              <a:extLst>
                <a:ext uri="{FF2B5EF4-FFF2-40B4-BE49-F238E27FC236}">
                  <a16:creationId xmlns:a16="http://schemas.microsoft.com/office/drawing/2014/main" id="{B747E50D-DBC5-4C06-BFA6-90BD7D5B41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2080" y="3502660"/>
              <a:ext cx="111760" cy="254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125">
              <a:extLst>
                <a:ext uri="{FF2B5EF4-FFF2-40B4-BE49-F238E27FC236}">
                  <a16:creationId xmlns:a16="http://schemas.microsoft.com/office/drawing/2014/main" id="{92050B0B-248B-4F21-9480-F068AF5ED35B}"/>
                </a:ext>
              </a:extLst>
            </p:cNvPr>
            <p:cNvCxnSpPr>
              <a:cxnSpLocks/>
            </p:cNvCxnSpPr>
            <p:nvPr/>
          </p:nvCxnSpPr>
          <p:spPr>
            <a:xfrm>
              <a:off x="1402080" y="350520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cteur droit 126">
              <a:extLst>
                <a:ext uri="{FF2B5EF4-FFF2-40B4-BE49-F238E27FC236}">
                  <a16:creationId xmlns:a16="http://schemas.microsoft.com/office/drawing/2014/main" id="{95199601-D45D-4176-AA9F-A2225291CBAF}"/>
                </a:ext>
              </a:extLst>
            </p:cNvPr>
            <p:cNvCxnSpPr>
              <a:cxnSpLocks/>
            </p:cNvCxnSpPr>
            <p:nvPr/>
          </p:nvCxnSpPr>
          <p:spPr>
            <a:xfrm>
              <a:off x="1518920" y="362966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16BBCC67-F5E1-4B90-9BC9-81BD507DB243}"/>
                </a:ext>
              </a:extLst>
            </p:cNvPr>
            <p:cNvCxnSpPr>
              <a:cxnSpLocks/>
            </p:cNvCxnSpPr>
            <p:nvPr/>
          </p:nvCxnSpPr>
          <p:spPr>
            <a:xfrm>
              <a:off x="1513840" y="33705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128">
              <a:extLst>
                <a:ext uri="{FF2B5EF4-FFF2-40B4-BE49-F238E27FC236}">
                  <a16:creationId xmlns:a16="http://schemas.microsoft.com/office/drawing/2014/main" id="{C7174F94-9228-47C0-B4EE-85357976B396}"/>
                </a:ext>
              </a:extLst>
            </p:cNvPr>
            <p:cNvCxnSpPr>
              <a:cxnSpLocks/>
            </p:cNvCxnSpPr>
            <p:nvPr/>
          </p:nvCxnSpPr>
          <p:spPr>
            <a:xfrm>
              <a:off x="2044700" y="36372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E395BD30-633C-4CAA-8C5A-665D16C75858}"/>
                </a:ext>
              </a:extLst>
            </p:cNvPr>
            <p:cNvCxnSpPr>
              <a:cxnSpLocks/>
            </p:cNvCxnSpPr>
            <p:nvPr/>
          </p:nvCxnSpPr>
          <p:spPr>
            <a:xfrm>
              <a:off x="2162810" y="351028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>
              <a:extLst>
                <a:ext uri="{FF2B5EF4-FFF2-40B4-BE49-F238E27FC236}">
                  <a16:creationId xmlns:a16="http://schemas.microsoft.com/office/drawing/2014/main" id="{6ACB3FA7-8C47-4E1F-BB5F-5516F7A06613}"/>
                </a:ext>
              </a:extLst>
            </p:cNvPr>
            <p:cNvCxnSpPr>
              <a:cxnSpLocks/>
            </p:cNvCxnSpPr>
            <p:nvPr/>
          </p:nvCxnSpPr>
          <p:spPr>
            <a:xfrm>
              <a:off x="1767840" y="3238500"/>
              <a:ext cx="0" cy="1320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D501A8CB-219F-4C63-855B-75F3F242FF59}"/>
                </a:ext>
              </a:extLst>
            </p:cNvPr>
            <p:cNvCxnSpPr>
              <a:cxnSpLocks/>
            </p:cNvCxnSpPr>
            <p:nvPr/>
          </p:nvCxnSpPr>
          <p:spPr>
            <a:xfrm>
              <a:off x="2316480" y="3238500"/>
              <a:ext cx="0" cy="27178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3" name="Graphique 132" descr="Ciseaux">
            <a:extLst>
              <a:ext uri="{FF2B5EF4-FFF2-40B4-BE49-F238E27FC236}">
                <a16:creationId xmlns:a16="http://schemas.microsoft.com/office/drawing/2014/main" id="{3CDD1E9A-EDD3-44BC-8A00-7F1D26FBD4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5232830">
            <a:off x="8028610" y="4792015"/>
            <a:ext cx="1127732" cy="112773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42DFD4A-2203-46CD-B708-5691957856A4}"/>
              </a:ext>
            </a:extLst>
          </p:cNvPr>
          <p:cNvSpPr txBox="1"/>
          <p:nvPr/>
        </p:nvSpPr>
        <p:spPr>
          <a:xfrm>
            <a:off x="7017755" y="5786613"/>
            <a:ext cx="214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>
                <a:solidFill>
                  <a:srgbClr val="7030A0"/>
                </a:solidFill>
                <a:latin typeface="+mj-lt"/>
              </a:rPr>
              <a:t>Clipping</a:t>
            </a:r>
            <a:endParaRPr lang="fr-CH" dirty="0">
              <a:solidFill>
                <a:srgbClr val="7030A0"/>
              </a:solidFill>
              <a:latin typeface="+mj-lt"/>
            </a:endParaRPr>
          </a:p>
        </p:txBody>
      </p: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A18A55BC-C435-433E-9FC3-6B200D887384}"/>
              </a:ext>
            </a:extLst>
          </p:cNvPr>
          <p:cNvGrpSpPr/>
          <p:nvPr/>
        </p:nvGrpSpPr>
        <p:grpSpPr>
          <a:xfrm flipH="1">
            <a:off x="6712587" y="4691281"/>
            <a:ext cx="325120" cy="327375"/>
            <a:chOff x="1454260" y="4605708"/>
            <a:chExt cx="325120" cy="327375"/>
          </a:xfrm>
        </p:grpSpPr>
        <p:cxnSp>
          <p:nvCxnSpPr>
            <p:cNvPr id="136" name="Connecteur droit avec flèche 135">
              <a:extLst>
                <a:ext uri="{FF2B5EF4-FFF2-40B4-BE49-F238E27FC236}">
                  <a16:creationId xmlns:a16="http://schemas.microsoft.com/office/drawing/2014/main" id="{4A35015A-2E83-48B6-850D-AEBAE655C4F5}"/>
                </a:ext>
              </a:extLst>
            </p:cNvPr>
            <p:cNvCxnSpPr/>
            <p:nvPr/>
          </p:nvCxnSpPr>
          <p:spPr>
            <a:xfrm>
              <a:off x="1454260" y="4772092"/>
              <a:ext cx="3251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avec flèche 136">
              <a:extLst>
                <a:ext uri="{FF2B5EF4-FFF2-40B4-BE49-F238E27FC236}">
                  <a16:creationId xmlns:a16="http://schemas.microsoft.com/office/drawing/2014/main" id="{AB97D817-7F8E-4AC9-99EF-124233B68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6210" y="4605708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avec flèche 137">
              <a:extLst>
                <a:ext uri="{FF2B5EF4-FFF2-40B4-BE49-F238E27FC236}">
                  <a16:creationId xmlns:a16="http://schemas.microsoft.com/office/drawing/2014/main" id="{5B1A95B0-51A4-4F56-BF80-DEEEFB90F733}"/>
                </a:ext>
              </a:extLst>
            </p:cNvPr>
            <p:cNvCxnSpPr>
              <a:cxnSpLocks/>
            </p:cNvCxnSpPr>
            <p:nvPr/>
          </p:nvCxnSpPr>
          <p:spPr>
            <a:xfrm>
              <a:off x="1458368" y="4786343"/>
              <a:ext cx="301220" cy="1467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66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B486B-8A3A-47C0-9EC2-89C49145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Problem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5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D966C8-DCB4-4DA1-B53E-3609B2B7FDA8}"/>
              </a:ext>
            </a:extLst>
          </p:cNvPr>
          <p:cNvSpPr txBox="1">
            <a:spLocks/>
          </p:cNvSpPr>
          <p:nvPr/>
        </p:nvSpPr>
        <p:spPr>
          <a:xfrm>
            <a:off x="3431857" y="2204448"/>
            <a:ext cx="6730238" cy="794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 GLSL, there are no real data structures to easily get the attributes of a primitive (matrices, vectors, …)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92B0A78-D0B4-4421-8ADE-AEB00EA1BFD8}"/>
              </a:ext>
            </a:extLst>
          </p:cNvPr>
          <p:cNvSpPr txBox="1">
            <a:spLocks/>
          </p:cNvSpPr>
          <p:nvPr/>
        </p:nvSpPr>
        <p:spPr>
          <a:xfrm>
            <a:off x="3431857" y="3465746"/>
            <a:ext cx="6497656" cy="794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construction of shaders is very repetitive which implies a lot of copy and paste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DC00457F-5526-43B2-B7F0-CA5A7CCC90D8}"/>
              </a:ext>
            </a:extLst>
          </p:cNvPr>
          <p:cNvSpPr txBox="1">
            <a:spLocks/>
          </p:cNvSpPr>
          <p:nvPr/>
        </p:nvSpPr>
        <p:spPr>
          <a:xfrm>
            <a:off x="3431857" y="4727044"/>
            <a:ext cx="6497656" cy="794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Must reduce the data sent in the PCI to avoid multiple synchronizations between CPU &amp; GPU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56D45DA1-FC38-46CA-A1CB-792A6FF02A17}"/>
              </a:ext>
            </a:extLst>
          </p:cNvPr>
          <p:cNvGrpSpPr/>
          <p:nvPr/>
        </p:nvGrpSpPr>
        <p:grpSpPr>
          <a:xfrm>
            <a:off x="1923121" y="2132604"/>
            <a:ext cx="966087" cy="988956"/>
            <a:chOff x="1715731" y="2178450"/>
            <a:chExt cx="966087" cy="988956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FB309CB-7EA3-4ADE-AF62-2A5979707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5731" y="2178450"/>
              <a:ext cx="798138" cy="798138"/>
            </a:xfrm>
            <a:prstGeom prst="rect">
              <a:avLst/>
            </a:prstGeom>
          </p:spPr>
        </p:pic>
        <p:pic>
          <p:nvPicPr>
            <p:cNvPr id="13" name="Graphique 12" descr="Fermer">
              <a:extLst>
                <a:ext uri="{FF2B5EF4-FFF2-40B4-BE49-F238E27FC236}">
                  <a16:creationId xmlns:a16="http://schemas.microsoft.com/office/drawing/2014/main" id="{59E3C645-215D-4EB0-8174-5C26DDDC9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23836" y="2509424"/>
              <a:ext cx="657982" cy="657982"/>
            </a:xfrm>
            <a:prstGeom prst="rect">
              <a:avLst/>
            </a:prstGeom>
          </p:spPr>
        </p:pic>
      </p:grpSp>
      <p:pic>
        <p:nvPicPr>
          <p:cNvPr id="16" name="Image 15" descr="Une image contenant chemise&#10;&#10;Description générée automatiquement">
            <a:extLst>
              <a:ext uri="{FF2B5EF4-FFF2-40B4-BE49-F238E27FC236}">
                <a16:creationId xmlns:a16="http://schemas.microsoft.com/office/drawing/2014/main" id="{54E75529-1699-42BA-B390-8F6A4B7F58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669" y="3121560"/>
            <a:ext cx="1483042" cy="1483042"/>
          </a:xfrm>
          <a:prstGeom prst="rect">
            <a:avLst/>
          </a:prstGeom>
        </p:spPr>
      </p:pic>
      <p:pic>
        <p:nvPicPr>
          <p:cNvPr id="18" name="Graphique 17" descr="Chronomètre">
            <a:extLst>
              <a:ext uri="{FF2B5EF4-FFF2-40B4-BE49-F238E27FC236}">
                <a16:creationId xmlns:a16="http://schemas.microsoft.com/office/drawing/2014/main" id="{708516D8-3B29-45BF-80F8-3D0E4CE3F1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64990" y="466717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617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656187E5-E7DF-43E6-BF64-A8FCBDEF03A6}"/>
              </a:ext>
            </a:extLst>
          </p:cNvPr>
          <p:cNvSpPr txBox="1">
            <a:spLocks/>
          </p:cNvSpPr>
          <p:nvPr/>
        </p:nvSpPr>
        <p:spPr>
          <a:xfrm>
            <a:off x="1183456" y="4395508"/>
            <a:ext cx="9825087" cy="5454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output_data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= (</a:t>
            </a:r>
            <a:r>
              <a:rPr lang="en-US" dirty="0" err="1">
                <a:solidFill>
                  <a:srgbClr val="7030A0"/>
                </a:solidFill>
                <a:latin typeface="+mj-lt"/>
              </a:rPr>
              <a:t>cb</a:t>
            </a:r>
            <a:r>
              <a:rPr lang="en-US" dirty="0">
                <a:solidFill>
                  <a:srgbClr val="7030A0"/>
                </a:solidFill>
                <a:latin typeface="+mj-lt"/>
              </a:rPr>
              <a:t>   at   </a:t>
            </a:r>
            <a:r>
              <a:rPr lang="en-US" b="1" dirty="0">
                <a:solidFill>
                  <a:srgbClr val="00B0F0"/>
                </a:solidFill>
                <a:latin typeface="+mj-lt"/>
              </a:rPr>
              <a:t>fs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</a:t>
            </a:r>
            <a:r>
              <a:rPr lang="en-US" dirty="0">
                <a:solidFill>
                  <a:srgbClr val="7030A0"/>
                </a:solidFill>
                <a:latin typeface="+mj-lt"/>
              </a:rPr>
              <a:t>c   r   t   pa  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vs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)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(</a:t>
            </a:r>
            <a:r>
              <a:rPr lang="en-US" sz="2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input_data</a:t>
            </a: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) </a:t>
            </a:r>
            <a:endParaRPr lang="en-US" dirty="0">
              <a:solidFill>
                <a:srgbClr val="7030A0"/>
              </a:solidFill>
              <a:latin typeface="+mj-lt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F61A211-E626-48C3-9099-AD3B9D500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805" y="4470512"/>
            <a:ext cx="200025" cy="3143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7E7E0E0-7F24-4874-95B5-ADADFE132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910" y="4470513"/>
            <a:ext cx="200025" cy="3143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A9832BB-87C5-4391-A38A-3D8C3BC59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972" y="4470512"/>
            <a:ext cx="200025" cy="3143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8FFB501-146C-49E1-847E-15ED1516F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191" y="4470513"/>
            <a:ext cx="200025" cy="3143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EC579BA-03AE-4A27-9E7B-90DC99026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475" y="4470514"/>
            <a:ext cx="200025" cy="31432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4481915-21E8-4DB7-84E4-C3CE46082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309" y="4447674"/>
            <a:ext cx="229091" cy="36000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50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Pipeline abstraction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8F89060-8800-4BFF-A10B-023299785F47}"/>
              </a:ext>
            </a:extLst>
          </p:cNvPr>
          <p:cNvSpPr txBox="1">
            <a:spLocks/>
          </p:cNvSpPr>
          <p:nvPr/>
        </p:nvSpPr>
        <p:spPr>
          <a:xfrm>
            <a:off x="2461967" y="2678488"/>
            <a:ext cx="7268066" cy="847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We can see the pipeline as a function composition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which can give us: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487E6E12-463F-403E-992A-C1D000B08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851" y="4470514"/>
            <a:ext cx="200025" cy="314325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892E316-9624-4305-89B0-5D14892D8B87}"/>
              </a:ext>
            </a:extLst>
          </p:cNvPr>
          <p:cNvCxnSpPr>
            <a:cxnSpLocks/>
          </p:cNvCxnSpPr>
          <p:nvPr/>
        </p:nvCxnSpPr>
        <p:spPr>
          <a:xfrm flipV="1">
            <a:off x="5308029" y="4976655"/>
            <a:ext cx="189695" cy="4480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171CFAD2-6A96-4C6E-9163-DFC3194F7351}"/>
              </a:ext>
            </a:extLst>
          </p:cNvPr>
          <p:cNvSpPr txBox="1"/>
          <p:nvPr/>
        </p:nvSpPr>
        <p:spPr>
          <a:xfrm>
            <a:off x="3348024" y="5464002"/>
            <a:ext cx="27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00B0F0"/>
                </a:solidFill>
              </a:rPr>
              <a:t>Fragment </a:t>
            </a:r>
            <a:r>
              <a:rPr lang="fr-CH" dirty="0" err="1">
                <a:solidFill>
                  <a:srgbClr val="00B0F0"/>
                </a:solidFill>
              </a:rPr>
              <a:t>Shader</a:t>
            </a:r>
            <a:r>
              <a:rPr lang="fr-CH" dirty="0">
                <a:solidFill>
                  <a:srgbClr val="00B0F0"/>
                </a:solidFill>
              </a:rPr>
              <a:t> </a:t>
            </a:r>
            <a:r>
              <a:rPr lang="fr-CH" dirty="0" err="1">
                <a:solidFill>
                  <a:srgbClr val="00B0F0"/>
                </a:solidFill>
              </a:rPr>
              <a:t>function</a:t>
            </a:r>
            <a:endParaRPr lang="fr-CH" dirty="0">
              <a:solidFill>
                <a:srgbClr val="00B0F0"/>
              </a:solidFill>
            </a:endParaRP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68A51B4-0D88-4C18-B421-FE156E4735EF}"/>
              </a:ext>
            </a:extLst>
          </p:cNvPr>
          <p:cNvCxnSpPr>
            <a:cxnSpLocks/>
          </p:cNvCxnSpPr>
          <p:nvPr/>
        </p:nvCxnSpPr>
        <p:spPr>
          <a:xfrm flipH="1" flipV="1">
            <a:off x="7946797" y="4968905"/>
            <a:ext cx="339364" cy="45068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DBAB68A8-7193-4FD1-B6C7-CF1E8FB67701}"/>
              </a:ext>
            </a:extLst>
          </p:cNvPr>
          <p:cNvSpPr txBox="1"/>
          <p:nvPr/>
        </p:nvSpPr>
        <p:spPr>
          <a:xfrm>
            <a:off x="7403747" y="5480500"/>
            <a:ext cx="27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00B050"/>
                </a:solidFill>
              </a:rPr>
              <a:t>Vertex </a:t>
            </a:r>
            <a:r>
              <a:rPr lang="fr-CH" dirty="0" err="1">
                <a:solidFill>
                  <a:srgbClr val="00B050"/>
                </a:solidFill>
              </a:rPr>
              <a:t>Shader</a:t>
            </a:r>
            <a:r>
              <a:rPr lang="fr-CH" dirty="0">
                <a:solidFill>
                  <a:srgbClr val="00B050"/>
                </a:solidFill>
              </a:rPr>
              <a:t> </a:t>
            </a:r>
            <a:r>
              <a:rPr lang="fr-CH" dirty="0" err="1">
                <a:solidFill>
                  <a:srgbClr val="00B050"/>
                </a:solidFill>
              </a:rPr>
              <a:t>function</a:t>
            </a:r>
            <a:endParaRPr lang="fr-CH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21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51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Recall: Input data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8F89060-8800-4BFF-A10B-023299785F47}"/>
              </a:ext>
            </a:extLst>
          </p:cNvPr>
          <p:cNvSpPr txBox="1">
            <a:spLocks/>
          </p:cNvSpPr>
          <p:nvPr/>
        </p:nvSpPr>
        <p:spPr>
          <a:xfrm>
            <a:off x="2461967" y="2620006"/>
            <a:ext cx="7268066" cy="8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2AC05AF-7DEE-4C7F-89B1-F202AA8DD2C4}"/>
              </a:ext>
            </a:extLst>
          </p:cNvPr>
          <p:cNvSpPr txBox="1">
            <a:spLocks/>
          </p:cNvSpPr>
          <p:nvPr/>
        </p:nvSpPr>
        <p:spPr>
          <a:xfrm>
            <a:off x="3423020" y="3190319"/>
            <a:ext cx="7268066" cy="833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 VBO is built containing the attributes of all vertices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which give us a huge vector of data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BE13982-3A4D-4E02-9FE7-5F0B1612725E}"/>
              </a:ext>
            </a:extLst>
          </p:cNvPr>
          <p:cNvSpPr txBox="1">
            <a:spLocks/>
          </p:cNvSpPr>
          <p:nvPr/>
        </p:nvSpPr>
        <p:spPr>
          <a:xfrm>
            <a:off x="3423020" y="4819216"/>
            <a:ext cx="7268066" cy="833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To work with that, we have to use offsets, strides, etc.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9B405D7-CDDD-4540-BDAD-C78D6E21A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664" y="1690688"/>
            <a:ext cx="1318606" cy="432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207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52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Idea of the abstraction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8F89060-8800-4BFF-A10B-023299785F47}"/>
              </a:ext>
            </a:extLst>
          </p:cNvPr>
          <p:cNvSpPr txBox="1">
            <a:spLocks/>
          </p:cNvSpPr>
          <p:nvPr/>
        </p:nvSpPr>
        <p:spPr>
          <a:xfrm>
            <a:off x="2461967" y="2433390"/>
            <a:ext cx="7268066" cy="8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9E892121-4385-47B5-A9C9-41882FAC6438}"/>
              </a:ext>
            </a:extLst>
          </p:cNvPr>
          <p:cNvSpPr txBox="1">
            <a:spLocks/>
          </p:cNvSpPr>
          <p:nvPr/>
        </p:nvSpPr>
        <p:spPr>
          <a:xfrm>
            <a:off x="3570289" y="2567797"/>
            <a:ext cx="7268066" cy="847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No longer working with containers of type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B6714A-A990-4988-A4CA-793547442BEC}"/>
              </a:ext>
            </a:extLst>
          </p:cNvPr>
          <p:cNvSpPr txBox="1">
            <a:spLocks/>
          </p:cNvSpPr>
          <p:nvPr/>
        </p:nvSpPr>
        <p:spPr>
          <a:xfrm>
            <a:off x="3570289" y="4591252"/>
            <a:ext cx="7268066" cy="485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B050"/>
                </a:solidFill>
                <a:latin typeface="+mj-lt"/>
              </a:rPr>
              <a:t>But with abstract type objects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8DA5583E-3CDB-4433-BBA3-2A116D7DD23A}"/>
              </a:ext>
            </a:extLst>
          </p:cNvPr>
          <p:cNvSpPr txBox="1">
            <a:spLocks/>
          </p:cNvSpPr>
          <p:nvPr/>
        </p:nvSpPr>
        <p:spPr>
          <a:xfrm>
            <a:off x="3570289" y="3287395"/>
            <a:ext cx="7268066" cy="592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u="sng" dirty="0">
                <a:solidFill>
                  <a:srgbClr val="FF0000"/>
                </a:solidFill>
                <a:latin typeface="+mj-lt"/>
              </a:rPr>
              <a:t>Ex: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 vec3, vec4, ivec4, mat4, … 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520F9744-B622-4DF2-B8B9-35E5B18B6159}"/>
              </a:ext>
            </a:extLst>
          </p:cNvPr>
          <p:cNvSpPr txBox="1">
            <a:spLocks/>
          </p:cNvSpPr>
          <p:nvPr/>
        </p:nvSpPr>
        <p:spPr>
          <a:xfrm>
            <a:off x="3570289" y="5283059"/>
            <a:ext cx="7268066" cy="5920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u="sng" dirty="0">
                <a:solidFill>
                  <a:srgbClr val="00B050"/>
                </a:solidFill>
                <a:latin typeface="+mj-lt"/>
              </a:rPr>
              <a:t>Ex: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 color, position, textures, …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AB3D938D-BC72-4A60-992F-20CAADA42940}"/>
              </a:ext>
            </a:extLst>
          </p:cNvPr>
          <p:cNvCxnSpPr>
            <a:cxnSpLocks/>
          </p:cNvCxnSpPr>
          <p:nvPr/>
        </p:nvCxnSpPr>
        <p:spPr>
          <a:xfrm rot="600000" flipV="1">
            <a:off x="6172087" y="3102405"/>
            <a:ext cx="2064470" cy="8107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 descr="Une image contenant bâtiment&#10;&#10;Description générée automatiquement">
            <a:extLst>
              <a:ext uri="{FF2B5EF4-FFF2-40B4-BE49-F238E27FC236}">
                <a16:creationId xmlns:a16="http://schemas.microsoft.com/office/drawing/2014/main" id="{4E7FE38D-C53B-4C6D-93D9-9EEBF9207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357" y="2224688"/>
            <a:ext cx="1318522" cy="1409358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A815459-5E0C-4223-89C7-7CE79961FB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391" y="4581068"/>
            <a:ext cx="1186454" cy="119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8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53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re 1">
                <a:extLst>
                  <a:ext uri="{FF2B5EF4-FFF2-40B4-BE49-F238E27FC236}">
                    <a16:creationId xmlns:a16="http://schemas.microsoft.com/office/drawing/2014/main" id="{444113DC-9BE5-4CA8-912C-994A92A42ED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Vertex Shader function     </a:t>
                </a:r>
                <a:r>
                  <a:rPr lang="en-US" dirty="0">
                    <a:solidFill>
                      <a:srgbClr val="00B050"/>
                    </a:solidFill>
                  </a:rPr>
                  <a:t>vs </a:t>
                </a:r>
                <a:r>
                  <a:rPr lang="en-US" dirty="0">
                    <a:solidFill>
                      <a:srgbClr val="616161"/>
                    </a:solidFill>
                  </a:rPr>
                  <a:t>: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>
                    <a:solidFill>
                      <a:srgbClr val="422AFE"/>
                    </a:solidFill>
                  </a:rPr>
                  <a:t>A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CH" b="0" i="1" smtClean="0">
                        <a:solidFill>
                          <a:srgbClr val="61616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>
                    <a:solidFill>
                      <a:srgbClr val="ED7D31"/>
                    </a:solidFill>
                  </a:rPr>
                  <a:t>B</a:t>
                </a:r>
              </a:p>
            </p:txBody>
          </p:sp>
        </mc:Choice>
        <mc:Fallback xmlns="">
          <p:sp>
            <p:nvSpPr>
              <p:cNvPr id="5" name="Titre 1">
                <a:extLst>
                  <a:ext uri="{FF2B5EF4-FFF2-40B4-BE49-F238E27FC236}">
                    <a16:creationId xmlns:a16="http://schemas.microsoft.com/office/drawing/2014/main" id="{444113DC-9BE5-4CA8-912C-994A92A42E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>
            <a:extLst>
              <a:ext uri="{FF2B5EF4-FFF2-40B4-BE49-F238E27FC236}">
                <a16:creationId xmlns:a16="http://schemas.microsoft.com/office/drawing/2014/main" id="{26689800-07D8-4BC2-A016-8315D3EBA75D}"/>
              </a:ext>
            </a:extLst>
          </p:cNvPr>
          <p:cNvSpPr/>
          <p:nvPr/>
        </p:nvSpPr>
        <p:spPr>
          <a:xfrm>
            <a:off x="2243280" y="1906953"/>
            <a:ext cx="2905616" cy="3643592"/>
          </a:xfrm>
          <a:prstGeom prst="ellipse">
            <a:avLst/>
          </a:prstGeom>
          <a:solidFill>
            <a:srgbClr val="422AFE">
              <a:alpha val="25098"/>
            </a:srgbClr>
          </a:solidFill>
          <a:ln w="38100">
            <a:solidFill>
              <a:srgbClr val="422A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E343B1F-F8C8-4DDC-B712-B4DDAF9F98E7}"/>
              </a:ext>
            </a:extLst>
          </p:cNvPr>
          <p:cNvSpPr/>
          <p:nvPr/>
        </p:nvSpPr>
        <p:spPr>
          <a:xfrm>
            <a:off x="6992627" y="1907345"/>
            <a:ext cx="2905200" cy="3643200"/>
          </a:xfrm>
          <a:prstGeom prst="ellipse">
            <a:avLst/>
          </a:prstGeom>
          <a:solidFill>
            <a:srgbClr val="ED7D31">
              <a:alpha val="25098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ce réservé du contenu 2">
                <a:extLst>
                  <a:ext uri="{FF2B5EF4-FFF2-40B4-BE49-F238E27FC236}">
                    <a16:creationId xmlns:a16="http://schemas.microsoft.com/office/drawing/2014/main" id="{9C7B4116-A48E-4AC4-A21C-0190F9397C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7050" y="3511030"/>
                <a:ext cx="1233733" cy="5380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fr-CH" sz="4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sym typeface="Wingdings" panose="05000000000000000000" pitchFamily="2" charset="2"/>
                  </a:rPr>
                  <a:t> </a:t>
                </a:r>
                <a:endParaRPr lang="en-US" sz="2400" dirty="0">
                  <a:solidFill>
                    <a:schemeClr val="accent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Espace réservé du contenu 2">
                <a:extLst>
                  <a:ext uri="{FF2B5EF4-FFF2-40B4-BE49-F238E27FC236}">
                    <a16:creationId xmlns:a16="http://schemas.microsoft.com/office/drawing/2014/main" id="{9C7B4116-A48E-4AC4-A21C-0190F9397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50" y="3511030"/>
                <a:ext cx="1233733" cy="5380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CC60CB31-7E6A-4B7A-A656-45B7CD8F509C}"/>
              </a:ext>
            </a:extLst>
          </p:cNvPr>
          <p:cNvSpPr txBox="1">
            <a:spLocks/>
          </p:cNvSpPr>
          <p:nvPr/>
        </p:nvSpPr>
        <p:spPr>
          <a:xfrm>
            <a:off x="2255528" y="1757938"/>
            <a:ext cx="717615" cy="405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422AFE"/>
                </a:solidFill>
                <a:latin typeface="+mj-lt"/>
              </a:rPr>
              <a:t>A</a:t>
            </a:r>
            <a:endParaRPr lang="en-US" sz="32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217FCCDF-BDDA-4268-AC8D-D23671775013}"/>
              </a:ext>
            </a:extLst>
          </p:cNvPr>
          <p:cNvSpPr txBox="1">
            <a:spLocks/>
          </p:cNvSpPr>
          <p:nvPr/>
        </p:nvSpPr>
        <p:spPr>
          <a:xfrm>
            <a:off x="9180212" y="1756389"/>
            <a:ext cx="717615" cy="405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2"/>
                </a:solidFill>
                <a:latin typeface="+mj-lt"/>
              </a:rPr>
              <a:t>B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8273235D-9930-4319-A025-65DAC82518B7}"/>
              </a:ext>
            </a:extLst>
          </p:cNvPr>
          <p:cNvSpPr txBox="1">
            <a:spLocks/>
          </p:cNvSpPr>
          <p:nvPr/>
        </p:nvSpPr>
        <p:spPr>
          <a:xfrm>
            <a:off x="2416982" y="2847539"/>
            <a:ext cx="2211475" cy="405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616161"/>
                </a:solidFill>
                <a:latin typeface="+mj-lt"/>
              </a:rPr>
              <a:t>vertex_position_3D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67D81332-A149-4997-8D56-C4DD04EE22FC}"/>
              </a:ext>
            </a:extLst>
          </p:cNvPr>
          <p:cNvSpPr txBox="1">
            <a:spLocks/>
          </p:cNvSpPr>
          <p:nvPr/>
        </p:nvSpPr>
        <p:spPr>
          <a:xfrm>
            <a:off x="2763716" y="3818015"/>
            <a:ext cx="1864741" cy="405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616161"/>
                </a:solidFill>
                <a:latin typeface="+mj-lt"/>
              </a:rPr>
              <a:t>vertex_color_3D</a:t>
            </a: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0DA84E2F-BBAC-4CDB-858E-00D39AF01249}"/>
              </a:ext>
            </a:extLst>
          </p:cNvPr>
          <p:cNvSpPr txBox="1">
            <a:spLocks/>
          </p:cNvSpPr>
          <p:nvPr/>
        </p:nvSpPr>
        <p:spPr>
          <a:xfrm>
            <a:off x="2537192" y="3315117"/>
            <a:ext cx="2317790" cy="405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616161"/>
                </a:solidFill>
                <a:latin typeface="+mj-lt"/>
              </a:rPr>
              <a:t>normal_vector_3D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805BF4F7-A02C-43C6-88D4-6DF46FEABCB4}"/>
              </a:ext>
            </a:extLst>
          </p:cNvPr>
          <p:cNvSpPr txBox="1">
            <a:spLocks/>
          </p:cNvSpPr>
          <p:nvPr/>
        </p:nvSpPr>
        <p:spPr>
          <a:xfrm>
            <a:off x="2674205" y="4320913"/>
            <a:ext cx="2127620" cy="405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616161"/>
                </a:solidFill>
                <a:latin typeface="+mj-lt"/>
              </a:rPr>
              <a:t>texture_coord_3D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33678454-E894-4312-BA3E-76D6235700A1}"/>
              </a:ext>
            </a:extLst>
          </p:cNvPr>
          <p:cNvSpPr txBox="1">
            <a:spLocks/>
          </p:cNvSpPr>
          <p:nvPr/>
        </p:nvSpPr>
        <p:spPr>
          <a:xfrm>
            <a:off x="2716439" y="6087329"/>
            <a:ext cx="6759122" cy="538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B050"/>
                </a:solidFill>
                <a:latin typeface="+mj-lt"/>
                <a:sym typeface="Wingdings" panose="05000000000000000000" pitchFamily="2" charset="2"/>
              </a:rPr>
              <a:t>vs(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sym typeface="Wingdings" panose="05000000000000000000" pitchFamily="2" charset="2"/>
              </a:rPr>
              <a:t>position: normal: color: texture:</a:t>
            </a:r>
            <a:r>
              <a:rPr lang="en-US" sz="2400" dirty="0">
                <a:solidFill>
                  <a:srgbClr val="00B050"/>
                </a:solidFill>
                <a:latin typeface="+mj-lt"/>
                <a:sym typeface="Wingdings" panose="05000000000000000000" pitchFamily="2" charset="2"/>
              </a:rPr>
              <a:t>)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sym typeface="Wingdings" panose="05000000000000000000" pitchFamily="2" charset="2"/>
              </a:rPr>
              <a:t> </a:t>
            </a:r>
            <a:endParaRPr lang="en-US" sz="2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01A682F1-46FC-4F2A-8032-83404374C918}"/>
              </a:ext>
            </a:extLst>
          </p:cNvPr>
          <p:cNvSpPr txBox="1">
            <a:spLocks/>
          </p:cNvSpPr>
          <p:nvPr/>
        </p:nvSpPr>
        <p:spPr>
          <a:xfrm>
            <a:off x="7077596" y="2847539"/>
            <a:ext cx="2406750" cy="405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616161"/>
                </a:solidFill>
                <a:latin typeface="+mj-lt"/>
              </a:rPr>
              <a:t>vertex_position_NDC</a:t>
            </a:r>
            <a:endParaRPr lang="en-US" sz="2000" dirty="0">
              <a:solidFill>
                <a:srgbClr val="616161"/>
              </a:solidFill>
              <a:latin typeface="+mj-lt"/>
            </a:endParaRP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2C72A3F6-C8FE-4554-94D7-E938F4C640F3}"/>
              </a:ext>
            </a:extLst>
          </p:cNvPr>
          <p:cNvSpPr txBox="1">
            <a:spLocks/>
          </p:cNvSpPr>
          <p:nvPr/>
        </p:nvSpPr>
        <p:spPr>
          <a:xfrm>
            <a:off x="7399594" y="3818015"/>
            <a:ext cx="2091266" cy="405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616161"/>
                </a:solidFill>
                <a:latin typeface="+mj-lt"/>
              </a:rPr>
              <a:t>vertex_color_NDC</a:t>
            </a:r>
            <a:endParaRPr lang="en-US" sz="2000" dirty="0">
              <a:solidFill>
                <a:srgbClr val="616161"/>
              </a:solidFill>
              <a:latin typeface="+mj-lt"/>
            </a:endParaRPr>
          </a:p>
        </p:txBody>
      </p:sp>
      <p:sp>
        <p:nvSpPr>
          <p:cNvPr id="29" name="Espace réservé du contenu 2">
            <a:extLst>
              <a:ext uri="{FF2B5EF4-FFF2-40B4-BE49-F238E27FC236}">
                <a16:creationId xmlns:a16="http://schemas.microsoft.com/office/drawing/2014/main" id="{ED7B4C65-662D-4AFB-9037-82D6617E266D}"/>
              </a:ext>
            </a:extLst>
          </p:cNvPr>
          <p:cNvSpPr txBox="1">
            <a:spLocks/>
          </p:cNvSpPr>
          <p:nvPr/>
        </p:nvSpPr>
        <p:spPr>
          <a:xfrm>
            <a:off x="7328340" y="3315117"/>
            <a:ext cx="2317790" cy="405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616161"/>
                </a:solidFill>
                <a:latin typeface="+mj-lt"/>
              </a:rPr>
              <a:t>normal_vector_NDC</a:t>
            </a:r>
            <a:endParaRPr lang="en-US" sz="2000" dirty="0">
              <a:solidFill>
                <a:srgbClr val="616161"/>
              </a:solidFill>
              <a:latin typeface="+mj-lt"/>
            </a:endParaRPr>
          </a:p>
        </p:txBody>
      </p:sp>
      <p:sp>
        <p:nvSpPr>
          <p:cNvPr id="31" name="Espace réservé du contenu 2">
            <a:extLst>
              <a:ext uri="{FF2B5EF4-FFF2-40B4-BE49-F238E27FC236}">
                <a16:creationId xmlns:a16="http://schemas.microsoft.com/office/drawing/2014/main" id="{89930F40-AC0C-4776-AD18-44A1E302ADA2}"/>
              </a:ext>
            </a:extLst>
          </p:cNvPr>
          <p:cNvSpPr txBox="1">
            <a:spLocks/>
          </p:cNvSpPr>
          <p:nvPr/>
        </p:nvSpPr>
        <p:spPr>
          <a:xfrm>
            <a:off x="7283860" y="4320913"/>
            <a:ext cx="2317789" cy="405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616161"/>
                </a:solidFill>
                <a:latin typeface="+mj-lt"/>
              </a:rPr>
              <a:t>texture_coord_NDC</a:t>
            </a:r>
            <a:endParaRPr lang="en-US" sz="2000" dirty="0">
              <a:solidFill>
                <a:srgbClr val="616161"/>
              </a:solidFill>
              <a:latin typeface="+mj-lt"/>
            </a:endParaRPr>
          </a:p>
        </p:txBody>
      </p:sp>
      <p:pic>
        <p:nvPicPr>
          <p:cNvPr id="33" name="Graphique 32" descr="Avertissement">
            <a:extLst>
              <a:ext uri="{FF2B5EF4-FFF2-40B4-BE49-F238E27FC236}">
                <a16:creationId xmlns:a16="http://schemas.microsoft.com/office/drawing/2014/main" id="{1A5C3DD5-7834-4618-A336-ED859BFFED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69232" y="2839681"/>
            <a:ext cx="350458" cy="350458"/>
          </a:xfrm>
          <a:prstGeom prst="rect">
            <a:avLst/>
          </a:prstGeom>
        </p:spPr>
      </p:pic>
      <p:pic>
        <p:nvPicPr>
          <p:cNvPr id="35" name="Graphique 34" descr="Avertissement">
            <a:extLst>
              <a:ext uri="{FF2B5EF4-FFF2-40B4-BE49-F238E27FC236}">
                <a16:creationId xmlns:a16="http://schemas.microsoft.com/office/drawing/2014/main" id="{14E25D22-C2F6-4B26-AD3E-9A517A4C0E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24560" y="2836981"/>
            <a:ext cx="350458" cy="35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266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54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re 1">
                <a:extLst>
                  <a:ext uri="{FF2B5EF4-FFF2-40B4-BE49-F238E27FC236}">
                    <a16:creationId xmlns:a16="http://schemas.microsoft.com/office/drawing/2014/main" id="{444113DC-9BE5-4CA8-912C-994A92A42ED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Fragment Shader function     </a:t>
                </a:r>
                <a:r>
                  <a:rPr lang="en-US" dirty="0">
                    <a:solidFill>
                      <a:srgbClr val="00B0F0"/>
                    </a:solidFill>
                  </a:rPr>
                  <a:t>fs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>
                    <a:solidFill>
                      <a:srgbClr val="616161"/>
                    </a:solidFill>
                  </a:rPr>
                  <a:t>: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>
                    <a:solidFill>
                      <a:srgbClr val="70AD47"/>
                    </a:solidFill>
                  </a:rPr>
                  <a:t>C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CH" b="0" i="1" smtClean="0">
                        <a:solidFill>
                          <a:srgbClr val="61616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D</a:t>
                </a:r>
              </a:p>
            </p:txBody>
          </p:sp>
        </mc:Choice>
        <mc:Fallback xmlns="">
          <p:sp>
            <p:nvSpPr>
              <p:cNvPr id="5" name="Titre 1">
                <a:extLst>
                  <a:ext uri="{FF2B5EF4-FFF2-40B4-BE49-F238E27FC236}">
                    <a16:creationId xmlns:a16="http://schemas.microsoft.com/office/drawing/2014/main" id="{444113DC-9BE5-4CA8-912C-994A92A42E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llipse 1">
            <a:extLst>
              <a:ext uri="{FF2B5EF4-FFF2-40B4-BE49-F238E27FC236}">
                <a16:creationId xmlns:a16="http://schemas.microsoft.com/office/drawing/2014/main" id="{26689800-07D8-4BC2-A016-8315D3EBA75D}"/>
              </a:ext>
            </a:extLst>
          </p:cNvPr>
          <p:cNvSpPr/>
          <p:nvPr/>
        </p:nvSpPr>
        <p:spPr>
          <a:xfrm>
            <a:off x="2228900" y="1959594"/>
            <a:ext cx="2905200" cy="3643200"/>
          </a:xfrm>
          <a:prstGeom prst="ellipse">
            <a:avLst/>
          </a:prstGeom>
          <a:solidFill>
            <a:schemeClr val="accent6">
              <a:alpha val="25098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E343B1F-F8C8-4DDC-B712-B4DDAF9F98E7}"/>
              </a:ext>
            </a:extLst>
          </p:cNvPr>
          <p:cNvSpPr/>
          <p:nvPr/>
        </p:nvSpPr>
        <p:spPr>
          <a:xfrm>
            <a:off x="7057900" y="1959594"/>
            <a:ext cx="2905200" cy="3643200"/>
          </a:xfrm>
          <a:prstGeom prst="ellipse">
            <a:avLst/>
          </a:prstGeom>
          <a:solidFill>
            <a:srgbClr val="C00000">
              <a:alpha val="25098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ce réservé du contenu 2">
                <a:extLst>
                  <a:ext uri="{FF2B5EF4-FFF2-40B4-BE49-F238E27FC236}">
                    <a16:creationId xmlns:a16="http://schemas.microsoft.com/office/drawing/2014/main" id="{9C7B4116-A48E-4AC4-A21C-0190F9397C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5286" y="3501246"/>
                <a:ext cx="1197990" cy="559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fr-CH" sz="4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4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sym typeface="Wingdings" panose="05000000000000000000" pitchFamily="2" charset="2"/>
                  </a:rPr>
                  <a:t> </a:t>
                </a:r>
                <a:endParaRPr lang="en-US" sz="4000" dirty="0">
                  <a:solidFill>
                    <a:schemeClr val="accent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Espace réservé du contenu 2">
                <a:extLst>
                  <a:ext uri="{FF2B5EF4-FFF2-40B4-BE49-F238E27FC236}">
                    <a16:creationId xmlns:a16="http://schemas.microsoft.com/office/drawing/2014/main" id="{9C7B4116-A48E-4AC4-A21C-0190F9397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286" y="3501246"/>
                <a:ext cx="1197990" cy="5598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CC60CB31-7E6A-4B7A-A656-45B7CD8F509C}"/>
              </a:ext>
            </a:extLst>
          </p:cNvPr>
          <p:cNvSpPr txBox="1">
            <a:spLocks/>
          </p:cNvSpPr>
          <p:nvPr/>
        </p:nvSpPr>
        <p:spPr>
          <a:xfrm>
            <a:off x="1988080" y="1914579"/>
            <a:ext cx="717615" cy="405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C</a:t>
            </a:r>
            <a:endParaRPr lang="en-US" sz="2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217FCCDF-BDDA-4268-AC8D-D23671775013}"/>
              </a:ext>
            </a:extLst>
          </p:cNvPr>
          <p:cNvSpPr txBox="1">
            <a:spLocks/>
          </p:cNvSpPr>
          <p:nvPr/>
        </p:nvSpPr>
        <p:spPr>
          <a:xfrm>
            <a:off x="9486305" y="1914578"/>
            <a:ext cx="717615" cy="405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C00000"/>
                </a:solidFill>
                <a:latin typeface="+mj-lt"/>
              </a:rPr>
              <a:t>D</a:t>
            </a:r>
            <a:endParaRPr lang="en-US" sz="24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38E6E89C-357D-4E3B-8032-249A9B9FD3DF}"/>
              </a:ext>
            </a:extLst>
          </p:cNvPr>
          <p:cNvSpPr txBox="1">
            <a:spLocks/>
          </p:cNvSpPr>
          <p:nvPr/>
        </p:nvSpPr>
        <p:spPr>
          <a:xfrm>
            <a:off x="7389763" y="3578503"/>
            <a:ext cx="2022198" cy="405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616161"/>
                </a:solidFill>
                <a:latin typeface="+mj-lt"/>
              </a:rPr>
              <a:t>pixel_color</a:t>
            </a:r>
            <a:endParaRPr lang="en-US" sz="2000" dirty="0">
              <a:solidFill>
                <a:srgbClr val="616161"/>
              </a:solidFill>
              <a:latin typeface="+mj-lt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37226625-2424-49B6-A587-34A80AAB2382}"/>
              </a:ext>
            </a:extLst>
          </p:cNvPr>
          <p:cNvSpPr txBox="1">
            <a:spLocks/>
          </p:cNvSpPr>
          <p:nvPr/>
        </p:nvSpPr>
        <p:spPr>
          <a:xfrm>
            <a:off x="3440680" y="6087329"/>
            <a:ext cx="5406472" cy="538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sym typeface="Wingdings" panose="05000000000000000000" pitchFamily="2" charset="2"/>
              </a:rPr>
              <a:t>fs(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sym typeface="Wingdings" panose="05000000000000000000" pitchFamily="2" charset="2"/>
              </a:rPr>
              <a:t>fragment: light: texture:</a:t>
            </a:r>
            <a:r>
              <a:rPr lang="en-US" sz="2400" dirty="0">
                <a:solidFill>
                  <a:srgbClr val="00B0F0"/>
                </a:solidFill>
                <a:latin typeface="+mj-lt"/>
                <a:sym typeface="Wingdings" panose="05000000000000000000" pitchFamily="2" charset="2"/>
              </a:rPr>
              <a:t>)</a:t>
            </a:r>
            <a:r>
              <a:rPr lang="en-US" sz="2400" dirty="0">
                <a:solidFill>
                  <a:srgbClr val="00B050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sym typeface="Wingdings" panose="05000000000000000000" pitchFamily="2" charset="2"/>
              </a:rPr>
              <a:t> </a:t>
            </a:r>
            <a:endParaRPr lang="en-US" sz="24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10" name="Graphique 9" descr="Avertissement">
            <a:extLst>
              <a:ext uri="{FF2B5EF4-FFF2-40B4-BE49-F238E27FC236}">
                <a16:creationId xmlns:a16="http://schemas.microsoft.com/office/drawing/2014/main" id="{B29A62B0-CD4A-40B5-982B-9F9B5C0609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55912" y="3578503"/>
            <a:ext cx="350458" cy="350458"/>
          </a:xfrm>
          <a:prstGeom prst="rect">
            <a:avLst/>
          </a:prstGeom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2FB89E53-B944-4600-A8B9-5082F1895243}"/>
              </a:ext>
            </a:extLst>
          </p:cNvPr>
          <p:cNvSpPr txBox="1">
            <a:spLocks/>
          </p:cNvSpPr>
          <p:nvPr/>
        </p:nvSpPr>
        <p:spPr>
          <a:xfrm>
            <a:off x="2575761" y="3129414"/>
            <a:ext cx="2211475" cy="405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616161"/>
                </a:solidFill>
                <a:latin typeface="+mj-lt"/>
              </a:rPr>
              <a:t>fragment_position</a:t>
            </a:r>
            <a:endParaRPr lang="en-US" sz="2000" dirty="0">
              <a:solidFill>
                <a:srgbClr val="616161"/>
              </a:solidFill>
              <a:latin typeface="+mj-lt"/>
            </a:endParaRP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AD5D140B-5E3E-4638-B91F-89D4745D672B}"/>
              </a:ext>
            </a:extLst>
          </p:cNvPr>
          <p:cNvSpPr txBox="1">
            <a:spLocks/>
          </p:cNvSpPr>
          <p:nvPr/>
        </p:nvSpPr>
        <p:spPr>
          <a:xfrm>
            <a:off x="2522604" y="3648125"/>
            <a:ext cx="2317790" cy="405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616161"/>
                </a:solidFill>
                <a:latin typeface="+mj-lt"/>
              </a:rPr>
              <a:t>light_features</a:t>
            </a:r>
            <a:endParaRPr lang="en-US" sz="2000" dirty="0">
              <a:solidFill>
                <a:srgbClr val="616161"/>
              </a:solidFill>
              <a:latin typeface="+mj-lt"/>
            </a:endParaRP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305E4F1F-A42B-4AE7-9461-ABA5FCF85BDD}"/>
              </a:ext>
            </a:extLst>
          </p:cNvPr>
          <p:cNvSpPr txBox="1">
            <a:spLocks/>
          </p:cNvSpPr>
          <p:nvPr/>
        </p:nvSpPr>
        <p:spPr>
          <a:xfrm>
            <a:off x="2575761" y="4166836"/>
            <a:ext cx="2127620" cy="405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616161"/>
                </a:solidFill>
                <a:latin typeface="+mj-lt"/>
              </a:rPr>
              <a:t>texture_coord</a:t>
            </a:r>
            <a:endParaRPr lang="en-US" sz="2000" dirty="0">
              <a:solidFill>
                <a:srgbClr val="61616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40099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55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Several signatures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8F89060-8800-4BFF-A10B-023299785F47}"/>
              </a:ext>
            </a:extLst>
          </p:cNvPr>
          <p:cNvSpPr txBox="1">
            <a:spLocks/>
          </p:cNvSpPr>
          <p:nvPr/>
        </p:nvSpPr>
        <p:spPr>
          <a:xfrm>
            <a:off x="3793961" y="2696419"/>
            <a:ext cx="7268066" cy="8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Depending on why a shader is created,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signature will be different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99A083-9F7A-4E38-8B63-6F36B7470821}"/>
              </a:ext>
            </a:extLst>
          </p:cNvPr>
          <p:cNvSpPr txBox="1">
            <a:spLocks/>
          </p:cNvSpPr>
          <p:nvPr/>
        </p:nvSpPr>
        <p:spPr>
          <a:xfrm>
            <a:off x="2716439" y="4395977"/>
            <a:ext cx="6759122" cy="538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B050"/>
                </a:solidFill>
                <a:latin typeface="+mj-lt"/>
                <a:sym typeface="Wingdings" panose="05000000000000000000" pitchFamily="2" charset="2"/>
              </a:rPr>
              <a:t>vs(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sym typeface="Wingdings" panose="05000000000000000000" pitchFamily="2" charset="2"/>
              </a:rPr>
              <a:t>position: normal?: color?: texture?:</a:t>
            </a:r>
            <a:r>
              <a:rPr lang="en-US" sz="2400" dirty="0">
                <a:solidFill>
                  <a:srgbClr val="00B050"/>
                </a:solidFill>
                <a:latin typeface="+mj-lt"/>
                <a:sym typeface="Wingdings" panose="05000000000000000000" pitchFamily="2" charset="2"/>
              </a:rPr>
              <a:t>)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sym typeface="Wingdings" panose="05000000000000000000" pitchFamily="2" charset="2"/>
              </a:rPr>
              <a:t> </a:t>
            </a:r>
            <a:endParaRPr lang="en-US" sz="2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1E1042C-8E7D-4C6A-9909-D154D68D3500}"/>
              </a:ext>
            </a:extLst>
          </p:cNvPr>
          <p:cNvSpPr txBox="1">
            <a:spLocks/>
          </p:cNvSpPr>
          <p:nvPr/>
        </p:nvSpPr>
        <p:spPr>
          <a:xfrm>
            <a:off x="2716439" y="5107142"/>
            <a:ext cx="6759122" cy="538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sym typeface="Wingdings" panose="05000000000000000000" pitchFamily="2" charset="2"/>
              </a:rPr>
              <a:t>fs(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sym typeface="Wingdings" panose="05000000000000000000" pitchFamily="2" charset="2"/>
              </a:rPr>
              <a:t>fragment?: light?: texture?:</a:t>
            </a:r>
            <a:r>
              <a:rPr lang="en-US" sz="2400" dirty="0">
                <a:solidFill>
                  <a:srgbClr val="00B0F0"/>
                </a:solidFill>
                <a:latin typeface="+mj-lt"/>
                <a:sym typeface="Wingdings" panose="05000000000000000000" pitchFamily="2" charset="2"/>
              </a:rPr>
              <a:t>)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sym typeface="Wingdings" panose="05000000000000000000" pitchFamily="2" charset="2"/>
              </a:rPr>
              <a:t> </a:t>
            </a:r>
            <a:endParaRPr lang="en-US" sz="2400" dirty="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3A3587DE-A833-45D3-900F-892ABAFF4390}"/>
              </a:ext>
            </a:extLst>
          </p:cNvPr>
          <p:cNvGrpSpPr/>
          <p:nvPr/>
        </p:nvGrpSpPr>
        <p:grpSpPr>
          <a:xfrm>
            <a:off x="1936219" y="2557046"/>
            <a:ext cx="2399956" cy="1103527"/>
            <a:chOff x="1114137" y="2696417"/>
            <a:chExt cx="2399956" cy="11035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ZoneTexte 1">
                  <a:extLst>
                    <a:ext uri="{FF2B5EF4-FFF2-40B4-BE49-F238E27FC236}">
                      <a16:creationId xmlns:a16="http://schemas.microsoft.com/office/drawing/2014/main" id="{3DDA85BF-9CBA-44F0-B813-861E9A9C1801}"/>
                    </a:ext>
                  </a:extLst>
                </p:cNvPr>
                <p:cNvSpPr txBox="1"/>
                <p:nvPr/>
              </p:nvSpPr>
              <p:spPr>
                <a:xfrm>
                  <a:off x="1533096" y="2753504"/>
                  <a:ext cx="1543665" cy="10464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H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</m:oMath>
                    </m:oMathPara>
                  </a14:m>
                  <a:endParaRPr lang="fr-CH" sz="4800" b="0" dirty="0">
                    <a:solidFill>
                      <a:srgbClr val="FF0000"/>
                    </a:solidFill>
                  </a:endParaRPr>
                </a:p>
                <a:p>
                  <a:endParaRPr lang="fr-CH" sz="14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ZoneTexte 1">
                  <a:extLst>
                    <a:ext uri="{FF2B5EF4-FFF2-40B4-BE49-F238E27FC236}">
                      <a16:creationId xmlns:a16="http://schemas.microsoft.com/office/drawing/2014/main" id="{3DDA85BF-9CBA-44F0-B813-861E9A9C18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3096" y="2753504"/>
                  <a:ext cx="1543665" cy="10464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CH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3F0DE245-CC81-4B48-8E81-CFD683386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137" y="2696418"/>
              <a:ext cx="952633" cy="952633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E7D7236E-279E-42C6-9ED4-16AD6C37F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460" y="2696417"/>
              <a:ext cx="952633" cy="9526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152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56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Uniforms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8F89060-8800-4BFF-A10B-023299785F47}"/>
              </a:ext>
            </a:extLst>
          </p:cNvPr>
          <p:cNvSpPr txBox="1">
            <a:spLocks/>
          </p:cNvSpPr>
          <p:nvPr/>
        </p:nvSpPr>
        <p:spPr>
          <a:xfrm>
            <a:off x="2993010" y="2655775"/>
            <a:ext cx="7268066" cy="8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Uniform variables must be considered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in the signature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99A083-9F7A-4E38-8B63-6F36B7470821}"/>
              </a:ext>
            </a:extLst>
          </p:cNvPr>
          <p:cNvSpPr txBox="1">
            <a:spLocks/>
          </p:cNvSpPr>
          <p:nvPr/>
        </p:nvSpPr>
        <p:spPr>
          <a:xfrm>
            <a:off x="2589203" y="4395976"/>
            <a:ext cx="7013594" cy="538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B050"/>
                </a:solidFill>
                <a:latin typeface="+mj-lt"/>
                <a:sym typeface="Wingdings" panose="05000000000000000000" pitchFamily="2" charset="2"/>
              </a:rPr>
              <a:t>vs(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sym typeface="Wingdings" panose="05000000000000000000" pitchFamily="2" charset="2"/>
              </a:rPr>
              <a:t>position: normal?: color?: texture?: [+uniforms]?:</a:t>
            </a:r>
            <a:r>
              <a:rPr lang="en-US" sz="2400" dirty="0">
                <a:solidFill>
                  <a:srgbClr val="00B050"/>
                </a:solidFill>
                <a:latin typeface="+mj-lt"/>
                <a:sym typeface="Wingdings" panose="05000000000000000000" pitchFamily="2" charset="2"/>
              </a:rPr>
              <a:t>)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sym typeface="Wingdings" panose="05000000000000000000" pitchFamily="2" charset="2"/>
              </a:rPr>
              <a:t> </a:t>
            </a:r>
            <a:endParaRPr lang="en-US" sz="2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1E1042C-8E7D-4C6A-9909-D154D68D3500}"/>
              </a:ext>
            </a:extLst>
          </p:cNvPr>
          <p:cNvSpPr txBox="1">
            <a:spLocks/>
          </p:cNvSpPr>
          <p:nvPr/>
        </p:nvSpPr>
        <p:spPr>
          <a:xfrm>
            <a:off x="2589203" y="5107142"/>
            <a:ext cx="7013594" cy="5380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B0F0"/>
                </a:solidFill>
                <a:latin typeface="+mj-lt"/>
                <a:sym typeface="Wingdings" panose="05000000000000000000" pitchFamily="2" charset="2"/>
              </a:rPr>
              <a:t>fs(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sym typeface="Wingdings" panose="05000000000000000000" pitchFamily="2" charset="2"/>
              </a:rPr>
              <a:t>fragment?: light?: texture?: [+uniforms]?:</a:t>
            </a:r>
            <a:r>
              <a:rPr lang="en-US" sz="2400" dirty="0">
                <a:solidFill>
                  <a:srgbClr val="00B0F0"/>
                </a:solidFill>
                <a:latin typeface="+mj-lt"/>
                <a:sym typeface="Wingdings" panose="05000000000000000000" pitchFamily="2" charset="2"/>
              </a:rPr>
              <a:t>)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sym typeface="Wingdings" panose="05000000000000000000" pitchFamily="2" charset="2"/>
              </a:rPr>
              <a:t> </a:t>
            </a:r>
            <a:endParaRPr lang="en-US" sz="240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2" name="Graphique 1" descr="Globe">
            <a:extLst>
              <a:ext uri="{FF2B5EF4-FFF2-40B4-BE49-F238E27FC236}">
                <a16:creationId xmlns:a16="http://schemas.microsoft.com/office/drawing/2014/main" id="{ACF4B25E-8728-45B9-8C62-C7CE40BF1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9203" y="2419888"/>
            <a:ext cx="1062086" cy="106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704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57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Constraints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8F89060-8800-4BFF-A10B-023299785F47}"/>
              </a:ext>
            </a:extLst>
          </p:cNvPr>
          <p:cNvSpPr txBox="1">
            <a:spLocks/>
          </p:cNvSpPr>
          <p:nvPr/>
        </p:nvSpPr>
        <p:spPr>
          <a:xfrm>
            <a:off x="2461967" y="2062201"/>
            <a:ext cx="7268066" cy="8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Names and types variables shared between the vertex &amp; the fragment shader must be identical which implies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2">
                <a:extLst>
                  <a:ext uri="{FF2B5EF4-FFF2-40B4-BE49-F238E27FC236}">
                    <a16:creationId xmlns:a16="http://schemas.microsoft.com/office/drawing/2014/main" id="{4A1E079C-8E1F-417F-BD0E-15D11C3E59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8046" y="2977451"/>
                <a:ext cx="2595907" cy="4515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rgbClr val="FF66FF"/>
                    </a:solidFill>
                    <a:latin typeface="+mj-lt"/>
                  </a:rPr>
                  <a:t>subset(</a:t>
                </a:r>
                <a:r>
                  <a:rPr lang="en-US" dirty="0">
                    <a:solidFill>
                      <a:schemeClr val="accent2"/>
                    </a:solidFill>
                    <a:latin typeface="+mj-lt"/>
                  </a:rPr>
                  <a:t>B</a:t>
                </a:r>
                <a:r>
                  <a:rPr lang="en-US" dirty="0">
                    <a:solidFill>
                      <a:srgbClr val="FF66FF"/>
                    </a:solidFill>
                    <a:latin typeface="+mj-lt"/>
                  </a:rPr>
                  <a:t>)</a:t>
                </a:r>
                <a:r>
                  <a:rPr lang="en-US" dirty="0">
                    <a:solidFill>
                      <a:schemeClr val="accent2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fr-CH" b="0" i="1" smtClean="0">
                        <a:solidFill>
                          <a:srgbClr val="616161"/>
                        </a:solidFill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  <a:latin typeface="+mj-lt"/>
                  </a:rPr>
                  <a:t> </a:t>
                </a:r>
                <a:r>
                  <a:rPr lang="en-US" dirty="0">
                    <a:solidFill>
                      <a:schemeClr val="accent6"/>
                    </a:solidFill>
                    <a:latin typeface="+mj-lt"/>
                  </a:rPr>
                  <a:t>C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>
                  <a:solidFill>
                    <a:schemeClr val="accent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" name="Espace réservé du contenu 2">
                <a:extLst>
                  <a:ext uri="{FF2B5EF4-FFF2-40B4-BE49-F238E27FC236}">
                    <a16:creationId xmlns:a16="http://schemas.microsoft.com/office/drawing/2014/main" id="{4A1E079C-8E1F-417F-BD0E-15D11C3E5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046" y="2977451"/>
                <a:ext cx="2595907" cy="451549"/>
              </a:xfrm>
              <a:prstGeom prst="rect">
                <a:avLst/>
              </a:prstGeom>
              <a:blipFill>
                <a:blip r:embed="rId3"/>
                <a:stretch>
                  <a:fillRect t="-21333" b="-4266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>
            <a:extLst>
              <a:ext uri="{FF2B5EF4-FFF2-40B4-BE49-F238E27FC236}">
                <a16:creationId xmlns:a16="http://schemas.microsoft.com/office/drawing/2014/main" id="{1678EA95-D144-481E-B685-0E95C69EE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45" y="4089099"/>
            <a:ext cx="5200650" cy="2143125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B062B4DD-821B-4059-B614-BEDB21FA3EF2}"/>
              </a:ext>
            </a:extLst>
          </p:cNvPr>
          <p:cNvGrpSpPr/>
          <p:nvPr/>
        </p:nvGrpSpPr>
        <p:grpSpPr>
          <a:xfrm>
            <a:off x="7013542" y="4089098"/>
            <a:ext cx="4506013" cy="2143125"/>
            <a:chOff x="7013542" y="4096868"/>
            <a:chExt cx="4506013" cy="21431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46CD2DA-5AC6-472D-B218-26EFECFE943A}"/>
                </a:ext>
              </a:extLst>
            </p:cNvPr>
            <p:cNvSpPr/>
            <p:nvPr/>
          </p:nvSpPr>
          <p:spPr>
            <a:xfrm>
              <a:off x="7013542" y="4096868"/>
              <a:ext cx="4506013" cy="2143125"/>
            </a:xfrm>
            <a:prstGeom prst="rect">
              <a:avLst/>
            </a:prstGeom>
            <a:solidFill>
              <a:srgbClr val="282B2E"/>
            </a:solidFill>
            <a:ln>
              <a:solidFill>
                <a:srgbClr val="282B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617BEE50-890C-4D32-BE36-CB45A87B8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27290" y="4096868"/>
              <a:ext cx="4038600" cy="1971675"/>
            </a:xfrm>
            <a:prstGeom prst="rect">
              <a:avLst/>
            </a:prstGeom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D8C14933-E679-4045-8970-B3508BC3324C}"/>
              </a:ext>
            </a:extLst>
          </p:cNvPr>
          <p:cNvSpPr txBox="1">
            <a:spLocks/>
          </p:cNvSpPr>
          <p:nvPr/>
        </p:nvSpPr>
        <p:spPr>
          <a:xfrm>
            <a:off x="838249" y="3390318"/>
            <a:ext cx="1984341" cy="526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/>
                </a:solidFill>
              </a:rPr>
              <a:t>Example: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951EA452-4828-481A-A90A-D52FD14ED61B}"/>
              </a:ext>
            </a:extLst>
          </p:cNvPr>
          <p:cNvSpPr txBox="1">
            <a:spLocks/>
          </p:cNvSpPr>
          <p:nvPr/>
        </p:nvSpPr>
        <p:spPr>
          <a:xfrm>
            <a:off x="2190259" y="6356350"/>
            <a:ext cx="2165022" cy="416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B050"/>
                </a:solidFill>
                <a:latin typeface="+mj-lt"/>
              </a:rPr>
              <a:t>Vertex shader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1524BDB7-2845-420B-B054-C85C3C3B96D6}"/>
              </a:ext>
            </a:extLst>
          </p:cNvPr>
          <p:cNvSpPr txBox="1">
            <a:spLocks/>
          </p:cNvSpPr>
          <p:nvPr/>
        </p:nvSpPr>
        <p:spPr>
          <a:xfrm>
            <a:off x="8184037" y="6330612"/>
            <a:ext cx="2165022" cy="416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B0F0"/>
                </a:solidFill>
                <a:latin typeface="+mj-lt"/>
              </a:rPr>
              <a:t>Fragment shader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87016438-263D-4A9C-9C20-D0F6EDD01786}"/>
              </a:ext>
            </a:extLst>
          </p:cNvPr>
          <p:cNvSpPr/>
          <p:nvPr/>
        </p:nvSpPr>
        <p:spPr>
          <a:xfrm>
            <a:off x="700726" y="4647414"/>
            <a:ext cx="2410119" cy="405353"/>
          </a:xfrm>
          <a:prstGeom prst="roundRect">
            <a:avLst/>
          </a:prstGeom>
          <a:noFill/>
          <a:ln w="3810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5762766-E71C-4831-B79D-D766A9FE6F6A}"/>
              </a:ext>
            </a:extLst>
          </p:cNvPr>
          <p:cNvCxnSpPr>
            <a:cxnSpLocks/>
          </p:cNvCxnSpPr>
          <p:nvPr/>
        </p:nvCxnSpPr>
        <p:spPr>
          <a:xfrm>
            <a:off x="1253765" y="6060111"/>
            <a:ext cx="1153310" cy="0"/>
          </a:xfrm>
          <a:prstGeom prst="line">
            <a:avLst/>
          </a:prstGeom>
          <a:ln w="3810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4DB643AB-A822-461B-B7C7-85F84A5C35A7}"/>
              </a:ext>
            </a:extLst>
          </p:cNvPr>
          <p:cNvSpPr/>
          <p:nvPr/>
        </p:nvSpPr>
        <p:spPr>
          <a:xfrm>
            <a:off x="7027291" y="4679009"/>
            <a:ext cx="2239258" cy="405353"/>
          </a:xfrm>
          <a:prstGeom prst="roundRect">
            <a:avLst/>
          </a:prstGeom>
          <a:noFill/>
          <a:ln w="38100"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72433D8F-113B-4C86-9772-5D6F9AA73AD5}"/>
              </a:ext>
            </a:extLst>
          </p:cNvPr>
          <p:cNvCxnSpPr>
            <a:cxnSpLocks/>
          </p:cNvCxnSpPr>
          <p:nvPr/>
        </p:nvCxnSpPr>
        <p:spPr>
          <a:xfrm>
            <a:off x="8825060" y="5882573"/>
            <a:ext cx="1205060" cy="0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2209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58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Recall : Different languages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D170F7F2-D3DA-48C5-A0BB-3C78D09A1484}"/>
              </a:ext>
            </a:extLst>
          </p:cNvPr>
          <p:cNvSpPr txBox="1">
            <a:spLocks/>
          </p:cNvSpPr>
          <p:nvPr/>
        </p:nvSpPr>
        <p:spPr>
          <a:xfrm>
            <a:off x="4986493" y="2385666"/>
            <a:ext cx="6649325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DirectX High-Level Shader Language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FE5B05-7C40-43D3-9E72-E504E6DB24E3}"/>
              </a:ext>
            </a:extLst>
          </p:cNvPr>
          <p:cNvSpPr txBox="1">
            <a:spLocks/>
          </p:cNvSpPr>
          <p:nvPr/>
        </p:nvSpPr>
        <p:spPr>
          <a:xfrm>
            <a:off x="4986493" y="3859212"/>
            <a:ext cx="6497656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Cg Shader Language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E2DB749-E7CC-4656-B6F0-D99C8C2FB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569" y="2315612"/>
            <a:ext cx="1592704" cy="65699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D9A26EC-1C7F-4ED4-92E1-0DD1D6519E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670" y="3688631"/>
            <a:ext cx="1072816" cy="858044"/>
          </a:xfrm>
          <a:prstGeom prst="rect">
            <a:avLst/>
          </a:prstGeom>
        </p:spPr>
      </p:pic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EBB3DC06-6B59-4DE9-B5E2-3BC44E43FA0A}"/>
              </a:ext>
            </a:extLst>
          </p:cNvPr>
          <p:cNvSpPr txBox="1">
            <a:spLocks/>
          </p:cNvSpPr>
          <p:nvPr/>
        </p:nvSpPr>
        <p:spPr>
          <a:xfrm>
            <a:off x="4968283" y="5325878"/>
            <a:ext cx="4656564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OpenGL Shading Language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0036093-E090-42A7-8074-E5A526ACEC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569" y="5255824"/>
            <a:ext cx="1556282" cy="648450"/>
          </a:xfrm>
          <a:prstGeom prst="rect">
            <a:avLst/>
          </a:prstGeom>
        </p:spPr>
      </p:pic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5961D282-2923-4ED7-AED1-144123674698}"/>
              </a:ext>
            </a:extLst>
          </p:cNvPr>
          <p:cNvSpPr txBox="1">
            <a:spLocks/>
          </p:cNvSpPr>
          <p:nvPr/>
        </p:nvSpPr>
        <p:spPr>
          <a:xfrm>
            <a:off x="5542675" y="2902775"/>
            <a:ext cx="6649325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(Unreal Engine)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965309BF-DCE0-475D-A810-10FBA96D2F5C}"/>
              </a:ext>
            </a:extLst>
          </p:cNvPr>
          <p:cNvSpPr txBox="1">
            <a:spLocks/>
          </p:cNvSpPr>
          <p:nvPr/>
        </p:nvSpPr>
        <p:spPr>
          <a:xfrm>
            <a:off x="5542675" y="4368726"/>
            <a:ext cx="6649325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(Unity)</a:t>
            </a:r>
          </a:p>
        </p:txBody>
      </p:sp>
    </p:spTree>
    <p:extLst>
      <p:ext uri="{BB962C8B-B14F-4D97-AF65-F5344CB8AC3E}">
        <p14:creationId xmlns:p14="http://schemas.microsoft.com/office/powerpoint/2010/main" val="26162545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59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Similar structures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E319D9-F954-452A-823E-6D782AEFD806}"/>
              </a:ext>
            </a:extLst>
          </p:cNvPr>
          <p:cNvSpPr txBox="1">
            <a:spLocks/>
          </p:cNvSpPr>
          <p:nvPr/>
        </p:nvSpPr>
        <p:spPr>
          <a:xfrm>
            <a:off x="838199" y="1966030"/>
            <a:ext cx="3960043" cy="526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accent1"/>
                </a:solidFill>
              </a:rPr>
              <a:t>A sample Cg vertex shader: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E66BD4D-07EA-4E55-A155-0A318EEF0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125" y="1642825"/>
            <a:ext cx="5829300" cy="4295775"/>
          </a:xfrm>
          <a:prstGeom prst="rect">
            <a:avLst/>
          </a:prstGeom>
        </p:spPr>
      </p:pic>
      <p:sp>
        <p:nvSpPr>
          <p:cNvPr id="7" name="Accolade ouvrante 6">
            <a:extLst>
              <a:ext uri="{FF2B5EF4-FFF2-40B4-BE49-F238E27FC236}">
                <a16:creationId xmlns:a16="http://schemas.microsoft.com/office/drawing/2014/main" id="{0C604ED1-361F-47F1-92B8-017DB0690317}"/>
              </a:ext>
            </a:extLst>
          </p:cNvPr>
          <p:cNvSpPr/>
          <p:nvPr/>
        </p:nvSpPr>
        <p:spPr>
          <a:xfrm>
            <a:off x="4928285" y="1642825"/>
            <a:ext cx="133908" cy="2498406"/>
          </a:xfrm>
          <a:prstGeom prst="leftBrac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C88B276-FE01-466F-A03C-8972816B6977}"/>
              </a:ext>
            </a:extLst>
          </p:cNvPr>
          <p:cNvSpPr txBox="1"/>
          <p:nvPr/>
        </p:nvSpPr>
        <p:spPr>
          <a:xfrm>
            <a:off x="2185096" y="2688508"/>
            <a:ext cx="27431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70AD47"/>
                </a:solidFill>
              </a:rPr>
              <a:t>Types </a:t>
            </a:r>
            <a:r>
              <a:rPr lang="fr-CH" dirty="0" err="1">
                <a:solidFill>
                  <a:srgbClr val="70AD47"/>
                </a:solidFill>
              </a:rPr>
              <a:t>definition</a:t>
            </a:r>
            <a:r>
              <a:rPr lang="fr-CH" dirty="0">
                <a:solidFill>
                  <a:srgbClr val="70AD47"/>
                </a:solidFill>
              </a:rPr>
              <a:t> 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F355F19-929F-4DD3-AB4C-96F583F7CEBD}"/>
              </a:ext>
            </a:extLst>
          </p:cNvPr>
          <p:cNvCxnSpPr>
            <a:cxnSpLocks/>
          </p:cNvCxnSpPr>
          <p:nvPr/>
        </p:nvCxnSpPr>
        <p:spPr>
          <a:xfrm>
            <a:off x="7579150" y="4729800"/>
            <a:ext cx="7258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9477FF2-B71C-4315-8328-3F8F8720FD62}"/>
              </a:ext>
            </a:extLst>
          </p:cNvPr>
          <p:cNvCxnSpPr>
            <a:cxnSpLocks/>
          </p:cNvCxnSpPr>
          <p:nvPr/>
        </p:nvCxnSpPr>
        <p:spPr>
          <a:xfrm flipH="1">
            <a:off x="8262353" y="3949727"/>
            <a:ext cx="574357" cy="4584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940C5D8-AD5C-4F02-8E9E-F61B54FA9267}"/>
              </a:ext>
            </a:extLst>
          </p:cNvPr>
          <p:cNvSpPr txBox="1"/>
          <p:nvPr/>
        </p:nvSpPr>
        <p:spPr>
          <a:xfrm>
            <a:off x="8262353" y="3551425"/>
            <a:ext cx="27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FF0000"/>
                </a:solidFill>
              </a:rPr>
              <a:t>Uniform keyword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B3E0B84-20BE-4A00-BB43-D89E8EBC9DD8}"/>
              </a:ext>
            </a:extLst>
          </p:cNvPr>
          <p:cNvCxnSpPr>
            <a:cxnSpLocks/>
          </p:cNvCxnSpPr>
          <p:nvPr/>
        </p:nvCxnSpPr>
        <p:spPr>
          <a:xfrm>
            <a:off x="4665693" y="4783830"/>
            <a:ext cx="525183" cy="24003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96C5B155-FF8B-4C5E-8EF1-664438D76482}"/>
              </a:ext>
            </a:extLst>
          </p:cNvPr>
          <p:cNvSpPr txBox="1"/>
          <p:nvPr/>
        </p:nvSpPr>
        <p:spPr>
          <a:xfrm>
            <a:off x="2082712" y="4406634"/>
            <a:ext cx="2743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>
                <a:solidFill>
                  <a:srgbClr val="00B0F0"/>
                </a:solidFill>
              </a:rPr>
              <a:t>Calculate</a:t>
            </a:r>
            <a:r>
              <a:rPr lang="fr-CH" dirty="0">
                <a:solidFill>
                  <a:srgbClr val="00B0F0"/>
                </a:solidFill>
              </a:rPr>
              <a:t> output </a:t>
            </a:r>
            <a:r>
              <a:rPr lang="fr-CH" dirty="0" err="1">
                <a:solidFill>
                  <a:srgbClr val="00B0F0"/>
                </a:solidFill>
              </a:rPr>
              <a:t>coordinates</a:t>
            </a:r>
            <a:r>
              <a:rPr lang="fr-CH" dirty="0">
                <a:solidFill>
                  <a:srgbClr val="00B0F0"/>
                </a:solidFill>
              </a:rPr>
              <a:t> &amp; </a:t>
            </a:r>
            <a:r>
              <a:rPr lang="fr-CH" dirty="0" err="1">
                <a:solidFill>
                  <a:srgbClr val="00B0F0"/>
                </a:solidFill>
              </a:rPr>
              <a:t>colors</a:t>
            </a:r>
            <a:endParaRPr lang="fr-CH" dirty="0">
              <a:solidFill>
                <a:srgbClr val="00B0F0"/>
              </a:solidFill>
            </a:endParaRPr>
          </a:p>
        </p:txBody>
      </p:sp>
      <p:sp>
        <p:nvSpPr>
          <p:cNvPr id="27" name="Accolade ouvrante 26">
            <a:extLst>
              <a:ext uri="{FF2B5EF4-FFF2-40B4-BE49-F238E27FC236}">
                <a16:creationId xmlns:a16="http://schemas.microsoft.com/office/drawing/2014/main" id="{F169A5C5-1A90-4BFE-B606-EF1546A800E9}"/>
              </a:ext>
            </a:extLst>
          </p:cNvPr>
          <p:cNvSpPr/>
          <p:nvPr/>
        </p:nvSpPr>
        <p:spPr>
          <a:xfrm>
            <a:off x="5401854" y="4894421"/>
            <a:ext cx="91166" cy="499584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A4B28C70-46DC-41D5-972A-8F22CAA8C4BF}"/>
              </a:ext>
            </a:extLst>
          </p:cNvPr>
          <p:cNvCxnSpPr>
            <a:cxnSpLocks/>
          </p:cNvCxnSpPr>
          <p:nvPr/>
        </p:nvCxnSpPr>
        <p:spPr>
          <a:xfrm>
            <a:off x="5571241" y="5589210"/>
            <a:ext cx="97096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578012A2-F0BD-44A7-A95F-D263A9C802D5}"/>
              </a:ext>
            </a:extLst>
          </p:cNvPr>
          <p:cNvCxnSpPr>
            <a:cxnSpLocks/>
          </p:cNvCxnSpPr>
          <p:nvPr/>
        </p:nvCxnSpPr>
        <p:spPr>
          <a:xfrm flipV="1">
            <a:off x="5290403" y="5706931"/>
            <a:ext cx="405233" cy="38958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A6C8529D-F02D-4F20-B90A-8499D755BD1A}"/>
              </a:ext>
            </a:extLst>
          </p:cNvPr>
          <p:cNvSpPr txBox="1"/>
          <p:nvPr/>
        </p:nvSpPr>
        <p:spPr>
          <a:xfrm>
            <a:off x="3623644" y="6123543"/>
            <a:ext cx="274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solidFill>
                  <a:srgbClr val="7030A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56274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4" grpId="0"/>
      <p:bldP spid="22" grpId="0"/>
      <p:bldP spid="27" grpId="0" animBg="1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A733DEE1-0301-4B9D-9942-D383DF49F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603" y="2916958"/>
            <a:ext cx="1024084" cy="1024084"/>
          </a:xfrm>
          <a:prstGeom prst="rect">
            <a:avLst/>
          </a:prstGeom>
        </p:spPr>
      </p:pic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19A3BD12-4C0B-4A06-B5FD-F84DEC450C5F}"/>
              </a:ext>
            </a:extLst>
          </p:cNvPr>
          <p:cNvSpPr txBox="1">
            <a:spLocks/>
          </p:cNvSpPr>
          <p:nvPr/>
        </p:nvSpPr>
        <p:spPr>
          <a:xfrm>
            <a:off x="4606701" y="3140009"/>
            <a:ext cx="6497656" cy="762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Work with the representation of the data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&amp; abstract the types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5B486B-8A3A-47C0-9EC2-89C49145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Goal of the project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6</a:t>
            </a:fld>
            <a:endParaRPr lang="fr-FR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5EC7A652-138C-4BEF-8D57-7EF8ABE1E42D}"/>
              </a:ext>
            </a:extLst>
          </p:cNvPr>
          <p:cNvSpPr txBox="1">
            <a:spLocks/>
          </p:cNvSpPr>
          <p:nvPr/>
        </p:nvSpPr>
        <p:spPr>
          <a:xfrm>
            <a:off x="4606701" y="4661411"/>
            <a:ext cx="4656564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Construct a DSL for shaders</a:t>
            </a:r>
          </a:p>
        </p:txBody>
      </p:sp>
      <p:pic>
        <p:nvPicPr>
          <p:cNvPr id="19" name="Graphique 18" descr="Marteau">
            <a:extLst>
              <a:ext uri="{FF2B5EF4-FFF2-40B4-BE49-F238E27FC236}">
                <a16:creationId xmlns:a16="http://schemas.microsoft.com/office/drawing/2014/main" id="{FCA42C31-0B87-4869-B040-DEDFD4718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77330" y="4444537"/>
            <a:ext cx="950630" cy="95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1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60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Same abstraction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8F89060-8800-4BFF-A10B-023299785F47}"/>
              </a:ext>
            </a:extLst>
          </p:cNvPr>
          <p:cNvSpPr txBox="1">
            <a:spLocks/>
          </p:cNvSpPr>
          <p:nvPr/>
        </p:nvSpPr>
        <p:spPr>
          <a:xfrm>
            <a:off x="3306609" y="3035321"/>
            <a:ext cx="7268066" cy="526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different shader languages are very similar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72F59D98-81B4-4A18-ADA9-9292987046AD}"/>
              </a:ext>
            </a:extLst>
          </p:cNvPr>
          <p:cNvSpPr txBox="1">
            <a:spLocks/>
          </p:cNvSpPr>
          <p:nvPr/>
        </p:nvSpPr>
        <p:spPr>
          <a:xfrm>
            <a:off x="2808368" y="4255044"/>
            <a:ext cx="7945225" cy="526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We could therefore use the same abstraction for any language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7CA7A33-6580-42DA-BC2B-7D1F2AA60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209" y="2734066"/>
            <a:ext cx="838200" cy="78105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B540522-8AE8-47BA-AA66-F85110A44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409" y="2734066"/>
            <a:ext cx="857250" cy="857250"/>
          </a:xfrm>
          <a:prstGeom prst="rect">
            <a:avLst/>
          </a:prstGeom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06A22E0C-9CB3-4E47-8CFB-E19C2E2B2AF6}"/>
              </a:ext>
            </a:extLst>
          </p:cNvPr>
          <p:cNvGrpSpPr/>
          <p:nvPr/>
        </p:nvGrpSpPr>
        <p:grpSpPr>
          <a:xfrm>
            <a:off x="1509726" y="3892571"/>
            <a:ext cx="1017900" cy="1075178"/>
            <a:chOff x="1367868" y="4335809"/>
            <a:chExt cx="1110596" cy="1169445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9B05512A-4F2F-4071-93C3-84B648ADC5C6}"/>
                </a:ext>
              </a:extLst>
            </p:cNvPr>
            <p:cNvSpPr/>
            <p:nvPr/>
          </p:nvSpPr>
          <p:spPr>
            <a:xfrm>
              <a:off x="1367868" y="4335809"/>
              <a:ext cx="1110596" cy="116944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9BF6F777-CA23-4D92-A70E-A25A1155F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2962" y="4558242"/>
              <a:ext cx="762181" cy="7621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56611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61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Domain-Specific Language (DSL)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8F89060-8800-4BFF-A10B-023299785F47}"/>
              </a:ext>
            </a:extLst>
          </p:cNvPr>
          <p:cNvSpPr txBox="1">
            <a:spLocks/>
          </p:cNvSpPr>
          <p:nvPr/>
        </p:nvSpPr>
        <p:spPr>
          <a:xfrm>
            <a:off x="2246465" y="2855770"/>
            <a:ext cx="7699070" cy="8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 DSL is a programming language whose specifications allow to overcome some constraints in a specific domain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E6B21533-B620-4175-B72C-BB75797877DC}"/>
              </a:ext>
            </a:extLst>
          </p:cNvPr>
          <p:cNvSpPr txBox="1">
            <a:spLocks/>
          </p:cNvSpPr>
          <p:nvPr/>
        </p:nvSpPr>
        <p:spPr>
          <a:xfrm>
            <a:off x="2246465" y="4358068"/>
            <a:ext cx="7699070" cy="8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specific domain will be for us the shaders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and especially vertex &amp; fragment shaders</a:t>
            </a:r>
          </a:p>
        </p:txBody>
      </p:sp>
    </p:spTree>
    <p:extLst>
      <p:ext uri="{BB962C8B-B14F-4D97-AF65-F5344CB8AC3E}">
        <p14:creationId xmlns:p14="http://schemas.microsoft.com/office/powerpoint/2010/main" val="27294183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62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44113DC-9BE5-4CA8-912C-994A92A4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Advantages &amp; disadvantages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8F89060-8800-4BFF-A10B-023299785F47}"/>
              </a:ext>
            </a:extLst>
          </p:cNvPr>
          <p:cNvSpPr txBox="1">
            <a:spLocks/>
          </p:cNvSpPr>
          <p:nvPr/>
        </p:nvSpPr>
        <p:spPr>
          <a:xfrm>
            <a:off x="3954625" y="2782413"/>
            <a:ext cx="5477069" cy="8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6"/>
                </a:solidFill>
                <a:latin typeface="+mj-lt"/>
              </a:rPr>
              <a:t>A DSL will allow us to gain in productivity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1AF80255-2E87-4E37-B53D-72ADD3C7ECCE}"/>
              </a:ext>
            </a:extLst>
          </p:cNvPr>
          <p:cNvSpPr txBox="1">
            <a:spLocks/>
          </p:cNvSpPr>
          <p:nvPr/>
        </p:nvSpPr>
        <p:spPr>
          <a:xfrm>
            <a:off x="4080587" y="3376932"/>
            <a:ext cx="5225143" cy="8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6"/>
                </a:solidFill>
                <a:latin typeface="+mj-lt"/>
              </a:rPr>
              <a:t>DSL can be reused for other purposes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750862-F21A-426A-AE3E-52C1B1F2E83F}"/>
              </a:ext>
            </a:extLst>
          </p:cNvPr>
          <p:cNvSpPr txBox="1">
            <a:spLocks/>
          </p:cNvSpPr>
          <p:nvPr/>
        </p:nvSpPr>
        <p:spPr>
          <a:xfrm>
            <a:off x="3470986" y="4804651"/>
            <a:ext cx="6444344" cy="83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These new languages can be redundant &amp; not standard</a:t>
            </a:r>
          </a:p>
        </p:txBody>
      </p:sp>
      <p:pic>
        <p:nvPicPr>
          <p:cNvPr id="10" name="Graphique 9" descr="Fermer">
            <a:extLst>
              <a:ext uri="{FF2B5EF4-FFF2-40B4-BE49-F238E27FC236}">
                <a16:creationId xmlns:a16="http://schemas.microsoft.com/office/drawing/2014/main" id="{149CB6DC-7B5B-46F1-953D-5C5DE1B52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13043" y="4601925"/>
            <a:ext cx="725855" cy="725855"/>
          </a:xfrm>
          <a:prstGeom prst="rect">
            <a:avLst/>
          </a:prstGeom>
        </p:spPr>
      </p:pic>
      <p:pic>
        <p:nvPicPr>
          <p:cNvPr id="12" name="Graphique 11" descr="Coche">
            <a:extLst>
              <a:ext uri="{FF2B5EF4-FFF2-40B4-BE49-F238E27FC236}">
                <a16:creationId xmlns:a16="http://schemas.microsoft.com/office/drawing/2014/main" id="{446634A6-0D82-4A98-ACDC-C8D17DA396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13043" y="2889758"/>
            <a:ext cx="725855" cy="72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681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B486B-8A3A-47C0-9EC2-89C49145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Work incoming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63</a:t>
            </a:fld>
            <a:endParaRPr lang="fr-FR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1761A191-46BE-4189-B124-23FA10410341}"/>
              </a:ext>
            </a:extLst>
          </p:cNvPr>
          <p:cNvSpPr txBox="1">
            <a:spLocks/>
          </p:cNvSpPr>
          <p:nvPr/>
        </p:nvSpPr>
        <p:spPr>
          <a:xfrm>
            <a:off x="4116509" y="2747284"/>
            <a:ext cx="3924298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Begin to work with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Rendery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ECDDF823-C45A-4785-9888-DDF13C8FA334}"/>
              </a:ext>
            </a:extLst>
          </p:cNvPr>
          <p:cNvSpPr txBox="1">
            <a:spLocks/>
          </p:cNvSpPr>
          <p:nvPr/>
        </p:nvSpPr>
        <p:spPr>
          <a:xfrm>
            <a:off x="4116508" y="3806000"/>
            <a:ext cx="6337817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To document more about other shader languages</a:t>
            </a:r>
          </a:p>
        </p:txBody>
      </p:sp>
      <p:pic>
        <p:nvPicPr>
          <p:cNvPr id="7" name="Image 6" descr="Une image contenant conteneur, table, assis, boîte&#10;&#10;Description générée automatiquement">
            <a:extLst>
              <a:ext uri="{FF2B5EF4-FFF2-40B4-BE49-F238E27FC236}">
                <a16:creationId xmlns:a16="http://schemas.microsoft.com/office/drawing/2014/main" id="{3FA3D6D4-8087-4C8A-8DCE-12E679DC6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743" y="2527791"/>
            <a:ext cx="938324" cy="864580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AB56FA63-AE52-40C7-BD18-B8664F61611B}"/>
              </a:ext>
            </a:extLst>
          </p:cNvPr>
          <p:cNvSpPr txBox="1">
            <a:spLocks/>
          </p:cNvSpPr>
          <p:nvPr/>
        </p:nvSpPr>
        <p:spPr>
          <a:xfrm>
            <a:off x="4116509" y="4874143"/>
            <a:ext cx="5163712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Learn more about DSL &amp; SIMD language</a:t>
            </a:r>
          </a:p>
        </p:txBody>
      </p:sp>
      <p:pic>
        <p:nvPicPr>
          <p:cNvPr id="10" name="Graphique 9" descr="Toque d'étudiant">
            <a:extLst>
              <a:ext uri="{FF2B5EF4-FFF2-40B4-BE49-F238E27FC236}">
                <a16:creationId xmlns:a16="http://schemas.microsoft.com/office/drawing/2014/main" id="{E9E10592-EBC4-4D9D-B3BC-98199B0BA3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53561" y="4533336"/>
            <a:ext cx="886688" cy="995338"/>
          </a:xfrm>
          <a:prstGeom prst="rect">
            <a:avLst/>
          </a:prstGeom>
        </p:spPr>
      </p:pic>
      <p:pic>
        <p:nvPicPr>
          <p:cNvPr id="12" name="Graphique 11" descr="Livres">
            <a:extLst>
              <a:ext uri="{FF2B5EF4-FFF2-40B4-BE49-F238E27FC236}">
                <a16:creationId xmlns:a16="http://schemas.microsoft.com/office/drawing/2014/main" id="{9B870CD4-9704-4D3D-AF96-10BC329792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81273" y="3634953"/>
            <a:ext cx="858976" cy="8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175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B486B-8A3A-47C0-9EC2-89C49145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64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4BA1EB8-6152-4E7F-B0B9-8F46E6E3A315}"/>
              </a:ext>
            </a:extLst>
          </p:cNvPr>
          <p:cNvSpPr txBox="1"/>
          <p:nvPr/>
        </p:nvSpPr>
        <p:spPr>
          <a:xfrm>
            <a:off x="1934851" y="3350567"/>
            <a:ext cx="3975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hlinkClick r:id="rId3"/>
              </a:rPr>
              <a:t>https://fr.wikipedia.org/wiki/Shader</a:t>
            </a:r>
            <a:endParaRPr lang="fr-CH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0DC7B7C-CAD9-49BA-8C99-FED405DED307}"/>
              </a:ext>
            </a:extLst>
          </p:cNvPr>
          <p:cNvSpPr txBox="1"/>
          <p:nvPr/>
        </p:nvSpPr>
        <p:spPr>
          <a:xfrm>
            <a:off x="1944278" y="3952935"/>
            <a:ext cx="3758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hlinkClick r:id="rId4"/>
              </a:rPr>
              <a:t>https://fr.wikipedia.org/wiki/OpenGL</a:t>
            </a:r>
            <a:endParaRPr lang="fr-CH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EAFACA9-C010-4B26-A00A-E7CAAB30B647}"/>
              </a:ext>
            </a:extLst>
          </p:cNvPr>
          <p:cNvSpPr txBox="1"/>
          <p:nvPr/>
        </p:nvSpPr>
        <p:spPr>
          <a:xfrm>
            <a:off x="1934851" y="4555303"/>
            <a:ext cx="3975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hlinkClick r:id="rId5"/>
              </a:rPr>
              <a:t>https://fr.wikipedia.org/wiki/DirectX</a:t>
            </a:r>
            <a:endParaRPr lang="fr-CH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E915351-DDB2-4882-84C4-D58988E47023}"/>
              </a:ext>
            </a:extLst>
          </p:cNvPr>
          <p:cNvSpPr txBox="1"/>
          <p:nvPr/>
        </p:nvSpPr>
        <p:spPr>
          <a:xfrm>
            <a:off x="6497423" y="3348131"/>
            <a:ext cx="4589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hlinkClick r:id="rId6"/>
              </a:rPr>
              <a:t>https://github.com/RenderyEngine/Rendery</a:t>
            </a:r>
            <a:endParaRPr lang="fr-CH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071BBBF-79B3-46D7-9F38-6CD33E80224F}"/>
              </a:ext>
            </a:extLst>
          </p:cNvPr>
          <p:cNvSpPr txBox="1"/>
          <p:nvPr/>
        </p:nvSpPr>
        <p:spPr>
          <a:xfrm>
            <a:off x="6497423" y="2741341"/>
            <a:ext cx="3758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hlinkClick r:id="rId7"/>
              </a:rPr>
              <a:t>https://developer.apple.com/metal</a:t>
            </a:r>
            <a:endParaRPr lang="fr-CH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38E0960-2982-4E15-9416-A5BBD51638F3}"/>
              </a:ext>
            </a:extLst>
          </p:cNvPr>
          <p:cNvSpPr txBox="1"/>
          <p:nvPr/>
        </p:nvSpPr>
        <p:spPr>
          <a:xfrm>
            <a:off x="1944278" y="2747206"/>
            <a:ext cx="2967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hlinkClick r:id="rId8"/>
              </a:rPr>
              <a:t>https://learnopengl.com</a:t>
            </a:r>
            <a:endParaRPr lang="fr-CH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85BBF22-AA99-4BCB-B070-C8EB4A9E55DC}"/>
              </a:ext>
            </a:extLst>
          </p:cNvPr>
          <p:cNvSpPr txBox="1"/>
          <p:nvPr/>
        </p:nvSpPr>
        <p:spPr>
          <a:xfrm>
            <a:off x="6497423" y="3952935"/>
            <a:ext cx="37589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latin typeface="+mj-lt"/>
                <a:hlinkClick r:id="rId9"/>
              </a:rPr>
              <a:t>https://www.khronos.org/opengl/wiki</a:t>
            </a:r>
            <a:br>
              <a:rPr lang="fr-CH" dirty="0">
                <a:latin typeface="+mj-lt"/>
              </a:rPr>
            </a:br>
            <a:endParaRPr lang="fr-CH" dirty="0">
              <a:latin typeface="+mj-lt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9B607D2-0B14-4685-9C43-3118BAA0742B}"/>
              </a:ext>
            </a:extLst>
          </p:cNvPr>
          <p:cNvSpPr txBox="1"/>
          <p:nvPr/>
        </p:nvSpPr>
        <p:spPr>
          <a:xfrm>
            <a:off x="6497423" y="459926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latin typeface="+mj-lt"/>
                <a:hlinkClick r:id="rId10"/>
              </a:rPr>
              <a:t>https://en.wikipedia.org/wiki/Domain-specific_language</a:t>
            </a:r>
            <a:r>
              <a:rPr lang="fr-CH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56340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C2F34F-DCDE-465C-A3DE-481AC4920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2667"/>
            <a:ext cx="9144000" cy="87329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Working with shaders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637B61-391D-4E84-ABBC-EE954E5F5E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Patrick SARDINHA</a:t>
            </a:r>
          </a:p>
        </p:txBody>
      </p:sp>
    </p:spTree>
    <p:extLst>
      <p:ext uri="{BB962C8B-B14F-4D97-AF65-F5344CB8AC3E}">
        <p14:creationId xmlns:p14="http://schemas.microsoft.com/office/powerpoint/2010/main" val="855027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B486B-8A3A-47C0-9EC2-89C49145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Road map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7</a:t>
            </a:fld>
            <a:endParaRPr lang="fr-FR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56A2EBD1-1E54-44FF-854F-13F540347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56690"/>
            <a:ext cx="10820400" cy="489966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A1A4FDAC-E0DF-4582-979E-F74FB02E7D29}"/>
              </a:ext>
            </a:extLst>
          </p:cNvPr>
          <p:cNvSpPr txBox="1"/>
          <p:nvPr/>
        </p:nvSpPr>
        <p:spPr>
          <a:xfrm>
            <a:off x="772998" y="1868350"/>
            <a:ext cx="122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dirty="0" err="1">
                <a:solidFill>
                  <a:schemeClr val="bg1"/>
                </a:solidFill>
              </a:rPr>
              <a:t>Learn</a:t>
            </a:r>
            <a:r>
              <a:rPr lang="fr-CH" b="1" dirty="0">
                <a:solidFill>
                  <a:schemeClr val="bg1"/>
                </a:solidFill>
              </a:rPr>
              <a:t> about concepts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C84C9BD-5AE1-4158-88B4-AAB2F35B4570}"/>
              </a:ext>
            </a:extLst>
          </p:cNvPr>
          <p:cNvSpPr txBox="1"/>
          <p:nvPr/>
        </p:nvSpPr>
        <p:spPr>
          <a:xfrm>
            <a:off x="2593942" y="1858923"/>
            <a:ext cx="122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dirty="0" err="1">
                <a:solidFill>
                  <a:schemeClr val="bg1"/>
                </a:solidFill>
              </a:rPr>
              <a:t>Learn</a:t>
            </a:r>
            <a:r>
              <a:rPr lang="fr-CH" b="1" dirty="0">
                <a:solidFill>
                  <a:schemeClr val="bg1"/>
                </a:solidFill>
              </a:rPr>
              <a:t> </a:t>
            </a:r>
            <a:br>
              <a:rPr lang="fr-CH" b="1" dirty="0">
                <a:solidFill>
                  <a:schemeClr val="bg1"/>
                </a:solidFill>
              </a:rPr>
            </a:br>
            <a:r>
              <a:rPr lang="fr-CH" b="1" dirty="0">
                <a:solidFill>
                  <a:schemeClr val="bg1"/>
                </a:solidFill>
              </a:rPr>
              <a:t>&amp; </a:t>
            </a:r>
            <a:r>
              <a:rPr lang="fr-CH" b="1" dirty="0" err="1">
                <a:solidFill>
                  <a:schemeClr val="bg1"/>
                </a:solidFill>
              </a:rPr>
              <a:t>work</a:t>
            </a:r>
            <a:r>
              <a:rPr lang="fr-CH" b="1" dirty="0">
                <a:solidFill>
                  <a:schemeClr val="bg1"/>
                </a:solidFill>
              </a:rPr>
              <a:t> </a:t>
            </a:r>
            <a:r>
              <a:rPr lang="fr-CH" b="1" dirty="0" err="1">
                <a:solidFill>
                  <a:schemeClr val="bg1"/>
                </a:solidFill>
              </a:rPr>
              <a:t>with</a:t>
            </a:r>
            <a:r>
              <a:rPr lang="fr-CH" b="1" dirty="0">
                <a:solidFill>
                  <a:schemeClr val="bg1"/>
                </a:solidFill>
              </a:rPr>
              <a:t> </a:t>
            </a:r>
            <a:r>
              <a:rPr lang="fr-CH" b="1" dirty="0" err="1">
                <a:solidFill>
                  <a:schemeClr val="bg1"/>
                </a:solidFill>
              </a:rPr>
              <a:t>tools</a:t>
            </a:r>
            <a:endParaRPr lang="fr-CH" b="1" dirty="0">
              <a:solidFill>
                <a:schemeClr val="bg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22B4EEE-9645-4D05-9D23-D3D238F063C4}"/>
              </a:ext>
            </a:extLst>
          </p:cNvPr>
          <p:cNvSpPr txBox="1"/>
          <p:nvPr/>
        </p:nvSpPr>
        <p:spPr>
          <a:xfrm>
            <a:off x="4377178" y="1981472"/>
            <a:ext cx="122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dirty="0">
                <a:solidFill>
                  <a:schemeClr val="bg1"/>
                </a:solidFill>
              </a:rPr>
              <a:t>State</a:t>
            </a:r>
          </a:p>
          <a:p>
            <a:pPr algn="ctr"/>
            <a:r>
              <a:rPr lang="fr-CH" b="1" dirty="0">
                <a:solidFill>
                  <a:schemeClr val="bg1"/>
                </a:solidFill>
              </a:rPr>
              <a:t>of the </a:t>
            </a:r>
          </a:p>
          <a:p>
            <a:pPr algn="ctr"/>
            <a:r>
              <a:rPr lang="fr-CH" b="1" dirty="0">
                <a:solidFill>
                  <a:schemeClr val="bg1"/>
                </a:solidFill>
              </a:rPr>
              <a:t>art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048E45A-CCA6-4EC3-90F0-2F71E0B3DB18}"/>
              </a:ext>
            </a:extLst>
          </p:cNvPr>
          <p:cNvSpPr txBox="1"/>
          <p:nvPr/>
        </p:nvSpPr>
        <p:spPr>
          <a:xfrm>
            <a:off x="10221798" y="2848242"/>
            <a:ext cx="122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dirty="0" err="1">
                <a:solidFill>
                  <a:schemeClr val="bg1"/>
                </a:solidFill>
              </a:rPr>
              <a:t>Implement</a:t>
            </a:r>
            <a:br>
              <a:rPr lang="fr-CH" b="1" dirty="0">
                <a:solidFill>
                  <a:schemeClr val="bg1"/>
                </a:solidFill>
              </a:rPr>
            </a:br>
            <a:r>
              <a:rPr lang="fr-CH" b="1" dirty="0">
                <a:solidFill>
                  <a:schemeClr val="bg1"/>
                </a:solidFill>
              </a:rPr>
              <a:t>a solution</a:t>
            </a:r>
            <a:br>
              <a:rPr lang="fr-CH" b="1" dirty="0">
                <a:solidFill>
                  <a:schemeClr val="bg1"/>
                </a:solidFill>
              </a:rPr>
            </a:br>
            <a:r>
              <a:rPr lang="fr-CH" b="1" dirty="0">
                <a:solidFill>
                  <a:schemeClr val="bg1"/>
                </a:solidFill>
              </a:rPr>
              <a:t>+ tests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5C03188-DE41-4E94-BD1A-E8E202E2EB7F}"/>
              </a:ext>
            </a:extLst>
          </p:cNvPr>
          <p:cNvSpPr txBox="1"/>
          <p:nvPr/>
        </p:nvSpPr>
        <p:spPr>
          <a:xfrm>
            <a:off x="751002" y="4622548"/>
            <a:ext cx="122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b="1" dirty="0" err="1">
                <a:solidFill>
                  <a:schemeClr val="bg1"/>
                </a:solidFill>
              </a:rPr>
              <a:t>Writing</a:t>
            </a:r>
            <a:br>
              <a:rPr lang="fr-CH" b="1" dirty="0">
                <a:solidFill>
                  <a:schemeClr val="bg1"/>
                </a:solidFill>
              </a:rPr>
            </a:br>
            <a:r>
              <a:rPr lang="fr-CH" b="1" dirty="0">
                <a:solidFill>
                  <a:schemeClr val="bg1"/>
                </a:solidFill>
              </a:rPr>
              <a:t>of the</a:t>
            </a:r>
            <a:br>
              <a:rPr lang="fr-CH" b="1" dirty="0">
                <a:solidFill>
                  <a:schemeClr val="bg1"/>
                </a:solidFill>
              </a:rPr>
            </a:br>
            <a:r>
              <a:rPr lang="fr-CH" b="1" dirty="0">
                <a:solidFill>
                  <a:schemeClr val="bg1"/>
                </a:solidFill>
              </a:rPr>
              <a:t>report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371EFBAA-CB31-48EE-8403-AD58B0ED04DA}"/>
              </a:ext>
            </a:extLst>
          </p:cNvPr>
          <p:cNvCxnSpPr>
            <a:cxnSpLocks/>
          </p:cNvCxnSpPr>
          <p:nvPr/>
        </p:nvCxnSpPr>
        <p:spPr>
          <a:xfrm>
            <a:off x="1998483" y="2592372"/>
            <a:ext cx="620257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F7B054F9-5FD9-4CCD-991B-A1FA6F3A5943}"/>
              </a:ext>
            </a:extLst>
          </p:cNvPr>
          <p:cNvCxnSpPr>
            <a:cxnSpLocks/>
          </p:cNvCxnSpPr>
          <p:nvPr/>
        </p:nvCxnSpPr>
        <p:spPr>
          <a:xfrm>
            <a:off x="3798472" y="2607612"/>
            <a:ext cx="578706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6A48DE3D-1BD6-4344-829A-DAA961636570}"/>
              </a:ext>
            </a:extLst>
          </p:cNvPr>
          <p:cNvCxnSpPr>
            <a:cxnSpLocks/>
          </p:cNvCxnSpPr>
          <p:nvPr/>
        </p:nvCxnSpPr>
        <p:spPr>
          <a:xfrm>
            <a:off x="5581708" y="2617039"/>
            <a:ext cx="4392872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FC99B950-2E2C-4B04-9265-0E92104CB094}"/>
              </a:ext>
            </a:extLst>
          </p:cNvPr>
          <p:cNvCxnSpPr>
            <a:cxnSpLocks/>
          </p:cNvCxnSpPr>
          <p:nvPr/>
        </p:nvCxnSpPr>
        <p:spPr>
          <a:xfrm>
            <a:off x="3796567" y="2209369"/>
            <a:ext cx="603983" cy="0"/>
          </a:xfrm>
          <a:prstGeom prst="line">
            <a:avLst/>
          </a:prstGeom>
          <a:ln w="76200">
            <a:solidFill>
              <a:srgbClr val="7D37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844F1E8A-B845-4AC5-AF55-D6D29C20B9BB}"/>
              </a:ext>
            </a:extLst>
          </p:cNvPr>
          <p:cNvCxnSpPr>
            <a:cxnSpLocks/>
          </p:cNvCxnSpPr>
          <p:nvPr/>
        </p:nvCxnSpPr>
        <p:spPr>
          <a:xfrm>
            <a:off x="5564944" y="2209369"/>
            <a:ext cx="4480023" cy="0"/>
          </a:xfrm>
          <a:prstGeom prst="line">
            <a:avLst/>
          </a:prstGeom>
          <a:ln w="76200">
            <a:solidFill>
              <a:srgbClr val="7D37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D250AA70-D779-4DA3-B084-CFC12EF36B76}"/>
              </a:ext>
            </a:extLst>
          </p:cNvPr>
          <p:cNvCxnSpPr>
            <a:cxnSpLocks/>
          </p:cNvCxnSpPr>
          <p:nvPr/>
        </p:nvCxnSpPr>
        <p:spPr>
          <a:xfrm>
            <a:off x="5602663" y="2389934"/>
            <a:ext cx="4371917" cy="4615"/>
          </a:xfrm>
          <a:prstGeom prst="line">
            <a:avLst/>
          </a:prstGeom>
          <a:ln w="76200">
            <a:solidFill>
              <a:srgbClr val="FF8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DE9A9FA0-7E89-474C-80BD-2F441FED26C7}"/>
              </a:ext>
            </a:extLst>
          </p:cNvPr>
          <p:cNvSpPr/>
          <p:nvPr/>
        </p:nvSpPr>
        <p:spPr>
          <a:xfrm>
            <a:off x="9037729" y="2209369"/>
            <a:ext cx="2004316" cy="1626829"/>
          </a:xfrm>
          <a:prstGeom prst="arc">
            <a:avLst>
              <a:gd name="adj1" fmla="val 16200000"/>
              <a:gd name="adj2" fmla="val 20350864"/>
            </a:avLst>
          </a:prstGeom>
          <a:ln w="76200">
            <a:solidFill>
              <a:srgbClr val="7D37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A61C843A-A39D-4AE5-9349-DF1DB0BA8A7F}"/>
              </a:ext>
            </a:extLst>
          </p:cNvPr>
          <p:cNvSpPr/>
          <p:nvPr/>
        </p:nvSpPr>
        <p:spPr>
          <a:xfrm>
            <a:off x="9119119" y="2393031"/>
            <a:ext cx="1690024" cy="1626829"/>
          </a:xfrm>
          <a:prstGeom prst="arc">
            <a:avLst>
              <a:gd name="adj1" fmla="val 16200000"/>
              <a:gd name="adj2" fmla="val 19346443"/>
            </a:avLst>
          </a:prstGeom>
          <a:ln w="76200">
            <a:solidFill>
              <a:srgbClr val="FF8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40FD5279-80E2-46F5-8166-4024F7763AA3}"/>
              </a:ext>
            </a:extLst>
          </p:cNvPr>
          <p:cNvSpPr/>
          <p:nvPr/>
        </p:nvSpPr>
        <p:spPr>
          <a:xfrm rot="21336575" flipV="1">
            <a:off x="8732521" y="2956881"/>
            <a:ext cx="2360412" cy="1626829"/>
          </a:xfrm>
          <a:prstGeom prst="arc">
            <a:avLst>
              <a:gd name="adj1" fmla="val 16200000"/>
              <a:gd name="adj2" fmla="val 21070024"/>
            </a:avLst>
          </a:prstGeom>
          <a:ln w="76200">
            <a:solidFill>
              <a:srgbClr val="7D37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1FDCED4E-4345-477C-A64C-DDA02B7DD4DB}"/>
              </a:ext>
            </a:extLst>
          </p:cNvPr>
          <p:cNvSpPr/>
          <p:nvPr/>
        </p:nvSpPr>
        <p:spPr>
          <a:xfrm flipV="1">
            <a:off x="9067715" y="2538181"/>
            <a:ext cx="1690024" cy="1626829"/>
          </a:xfrm>
          <a:prstGeom prst="arc">
            <a:avLst>
              <a:gd name="adj1" fmla="val 16200000"/>
              <a:gd name="adj2" fmla="val 19346443"/>
            </a:avLst>
          </a:prstGeom>
          <a:ln w="76200">
            <a:solidFill>
              <a:srgbClr val="E857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4E9FE127-7655-47C5-B91F-F46A75D23CA6}"/>
              </a:ext>
            </a:extLst>
          </p:cNvPr>
          <p:cNvCxnSpPr>
            <a:cxnSpLocks/>
          </p:cNvCxnSpPr>
          <p:nvPr/>
        </p:nvCxnSpPr>
        <p:spPr>
          <a:xfrm>
            <a:off x="5527475" y="4165010"/>
            <a:ext cx="4392872" cy="0"/>
          </a:xfrm>
          <a:prstGeom prst="line">
            <a:avLst/>
          </a:prstGeom>
          <a:ln w="76200">
            <a:solidFill>
              <a:srgbClr val="E857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B405F7F-731F-41A2-8294-7488A5DFAC9B}"/>
              </a:ext>
            </a:extLst>
          </p:cNvPr>
          <p:cNvCxnSpPr>
            <a:cxnSpLocks/>
          </p:cNvCxnSpPr>
          <p:nvPr/>
        </p:nvCxnSpPr>
        <p:spPr>
          <a:xfrm>
            <a:off x="1976487" y="4165010"/>
            <a:ext cx="4392872" cy="0"/>
          </a:xfrm>
          <a:prstGeom prst="line">
            <a:avLst/>
          </a:prstGeom>
          <a:ln w="76200">
            <a:solidFill>
              <a:srgbClr val="E857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rc 70">
            <a:extLst>
              <a:ext uri="{FF2B5EF4-FFF2-40B4-BE49-F238E27FC236}">
                <a16:creationId xmlns:a16="http://schemas.microsoft.com/office/drawing/2014/main" id="{FFE2FE48-9265-43DE-8D76-0E02205632E9}"/>
              </a:ext>
            </a:extLst>
          </p:cNvPr>
          <p:cNvSpPr/>
          <p:nvPr/>
        </p:nvSpPr>
        <p:spPr>
          <a:xfrm rot="18940316">
            <a:off x="1103167" y="4185933"/>
            <a:ext cx="1690024" cy="1626829"/>
          </a:xfrm>
          <a:prstGeom prst="arc">
            <a:avLst>
              <a:gd name="adj1" fmla="val 15983674"/>
              <a:gd name="adj2" fmla="val 19346443"/>
            </a:avLst>
          </a:prstGeom>
          <a:ln w="76200">
            <a:solidFill>
              <a:srgbClr val="E857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B619A66D-FA3F-4A84-B395-D2D89B781A2E}"/>
              </a:ext>
            </a:extLst>
          </p:cNvPr>
          <p:cNvCxnSpPr>
            <a:cxnSpLocks/>
          </p:cNvCxnSpPr>
          <p:nvPr/>
        </p:nvCxnSpPr>
        <p:spPr>
          <a:xfrm>
            <a:off x="1976487" y="6039530"/>
            <a:ext cx="6359793" cy="0"/>
          </a:xfrm>
          <a:prstGeom prst="line">
            <a:avLst/>
          </a:prstGeom>
          <a:ln w="76200">
            <a:solidFill>
              <a:srgbClr val="E857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88CF0C6C-6BA6-432E-8208-1DBB3A3F6C43}"/>
              </a:ext>
            </a:extLst>
          </p:cNvPr>
          <p:cNvCxnSpPr>
            <a:cxnSpLocks/>
          </p:cNvCxnSpPr>
          <p:nvPr/>
        </p:nvCxnSpPr>
        <p:spPr>
          <a:xfrm>
            <a:off x="6736080" y="4583858"/>
            <a:ext cx="3248977" cy="0"/>
          </a:xfrm>
          <a:prstGeom prst="line">
            <a:avLst/>
          </a:prstGeom>
          <a:ln w="76200">
            <a:solidFill>
              <a:srgbClr val="7D37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rc 76">
            <a:extLst>
              <a:ext uri="{FF2B5EF4-FFF2-40B4-BE49-F238E27FC236}">
                <a16:creationId xmlns:a16="http://schemas.microsoft.com/office/drawing/2014/main" id="{C20BB383-E42D-458E-BD9B-2749D8B95998}"/>
              </a:ext>
            </a:extLst>
          </p:cNvPr>
          <p:cNvSpPr/>
          <p:nvPr/>
        </p:nvSpPr>
        <p:spPr>
          <a:xfrm rot="2659684" flipV="1">
            <a:off x="1023163" y="4405481"/>
            <a:ext cx="1699522" cy="1617552"/>
          </a:xfrm>
          <a:prstGeom prst="arc">
            <a:avLst>
              <a:gd name="adj1" fmla="val 15583381"/>
              <a:gd name="adj2" fmla="val 19310806"/>
            </a:avLst>
          </a:prstGeom>
          <a:ln w="76200">
            <a:solidFill>
              <a:srgbClr val="E857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0C935C01-2B2D-44F8-B139-AD87838C0C2C}"/>
              </a:ext>
            </a:extLst>
          </p:cNvPr>
          <p:cNvSpPr/>
          <p:nvPr/>
        </p:nvSpPr>
        <p:spPr>
          <a:xfrm rot="1488232" flipV="1">
            <a:off x="1429230" y="4687805"/>
            <a:ext cx="1255493" cy="940801"/>
          </a:xfrm>
          <a:prstGeom prst="arc">
            <a:avLst>
              <a:gd name="adj1" fmla="val 15893880"/>
              <a:gd name="adj2" fmla="val 18424374"/>
            </a:avLst>
          </a:prstGeom>
          <a:ln w="76200">
            <a:solidFill>
              <a:srgbClr val="409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9B986ECC-B224-4CF1-B529-E31B8672B15B}"/>
              </a:ext>
            </a:extLst>
          </p:cNvPr>
          <p:cNvCxnSpPr>
            <a:cxnSpLocks/>
          </p:cNvCxnSpPr>
          <p:nvPr/>
        </p:nvCxnSpPr>
        <p:spPr>
          <a:xfrm>
            <a:off x="2159367" y="5658530"/>
            <a:ext cx="7495173" cy="0"/>
          </a:xfrm>
          <a:prstGeom prst="line">
            <a:avLst/>
          </a:prstGeom>
          <a:ln w="76200">
            <a:solidFill>
              <a:srgbClr val="409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riangle isocèle 81">
            <a:extLst>
              <a:ext uri="{FF2B5EF4-FFF2-40B4-BE49-F238E27FC236}">
                <a16:creationId xmlns:a16="http://schemas.microsoft.com/office/drawing/2014/main" id="{D79B5B46-C77B-4436-BCD9-F9E24AFDA304}"/>
              </a:ext>
            </a:extLst>
          </p:cNvPr>
          <p:cNvSpPr/>
          <p:nvPr/>
        </p:nvSpPr>
        <p:spPr>
          <a:xfrm rot="5400000">
            <a:off x="9930016" y="2546416"/>
            <a:ext cx="223069" cy="135986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4" name="Triangle isocèle 83">
            <a:extLst>
              <a:ext uri="{FF2B5EF4-FFF2-40B4-BE49-F238E27FC236}">
                <a16:creationId xmlns:a16="http://schemas.microsoft.com/office/drawing/2014/main" id="{34958711-865A-463D-96EA-23C877985B19}"/>
              </a:ext>
            </a:extLst>
          </p:cNvPr>
          <p:cNvSpPr/>
          <p:nvPr/>
        </p:nvSpPr>
        <p:spPr>
          <a:xfrm rot="16200000" flipH="1">
            <a:off x="6556552" y="4514505"/>
            <a:ext cx="223069" cy="135986"/>
          </a:xfrm>
          <a:prstGeom prst="triangle">
            <a:avLst/>
          </a:prstGeom>
          <a:solidFill>
            <a:srgbClr val="7D377F"/>
          </a:solidFill>
          <a:ln>
            <a:solidFill>
              <a:srgbClr val="7D3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8" name="Triangle isocèle 87">
            <a:extLst>
              <a:ext uri="{FF2B5EF4-FFF2-40B4-BE49-F238E27FC236}">
                <a16:creationId xmlns:a16="http://schemas.microsoft.com/office/drawing/2014/main" id="{98F56459-8BB2-4E04-A1CB-1F4D0B4A5B6D}"/>
              </a:ext>
            </a:extLst>
          </p:cNvPr>
          <p:cNvSpPr/>
          <p:nvPr/>
        </p:nvSpPr>
        <p:spPr>
          <a:xfrm rot="5400000">
            <a:off x="9610998" y="5604891"/>
            <a:ext cx="223069" cy="135986"/>
          </a:xfrm>
          <a:prstGeom prst="triangle">
            <a:avLst/>
          </a:prstGeom>
          <a:solidFill>
            <a:srgbClr val="409E52"/>
          </a:solidFill>
          <a:ln>
            <a:solidFill>
              <a:srgbClr val="409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0" name="Triangle isocèle 89">
            <a:extLst>
              <a:ext uri="{FF2B5EF4-FFF2-40B4-BE49-F238E27FC236}">
                <a16:creationId xmlns:a16="http://schemas.microsoft.com/office/drawing/2014/main" id="{28A9B214-09A5-4E52-9741-546AD206CB99}"/>
              </a:ext>
            </a:extLst>
          </p:cNvPr>
          <p:cNvSpPr/>
          <p:nvPr/>
        </p:nvSpPr>
        <p:spPr>
          <a:xfrm rot="5400000">
            <a:off x="8249033" y="5971537"/>
            <a:ext cx="223069" cy="135986"/>
          </a:xfrm>
          <a:prstGeom prst="triangle">
            <a:avLst/>
          </a:prstGeom>
          <a:solidFill>
            <a:srgbClr val="E8570E"/>
          </a:solidFill>
          <a:ln>
            <a:solidFill>
              <a:srgbClr val="E857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386CA7BF-5856-4596-8D68-16F32C050E1F}"/>
              </a:ext>
            </a:extLst>
          </p:cNvPr>
          <p:cNvCxnSpPr>
            <a:cxnSpLocks/>
          </p:cNvCxnSpPr>
          <p:nvPr/>
        </p:nvCxnSpPr>
        <p:spPr>
          <a:xfrm>
            <a:off x="2159367" y="4369725"/>
            <a:ext cx="3694678" cy="0"/>
          </a:xfrm>
          <a:prstGeom prst="line">
            <a:avLst/>
          </a:prstGeom>
          <a:ln w="76200">
            <a:solidFill>
              <a:srgbClr val="409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c 93">
            <a:extLst>
              <a:ext uri="{FF2B5EF4-FFF2-40B4-BE49-F238E27FC236}">
                <a16:creationId xmlns:a16="http://schemas.microsoft.com/office/drawing/2014/main" id="{745F26F1-9F55-4206-ABC5-7EDD469F702B}"/>
              </a:ext>
            </a:extLst>
          </p:cNvPr>
          <p:cNvSpPr/>
          <p:nvPr/>
        </p:nvSpPr>
        <p:spPr>
          <a:xfrm rot="20111768">
            <a:off x="1438253" y="4406691"/>
            <a:ext cx="1255493" cy="940801"/>
          </a:xfrm>
          <a:prstGeom prst="arc">
            <a:avLst>
              <a:gd name="adj1" fmla="val 14981992"/>
              <a:gd name="adj2" fmla="val 18424374"/>
            </a:avLst>
          </a:prstGeom>
          <a:ln w="76200">
            <a:solidFill>
              <a:srgbClr val="409E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1848AC1-51C9-4517-A318-36ACE7D56A33}"/>
              </a:ext>
            </a:extLst>
          </p:cNvPr>
          <p:cNvSpPr/>
          <p:nvPr/>
        </p:nvSpPr>
        <p:spPr>
          <a:xfrm>
            <a:off x="4359713" y="1821077"/>
            <a:ext cx="1261229" cy="1240705"/>
          </a:xfrm>
          <a:prstGeom prst="ellipse">
            <a:avLst/>
          </a:prstGeom>
          <a:noFill/>
          <a:ln w="57150">
            <a:solidFill>
              <a:srgbClr val="FF8B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AEFFB9C-EB96-4E4D-B892-7BAA84E9904C}"/>
              </a:ext>
            </a:extLst>
          </p:cNvPr>
          <p:cNvSpPr/>
          <p:nvPr/>
        </p:nvSpPr>
        <p:spPr>
          <a:xfrm>
            <a:off x="2583223" y="1792837"/>
            <a:ext cx="1261229" cy="1240705"/>
          </a:xfrm>
          <a:prstGeom prst="ellipse">
            <a:avLst/>
          </a:prstGeom>
          <a:noFill/>
          <a:ln w="57150">
            <a:solidFill>
              <a:srgbClr val="7D37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FA11513-6105-41F2-850A-8B3B09F07082}"/>
              </a:ext>
            </a:extLst>
          </p:cNvPr>
          <p:cNvSpPr/>
          <p:nvPr/>
        </p:nvSpPr>
        <p:spPr>
          <a:xfrm>
            <a:off x="752546" y="1787169"/>
            <a:ext cx="1261229" cy="1240705"/>
          </a:xfrm>
          <a:prstGeom prst="ellipse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191FD48-31EA-40A8-A15E-B85BEBC30612}"/>
              </a:ext>
            </a:extLst>
          </p:cNvPr>
          <p:cNvSpPr/>
          <p:nvPr/>
        </p:nvSpPr>
        <p:spPr>
          <a:xfrm>
            <a:off x="10203925" y="2668865"/>
            <a:ext cx="1261229" cy="1240705"/>
          </a:xfrm>
          <a:prstGeom prst="ellipse">
            <a:avLst/>
          </a:prstGeom>
          <a:noFill/>
          <a:ln w="57150">
            <a:solidFill>
              <a:srgbClr val="E857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6" name="Triangle isocèle 85">
            <a:extLst>
              <a:ext uri="{FF2B5EF4-FFF2-40B4-BE49-F238E27FC236}">
                <a16:creationId xmlns:a16="http://schemas.microsoft.com/office/drawing/2014/main" id="{EDEC8363-96E1-4233-B869-D39AFB69D3DD}"/>
              </a:ext>
            </a:extLst>
          </p:cNvPr>
          <p:cNvSpPr/>
          <p:nvPr/>
        </p:nvSpPr>
        <p:spPr>
          <a:xfrm rot="8524739" flipH="1">
            <a:off x="10516433" y="2622956"/>
            <a:ext cx="223069" cy="135986"/>
          </a:xfrm>
          <a:prstGeom prst="triangle">
            <a:avLst/>
          </a:prstGeom>
          <a:solidFill>
            <a:srgbClr val="FF8BB2"/>
          </a:solidFill>
          <a:ln>
            <a:solidFill>
              <a:srgbClr val="FF8B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6F42680-D3F9-4708-853F-E4247004C1EC}"/>
              </a:ext>
            </a:extLst>
          </p:cNvPr>
          <p:cNvSpPr/>
          <p:nvPr/>
        </p:nvSpPr>
        <p:spPr>
          <a:xfrm>
            <a:off x="767918" y="4465922"/>
            <a:ext cx="1261229" cy="1240705"/>
          </a:xfrm>
          <a:prstGeom prst="ellipse">
            <a:avLst/>
          </a:prstGeom>
          <a:noFill/>
          <a:ln w="57150">
            <a:solidFill>
              <a:srgbClr val="409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A35F68F-D9E1-4451-9BF4-BFC787FE3A3F}"/>
              </a:ext>
            </a:extLst>
          </p:cNvPr>
          <p:cNvCxnSpPr>
            <a:cxnSpLocks/>
          </p:cNvCxnSpPr>
          <p:nvPr/>
        </p:nvCxnSpPr>
        <p:spPr>
          <a:xfrm flipH="1">
            <a:off x="2309982" y="2579538"/>
            <a:ext cx="5051" cy="359737"/>
          </a:xfrm>
          <a:prstGeom prst="line">
            <a:avLst/>
          </a:prstGeom>
          <a:ln w="57150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210AB12B-BA1F-4592-8AFF-8C03B97CC887}"/>
              </a:ext>
            </a:extLst>
          </p:cNvPr>
          <p:cNvSpPr txBox="1">
            <a:spLocks/>
          </p:cNvSpPr>
          <p:nvPr/>
        </p:nvSpPr>
        <p:spPr>
          <a:xfrm>
            <a:off x="1492197" y="3031793"/>
            <a:ext cx="1645804" cy="6988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2F5597"/>
                </a:solidFill>
                <a:latin typeface="+mj-lt"/>
              </a:rPr>
              <a:t>Shaders</a:t>
            </a:r>
            <a:br>
              <a:rPr lang="en-US" sz="1600" dirty="0">
                <a:solidFill>
                  <a:srgbClr val="2F5597"/>
                </a:solidFill>
                <a:latin typeface="+mj-lt"/>
              </a:rPr>
            </a:br>
            <a:r>
              <a:rPr lang="en-US" sz="1600" dirty="0">
                <a:solidFill>
                  <a:srgbClr val="2F5597"/>
                </a:solidFill>
                <a:latin typeface="+mj-lt"/>
              </a:rPr>
              <a:t>OpenGL – GLSL</a:t>
            </a:r>
            <a:br>
              <a:rPr lang="en-US" sz="1600" dirty="0">
                <a:solidFill>
                  <a:srgbClr val="2F5597"/>
                </a:solidFill>
                <a:latin typeface="+mj-lt"/>
              </a:rPr>
            </a:br>
            <a:r>
              <a:rPr lang="en-US" sz="1600" dirty="0">
                <a:solidFill>
                  <a:srgbClr val="2F5597"/>
                </a:solidFill>
                <a:latin typeface="+mj-lt"/>
              </a:rPr>
              <a:t>DSL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0B74F7C5-ACA9-4137-9B38-91F66632D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126">
            <a:off x="9778916" y="5354737"/>
            <a:ext cx="685008" cy="68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28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8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1D80E648-B5C0-4C5C-9CA3-8BD7A38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3D space to 2D screen space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EE2465FD-AC01-419C-964E-438823D21328}"/>
              </a:ext>
            </a:extLst>
          </p:cNvPr>
          <p:cNvSpPr txBox="1">
            <a:spLocks/>
          </p:cNvSpPr>
          <p:nvPr/>
        </p:nvSpPr>
        <p:spPr>
          <a:xfrm>
            <a:off x="2847172" y="2645324"/>
            <a:ext cx="6497656" cy="7386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process of transforming 3D coordinates to 2D pixel is done by the </a:t>
            </a:r>
            <a:r>
              <a:rPr lang="en-US" sz="2400" dirty="0">
                <a:solidFill>
                  <a:schemeClr val="accent1"/>
                </a:solidFill>
                <a:latin typeface="+mj-lt"/>
              </a:rPr>
              <a:t>graphics pipeline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B7564654-5BB8-417B-8137-423999C4B08F}"/>
              </a:ext>
            </a:extLst>
          </p:cNvPr>
          <p:cNvSpPr txBox="1">
            <a:spLocks/>
          </p:cNvSpPr>
          <p:nvPr/>
        </p:nvSpPr>
        <p:spPr>
          <a:xfrm>
            <a:off x="1693821" y="4338653"/>
            <a:ext cx="8804358" cy="7386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First big part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transforms 3D coordinates into 2D coordinates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079D8588-6858-400E-A333-6A9A6146F47B}"/>
              </a:ext>
            </a:extLst>
          </p:cNvPr>
          <p:cNvSpPr txBox="1">
            <a:spLocks/>
          </p:cNvSpPr>
          <p:nvPr/>
        </p:nvSpPr>
        <p:spPr>
          <a:xfrm>
            <a:off x="1531925" y="5064218"/>
            <a:ext cx="9128150" cy="7386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Second big part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 transforms the 2D coordinates into actual colored pixels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8560751-C5B8-42F7-AD2B-1DFB0B1D9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254" y="2383158"/>
            <a:ext cx="1263024" cy="126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26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B486B-8A3A-47C0-9EC2-89C49145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Graphics pipeline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1FA65-48B9-4DDB-A5B1-9B8C335D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50125-E9A0-4599-863D-9FFBF2410172}" type="slidenum">
              <a:rPr lang="fr-FR" smtClean="0"/>
              <a:t>9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1A928B-0820-42BF-83FD-B1386853CE0D}"/>
              </a:ext>
            </a:extLst>
          </p:cNvPr>
          <p:cNvSpPr txBox="1">
            <a:spLocks/>
          </p:cNvSpPr>
          <p:nvPr/>
        </p:nvSpPr>
        <p:spPr>
          <a:xfrm>
            <a:off x="4163643" y="2928919"/>
            <a:ext cx="5329145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3 different shaders processing units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477FCA2-71A9-47D8-BCFE-B679A660101F}"/>
              </a:ext>
            </a:extLst>
          </p:cNvPr>
          <p:cNvSpPr txBox="1">
            <a:spLocks/>
          </p:cNvSpPr>
          <p:nvPr/>
        </p:nvSpPr>
        <p:spPr>
          <a:xfrm>
            <a:off x="4163643" y="5247196"/>
            <a:ext cx="6497656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Some others processes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781E951-D10D-46FB-8D77-A422CB75BA1A}"/>
              </a:ext>
            </a:extLst>
          </p:cNvPr>
          <p:cNvSpPr txBox="1">
            <a:spLocks/>
          </p:cNvSpPr>
          <p:nvPr/>
        </p:nvSpPr>
        <p:spPr>
          <a:xfrm>
            <a:off x="5070187" y="3508231"/>
            <a:ext cx="2254435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B050"/>
                </a:solidFill>
                <a:latin typeface="+mj-lt"/>
              </a:rPr>
              <a:t>Vertex Shader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708AD7C1-AB10-4239-8BF8-513430122AF0}"/>
              </a:ext>
            </a:extLst>
          </p:cNvPr>
          <p:cNvSpPr txBox="1">
            <a:spLocks/>
          </p:cNvSpPr>
          <p:nvPr/>
        </p:nvSpPr>
        <p:spPr>
          <a:xfrm>
            <a:off x="5070187" y="4030265"/>
            <a:ext cx="2465922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Geometry Shader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75724743-4BC0-488E-A19B-BF9D9921F75B}"/>
              </a:ext>
            </a:extLst>
          </p:cNvPr>
          <p:cNvSpPr txBox="1">
            <a:spLocks/>
          </p:cNvSpPr>
          <p:nvPr/>
        </p:nvSpPr>
        <p:spPr>
          <a:xfrm>
            <a:off x="5070187" y="4547148"/>
            <a:ext cx="2952014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70C0"/>
                </a:solidFill>
                <a:latin typeface="+mj-lt"/>
              </a:rPr>
              <a:t>Fragment/Pixel Shader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54F01794-8E47-4886-980C-18AEDE599D33}"/>
              </a:ext>
            </a:extLst>
          </p:cNvPr>
          <p:cNvSpPr txBox="1">
            <a:spLocks/>
          </p:cNvSpPr>
          <p:nvPr/>
        </p:nvSpPr>
        <p:spPr>
          <a:xfrm>
            <a:off x="5070187" y="5807676"/>
            <a:ext cx="2254435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7030A0"/>
                </a:solidFill>
                <a:latin typeface="+mj-lt"/>
              </a:rPr>
              <a:t>Tessellation,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9B02DA34-40EC-49D9-9B40-F78E2C65EB2F}"/>
              </a:ext>
            </a:extLst>
          </p:cNvPr>
          <p:cNvSpPr txBox="1">
            <a:spLocks/>
          </p:cNvSpPr>
          <p:nvPr/>
        </p:nvSpPr>
        <p:spPr>
          <a:xfrm>
            <a:off x="6672744" y="5788452"/>
            <a:ext cx="2465922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7030A0"/>
                </a:solidFill>
                <a:latin typeface="+mj-lt"/>
              </a:rPr>
              <a:t>Rasterization,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6D9973CF-24CE-44B0-A2ED-E2B02A8E808F}"/>
              </a:ext>
            </a:extLst>
          </p:cNvPr>
          <p:cNvSpPr txBox="1">
            <a:spLocks/>
          </p:cNvSpPr>
          <p:nvPr/>
        </p:nvSpPr>
        <p:spPr>
          <a:xfrm>
            <a:off x="8401786" y="5764079"/>
            <a:ext cx="2080820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7030A0"/>
                </a:solidFill>
                <a:latin typeface="+mj-lt"/>
              </a:rPr>
              <a:t>Color blending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3CE4C095-310D-44C7-8137-2B1669CF8010}"/>
              </a:ext>
            </a:extLst>
          </p:cNvPr>
          <p:cNvGrpSpPr/>
          <p:nvPr/>
        </p:nvGrpSpPr>
        <p:grpSpPr>
          <a:xfrm>
            <a:off x="2394263" y="2668945"/>
            <a:ext cx="1467916" cy="1553713"/>
            <a:chOff x="2441397" y="1712704"/>
            <a:chExt cx="1467916" cy="1553713"/>
          </a:xfrm>
        </p:grpSpPr>
        <p:pic>
          <p:nvPicPr>
            <p:cNvPr id="23" name="Graphique 22" descr="Engrenage">
              <a:extLst>
                <a:ext uri="{FF2B5EF4-FFF2-40B4-BE49-F238E27FC236}">
                  <a16:creationId xmlns:a16="http://schemas.microsoft.com/office/drawing/2014/main" id="{36A0C4F7-FBB7-4370-B787-C1A67DCE1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41397" y="2061009"/>
              <a:ext cx="914400" cy="914400"/>
            </a:xfrm>
            <a:prstGeom prst="rect">
              <a:avLst/>
            </a:prstGeom>
          </p:spPr>
        </p:pic>
        <p:pic>
          <p:nvPicPr>
            <p:cNvPr id="32" name="Graphique 31" descr="Engrenage">
              <a:extLst>
                <a:ext uri="{FF2B5EF4-FFF2-40B4-BE49-F238E27FC236}">
                  <a16:creationId xmlns:a16="http://schemas.microsoft.com/office/drawing/2014/main" id="{B65D942F-1CF9-433B-ABED-A9B79F5B2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706842">
              <a:off x="2994913" y="2352017"/>
              <a:ext cx="914400" cy="914400"/>
            </a:xfrm>
            <a:prstGeom prst="rect">
              <a:avLst/>
            </a:prstGeom>
          </p:spPr>
        </p:pic>
        <p:pic>
          <p:nvPicPr>
            <p:cNvPr id="33" name="Graphique 32" descr="Engrenage">
              <a:extLst>
                <a:ext uri="{FF2B5EF4-FFF2-40B4-BE49-F238E27FC236}">
                  <a16:creationId xmlns:a16="http://schemas.microsoft.com/office/drawing/2014/main" id="{C3750DC3-3E7A-4EA9-838A-295C9D982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1021025">
              <a:off x="2967588" y="1712704"/>
              <a:ext cx="914400" cy="914400"/>
            </a:xfrm>
            <a:prstGeom prst="rect">
              <a:avLst/>
            </a:prstGeom>
          </p:spPr>
        </p:pic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FBF32C51-054D-469A-9FE2-D1AFD5A19451}"/>
              </a:ext>
            </a:extLst>
          </p:cNvPr>
          <p:cNvGrpSpPr/>
          <p:nvPr/>
        </p:nvGrpSpPr>
        <p:grpSpPr>
          <a:xfrm>
            <a:off x="2703638" y="5060518"/>
            <a:ext cx="1007906" cy="1084069"/>
            <a:chOff x="2920454" y="4260458"/>
            <a:chExt cx="1007906" cy="1084069"/>
          </a:xfrm>
        </p:grpSpPr>
        <p:pic>
          <p:nvPicPr>
            <p:cNvPr id="42" name="Graphique 41" descr="Engrenage">
              <a:extLst>
                <a:ext uri="{FF2B5EF4-FFF2-40B4-BE49-F238E27FC236}">
                  <a16:creationId xmlns:a16="http://schemas.microsoft.com/office/drawing/2014/main" id="{3288B24C-12D2-48E1-90D5-67F50A7D9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920454" y="4260458"/>
              <a:ext cx="914400" cy="914400"/>
            </a:xfrm>
            <a:prstGeom prst="rect">
              <a:avLst/>
            </a:prstGeom>
          </p:spPr>
        </p:pic>
        <p:pic>
          <p:nvPicPr>
            <p:cNvPr id="44" name="Graphique 43" descr="Badge à suivre">
              <a:extLst>
                <a:ext uri="{FF2B5EF4-FFF2-40B4-BE49-F238E27FC236}">
                  <a16:creationId xmlns:a16="http://schemas.microsoft.com/office/drawing/2014/main" id="{E8F6296B-80A5-42CE-AC10-3E3C00D01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452364" y="4868531"/>
              <a:ext cx="475996" cy="475996"/>
            </a:xfrm>
            <a:prstGeom prst="rect">
              <a:avLst/>
            </a:prstGeom>
          </p:spPr>
        </p:pic>
      </p:grpSp>
      <p:sp>
        <p:nvSpPr>
          <p:cNvPr id="47" name="Espace réservé du contenu 2">
            <a:extLst>
              <a:ext uri="{FF2B5EF4-FFF2-40B4-BE49-F238E27FC236}">
                <a16:creationId xmlns:a16="http://schemas.microsoft.com/office/drawing/2014/main" id="{1E964D46-F260-4E4C-A289-26995BB1502C}"/>
              </a:ext>
            </a:extLst>
          </p:cNvPr>
          <p:cNvSpPr txBox="1">
            <a:spLocks/>
          </p:cNvSpPr>
          <p:nvPr/>
        </p:nvSpPr>
        <p:spPr>
          <a:xfrm>
            <a:off x="4163643" y="1709912"/>
            <a:ext cx="5329145" cy="516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Input &amp; Output Data</a:t>
            </a: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15D76704-5F4C-4E77-804B-ED41C3261328}"/>
              </a:ext>
            </a:extLst>
          </p:cNvPr>
          <p:cNvGrpSpPr/>
          <p:nvPr/>
        </p:nvGrpSpPr>
        <p:grpSpPr>
          <a:xfrm>
            <a:off x="2653677" y="1698353"/>
            <a:ext cx="1057867" cy="540000"/>
            <a:chOff x="2480659" y="1698353"/>
            <a:chExt cx="1057867" cy="540000"/>
          </a:xfrm>
        </p:grpSpPr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3F5C82E4-6BAD-4F41-803C-4594237B6D0C}"/>
                </a:ext>
              </a:extLst>
            </p:cNvPr>
            <p:cNvSpPr/>
            <p:nvPr/>
          </p:nvSpPr>
          <p:spPr>
            <a:xfrm>
              <a:off x="2699212" y="1698353"/>
              <a:ext cx="540000" cy="54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FD8D83C7-EF8C-45D3-A269-CEDA93B43236}"/>
                </a:ext>
              </a:extLst>
            </p:cNvPr>
            <p:cNvCxnSpPr>
              <a:cxnSpLocks/>
            </p:cNvCxnSpPr>
            <p:nvPr/>
          </p:nvCxnSpPr>
          <p:spPr>
            <a:xfrm>
              <a:off x="3044858" y="1968353"/>
              <a:ext cx="4936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>
              <a:extLst>
                <a:ext uri="{FF2B5EF4-FFF2-40B4-BE49-F238E27FC236}">
                  <a16:creationId xmlns:a16="http://schemas.microsoft.com/office/drawing/2014/main" id="{5709CF07-49FD-4AFD-B5B7-2F016E70A2A0}"/>
                </a:ext>
              </a:extLst>
            </p:cNvPr>
            <p:cNvCxnSpPr>
              <a:cxnSpLocks/>
            </p:cNvCxnSpPr>
            <p:nvPr/>
          </p:nvCxnSpPr>
          <p:spPr>
            <a:xfrm>
              <a:off x="2480659" y="1977502"/>
              <a:ext cx="49366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2514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6530</TotalTime>
  <Words>3986</Words>
  <Application>Microsoft Office PowerPoint</Application>
  <PresentationFormat>Grand écran</PresentationFormat>
  <Paragraphs>591</Paragraphs>
  <Slides>65</Slides>
  <Notes>61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65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Thème Office</vt:lpstr>
      <vt:lpstr>Image bitmap</vt:lpstr>
      <vt:lpstr>Working with shaders</vt:lpstr>
      <vt:lpstr>What’s a shader?</vt:lpstr>
      <vt:lpstr>Shaders in the Graphics Processing Unit</vt:lpstr>
      <vt:lpstr>Different languages</vt:lpstr>
      <vt:lpstr>Problem</vt:lpstr>
      <vt:lpstr>Goal of the project</vt:lpstr>
      <vt:lpstr>Road map</vt:lpstr>
      <vt:lpstr>3D space to 2D screen space</vt:lpstr>
      <vt:lpstr>Graphics pipeline</vt:lpstr>
      <vt:lpstr>Input Data</vt:lpstr>
      <vt:lpstr>Example</vt:lpstr>
      <vt:lpstr>Linking vertex attributes</vt:lpstr>
      <vt:lpstr>Example</vt:lpstr>
      <vt:lpstr>Example (Cont.)</vt:lpstr>
      <vt:lpstr>Example (Cont.)</vt:lpstr>
      <vt:lpstr>Vertex Array Object (VAO)</vt:lpstr>
      <vt:lpstr>Summary</vt:lpstr>
      <vt:lpstr>Render &amp; draw an object</vt:lpstr>
      <vt:lpstr>Vertex Shader</vt:lpstr>
      <vt:lpstr>Sample code</vt:lpstr>
      <vt:lpstr>Primitives Assembly</vt:lpstr>
      <vt:lpstr>Tessellation</vt:lpstr>
      <vt:lpstr>Geometry Shader</vt:lpstr>
      <vt:lpstr>Rasterization</vt:lpstr>
      <vt:lpstr>Clipping</vt:lpstr>
      <vt:lpstr>Fragment/Pixel Shader</vt:lpstr>
      <vt:lpstr>Sample code</vt:lpstr>
      <vt:lpstr>Compile a Shader</vt:lpstr>
      <vt:lpstr>Shader program</vt:lpstr>
      <vt:lpstr>Uniforms variables</vt:lpstr>
      <vt:lpstr>Alpha test</vt:lpstr>
      <vt:lpstr>Color Blending</vt:lpstr>
      <vt:lpstr>Example of a blending function</vt:lpstr>
      <vt:lpstr>Example (Cont.)</vt:lpstr>
      <vt:lpstr>Output Data</vt:lpstr>
      <vt:lpstr>Overall view</vt:lpstr>
      <vt:lpstr>Textures</vt:lpstr>
      <vt:lpstr>Transformations</vt:lpstr>
      <vt:lpstr>Useful matrices</vt:lpstr>
      <vt:lpstr>Sample code</vt:lpstr>
      <vt:lpstr>Coordinates system</vt:lpstr>
      <vt:lpstr>Local Space</vt:lpstr>
      <vt:lpstr>World Space</vt:lpstr>
      <vt:lpstr>View Space</vt:lpstr>
      <vt:lpstr>Clip Space</vt:lpstr>
      <vt:lpstr>Screen Space</vt:lpstr>
      <vt:lpstr>Overall view</vt:lpstr>
      <vt:lpstr>Camera</vt:lpstr>
      <vt:lpstr>Recall : Graphics pipeline</vt:lpstr>
      <vt:lpstr>Pipeline abstraction</vt:lpstr>
      <vt:lpstr>Recall: Input data</vt:lpstr>
      <vt:lpstr>Idea of the abstraction</vt:lpstr>
      <vt:lpstr>Vertex Shader function     vs : A → B</vt:lpstr>
      <vt:lpstr>Fragment Shader function     fs : C → D</vt:lpstr>
      <vt:lpstr>Several signatures</vt:lpstr>
      <vt:lpstr>Uniforms</vt:lpstr>
      <vt:lpstr>Constraints</vt:lpstr>
      <vt:lpstr>Recall : Different languages</vt:lpstr>
      <vt:lpstr>Similar structures</vt:lpstr>
      <vt:lpstr>Same abstraction</vt:lpstr>
      <vt:lpstr>Domain-Specific Language (DSL)</vt:lpstr>
      <vt:lpstr>Advantages &amp; disadvantages</vt:lpstr>
      <vt:lpstr>Work incoming</vt:lpstr>
      <vt:lpstr>References</vt:lpstr>
      <vt:lpstr>Working with shaders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shaders</dc:title>
  <dc:creator>Patrick</dc:creator>
  <cp:lastModifiedBy>Patrick</cp:lastModifiedBy>
  <cp:revision>1014</cp:revision>
  <dcterms:created xsi:type="dcterms:W3CDTF">2020-10-01T10:33:25Z</dcterms:created>
  <dcterms:modified xsi:type="dcterms:W3CDTF">2020-10-26T11:38:38Z</dcterms:modified>
</cp:coreProperties>
</file>