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0"/>
  </p:notesMasterIdLst>
  <p:sldIdLst>
    <p:sldId id="257" r:id="rId2"/>
    <p:sldId id="278" r:id="rId3"/>
    <p:sldId id="295" r:id="rId4"/>
    <p:sldId id="279" r:id="rId5"/>
    <p:sldId id="296" r:id="rId6"/>
    <p:sldId id="277" r:id="rId7"/>
    <p:sldId id="305" r:id="rId8"/>
    <p:sldId id="302" r:id="rId9"/>
    <p:sldId id="281" r:id="rId10"/>
    <p:sldId id="285" r:id="rId11"/>
    <p:sldId id="308" r:id="rId12"/>
    <p:sldId id="301" r:id="rId13"/>
    <p:sldId id="309" r:id="rId14"/>
    <p:sldId id="328" r:id="rId15"/>
    <p:sldId id="310" r:id="rId16"/>
    <p:sldId id="312" r:id="rId17"/>
    <p:sldId id="325" r:id="rId18"/>
    <p:sldId id="311" r:id="rId19"/>
    <p:sldId id="282" r:id="rId20"/>
    <p:sldId id="297" r:id="rId21"/>
    <p:sldId id="284" r:id="rId22"/>
    <p:sldId id="283" r:id="rId23"/>
    <p:sldId id="287" r:id="rId24"/>
    <p:sldId id="290" r:id="rId25"/>
    <p:sldId id="307" r:id="rId26"/>
    <p:sldId id="291" r:id="rId27"/>
    <p:sldId id="299" r:id="rId28"/>
    <p:sldId id="306" r:id="rId29"/>
    <p:sldId id="303" r:id="rId30"/>
    <p:sldId id="313" r:id="rId31"/>
    <p:sldId id="317" r:id="rId32"/>
    <p:sldId id="292" r:id="rId33"/>
    <p:sldId id="326" r:id="rId34"/>
    <p:sldId id="327" r:id="rId35"/>
    <p:sldId id="293" r:id="rId36"/>
    <p:sldId id="294" r:id="rId37"/>
    <p:sldId id="314" r:id="rId38"/>
    <p:sldId id="315" r:id="rId39"/>
    <p:sldId id="329" r:id="rId40"/>
    <p:sldId id="330" r:id="rId41"/>
    <p:sldId id="316" r:id="rId42"/>
    <p:sldId id="319" r:id="rId43"/>
    <p:sldId id="320" r:id="rId44"/>
    <p:sldId id="321" r:id="rId45"/>
    <p:sldId id="322" r:id="rId46"/>
    <p:sldId id="323" r:id="rId47"/>
    <p:sldId id="318" r:id="rId48"/>
    <p:sldId id="324" r:id="rId49"/>
    <p:sldId id="338" r:id="rId50"/>
    <p:sldId id="332" r:id="rId51"/>
    <p:sldId id="347" r:id="rId52"/>
    <p:sldId id="345" r:id="rId53"/>
    <p:sldId id="342" r:id="rId54"/>
    <p:sldId id="333" r:id="rId55"/>
    <p:sldId id="343" r:id="rId56"/>
    <p:sldId id="348" r:id="rId57"/>
    <p:sldId id="344" r:id="rId58"/>
    <p:sldId id="335" r:id="rId59"/>
    <p:sldId id="349" r:id="rId60"/>
    <p:sldId id="337" r:id="rId61"/>
    <p:sldId id="341" r:id="rId62"/>
    <p:sldId id="339" r:id="rId63"/>
    <p:sldId id="340" r:id="rId64"/>
    <p:sldId id="346" r:id="rId65"/>
    <p:sldId id="350" r:id="rId66"/>
    <p:sldId id="351" r:id="rId67"/>
    <p:sldId id="352" r:id="rId68"/>
    <p:sldId id="353" r:id="rId69"/>
    <p:sldId id="354" r:id="rId70"/>
    <p:sldId id="355" r:id="rId71"/>
    <p:sldId id="356" r:id="rId72"/>
    <p:sldId id="357" r:id="rId73"/>
    <p:sldId id="361" r:id="rId74"/>
    <p:sldId id="365" r:id="rId75"/>
    <p:sldId id="366" r:id="rId76"/>
    <p:sldId id="367" r:id="rId77"/>
    <p:sldId id="371" r:id="rId78"/>
    <p:sldId id="364" r:id="rId79"/>
    <p:sldId id="368" r:id="rId80"/>
    <p:sldId id="369" r:id="rId81"/>
    <p:sldId id="358" r:id="rId82"/>
    <p:sldId id="359" r:id="rId83"/>
    <p:sldId id="362" r:id="rId84"/>
    <p:sldId id="363" r:id="rId85"/>
    <p:sldId id="288" r:id="rId86"/>
    <p:sldId id="289" r:id="rId87"/>
    <p:sldId id="360" r:id="rId88"/>
    <p:sldId id="261" r:id="rId8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64F"/>
    <a:srgbClr val="6A7E4D"/>
    <a:srgbClr val="C00000"/>
    <a:srgbClr val="E76363"/>
    <a:srgbClr val="C81F1F"/>
    <a:srgbClr val="85B962"/>
    <a:srgbClr val="616161"/>
    <a:srgbClr val="422AFE"/>
    <a:srgbClr val="FF66FF"/>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90201" autoAdjust="0"/>
  </p:normalViewPr>
  <p:slideViewPr>
    <p:cSldViewPr snapToGrid="0">
      <p:cViewPr varScale="1">
        <p:scale>
          <a:sx n="77" d="100"/>
          <a:sy n="77" d="100"/>
        </p:scale>
        <p:origin x="82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6463E-D1DC-4D3B-AAEF-FEB8819DC4AA}" type="datetimeFigureOut">
              <a:rPr lang="fr-CH" smtClean="0"/>
              <a:t>10.11.2020</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B73F1F-CE6B-4945-BDF8-DCF11890D20B}" type="slidenum">
              <a:rPr lang="fr-CH" smtClean="0"/>
              <a:t>‹N°›</a:t>
            </a:fld>
            <a:endParaRPr lang="fr-CH"/>
          </a:p>
        </p:txBody>
      </p:sp>
    </p:spTree>
    <p:extLst>
      <p:ext uri="{BB962C8B-B14F-4D97-AF65-F5344CB8AC3E}">
        <p14:creationId xmlns:p14="http://schemas.microsoft.com/office/powerpoint/2010/main" val="399993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a:t>CPU:</a:t>
            </a:r>
            <a:r>
              <a:rPr lang="fr-CH" dirty="0"/>
              <a:t> Central </a:t>
            </a:r>
            <a:r>
              <a:rPr lang="fr-CH" dirty="0" err="1"/>
              <a:t>Processing</a:t>
            </a:r>
            <a:r>
              <a:rPr lang="fr-CH" dirty="0"/>
              <a:t> Unit -&gt; exécute les instructions machine.</a:t>
            </a:r>
          </a:p>
          <a:p>
            <a:r>
              <a:rPr lang="fr-CH" u="sng" dirty="0"/>
              <a:t>GPU:</a:t>
            </a:r>
            <a:r>
              <a:rPr lang="fr-CH" u="none" dirty="0"/>
              <a:t> Graphics </a:t>
            </a:r>
            <a:r>
              <a:rPr lang="fr-CH" u="none" dirty="0" err="1"/>
              <a:t>Processing</a:t>
            </a:r>
            <a:r>
              <a:rPr lang="fr-CH" u="none" dirty="0"/>
              <a:t> Unit -&gt; fonction de calcule d’image à afficher sur l’écran.</a:t>
            </a:r>
            <a:endParaRPr lang="fr-CH"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u="sng" dirty="0"/>
              <a:t>PCI = </a:t>
            </a:r>
            <a:r>
              <a:rPr lang="fr-CH" u="sng" dirty="0" err="1"/>
              <a:t>Peripheral</a:t>
            </a:r>
            <a:r>
              <a:rPr lang="fr-CH" u="sng" dirty="0"/>
              <a:t> Component </a:t>
            </a:r>
            <a:r>
              <a:rPr lang="fr-CH" u="sng" dirty="0" err="1"/>
              <a:t>Interconnect</a:t>
            </a:r>
            <a:r>
              <a:rPr lang="fr-CH" u="sng" dirty="0"/>
              <a:t>.</a:t>
            </a:r>
            <a:r>
              <a:rPr lang="fr-CH" u="none" dirty="0"/>
              <a:t> </a:t>
            </a:r>
            <a:r>
              <a:rPr lang="fr-CH" dirty="0"/>
              <a:t> Bus permettant de connecter des cartes pour communiquer entre elles.</a:t>
            </a:r>
          </a:p>
          <a:p>
            <a:endParaRPr lang="fr-CH" dirty="0"/>
          </a:p>
          <a:p>
            <a:r>
              <a:rPr lang="fr-CH" dirty="0" err="1"/>
              <a:t>Shader</a:t>
            </a:r>
            <a:r>
              <a:rPr lang="fr-CH" dirty="0"/>
              <a:t> exécutés par le GPU et bons candidats pour être exécutés en parallèle. </a:t>
            </a:r>
            <a:br>
              <a:rPr lang="fr-CH" dirty="0"/>
            </a:br>
            <a:r>
              <a:rPr lang="fr-CH" dirty="0"/>
              <a:t>Envoi des données se fait par le PCI, c’est lent et besoin d’une synchronisation entre le CPU et le GPU ce qui est un problème pour envoyer souvent des données.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a:t>
            </a:fld>
            <a:endParaRPr lang="fr-CH"/>
          </a:p>
        </p:txBody>
      </p:sp>
    </p:spTree>
    <p:extLst>
      <p:ext uri="{BB962C8B-B14F-4D97-AF65-F5344CB8AC3E}">
        <p14:creationId xmlns:p14="http://schemas.microsoft.com/office/powerpoint/2010/main" val="1159128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none" dirty="0">
                <a:solidFill>
                  <a:schemeClr val="tx1"/>
                </a:solidFill>
              </a:rPr>
              <a:t>Vertex buffer </a:t>
            </a:r>
            <a:r>
              <a:rPr lang="fr-FR" u="none" dirty="0" err="1">
                <a:solidFill>
                  <a:schemeClr val="tx1"/>
                </a:solidFill>
              </a:rPr>
              <a:t>object</a:t>
            </a:r>
            <a:r>
              <a:rPr lang="fr-FR" u="none" dirty="0">
                <a:solidFill>
                  <a:schemeClr val="tx1"/>
                </a:solidFill>
              </a:rPr>
              <a:t> (VBO) peut stocker un grand nombre de sommets dans la mémoire du GPU. Bien car envoi de données de </a:t>
            </a:r>
            <a:r>
              <a:rPr lang="fr-FR" u="none" dirty="0" err="1">
                <a:solidFill>
                  <a:schemeClr val="tx1"/>
                </a:solidFill>
              </a:rPr>
              <a:t>cpu</a:t>
            </a:r>
            <a:r>
              <a:rPr lang="fr-FR" u="none" dirty="0">
                <a:solidFill>
                  <a:schemeClr val="tx1"/>
                </a:solidFill>
              </a:rPr>
              <a:t> à </a:t>
            </a:r>
            <a:r>
              <a:rPr lang="fr-FR" u="none" dirty="0" err="1">
                <a:solidFill>
                  <a:schemeClr val="tx1"/>
                </a:solidFill>
              </a:rPr>
              <a:t>gpu</a:t>
            </a:r>
            <a:r>
              <a:rPr lang="fr-FR" u="none" dirty="0">
                <a:solidFill>
                  <a:schemeClr val="tx1"/>
                </a:solidFill>
              </a:rPr>
              <a:t> est très lent. Ensuite vertex </a:t>
            </a:r>
            <a:r>
              <a:rPr lang="fr-FR" u="none" dirty="0" err="1">
                <a:solidFill>
                  <a:schemeClr val="tx1"/>
                </a:solidFill>
              </a:rPr>
              <a:t>shader</a:t>
            </a:r>
            <a:r>
              <a:rPr lang="fr-FR" u="none" dirty="0">
                <a:solidFill>
                  <a:schemeClr val="tx1"/>
                </a:solidFill>
              </a:rPr>
              <a:t> à accès instantanément à tous les sommets.</a:t>
            </a:r>
          </a:p>
          <a:p>
            <a:r>
              <a:rPr lang="fr-FR" u="none" dirty="0">
                <a:solidFill>
                  <a:schemeClr val="tx1"/>
                </a:solidFill>
              </a:rPr>
              <a:t>Position data = 32 bits (4 bytes) &amp; première valeur des datas = début du buffer &amp; data </a:t>
            </a:r>
            <a:r>
              <a:rPr lang="fr-FR" u="none" dirty="0" err="1">
                <a:solidFill>
                  <a:schemeClr val="tx1"/>
                </a:solidFill>
              </a:rPr>
              <a:t>tighly</a:t>
            </a:r>
            <a:r>
              <a:rPr lang="fr-FR" u="none" dirty="0">
                <a:solidFill>
                  <a:schemeClr val="tx1"/>
                </a:solidFill>
              </a:rPr>
              <a:t> </a:t>
            </a:r>
            <a:r>
              <a:rPr lang="fr-FR" u="none" dirty="0" err="1">
                <a:solidFill>
                  <a:schemeClr val="tx1"/>
                </a:solidFill>
              </a:rPr>
              <a:t>packed</a:t>
            </a:r>
            <a:r>
              <a:rPr lang="fr-FR" u="none" dirty="0">
                <a:solidFill>
                  <a:schemeClr val="tx1"/>
                </a:solidFill>
              </a:rPr>
              <a:t>.</a:t>
            </a:r>
          </a:p>
          <a:p>
            <a:r>
              <a:rPr lang="fr-FR" u="none" dirty="0">
                <a:solidFill>
                  <a:schemeClr val="tx1"/>
                </a:solidFill>
              </a:rPr>
              <a:t>1</a:t>
            </a:r>
            <a:r>
              <a:rPr lang="fr-FR" u="none" baseline="30000" dirty="0">
                <a:solidFill>
                  <a:schemeClr val="tx1"/>
                </a:solidFill>
              </a:rPr>
              <a:t>er</a:t>
            </a:r>
            <a:r>
              <a:rPr lang="fr-FR" u="none" dirty="0">
                <a:solidFill>
                  <a:schemeClr val="tx1"/>
                </a:solidFill>
              </a:rPr>
              <a:t> argument : (VOIR PLUS TARD) </a:t>
            </a:r>
            <a:r>
              <a:rPr lang="fr-CH" dirty="0" err="1"/>
              <a:t>layout</a:t>
            </a:r>
            <a:r>
              <a:rPr lang="fr-CH" dirty="0"/>
              <a:t> (location = 0). </a:t>
            </a:r>
          </a:p>
          <a:p>
            <a:r>
              <a:rPr lang="fr-CH" u="none" dirty="0">
                <a:solidFill>
                  <a:schemeClr val="tx1"/>
                </a:solidFill>
              </a:rPr>
              <a:t>4eme argument: Data normalisée ou non</a:t>
            </a:r>
          </a:p>
          <a:p>
            <a:r>
              <a:rPr lang="fr-CH" u="none" dirty="0">
                <a:solidFill>
                  <a:schemeClr val="tx1"/>
                </a:solidFill>
              </a:rPr>
              <a:t>STRIDE: espace entre les attributs de sommets consécutifs.</a:t>
            </a:r>
          </a:p>
          <a:p>
            <a:r>
              <a:rPr lang="fr-CH" u="none" dirty="0">
                <a:solidFill>
                  <a:schemeClr val="tx1"/>
                </a:solidFill>
              </a:rPr>
              <a:t>Offset: décalage des points de départ des données dans le buffer.</a:t>
            </a:r>
          </a:p>
          <a:p>
            <a:r>
              <a:rPr lang="fr-CH" u="none" dirty="0">
                <a:solidFill>
                  <a:schemeClr val="tx1"/>
                </a:solidFill>
              </a:rPr>
              <a:t>Enable = activer l’attribut du sommet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13</a:t>
            </a:fld>
            <a:endParaRPr lang="fr-CH"/>
          </a:p>
        </p:txBody>
      </p:sp>
    </p:spTree>
    <p:extLst>
      <p:ext uri="{BB962C8B-B14F-4D97-AF65-F5344CB8AC3E}">
        <p14:creationId xmlns:p14="http://schemas.microsoft.com/office/powerpoint/2010/main" val="3929944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none" dirty="0">
                <a:solidFill>
                  <a:schemeClr val="tx1"/>
                </a:solidFill>
              </a:rPr>
              <a:t>Vertex buffer </a:t>
            </a:r>
            <a:r>
              <a:rPr lang="fr-FR" u="none" dirty="0" err="1">
                <a:solidFill>
                  <a:schemeClr val="tx1"/>
                </a:solidFill>
              </a:rPr>
              <a:t>object</a:t>
            </a:r>
            <a:r>
              <a:rPr lang="fr-FR" u="none" dirty="0">
                <a:solidFill>
                  <a:schemeClr val="tx1"/>
                </a:solidFill>
              </a:rPr>
              <a:t> (VBO) peut stocker un grand nombre de sommets dans la mémoire du GPU. Bien car envoi de données de </a:t>
            </a:r>
            <a:r>
              <a:rPr lang="fr-FR" u="none" dirty="0" err="1">
                <a:solidFill>
                  <a:schemeClr val="tx1"/>
                </a:solidFill>
              </a:rPr>
              <a:t>cpu</a:t>
            </a:r>
            <a:r>
              <a:rPr lang="fr-FR" u="none" dirty="0">
                <a:solidFill>
                  <a:schemeClr val="tx1"/>
                </a:solidFill>
              </a:rPr>
              <a:t> à </a:t>
            </a:r>
            <a:r>
              <a:rPr lang="fr-FR" u="none" dirty="0" err="1">
                <a:solidFill>
                  <a:schemeClr val="tx1"/>
                </a:solidFill>
              </a:rPr>
              <a:t>gpu</a:t>
            </a:r>
            <a:r>
              <a:rPr lang="fr-FR" u="none" dirty="0">
                <a:solidFill>
                  <a:schemeClr val="tx1"/>
                </a:solidFill>
              </a:rPr>
              <a:t> est très lent. Ensuite vertex </a:t>
            </a:r>
            <a:r>
              <a:rPr lang="fr-FR" u="none" dirty="0" err="1">
                <a:solidFill>
                  <a:schemeClr val="tx1"/>
                </a:solidFill>
              </a:rPr>
              <a:t>shader</a:t>
            </a:r>
            <a:r>
              <a:rPr lang="fr-FR" u="none" dirty="0">
                <a:solidFill>
                  <a:schemeClr val="tx1"/>
                </a:solidFill>
              </a:rPr>
              <a:t> à accès instantanément à tous les sommets.</a:t>
            </a:r>
          </a:p>
          <a:p>
            <a:r>
              <a:rPr lang="fr-FR" u="none" dirty="0">
                <a:solidFill>
                  <a:schemeClr val="tx1"/>
                </a:solidFill>
              </a:rPr>
              <a:t>Position data = 32 bits (4 bytes) &amp; première valeur des datas = début du buffer &amp; data </a:t>
            </a:r>
            <a:r>
              <a:rPr lang="fr-FR" u="none" dirty="0" err="1">
                <a:solidFill>
                  <a:schemeClr val="tx1"/>
                </a:solidFill>
              </a:rPr>
              <a:t>tighly</a:t>
            </a:r>
            <a:r>
              <a:rPr lang="fr-FR" u="none" dirty="0">
                <a:solidFill>
                  <a:schemeClr val="tx1"/>
                </a:solidFill>
              </a:rPr>
              <a:t> </a:t>
            </a:r>
            <a:r>
              <a:rPr lang="fr-FR" u="none" dirty="0" err="1">
                <a:solidFill>
                  <a:schemeClr val="tx1"/>
                </a:solidFill>
              </a:rPr>
              <a:t>packed</a:t>
            </a:r>
            <a:r>
              <a:rPr lang="fr-FR" u="none" dirty="0">
                <a:solidFill>
                  <a:schemeClr val="tx1"/>
                </a:solidFill>
              </a:rPr>
              <a:t>.</a:t>
            </a:r>
          </a:p>
          <a:p>
            <a:r>
              <a:rPr lang="fr-FR" u="none" dirty="0">
                <a:solidFill>
                  <a:schemeClr val="tx1"/>
                </a:solidFill>
              </a:rPr>
              <a:t>1</a:t>
            </a:r>
            <a:r>
              <a:rPr lang="fr-FR" u="none" baseline="30000" dirty="0">
                <a:solidFill>
                  <a:schemeClr val="tx1"/>
                </a:solidFill>
              </a:rPr>
              <a:t>er</a:t>
            </a:r>
            <a:r>
              <a:rPr lang="fr-FR" u="none" dirty="0">
                <a:solidFill>
                  <a:schemeClr val="tx1"/>
                </a:solidFill>
              </a:rPr>
              <a:t> argument : (VOIR PLUS TARD) </a:t>
            </a:r>
            <a:r>
              <a:rPr lang="fr-CH" dirty="0" err="1"/>
              <a:t>layout</a:t>
            </a:r>
            <a:r>
              <a:rPr lang="fr-CH" dirty="0"/>
              <a:t> (location = 0). </a:t>
            </a:r>
          </a:p>
          <a:p>
            <a:r>
              <a:rPr lang="fr-CH" u="none" dirty="0">
                <a:solidFill>
                  <a:schemeClr val="tx1"/>
                </a:solidFill>
              </a:rPr>
              <a:t>4eme argument: Data normalisée ou non</a:t>
            </a:r>
          </a:p>
          <a:p>
            <a:r>
              <a:rPr lang="fr-CH" u="none" dirty="0">
                <a:solidFill>
                  <a:schemeClr val="tx1"/>
                </a:solidFill>
              </a:rPr>
              <a:t>STRIDE: espace entre les attributs de sommets consécutifs.</a:t>
            </a:r>
          </a:p>
          <a:p>
            <a:r>
              <a:rPr lang="fr-CH" u="none" dirty="0">
                <a:solidFill>
                  <a:schemeClr val="tx1"/>
                </a:solidFill>
              </a:rPr>
              <a:t>Offset: décalage des points de départ des données dans le buffer.</a:t>
            </a:r>
          </a:p>
          <a:p>
            <a:r>
              <a:rPr lang="fr-CH" u="none" dirty="0">
                <a:solidFill>
                  <a:schemeClr val="tx1"/>
                </a:solidFill>
              </a:rPr>
              <a:t>Enable = activer l’attribut du sommet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14</a:t>
            </a:fld>
            <a:endParaRPr lang="fr-CH"/>
          </a:p>
        </p:txBody>
      </p:sp>
    </p:spTree>
    <p:extLst>
      <p:ext uri="{BB962C8B-B14F-4D97-AF65-F5344CB8AC3E}">
        <p14:creationId xmlns:p14="http://schemas.microsoft.com/office/powerpoint/2010/main" val="2927203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none" dirty="0">
                <a:solidFill>
                  <a:schemeClr val="tx1"/>
                </a:solidFill>
              </a:rPr>
              <a:t>Vertex buffer </a:t>
            </a:r>
            <a:r>
              <a:rPr lang="fr-FR" u="none" dirty="0" err="1">
                <a:solidFill>
                  <a:schemeClr val="tx1"/>
                </a:solidFill>
              </a:rPr>
              <a:t>object</a:t>
            </a:r>
            <a:r>
              <a:rPr lang="fr-FR" u="none" dirty="0">
                <a:solidFill>
                  <a:schemeClr val="tx1"/>
                </a:solidFill>
              </a:rPr>
              <a:t> (VBO) peut stocker un grand nombre de sommets dans la mémoire du GPU. Bien car envoi de données de </a:t>
            </a:r>
            <a:r>
              <a:rPr lang="fr-FR" u="none" dirty="0" err="1">
                <a:solidFill>
                  <a:schemeClr val="tx1"/>
                </a:solidFill>
              </a:rPr>
              <a:t>cpu</a:t>
            </a:r>
            <a:r>
              <a:rPr lang="fr-FR" u="none" dirty="0">
                <a:solidFill>
                  <a:schemeClr val="tx1"/>
                </a:solidFill>
              </a:rPr>
              <a:t> à </a:t>
            </a:r>
            <a:r>
              <a:rPr lang="fr-FR" u="none" dirty="0" err="1">
                <a:solidFill>
                  <a:schemeClr val="tx1"/>
                </a:solidFill>
              </a:rPr>
              <a:t>gpu</a:t>
            </a:r>
            <a:r>
              <a:rPr lang="fr-FR" u="none" dirty="0">
                <a:solidFill>
                  <a:schemeClr val="tx1"/>
                </a:solidFill>
              </a:rPr>
              <a:t> est très lent. Ensuite vertex </a:t>
            </a:r>
            <a:r>
              <a:rPr lang="fr-FR" u="none" dirty="0" err="1">
                <a:solidFill>
                  <a:schemeClr val="tx1"/>
                </a:solidFill>
              </a:rPr>
              <a:t>shader</a:t>
            </a:r>
            <a:r>
              <a:rPr lang="fr-FR" u="none" dirty="0">
                <a:solidFill>
                  <a:schemeClr val="tx1"/>
                </a:solidFill>
              </a:rPr>
              <a:t> à accès instantanément à tous les sommets.</a:t>
            </a:r>
          </a:p>
          <a:p>
            <a:r>
              <a:rPr lang="fr-FR" u="none" dirty="0">
                <a:solidFill>
                  <a:schemeClr val="tx1"/>
                </a:solidFill>
              </a:rPr>
              <a:t>Position data = 32 bits (4 bytes) &amp; première valeur des datas = début du buffer &amp; data </a:t>
            </a:r>
            <a:r>
              <a:rPr lang="fr-FR" u="none" dirty="0" err="1">
                <a:solidFill>
                  <a:schemeClr val="tx1"/>
                </a:solidFill>
              </a:rPr>
              <a:t>tighly</a:t>
            </a:r>
            <a:r>
              <a:rPr lang="fr-FR" u="none" dirty="0">
                <a:solidFill>
                  <a:schemeClr val="tx1"/>
                </a:solidFill>
              </a:rPr>
              <a:t> </a:t>
            </a:r>
            <a:r>
              <a:rPr lang="fr-FR" u="none" dirty="0" err="1">
                <a:solidFill>
                  <a:schemeClr val="tx1"/>
                </a:solidFill>
              </a:rPr>
              <a:t>packed</a:t>
            </a:r>
            <a:r>
              <a:rPr lang="fr-FR" u="none" dirty="0">
                <a:solidFill>
                  <a:schemeClr val="tx1"/>
                </a:solidFill>
              </a:rPr>
              <a:t>.</a:t>
            </a:r>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15</a:t>
            </a:fld>
            <a:endParaRPr lang="fr-CH"/>
          </a:p>
        </p:txBody>
      </p:sp>
    </p:spTree>
    <p:extLst>
      <p:ext uri="{BB962C8B-B14F-4D97-AF65-F5344CB8AC3E}">
        <p14:creationId xmlns:p14="http://schemas.microsoft.com/office/powerpoint/2010/main" val="3174659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16</a:t>
            </a:fld>
            <a:endParaRPr lang="fr-CH"/>
          </a:p>
        </p:txBody>
      </p:sp>
    </p:spTree>
    <p:extLst>
      <p:ext uri="{BB962C8B-B14F-4D97-AF65-F5344CB8AC3E}">
        <p14:creationId xmlns:p14="http://schemas.microsoft.com/office/powerpoint/2010/main" val="174618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none" dirty="0">
                <a:solidFill>
                  <a:schemeClr val="tx1"/>
                </a:solidFill>
              </a:rPr>
              <a:t>4. </a:t>
            </a:r>
            <a:r>
              <a:rPr lang="fr-CH" u="none" dirty="0" err="1">
                <a:solidFill>
                  <a:schemeClr val="tx1"/>
                </a:solidFill>
              </a:rPr>
              <a:t>glUseProgram</a:t>
            </a:r>
            <a:r>
              <a:rPr lang="fr-CH" u="none" dirty="0">
                <a:solidFill>
                  <a:schemeClr val="tx1"/>
                </a:solidFill>
              </a:rPr>
              <a:t>() : voir slide 28 [Vertex Program].</a:t>
            </a:r>
          </a:p>
          <a:p>
            <a:r>
              <a:rPr lang="fr-CH" u="none" dirty="0">
                <a:solidFill>
                  <a:schemeClr val="tx1"/>
                </a:solidFill>
              </a:rPr>
              <a:t>Enable vertex permet de prendre en compte le vertex </a:t>
            </a:r>
            <a:r>
              <a:rPr lang="fr-CH" u="none" dirty="0" err="1">
                <a:solidFill>
                  <a:schemeClr val="tx1"/>
                </a:solidFill>
              </a:rPr>
              <a:t>attribute</a:t>
            </a:r>
            <a:r>
              <a:rPr lang="fr-CH" u="none" dirty="0">
                <a:solidFill>
                  <a:schemeClr val="tx1"/>
                </a:solidFill>
              </a:rPr>
              <a:t> à la location  …</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17</a:t>
            </a:fld>
            <a:endParaRPr lang="fr-CH"/>
          </a:p>
        </p:txBody>
      </p:sp>
    </p:spTree>
    <p:extLst>
      <p:ext uri="{BB962C8B-B14F-4D97-AF65-F5344CB8AC3E}">
        <p14:creationId xmlns:p14="http://schemas.microsoft.com/office/powerpoint/2010/main" val="1330672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18</a:t>
            </a:fld>
            <a:endParaRPr lang="fr-CH"/>
          </a:p>
        </p:txBody>
      </p:sp>
    </p:spTree>
    <p:extLst>
      <p:ext uri="{BB962C8B-B14F-4D97-AF65-F5344CB8AC3E}">
        <p14:creationId xmlns:p14="http://schemas.microsoft.com/office/powerpoint/2010/main" val="3006820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sng" dirty="0">
                <a:solidFill>
                  <a:schemeClr val="tx1"/>
                </a:solidFill>
              </a:rPr>
              <a:t>Primitives géométriques:</a:t>
            </a:r>
            <a:r>
              <a:rPr lang="fr-FR" u="none" dirty="0">
                <a:solidFill>
                  <a:schemeClr val="tx1"/>
                </a:solidFill>
              </a:rPr>
              <a:t> segments de droite, arcs de cercle, courbes de Bézier, polygones, …</a:t>
            </a:r>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19</a:t>
            </a:fld>
            <a:endParaRPr lang="fr-CH"/>
          </a:p>
        </p:txBody>
      </p:sp>
    </p:spTree>
    <p:extLst>
      <p:ext uri="{BB962C8B-B14F-4D97-AF65-F5344CB8AC3E}">
        <p14:creationId xmlns:p14="http://schemas.microsoft.com/office/powerpoint/2010/main" val="1289829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none" dirty="0" err="1">
                <a:solidFill>
                  <a:schemeClr val="tx1"/>
                </a:solidFill>
              </a:rPr>
              <a:t>Layout</a:t>
            </a:r>
            <a:r>
              <a:rPr lang="fr-CH" u="none" dirty="0">
                <a:solidFill>
                  <a:schemeClr val="tx1"/>
                </a:solidFill>
              </a:rPr>
              <a:t> (location = 0) : comme on a vu auparavant (définie la localisation de l’attribut).</a:t>
            </a:r>
          </a:p>
          <a:p>
            <a:r>
              <a:rPr lang="fr-CH" u="none" dirty="0">
                <a:solidFill>
                  <a:schemeClr val="tx1"/>
                </a:solidFill>
              </a:rPr>
              <a:t>Keyword IN : ici prend en compte que position data = seulement un vec3 pour position du sommet (1 sommet = 3 coordonnées (</a:t>
            </a:r>
            <a:r>
              <a:rPr lang="fr-CH" u="none" dirty="0" err="1">
                <a:solidFill>
                  <a:schemeClr val="tx1"/>
                </a:solidFill>
              </a:rPr>
              <a:t>x,y,z</a:t>
            </a:r>
            <a:r>
              <a:rPr lang="fr-CH" u="none"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W component = perspective.</a:t>
            </a:r>
          </a:p>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20</a:t>
            </a:fld>
            <a:endParaRPr lang="fr-CH"/>
          </a:p>
        </p:txBody>
      </p:sp>
    </p:spTree>
    <p:extLst>
      <p:ext uri="{BB962C8B-B14F-4D97-AF65-F5344CB8AC3E}">
        <p14:creationId xmlns:p14="http://schemas.microsoft.com/office/powerpoint/2010/main" val="2793579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Kind of primitives = points, </a:t>
            </a:r>
            <a:r>
              <a:rPr lang="fr-CH" dirty="0" err="1"/>
              <a:t>lines</a:t>
            </a:r>
            <a:r>
              <a:rPr lang="fr-CH" dirty="0"/>
              <a:t>, triangles, …</a:t>
            </a:r>
          </a:p>
          <a:p>
            <a:r>
              <a:rPr lang="fr-CH" dirty="0" err="1"/>
              <a:t>Array</a:t>
            </a:r>
            <a:r>
              <a:rPr lang="fr-CH" dirty="0"/>
              <a:t> = VAO (Vertex </a:t>
            </a:r>
            <a:r>
              <a:rPr lang="fr-CH" dirty="0" err="1"/>
              <a:t>Array</a:t>
            </a:r>
            <a:r>
              <a:rPr lang="fr-CH" dirty="0"/>
              <a:t> Object) -&gt; un index dans VBO = un tableau VAO (dans lequel il y a les </a:t>
            </a:r>
            <a:r>
              <a:rPr lang="fr-CH" dirty="0" err="1"/>
              <a:t>attribute</a:t>
            </a:r>
            <a:r>
              <a:rPr lang="fr-CH" dirty="0"/>
              <a:t> pointer)</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21</a:t>
            </a:fld>
            <a:endParaRPr lang="fr-CH"/>
          </a:p>
        </p:txBody>
      </p:sp>
    </p:spTree>
    <p:extLst>
      <p:ext uri="{BB962C8B-B14F-4D97-AF65-F5344CB8AC3E}">
        <p14:creationId xmlns:p14="http://schemas.microsoft.com/office/powerpoint/2010/main" val="36183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a:t>Tessellation:</a:t>
            </a:r>
            <a:r>
              <a:rPr lang="fr-CH" u="none" dirty="0"/>
              <a:t> pavage du plan = ensemble de portion du plan</a:t>
            </a:r>
            <a:r>
              <a:rPr lang="fr-CH" dirty="0"/>
              <a:t> donc l’union est le plan tout entier.</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22</a:t>
            </a:fld>
            <a:endParaRPr lang="fr-CH"/>
          </a:p>
        </p:txBody>
      </p:sp>
    </p:spTree>
    <p:extLst>
      <p:ext uri="{BB962C8B-B14F-4D97-AF65-F5344CB8AC3E}">
        <p14:creationId xmlns:p14="http://schemas.microsoft.com/office/powerpoint/2010/main" val="1671882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Calcule réaliste vs Calcule en temps réel (on s’intéresse </a:t>
            </a:r>
            <a:r>
              <a:rPr lang="fr-CH" u="none" dirty="0"/>
              <a:t>à eux)</a:t>
            </a:r>
          </a:p>
          <a:p>
            <a:r>
              <a:rPr lang="fr-CH" u="sng" dirty="0"/>
              <a:t>OpenGL:</a:t>
            </a:r>
            <a:r>
              <a:rPr lang="fr-CH" u="none" dirty="0"/>
              <a:t> est une API (</a:t>
            </a:r>
            <a:r>
              <a:rPr lang="fr-CH" dirty="0"/>
              <a:t>Application </a:t>
            </a:r>
            <a:r>
              <a:rPr lang="fr-CH" dirty="0" err="1"/>
              <a:t>Programming</a:t>
            </a:r>
            <a:r>
              <a:rPr lang="fr-CH" dirty="0"/>
              <a:t> Interface</a:t>
            </a:r>
            <a:r>
              <a:rPr lang="fr-CH" u="none" dirty="0"/>
              <a:t>) graphique, langage utilisé est le C++. Notion d’Objets dans </a:t>
            </a:r>
            <a:r>
              <a:rPr lang="fr-CH" u="none" dirty="0" err="1"/>
              <a:t>OpenGl</a:t>
            </a:r>
            <a:r>
              <a:rPr lang="fr-CH" u="none" dirty="0"/>
              <a:t> -&gt; collection qui représente les paramètres de quelque chose (taille, couleur, ...). GLSL langage des </a:t>
            </a:r>
            <a:r>
              <a:rPr lang="fr-CH" u="none" dirty="0" err="1"/>
              <a:t>shaders</a:t>
            </a:r>
            <a:r>
              <a:rPr lang="fr-CH" u="none" dirty="0"/>
              <a:t>.</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a:t>
            </a:fld>
            <a:endParaRPr lang="fr-CH"/>
          </a:p>
        </p:txBody>
      </p:sp>
    </p:spTree>
    <p:extLst>
      <p:ext uri="{BB962C8B-B14F-4D97-AF65-F5344CB8AC3E}">
        <p14:creationId xmlns:p14="http://schemas.microsoft.com/office/powerpoint/2010/main" val="3730038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23</a:t>
            </a:fld>
            <a:endParaRPr lang="fr-CH"/>
          </a:p>
        </p:txBody>
      </p:sp>
    </p:spTree>
    <p:extLst>
      <p:ext uri="{BB962C8B-B14F-4D97-AF65-F5344CB8AC3E}">
        <p14:creationId xmlns:p14="http://schemas.microsoft.com/office/powerpoint/2010/main" val="1218536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a:t>
            </a:r>
            <a:r>
              <a:rPr lang="fr-CH" dirty="0" err="1"/>
              <a:t>Normalized</a:t>
            </a:r>
            <a:r>
              <a:rPr lang="fr-CH" dirty="0"/>
              <a:t> </a:t>
            </a:r>
            <a:r>
              <a:rPr lang="fr-CH" dirty="0" err="1"/>
              <a:t>Device</a:t>
            </a:r>
            <a:r>
              <a:rPr lang="fr-CH" dirty="0"/>
              <a:t> </a:t>
            </a:r>
            <a:r>
              <a:rPr lang="fr-CH" dirty="0" err="1"/>
              <a:t>Coordinates</a:t>
            </a:r>
            <a:r>
              <a:rPr lang="fr-CH" dirty="0"/>
              <a:t> (NDC) sont données au </a:t>
            </a:r>
            <a:r>
              <a:rPr lang="fr-CH" dirty="0" err="1"/>
              <a:t>rasterizer</a:t>
            </a:r>
            <a:r>
              <a:rPr lang="fr-CH" dirty="0"/>
              <a:t> pour les transformer en coordonnées 2D / pixels de l’écran.</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24</a:t>
            </a:fld>
            <a:endParaRPr lang="fr-CH"/>
          </a:p>
        </p:txBody>
      </p:sp>
    </p:spTree>
    <p:extLst>
      <p:ext uri="{BB962C8B-B14F-4D97-AF65-F5344CB8AC3E}">
        <p14:creationId xmlns:p14="http://schemas.microsoft.com/office/powerpoint/2010/main" val="2895425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i="0" u="none" dirty="0"/>
              <a:t>Ce </a:t>
            </a:r>
            <a:r>
              <a:rPr lang="fr-CH" i="0" u="none" dirty="0" err="1"/>
              <a:t>step</a:t>
            </a:r>
            <a:r>
              <a:rPr lang="fr-CH" i="0" u="none" dirty="0"/>
              <a:t> va éliminer toutes les données utiles pour le rendu des pixels qui sont en dehors de la vue. Ce qui permet d’augmenter les performances.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25</a:t>
            </a:fld>
            <a:endParaRPr lang="fr-CH"/>
          </a:p>
        </p:txBody>
      </p:sp>
    </p:spTree>
    <p:extLst>
      <p:ext uri="{BB962C8B-B14F-4D97-AF65-F5344CB8AC3E}">
        <p14:creationId xmlns:p14="http://schemas.microsoft.com/office/powerpoint/2010/main" val="2030261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26</a:t>
            </a:fld>
            <a:endParaRPr lang="fr-CH"/>
          </a:p>
        </p:txBody>
      </p:sp>
    </p:spTree>
    <p:extLst>
      <p:ext uri="{BB962C8B-B14F-4D97-AF65-F5344CB8AC3E}">
        <p14:creationId xmlns:p14="http://schemas.microsoft.com/office/powerpoint/2010/main" val="2160393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27</a:t>
            </a:fld>
            <a:endParaRPr lang="fr-CH"/>
          </a:p>
        </p:txBody>
      </p:sp>
    </p:spTree>
    <p:extLst>
      <p:ext uri="{BB962C8B-B14F-4D97-AF65-F5344CB8AC3E}">
        <p14:creationId xmlns:p14="http://schemas.microsoft.com/office/powerpoint/2010/main" val="3839438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glShaderSource</a:t>
            </a:r>
            <a:r>
              <a:rPr lang="fr-CH" dirty="0"/>
              <a:t>: 2eme arg: nb de string passé dans le code source, 4eme: spécifie la longueur des strings.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28</a:t>
            </a:fld>
            <a:endParaRPr lang="fr-CH"/>
          </a:p>
        </p:txBody>
      </p:sp>
    </p:spTree>
    <p:extLst>
      <p:ext uri="{BB962C8B-B14F-4D97-AF65-F5344CB8AC3E}">
        <p14:creationId xmlns:p14="http://schemas.microsoft.com/office/powerpoint/2010/main" val="4205002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29</a:t>
            </a:fld>
            <a:endParaRPr lang="fr-CH"/>
          </a:p>
        </p:txBody>
      </p:sp>
    </p:spTree>
    <p:extLst>
      <p:ext uri="{BB962C8B-B14F-4D97-AF65-F5344CB8AC3E}">
        <p14:creationId xmlns:p14="http://schemas.microsoft.com/office/powerpoint/2010/main" val="4199332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a:t>Global variables:</a:t>
            </a:r>
            <a:r>
              <a:rPr lang="fr-CH" u="none" dirty="0"/>
              <a:t> unique par </a:t>
            </a:r>
            <a:r>
              <a:rPr lang="fr-CH" u="none" dirty="0" err="1"/>
              <a:t>shader</a:t>
            </a:r>
            <a:r>
              <a:rPr lang="fr-CH" u="none" dirty="0"/>
              <a:t> program, peut être accéder par n’importe quel </a:t>
            </a:r>
            <a:r>
              <a:rPr lang="fr-CH" u="none" dirty="0" err="1"/>
              <a:t>shader</a:t>
            </a:r>
            <a:r>
              <a:rPr lang="fr-CH" u="none" dirty="0"/>
              <a:t>, à n’importe quelle étape du </a:t>
            </a:r>
            <a:r>
              <a:rPr lang="fr-CH" u="none" dirty="0" err="1"/>
              <a:t>shader</a:t>
            </a:r>
            <a:r>
              <a:rPr lang="fr-CH" u="none" dirty="0"/>
              <a:t> program. Variable garde sa valeur tant que pas reset/update.</a:t>
            </a:r>
            <a:br>
              <a:rPr lang="fr-CH" u="none" dirty="0"/>
            </a:br>
            <a:r>
              <a:rPr lang="fr-CH" u="none" dirty="0"/>
              <a:t>-&gt; permettent de communique avec notre Vertex/Fragment </a:t>
            </a:r>
            <a:r>
              <a:rPr lang="fr-CH" u="none" dirty="0" err="1"/>
              <a:t>shader</a:t>
            </a:r>
            <a:r>
              <a:rPr lang="fr-CH" u="none" dirty="0"/>
              <a:t> depuis «dehors».</a:t>
            </a:r>
          </a:p>
          <a:p>
            <a:r>
              <a:rPr lang="fr-CH" u="none" dirty="0"/>
              <a:t>Exemple dans fragment </a:t>
            </a:r>
            <a:r>
              <a:rPr lang="fr-CH" u="none" dirty="0" err="1"/>
              <a:t>shader</a:t>
            </a:r>
            <a:r>
              <a:rPr lang="fr-CH" u="none" dirty="0"/>
              <a:t>.</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30</a:t>
            </a:fld>
            <a:endParaRPr lang="fr-CH"/>
          </a:p>
        </p:txBody>
      </p:sp>
    </p:spTree>
    <p:extLst>
      <p:ext uri="{BB962C8B-B14F-4D97-AF65-F5344CB8AC3E}">
        <p14:creationId xmlns:p14="http://schemas.microsoft.com/office/powerpoint/2010/main" val="3021122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Fait automatiquement par OpenGL mais doit activer la fonctionnalité.</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31</a:t>
            </a:fld>
            <a:endParaRPr lang="fr-CH"/>
          </a:p>
        </p:txBody>
      </p:sp>
    </p:spTree>
    <p:extLst>
      <p:ext uri="{BB962C8B-B14F-4D97-AF65-F5344CB8AC3E}">
        <p14:creationId xmlns:p14="http://schemas.microsoft.com/office/powerpoint/2010/main" val="629405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32</a:t>
            </a:fld>
            <a:endParaRPr lang="fr-CH"/>
          </a:p>
        </p:txBody>
      </p:sp>
    </p:spTree>
    <p:extLst>
      <p:ext uri="{BB962C8B-B14F-4D97-AF65-F5344CB8AC3E}">
        <p14:creationId xmlns:p14="http://schemas.microsoft.com/office/powerpoint/2010/main" val="294677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arenR"/>
            </a:pPr>
            <a:r>
              <a:rPr lang="fr-CH" u="none" dirty="0"/>
              <a:t>On a un grand tableau et on récupère les attributs en faisait le x </a:t>
            </a:r>
            <a:r>
              <a:rPr lang="fr-CH" u="none" dirty="0" err="1"/>
              <a:t>ème</a:t>
            </a:r>
            <a:r>
              <a:rPr lang="fr-CH" u="none" dirty="0"/>
              <a:t> à partir de, etc.</a:t>
            </a:r>
          </a:p>
          <a:p>
            <a:pPr marL="228600" indent="-228600">
              <a:buAutoNum type="arabicParenR"/>
            </a:pPr>
            <a:r>
              <a:rPr lang="fr-CH" u="none" dirty="0"/>
              <a:t>Beaucoup de copié/collé et beaucoup de </a:t>
            </a:r>
            <a:r>
              <a:rPr lang="fr-CH" u="none" dirty="0" err="1"/>
              <a:t>shader</a:t>
            </a:r>
            <a:r>
              <a:rPr lang="fr-CH" u="none" dirty="0"/>
              <a:t> disponible sur internet pour faire telle ou telle chose.</a:t>
            </a:r>
          </a:p>
          <a:p>
            <a:pPr marL="228600" indent="-228600">
              <a:buAutoNum type="arabicParenR"/>
            </a:pPr>
            <a:r>
              <a:rPr lang="fr-CH" u="none" dirty="0"/>
              <a:t>Envoyé un maximum de données en même temps pour éviter les synchronisations.</a:t>
            </a:r>
          </a:p>
          <a:p>
            <a:pPr marL="0" indent="0">
              <a:buNone/>
            </a:pPr>
            <a:r>
              <a:rPr lang="fr-CH" u="none" dirty="0"/>
              <a:t>PCI = </a:t>
            </a:r>
            <a:r>
              <a:rPr lang="fr-CH" u="none" dirty="0" err="1"/>
              <a:t>Peripheral</a:t>
            </a:r>
            <a:r>
              <a:rPr lang="fr-CH" u="none" dirty="0"/>
              <a:t> Component </a:t>
            </a:r>
            <a:r>
              <a:rPr lang="fr-CH" u="none" dirty="0" err="1"/>
              <a:t>Interconnect</a:t>
            </a:r>
            <a:r>
              <a:rPr lang="fr-CH" u="none" dirty="0"/>
              <a: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a:t>
            </a:fld>
            <a:endParaRPr lang="fr-CH"/>
          </a:p>
        </p:txBody>
      </p:sp>
    </p:spTree>
    <p:extLst>
      <p:ext uri="{BB962C8B-B14F-4D97-AF65-F5344CB8AC3E}">
        <p14:creationId xmlns:p14="http://schemas.microsoft.com/office/powerpoint/2010/main" val="11900154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33</a:t>
            </a:fld>
            <a:endParaRPr lang="fr-CH"/>
          </a:p>
        </p:txBody>
      </p:sp>
    </p:spTree>
    <p:extLst>
      <p:ext uri="{BB962C8B-B14F-4D97-AF65-F5344CB8AC3E}">
        <p14:creationId xmlns:p14="http://schemas.microsoft.com/office/powerpoint/2010/main" val="3018503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34</a:t>
            </a:fld>
            <a:endParaRPr lang="fr-CH"/>
          </a:p>
        </p:txBody>
      </p:sp>
    </p:spTree>
    <p:extLst>
      <p:ext uri="{BB962C8B-B14F-4D97-AF65-F5344CB8AC3E}">
        <p14:creationId xmlns:p14="http://schemas.microsoft.com/office/powerpoint/2010/main" val="737214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35</a:t>
            </a:fld>
            <a:endParaRPr lang="fr-CH"/>
          </a:p>
        </p:txBody>
      </p:sp>
    </p:spTree>
    <p:extLst>
      <p:ext uri="{BB962C8B-B14F-4D97-AF65-F5344CB8AC3E}">
        <p14:creationId xmlns:p14="http://schemas.microsoft.com/office/powerpoint/2010/main" val="1248049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n'a pas de relation 1 pour 1 entre chaque étape du pipeline: on peut faire 1 vertex </a:t>
            </a:r>
            <a:r>
              <a:rPr lang="fr-CH" dirty="0" err="1"/>
              <a:t>shader</a:t>
            </a:r>
            <a:r>
              <a:rPr lang="fr-CH" dirty="0"/>
              <a:t> puis 150 fragment </a:t>
            </a:r>
            <a:r>
              <a:rPr lang="fr-CH" dirty="0" err="1"/>
              <a:t>shaders</a:t>
            </a:r>
            <a:r>
              <a:rPr lang="fr-CH" dirty="0"/>
              <a:t>.</a:t>
            </a:r>
          </a:p>
          <a:p>
            <a:r>
              <a:rPr lang="fr-CH" dirty="0"/>
              <a:t>Output data -&gt; </a:t>
            </a:r>
            <a:r>
              <a:rPr lang="fr-CH" dirty="0" err="1"/>
              <a:t>framebuffer</a:t>
            </a:r>
            <a:r>
              <a:rPr lang="fr-CH" dirty="0"/>
              <a: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36</a:t>
            </a:fld>
            <a:endParaRPr lang="fr-CH"/>
          </a:p>
        </p:txBody>
      </p:sp>
    </p:spTree>
    <p:extLst>
      <p:ext uri="{BB962C8B-B14F-4D97-AF65-F5344CB8AC3E}">
        <p14:creationId xmlns:p14="http://schemas.microsoft.com/office/powerpoint/2010/main" val="2542509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utilise des images texture 2D</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37</a:t>
            </a:fld>
            <a:endParaRPr lang="fr-CH"/>
          </a:p>
        </p:txBody>
      </p:sp>
    </p:spTree>
    <p:extLst>
      <p:ext uri="{BB962C8B-B14F-4D97-AF65-F5344CB8AC3E}">
        <p14:creationId xmlns:p14="http://schemas.microsoft.com/office/powerpoint/2010/main" val="201152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Combining</a:t>
            </a:r>
            <a:r>
              <a:rPr lang="fr-CH" u="sng" dirty="0"/>
              <a:t> matrice:</a:t>
            </a:r>
            <a:r>
              <a:rPr lang="fr-CH" u="none" dirty="0"/>
              <a:t> à savoir que multiplication matrice = lire de droite  a gauche pour l’ordre des opérations.</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38</a:t>
            </a:fld>
            <a:endParaRPr lang="fr-CH"/>
          </a:p>
        </p:txBody>
      </p:sp>
    </p:spTree>
    <p:extLst>
      <p:ext uri="{BB962C8B-B14F-4D97-AF65-F5344CB8AC3E}">
        <p14:creationId xmlns:p14="http://schemas.microsoft.com/office/powerpoint/2010/main" val="2526099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Scaling</a:t>
            </a:r>
            <a:r>
              <a:rPr lang="fr-CH" u="sng" dirty="0"/>
              <a:t>:</a:t>
            </a:r>
            <a:r>
              <a:rPr lang="fr-CH" u="none" dirty="0"/>
              <a:t> </a:t>
            </a:r>
            <a:r>
              <a:rPr lang="fr-CH" u="none" dirty="0" err="1"/>
              <a:t>increase</a:t>
            </a:r>
            <a:r>
              <a:rPr lang="fr-CH" u="none" dirty="0"/>
              <a:t> the </a:t>
            </a:r>
            <a:r>
              <a:rPr lang="fr-CH" u="none" dirty="0" err="1"/>
              <a:t>length</a:t>
            </a:r>
            <a:r>
              <a:rPr lang="fr-CH" u="none" dirty="0"/>
              <a:t> of the </a:t>
            </a:r>
            <a:r>
              <a:rPr lang="fr-CH" u="none" dirty="0" err="1"/>
              <a:t>arrow</a:t>
            </a:r>
            <a:r>
              <a:rPr lang="fr-CH" u="none" dirty="0"/>
              <a:t>.</a:t>
            </a:r>
          </a:p>
          <a:p>
            <a:r>
              <a:rPr lang="fr-CH" u="sng" dirty="0"/>
              <a:t>Translation:</a:t>
            </a:r>
            <a:r>
              <a:rPr lang="fr-CH" u="none" dirty="0"/>
              <a:t> </a:t>
            </a:r>
            <a:r>
              <a:rPr lang="fr-CH" u="none" dirty="0" err="1"/>
              <a:t>adding</a:t>
            </a:r>
            <a:r>
              <a:rPr lang="fr-CH" u="none" dirty="0"/>
              <a:t> a </a:t>
            </a:r>
            <a:r>
              <a:rPr lang="fr-CH" u="none" dirty="0" err="1"/>
              <a:t>vector</a:t>
            </a:r>
            <a:r>
              <a:rPr lang="fr-CH" u="none" dirty="0"/>
              <a:t> to </a:t>
            </a:r>
            <a:r>
              <a:rPr lang="fr-CH" u="none" dirty="0" err="1"/>
              <a:t>another</a:t>
            </a:r>
            <a:r>
              <a:rPr lang="fr-CH" u="none" dirty="0"/>
              <a:t> one.</a:t>
            </a:r>
          </a:p>
          <a:p>
            <a:r>
              <a:rPr lang="fr-CH" u="sng" dirty="0"/>
              <a:t>Rotation:</a:t>
            </a:r>
            <a:r>
              <a:rPr lang="fr-CH" u="none" dirty="0"/>
              <a:t> </a:t>
            </a:r>
            <a:r>
              <a:rPr lang="fr-CH" u="none" dirty="0" err="1"/>
              <a:t>Rotate</a:t>
            </a:r>
            <a:r>
              <a:rPr lang="fr-CH" u="none" dirty="0"/>
              <a:t> a </a:t>
            </a:r>
            <a:r>
              <a:rPr lang="fr-CH" u="none" dirty="0" err="1"/>
              <a:t>vector</a:t>
            </a:r>
            <a:r>
              <a:rPr lang="fr-CH" u="none" dirty="0"/>
              <a:t> </a:t>
            </a:r>
            <a:r>
              <a:rPr lang="fr-CH" u="none" dirty="0" err="1"/>
              <a:t>around</a:t>
            </a:r>
            <a:r>
              <a:rPr lang="fr-CH" u="none" dirty="0"/>
              <a:t> an axis.</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39</a:t>
            </a:fld>
            <a:endParaRPr lang="fr-CH"/>
          </a:p>
        </p:txBody>
      </p:sp>
    </p:spTree>
    <p:extLst>
      <p:ext uri="{BB962C8B-B14F-4D97-AF65-F5344CB8AC3E}">
        <p14:creationId xmlns:p14="http://schemas.microsoft.com/office/powerpoint/2010/main" val="4158611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a:t>
            </a:r>
            <a:r>
              <a:rPr lang="fr-CH" dirty="0" err="1"/>
              <a:t>def</a:t>
            </a:r>
            <a:r>
              <a:rPr lang="fr-CH" dirty="0"/>
              <a:t> trans = </a:t>
            </a:r>
            <a:r>
              <a:rPr lang="fr-CH" dirty="0" err="1"/>
              <a:t>identity</a:t>
            </a:r>
            <a:r>
              <a:rPr lang="fr-CH" dirty="0"/>
              <a:t> sinon que des 0 et pas de translation possible (2eme ligne).</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40</a:t>
            </a:fld>
            <a:endParaRPr lang="fr-CH"/>
          </a:p>
        </p:txBody>
      </p:sp>
    </p:spTree>
    <p:extLst>
      <p:ext uri="{BB962C8B-B14F-4D97-AF65-F5344CB8AC3E}">
        <p14:creationId xmlns:p14="http://schemas.microsoft.com/office/powerpoint/2010/main" val="3368859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Avantages a transformer les coordonnées en système de coordonnées intermédiaire est que certaines opérations / calculs sont plus faciles dans ces systèmes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41</a:t>
            </a:fld>
            <a:endParaRPr lang="fr-CH"/>
          </a:p>
        </p:txBody>
      </p:sp>
    </p:spTree>
    <p:extLst>
      <p:ext uri="{BB962C8B-B14F-4D97-AF65-F5344CB8AC3E}">
        <p14:creationId xmlns:p14="http://schemas.microsoft.com/office/powerpoint/2010/main" val="4031128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42</a:t>
            </a:fld>
            <a:endParaRPr lang="fr-CH"/>
          </a:p>
        </p:txBody>
      </p:sp>
    </p:spTree>
    <p:extLst>
      <p:ext uri="{BB962C8B-B14F-4D97-AF65-F5344CB8AC3E}">
        <p14:creationId xmlns:p14="http://schemas.microsoft.com/office/powerpoint/2010/main" val="275942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Representation</a:t>
            </a:r>
            <a:r>
              <a:rPr lang="fr-CH" u="sng" dirty="0"/>
              <a:t> des data:</a:t>
            </a:r>
            <a:r>
              <a:rPr lang="fr-CH" u="none" dirty="0"/>
              <a:t> Comme dit avant on travail avec des vec3, vec4 ou matrices dans lesquels on a les attributs, etc.</a:t>
            </a:r>
            <a:endParaRPr lang="fr-CH" u="sng" dirty="0"/>
          </a:p>
          <a:p>
            <a:r>
              <a:rPr lang="fr-CH" u="sng" dirty="0"/>
              <a:t>Et donc but d’abstraire les types:</a:t>
            </a:r>
            <a:r>
              <a:rPr lang="fr-CH" u="none" dirty="0"/>
              <a:t> </a:t>
            </a:r>
            <a:r>
              <a:rPr lang="fr-CH" dirty="0"/>
              <a:t>genre lumière au lieu de matrices / vecteurs : Typage permettant d’éviter les mauvaises manipulations sur les objets.</a:t>
            </a:r>
          </a:p>
          <a:p>
            <a:endParaRPr lang="fr-CH" dirty="0"/>
          </a:p>
          <a:p>
            <a:r>
              <a:rPr lang="fr-CH" u="sng" dirty="0"/>
              <a:t>DSL:</a:t>
            </a:r>
            <a:r>
              <a:rPr lang="fr-CH" u="none" dirty="0"/>
              <a:t> facilité la création et l’utilisation des </a:t>
            </a:r>
            <a:r>
              <a:rPr lang="fr-CH" u="none" dirty="0" err="1"/>
              <a:t>shaders</a:t>
            </a:r>
            <a:r>
              <a:rPr lang="fr-CH" u="none" dirty="0"/>
              <a:t> (quelque chose de </a:t>
            </a:r>
            <a:r>
              <a:rPr lang="fr-CH" u="none" dirty="0" err="1"/>
              <a:t>semblabe</a:t>
            </a:r>
            <a:r>
              <a:rPr lang="fr-CH" u="none" dirty="0"/>
              <a:t> a Java : </a:t>
            </a:r>
            <a:r>
              <a:rPr lang="fr-CH" u="none" dirty="0" err="1"/>
              <a:t>monObjet.x</a:t>
            </a:r>
            <a:r>
              <a:rPr lang="fr-CH" u="none" dirty="0"/>
              <a:t> , etc…)</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a:t>
            </a:fld>
            <a:endParaRPr lang="fr-CH"/>
          </a:p>
        </p:txBody>
      </p:sp>
    </p:spTree>
    <p:extLst>
      <p:ext uri="{BB962C8B-B14F-4D97-AF65-F5344CB8AC3E}">
        <p14:creationId xmlns:p14="http://schemas.microsoft.com/office/powerpoint/2010/main" val="7297844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43</a:t>
            </a:fld>
            <a:endParaRPr lang="fr-CH"/>
          </a:p>
        </p:txBody>
      </p:sp>
    </p:spTree>
    <p:extLst>
      <p:ext uri="{BB962C8B-B14F-4D97-AF65-F5344CB8AC3E}">
        <p14:creationId xmlns:p14="http://schemas.microsoft.com/office/powerpoint/2010/main" val="13438209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44</a:t>
            </a:fld>
            <a:endParaRPr lang="fr-CH"/>
          </a:p>
        </p:txBody>
      </p:sp>
    </p:spTree>
    <p:extLst>
      <p:ext uri="{BB962C8B-B14F-4D97-AF65-F5344CB8AC3E}">
        <p14:creationId xmlns:p14="http://schemas.microsoft.com/office/powerpoint/2010/main" val="2881463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Une fois que tous les sommets sont transformés dans le clip </a:t>
            </a:r>
            <a:r>
              <a:rPr lang="fr-CH" dirty="0" err="1"/>
              <a:t>space</a:t>
            </a:r>
            <a:r>
              <a:rPr lang="fr-CH" dirty="0"/>
              <a:t> : final opération perspective division </a:t>
            </a:r>
            <a:r>
              <a:rPr lang="fr-CH" dirty="0">
                <a:sym typeface="Wingdings" panose="05000000000000000000" pitchFamily="2" charset="2"/>
              </a:rPr>
              <a:t> on divise x, y et z par w (perspective) = perspective projection matrix (Near place / far plane, …).</a:t>
            </a:r>
          </a:p>
          <a:p>
            <a:r>
              <a:rPr lang="fr-CH" dirty="0">
                <a:sym typeface="Wingdings" panose="05000000000000000000" pitchFamily="2" charset="2"/>
              </a:rPr>
              <a:t>Après cette étape on </a:t>
            </a:r>
            <a:r>
              <a:rPr lang="fr-CH" dirty="0" err="1">
                <a:sym typeface="Wingdings" panose="05000000000000000000" pitchFamily="2" charset="2"/>
              </a:rPr>
              <a:t>map</a:t>
            </a:r>
            <a:r>
              <a:rPr lang="fr-CH" dirty="0">
                <a:sym typeface="Wingdings" panose="05000000000000000000" pitchFamily="2" charset="2"/>
              </a:rPr>
              <a:t> les </a:t>
            </a:r>
            <a:r>
              <a:rPr lang="fr-CH" dirty="0" err="1">
                <a:sym typeface="Wingdings" panose="05000000000000000000" pitchFamily="2" charset="2"/>
              </a:rPr>
              <a:t>coordonées</a:t>
            </a:r>
            <a:r>
              <a:rPr lang="fr-CH" dirty="0">
                <a:sym typeface="Wingdings" panose="05000000000000000000" pitchFamily="2" charset="2"/>
              </a:rPr>
              <a:t> en screen </a:t>
            </a:r>
            <a:r>
              <a:rPr lang="fr-CH" dirty="0" err="1">
                <a:sym typeface="Wingdings" panose="05000000000000000000" pitchFamily="2" charset="2"/>
              </a:rPr>
              <a:t>coordinates</a:t>
            </a:r>
            <a:r>
              <a:rPr lang="fr-CH" dirty="0">
                <a:sym typeface="Wingdings" panose="05000000000000000000" pitchFamily="2" charset="2"/>
              </a:rPr>
              <a:t> (usage of </a:t>
            </a:r>
            <a:r>
              <a:rPr lang="fr-CH" dirty="0" err="1">
                <a:sym typeface="Wingdings" panose="05000000000000000000" pitchFamily="2" charset="2"/>
              </a:rPr>
              <a:t>glViewPort</a:t>
            </a:r>
            <a:r>
              <a:rPr lang="fr-CH" dirty="0">
                <a:sym typeface="Wingdings" panose="05000000000000000000" pitchFamily="2" charset="2"/>
              </a:rPr>
              <a:t>)</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45</a:t>
            </a:fld>
            <a:endParaRPr lang="fr-CH"/>
          </a:p>
        </p:txBody>
      </p:sp>
    </p:spTree>
    <p:extLst>
      <p:ext uri="{BB962C8B-B14F-4D97-AF65-F5344CB8AC3E}">
        <p14:creationId xmlns:p14="http://schemas.microsoft.com/office/powerpoint/2010/main" val="21826422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46</a:t>
            </a:fld>
            <a:endParaRPr lang="fr-CH"/>
          </a:p>
        </p:txBody>
      </p:sp>
    </p:spTree>
    <p:extLst>
      <p:ext uri="{BB962C8B-B14F-4D97-AF65-F5344CB8AC3E}">
        <p14:creationId xmlns:p14="http://schemas.microsoft.com/office/powerpoint/2010/main" val="10477322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47</a:t>
            </a:fld>
            <a:endParaRPr lang="fr-CH"/>
          </a:p>
        </p:txBody>
      </p:sp>
    </p:spTree>
    <p:extLst>
      <p:ext uri="{BB962C8B-B14F-4D97-AF65-F5344CB8AC3E}">
        <p14:creationId xmlns:p14="http://schemas.microsoft.com/office/powerpoint/2010/main" val="31218345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Après peut utiliser les mouse input et les </a:t>
            </a:r>
            <a:r>
              <a:rPr lang="fr-CH" dirty="0" err="1"/>
              <a:t>euler</a:t>
            </a:r>
            <a:r>
              <a:rPr lang="fr-CH" dirty="0"/>
              <a:t> angles (mais plus </a:t>
            </a:r>
            <a:r>
              <a:rPr lang="fr-CH" dirty="0" err="1"/>
              <a:t>tricky</a:t>
            </a:r>
            <a:r>
              <a:rPr lang="fr-CH" dirty="0"/>
              <a: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48</a:t>
            </a:fld>
            <a:endParaRPr lang="fr-CH"/>
          </a:p>
        </p:txBody>
      </p:sp>
    </p:spTree>
    <p:extLst>
      <p:ext uri="{BB962C8B-B14F-4D97-AF65-F5344CB8AC3E}">
        <p14:creationId xmlns:p14="http://schemas.microsoft.com/office/powerpoint/2010/main" val="12441448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49</a:t>
            </a:fld>
            <a:endParaRPr lang="fr-CH"/>
          </a:p>
        </p:txBody>
      </p:sp>
    </p:spTree>
    <p:extLst>
      <p:ext uri="{BB962C8B-B14F-4D97-AF65-F5344CB8AC3E}">
        <p14:creationId xmlns:p14="http://schemas.microsoft.com/office/powerpoint/2010/main" val="40268501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50</a:t>
            </a:fld>
            <a:endParaRPr lang="fr-CH"/>
          </a:p>
        </p:txBody>
      </p:sp>
    </p:spTree>
    <p:extLst>
      <p:ext uri="{BB962C8B-B14F-4D97-AF65-F5344CB8AC3E}">
        <p14:creationId xmlns:p14="http://schemas.microsoft.com/office/powerpoint/2010/main" val="17820260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51</a:t>
            </a:fld>
            <a:endParaRPr lang="fr-CH"/>
          </a:p>
        </p:txBody>
      </p:sp>
    </p:spTree>
    <p:extLst>
      <p:ext uri="{BB962C8B-B14F-4D97-AF65-F5344CB8AC3E}">
        <p14:creationId xmlns:p14="http://schemas.microsoft.com/office/powerpoint/2010/main" val="19483510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Eviter de se soucier de comment et ou trouver les attributs des sommets (avec les offsets et les strides).</a:t>
            </a:r>
          </a:p>
          <a:p>
            <a:r>
              <a:rPr lang="fr-CH" dirty="0"/>
              <a:t>Ex: au lieu de prendre 3 </a:t>
            </a:r>
            <a:r>
              <a:rPr lang="fr-CH" dirty="0" err="1"/>
              <a:t>floats</a:t>
            </a:r>
            <a:r>
              <a:rPr lang="fr-CH" dirty="0"/>
              <a:t> qui représentent les composants RGB, on a un objet de type couleur : </a:t>
            </a:r>
            <a:r>
              <a:rPr lang="fr-CH" dirty="0" err="1"/>
              <a:t>objet.red</a:t>
            </a:r>
            <a:r>
              <a:rPr lang="fr-CH" dirty="0"/>
              <a:t> = 1.0f , etc.</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52</a:t>
            </a:fld>
            <a:endParaRPr lang="fr-CH"/>
          </a:p>
        </p:txBody>
      </p:sp>
    </p:spTree>
    <p:extLst>
      <p:ext uri="{BB962C8B-B14F-4D97-AF65-F5344CB8AC3E}">
        <p14:creationId xmlns:p14="http://schemas.microsoft.com/office/powerpoint/2010/main" val="82246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none" dirty="0">
                <a:solidFill>
                  <a:schemeClr val="tx1"/>
                </a:solidFill>
              </a:rPr>
              <a:t>Dans OpenGL tout est dans l’espace 3D mais l’écran d’affichage (</a:t>
            </a:r>
            <a:r>
              <a:rPr lang="fr-CH" u="none" dirty="0" err="1">
                <a:solidFill>
                  <a:schemeClr val="tx1"/>
                </a:solidFill>
              </a:rPr>
              <a:t>window</a:t>
            </a:r>
            <a:r>
              <a:rPr lang="fr-CH" u="none" dirty="0">
                <a:solidFill>
                  <a:schemeClr val="tx1"/>
                </a:solidFill>
              </a:rPr>
              <a:t>) est un 2D </a:t>
            </a:r>
            <a:r>
              <a:rPr lang="fr-CH" u="none" dirty="0" err="1">
                <a:solidFill>
                  <a:schemeClr val="tx1"/>
                </a:solidFill>
              </a:rPr>
              <a:t>array</a:t>
            </a:r>
            <a:r>
              <a:rPr lang="fr-CH" u="none" dirty="0">
                <a:solidFill>
                  <a:schemeClr val="tx1"/>
                </a:solidFill>
              </a:rPr>
              <a:t> de pixels. Donc une grande partie du travail d’OpenGL consistera à transformer toutes les coordonnées 3D en pixel 2D pour l’écran.</a:t>
            </a:r>
          </a:p>
          <a:p>
            <a:r>
              <a:rPr lang="fr-CH" u="none" dirty="0">
                <a:solidFill>
                  <a:schemeClr val="tx1"/>
                </a:solidFill>
                <a:sym typeface="Wingdings" panose="05000000000000000000" pitchFamily="2" charset="2"/>
              </a:rPr>
              <a:t> Ce processus est fait par le pipeline graphique.</a:t>
            </a:r>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a:t>
            </a:fld>
            <a:endParaRPr lang="fr-CH"/>
          </a:p>
        </p:txBody>
      </p:sp>
    </p:spTree>
    <p:extLst>
      <p:ext uri="{BB962C8B-B14F-4D97-AF65-F5344CB8AC3E}">
        <p14:creationId xmlns:p14="http://schemas.microsoft.com/office/powerpoint/2010/main" val="22647871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Eviter de se soucier de comment et ou trouver les attributs des sommets (avec les offsets et les strides).</a:t>
            </a:r>
          </a:p>
          <a:p>
            <a:r>
              <a:rPr lang="fr-CH" dirty="0"/>
              <a:t>Ex: au lieu de prendre 3 </a:t>
            </a:r>
            <a:r>
              <a:rPr lang="fr-CH" dirty="0" err="1"/>
              <a:t>floats</a:t>
            </a:r>
            <a:r>
              <a:rPr lang="fr-CH" dirty="0"/>
              <a:t> qui représentent les composants RGB, on a un objet de type couleur : </a:t>
            </a:r>
            <a:r>
              <a:rPr lang="fr-CH" dirty="0" err="1"/>
              <a:t>objet.red</a:t>
            </a:r>
            <a:r>
              <a:rPr lang="fr-CH" dirty="0"/>
              <a:t> = 1.0f , etc.</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53</a:t>
            </a:fld>
            <a:endParaRPr lang="fr-CH"/>
          </a:p>
        </p:txBody>
      </p:sp>
    </p:spTree>
    <p:extLst>
      <p:ext uri="{BB962C8B-B14F-4D97-AF65-F5344CB8AC3E}">
        <p14:creationId xmlns:p14="http://schemas.microsoft.com/office/powerpoint/2010/main" val="39311581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A est un ensemble de cardinal n (autres types) + 1 (</a:t>
            </a:r>
            <a:r>
              <a:rPr lang="fr-CH" dirty="0" err="1"/>
              <a:t>vertex_position</a:t>
            </a:r>
            <a:r>
              <a:rPr lang="fr-CH" dirty="0"/>
              <a:t>).</a:t>
            </a:r>
          </a:p>
          <a:p>
            <a:r>
              <a:rPr lang="fr-CH" dirty="0"/>
              <a:t>Union du type </a:t>
            </a:r>
            <a:r>
              <a:rPr lang="fr-CH" dirty="0" err="1"/>
              <a:t>vertex_position</a:t>
            </a:r>
            <a:r>
              <a:rPr lang="fr-CH" dirty="0"/>
              <a:t> avec la combinaison des types de A sans </a:t>
            </a:r>
            <a:r>
              <a:rPr lang="fr-CH" dirty="0" err="1"/>
              <a:t>vertex_position</a:t>
            </a:r>
            <a:r>
              <a:rPr lang="fr-CH" dirty="0"/>
              <a:t>. Et avec i entier naturel (N) compris entre 0 et n.</a:t>
            </a:r>
          </a:p>
          <a:p>
            <a:r>
              <a:rPr lang="fr-CH" dirty="0"/>
              <a:t>EN GROS : union de </a:t>
            </a:r>
            <a:r>
              <a:rPr lang="fr-CH" dirty="0" err="1"/>
              <a:t>vertex_pos</a:t>
            </a:r>
            <a:r>
              <a:rPr lang="fr-CH" dirty="0"/>
              <a:t> et </a:t>
            </a:r>
            <a:r>
              <a:rPr lang="fr-CH" dirty="0" err="1"/>
              <a:t>powerset</a:t>
            </a:r>
            <a:r>
              <a:rPr lang="fr-CH" dirty="0"/>
              <a:t> du reste.</a:t>
            </a:r>
          </a:p>
          <a:p>
            <a:r>
              <a:rPr lang="fr-CH" u="sng" dirty="0"/>
              <a:t>Exemple </a:t>
            </a:r>
            <a:r>
              <a:rPr lang="fr-CH" u="sng" dirty="0" err="1"/>
              <a:t>other</a:t>
            </a:r>
            <a:r>
              <a:rPr lang="fr-CH" u="sng" dirty="0"/>
              <a:t> abstract type:</a:t>
            </a:r>
            <a:r>
              <a:rPr lang="fr-CH" u="none" dirty="0"/>
              <a:t> </a:t>
            </a:r>
            <a:r>
              <a:rPr lang="fr-CH" u="none" dirty="0" err="1"/>
              <a:t>color</a:t>
            </a:r>
            <a:r>
              <a:rPr lang="fr-CH" u="none" dirty="0"/>
              <a:t>, texture </a:t>
            </a:r>
            <a:r>
              <a:rPr lang="fr-CH" u="none" dirty="0" err="1"/>
              <a:t>coord</a:t>
            </a:r>
            <a:r>
              <a:rPr lang="fr-CH" u="none" dirty="0"/>
              <a:t>, normal </a:t>
            </a:r>
            <a:r>
              <a:rPr lang="fr-CH" u="none" dirty="0" err="1"/>
              <a:t>vect</a:t>
            </a:r>
            <a:r>
              <a:rPr lang="fr-CH" u="none" dirty="0"/>
              <a:t>., etc.</a:t>
            </a:r>
            <a:r>
              <a:rPr lang="fr-CH" dirty="0"/>
              <a:t> </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54</a:t>
            </a:fld>
            <a:endParaRPr lang="fr-CH"/>
          </a:p>
        </p:txBody>
      </p:sp>
    </p:spTree>
    <p:extLst>
      <p:ext uri="{BB962C8B-B14F-4D97-AF65-F5344CB8AC3E}">
        <p14:creationId xmlns:p14="http://schemas.microsoft.com/office/powerpoint/2010/main" val="25579132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u="sng" dirty="0"/>
              <a:t>Exemple </a:t>
            </a:r>
            <a:r>
              <a:rPr lang="fr-CH" u="sng" dirty="0" err="1"/>
              <a:t>other</a:t>
            </a:r>
            <a:r>
              <a:rPr lang="fr-CH" u="sng" dirty="0"/>
              <a:t> abstract type:</a:t>
            </a:r>
            <a:r>
              <a:rPr lang="fr-CH" u="none" dirty="0"/>
              <a:t> fragment pos, light </a:t>
            </a:r>
            <a:r>
              <a:rPr lang="fr-CH" u="none" dirty="0" err="1"/>
              <a:t>features</a:t>
            </a:r>
            <a:r>
              <a:rPr lang="fr-CH" u="none" dirty="0"/>
              <a:t>, texture </a:t>
            </a:r>
            <a:r>
              <a:rPr lang="fr-CH" u="none" dirty="0" err="1"/>
              <a:t>coord</a:t>
            </a:r>
            <a:r>
              <a:rPr lang="fr-CH" u="none" dirty="0"/>
              <a:t>., etc.</a:t>
            </a:r>
            <a:r>
              <a:rPr lang="fr-CH" dirty="0"/>
              <a:t> </a:t>
            </a:r>
          </a:p>
          <a:p>
            <a:r>
              <a:rPr lang="fr-CH" dirty="0" err="1"/>
              <a:t>Fragment_position</a:t>
            </a:r>
            <a:r>
              <a:rPr lang="fr-CH" dirty="0"/>
              <a:t> : contient les coordonnées sur la fenêtre (pixel) du fragment. (x, y, z, 1/w)</a:t>
            </a:r>
          </a:p>
          <a:p>
            <a:endParaRPr lang="fr-CH" dirty="0"/>
          </a:p>
          <a:p>
            <a:r>
              <a:rPr lang="fr-CH" dirty="0"/>
              <a:t>Avec i entier naturel (N) compris entre 0 et p.</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55</a:t>
            </a:fld>
            <a:endParaRPr lang="fr-CH"/>
          </a:p>
        </p:txBody>
      </p:sp>
    </p:spTree>
    <p:extLst>
      <p:ext uri="{BB962C8B-B14F-4D97-AF65-F5344CB8AC3E}">
        <p14:creationId xmlns:p14="http://schemas.microsoft.com/office/powerpoint/2010/main" val="37922696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fs</a:t>
            </a:r>
            <a:r>
              <a:rPr lang="fr-CH" dirty="0"/>
              <a:t>() est une fonction partielle.</a:t>
            </a:r>
          </a:p>
          <a:p>
            <a:r>
              <a:rPr lang="fr-CH" dirty="0" err="1"/>
              <a:t>Discard</a:t>
            </a:r>
            <a:r>
              <a:rPr lang="fr-CH" dirty="0"/>
              <a:t> = laisse tomber le pipeline.</a:t>
            </a:r>
          </a:p>
          <a:p>
            <a:endParaRPr lang="fr-CH" dirty="0"/>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Avec i entier naturel (N) compris entre 0 et p.</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56</a:t>
            </a:fld>
            <a:endParaRPr lang="fr-CH"/>
          </a:p>
        </p:txBody>
      </p:sp>
    </p:spTree>
    <p:extLst>
      <p:ext uri="{BB962C8B-B14F-4D97-AF65-F5344CB8AC3E}">
        <p14:creationId xmlns:p14="http://schemas.microsoft.com/office/powerpoint/2010/main" val="9534834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57</a:t>
            </a:fld>
            <a:endParaRPr lang="fr-CH"/>
          </a:p>
        </p:txBody>
      </p:sp>
    </p:spTree>
    <p:extLst>
      <p:ext uri="{BB962C8B-B14F-4D97-AF65-F5344CB8AC3E}">
        <p14:creationId xmlns:p14="http://schemas.microsoft.com/office/powerpoint/2010/main" val="550541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Matrice de model, </a:t>
            </a:r>
            <a:r>
              <a:rPr lang="fr-CH" dirty="0" err="1"/>
              <a:t>view</a:t>
            </a:r>
            <a:r>
              <a:rPr lang="fr-CH" dirty="0"/>
              <a:t>, projection qu’on peut passer en var uniformes : applique sur le Domaine du vs pour transformation en NDC, etc.</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58</a:t>
            </a:fld>
            <a:endParaRPr lang="fr-CH"/>
          </a:p>
        </p:txBody>
      </p:sp>
    </p:spTree>
    <p:extLst>
      <p:ext uri="{BB962C8B-B14F-4D97-AF65-F5344CB8AC3E}">
        <p14:creationId xmlns:p14="http://schemas.microsoft.com/office/powerpoint/2010/main" val="10173154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On doit checker que les variables de sortie du vs() réutilisées dans le </a:t>
            </a:r>
            <a:r>
              <a:rPr lang="fr-CH" dirty="0" err="1"/>
              <a:t>fs</a:t>
            </a:r>
            <a:r>
              <a:rPr lang="fr-CH" dirty="0"/>
              <a:t>() aient le même type et nom pour garder des cohérences, </a:t>
            </a:r>
            <a:r>
              <a:rPr lang="fr-CH" dirty="0" err="1"/>
              <a:t>etc</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59</a:t>
            </a:fld>
            <a:endParaRPr lang="fr-CH"/>
          </a:p>
        </p:txBody>
      </p:sp>
    </p:spTree>
    <p:extLst>
      <p:ext uri="{BB962C8B-B14F-4D97-AF65-F5344CB8AC3E}">
        <p14:creationId xmlns:p14="http://schemas.microsoft.com/office/powerpoint/2010/main" val="28227820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60</a:t>
            </a:fld>
            <a:endParaRPr lang="fr-CH"/>
          </a:p>
        </p:txBody>
      </p:sp>
    </p:spTree>
    <p:extLst>
      <p:ext uri="{BB962C8B-B14F-4D97-AF65-F5344CB8AC3E}">
        <p14:creationId xmlns:p14="http://schemas.microsoft.com/office/powerpoint/2010/main" val="4290780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Et entre HLSL et Cg c’est presque identique. Même système de structure pour définir les types d’in/output et main().</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61</a:t>
            </a:fld>
            <a:endParaRPr lang="fr-CH"/>
          </a:p>
        </p:txBody>
      </p:sp>
    </p:spTree>
    <p:extLst>
      <p:ext uri="{BB962C8B-B14F-4D97-AF65-F5344CB8AC3E}">
        <p14:creationId xmlns:p14="http://schemas.microsoft.com/office/powerpoint/2010/main" val="24222683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62</a:t>
            </a:fld>
            <a:endParaRPr lang="fr-CH"/>
          </a:p>
        </p:txBody>
      </p:sp>
    </p:spTree>
    <p:extLst>
      <p:ext uri="{BB962C8B-B14F-4D97-AF65-F5344CB8AC3E}">
        <p14:creationId xmlns:p14="http://schemas.microsoft.com/office/powerpoint/2010/main" val="209244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Succession des opérations dans une carte graphique moderne.</a:t>
            </a:r>
          </a:p>
          <a:p>
            <a:endParaRPr lang="fr-FR" dirty="0"/>
          </a:p>
          <a:p>
            <a:r>
              <a:rPr lang="fr-FR" dirty="0"/>
              <a:t>3 différents unités de traitement des </a:t>
            </a:r>
            <a:r>
              <a:rPr lang="fr-FR" i="0" dirty="0" err="1"/>
              <a:t>shaders</a:t>
            </a:r>
            <a:r>
              <a:rPr lang="fr-FR" dirty="0"/>
              <a:t>.</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9</a:t>
            </a:fld>
            <a:endParaRPr lang="fr-CH"/>
          </a:p>
        </p:txBody>
      </p:sp>
    </p:spTree>
    <p:extLst>
      <p:ext uri="{BB962C8B-B14F-4D97-AF65-F5344CB8AC3E}">
        <p14:creationId xmlns:p14="http://schemas.microsoft.com/office/powerpoint/2010/main" val="21306134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DSL est un langage de programmation dont les spécifications permettent de surmonter certaines contraintes dans le domaine spécifique.</a:t>
            </a:r>
          </a:p>
          <a:p>
            <a:endParaRPr lang="fr-FR" dirty="0"/>
          </a:p>
          <a:p>
            <a:r>
              <a:rPr lang="fr-FR" dirty="0"/>
              <a:t>Est-ce que on a plus un DSL interne (avec langage hôte) ou plus externe qui après compilation du DSL on obtient un programme ?</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63</a:t>
            </a:fld>
            <a:endParaRPr lang="fr-CH"/>
          </a:p>
        </p:txBody>
      </p:sp>
    </p:spTree>
    <p:extLst>
      <p:ext uri="{BB962C8B-B14F-4D97-AF65-F5344CB8AC3E}">
        <p14:creationId xmlns:p14="http://schemas.microsoft.com/office/powerpoint/2010/main" val="27903157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a:t>Avantages</a:t>
            </a:r>
            <a:r>
              <a:rPr lang="fr-CH" dirty="0"/>
              <a:t>: gain de productivité et on peut les réutiliser à d’autres fins.</a:t>
            </a:r>
          </a:p>
          <a:p>
            <a:r>
              <a:rPr lang="fr-CH" u="sng" dirty="0"/>
              <a:t>Désavantages</a:t>
            </a:r>
            <a:r>
              <a:rPr lang="fr-CH" dirty="0"/>
              <a:t>: pas standard = prob de compatibilité et portabilité.</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64</a:t>
            </a:fld>
            <a:endParaRPr lang="fr-CH"/>
          </a:p>
        </p:txBody>
      </p:sp>
    </p:spTree>
    <p:extLst>
      <p:ext uri="{BB962C8B-B14F-4D97-AF65-F5344CB8AC3E}">
        <p14:creationId xmlns:p14="http://schemas.microsoft.com/office/powerpoint/2010/main" val="21005563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Internal</a:t>
            </a:r>
            <a:r>
              <a:rPr lang="fr-CH" u="sng" dirty="0"/>
              <a:t>:</a:t>
            </a:r>
            <a:r>
              <a:rPr lang="fr-CH" u="none" dirty="0"/>
              <a:t> sont implémentés dans un langage hôte et on tendance à être limités à la syntaxe du langage hôte.</a:t>
            </a:r>
          </a:p>
          <a:p>
            <a:r>
              <a:rPr lang="fr-CH" u="sng" dirty="0" err="1"/>
              <a:t>External</a:t>
            </a:r>
            <a:r>
              <a:rPr lang="fr-CH" u="sng" dirty="0"/>
              <a:t>:</a:t>
            </a:r>
            <a:r>
              <a:rPr lang="fr-CH" u="none" dirty="0"/>
              <a:t> sont implémentés via un interpréteur ou un compilateur indépendant (créé).</a:t>
            </a:r>
          </a:p>
          <a:p>
            <a:endParaRPr lang="fr-CH" u="none" dirty="0"/>
          </a:p>
          <a:p>
            <a:r>
              <a:rPr lang="fr-CH" u="sng" dirty="0"/>
              <a:t>Source image + info:</a:t>
            </a:r>
            <a:r>
              <a:rPr lang="fr-CH" u="none" dirty="0"/>
              <a:t> https://dannyfleming94.wordpress.com/2015/03/30/basic-introduction-to-domain-specific-languages-2/</a:t>
            </a:r>
          </a:p>
          <a:p>
            <a:endParaRPr lang="fr-CH" u="none" dirty="0"/>
          </a:p>
          <a:p>
            <a:r>
              <a:rPr lang="fr-CH" u="none" dirty="0"/>
              <a:t>Code </a:t>
            </a:r>
            <a:r>
              <a:rPr lang="fr-CH" u="none" dirty="0" err="1"/>
              <a:t>generator</a:t>
            </a:r>
            <a:r>
              <a:rPr lang="fr-CH" u="none" dirty="0"/>
              <a:t> or interprétation.</a:t>
            </a:r>
            <a:endParaRPr lang="fr-CH" u="sng"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65</a:t>
            </a:fld>
            <a:endParaRPr lang="fr-CH"/>
          </a:p>
        </p:txBody>
      </p:sp>
    </p:spTree>
    <p:extLst>
      <p:ext uri="{BB962C8B-B14F-4D97-AF65-F5344CB8AC3E}">
        <p14:creationId xmlns:p14="http://schemas.microsoft.com/office/powerpoint/2010/main" val="7965571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66</a:t>
            </a:fld>
            <a:endParaRPr lang="fr-CH"/>
          </a:p>
        </p:txBody>
      </p:sp>
    </p:spTree>
    <p:extLst>
      <p:ext uri="{BB962C8B-B14F-4D97-AF65-F5344CB8AC3E}">
        <p14:creationId xmlns:p14="http://schemas.microsoft.com/office/powerpoint/2010/main" val="25764626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2) </a:t>
            </a:r>
            <a:r>
              <a:rPr lang="fr-CH" u="sng" dirty="0"/>
              <a:t>Ex</a:t>
            </a:r>
            <a:r>
              <a:rPr lang="fr-CH" dirty="0"/>
              <a:t>: couleur en vec4.</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67</a:t>
            </a:fld>
            <a:endParaRPr lang="fr-CH"/>
          </a:p>
        </p:txBody>
      </p:sp>
    </p:spTree>
    <p:extLst>
      <p:ext uri="{BB962C8B-B14F-4D97-AF65-F5344CB8AC3E}">
        <p14:creationId xmlns:p14="http://schemas.microsoft.com/office/powerpoint/2010/main" val="14032149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68</a:t>
            </a:fld>
            <a:endParaRPr lang="fr-CH"/>
          </a:p>
        </p:txBody>
      </p:sp>
    </p:spTree>
    <p:extLst>
      <p:ext uri="{BB962C8B-B14F-4D97-AF65-F5344CB8AC3E}">
        <p14:creationId xmlns:p14="http://schemas.microsoft.com/office/powerpoint/2010/main" val="29249062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Concentrer sur la sémantique géométrique des programmes sans sacrifier l’efficacité.</a:t>
            </a:r>
          </a:p>
          <a:p>
            <a:endParaRPr lang="fr-CH" dirty="0"/>
          </a:p>
          <a:p>
            <a:r>
              <a:rPr lang="fr-CH" dirty="0"/>
              <a:t>Langage cible (GLSL) à un système de type de base.</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69</a:t>
            </a:fld>
            <a:endParaRPr lang="fr-CH"/>
          </a:p>
        </p:txBody>
      </p:sp>
    </p:spTree>
    <p:extLst>
      <p:ext uri="{BB962C8B-B14F-4D97-AF65-F5344CB8AC3E}">
        <p14:creationId xmlns:p14="http://schemas.microsoft.com/office/powerpoint/2010/main" val="3429394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err="1"/>
              <a:t>Geometry</a:t>
            </a:r>
            <a:r>
              <a:rPr lang="fr-CH" dirty="0"/>
              <a:t> bugs -&gt; incompatibilité de systèmes de coordonnées. (soustraire 2 objets par ex dans </a:t>
            </a:r>
            <a:r>
              <a:rPr lang="fr-CH" dirty="0" err="1"/>
              <a:t>sys</a:t>
            </a:r>
            <a:r>
              <a:rPr lang="fr-CH" dirty="0"/>
              <a:t> de </a:t>
            </a:r>
            <a:r>
              <a:rPr lang="fr-CH" dirty="0" err="1"/>
              <a:t>coord</a:t>
            </a:r>
            <a:r>
              <a:rPr lang="fr-CH" dirty="0"/>
              <a:t> différents.)</a:t>
            </a:r>
          </a:p>
          <a:p>
            <a:endParaRPr lang="fr-CH" dirty="0"/>
          </a:p>
          <a:p>
            <a:r>
              <a:rPr lang="fr-CH" dirty="0"/>
              <a:t>Difficile a détecter car programmes ne plantent pas et erreur visible qu’avec imperfection visuelles.</a:t>
            </a:r>
          </a:p>
          <a:p>
            <a:endParaRPr lang="fr-CH" dirty="0"/>
          </a:p>
          <a:p>
            <a:r>
              <a:rPr lang="fr-CH" dirty="0" err="1"/>
              <a:t>Mechanisme</a:t>
            </a:r>
            <a:r>
              <a:rPr lang="fr-CH" dirty="0"/>
              <a:t> automatique de transformation.</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70</a:t>
            </a:fld>
            <a:endParaRPr lang="fr-CH"/>
          </a:p>
        </p:txBody>
      </p:sp>
    </p:spTree>
    <p:extLst>
      <p:ext uri="{BB962C8B-B14F-4D97-AF65-F5344CB8AC3E}">
        <p14:creationId xmlns:p14="http://schemas.microsoft.com/office/powerpoint/2010/main" val="12850369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types de géométrie décrivent le système de coordonnées représentant chaque valeur et les transformations qui les manipulent. </a:t>
            </a:r>
          </a:p>
          <a:p>
            <a:endParaRPr lang="fr-FR" dirty="0"/>
          </a:p>
          <a:p>
            <a:r>
              <a:rPr lang="fr-FR" dirty="0"/>
              <a:t>Un type de géométrie code trois composants: </a:t>
            </a:r>
          </a:p>
          <a:p>
            <a:r>
              <a:rPr lang="fr-FR" dirty="0"/>
              <a:t>	- le cadre de référence (ex: le modèle, le monde ou l'espace de vue) : </a:t>
            </a:r>
            <a:r>
              <a:rPr lang="fr-FR" dirty="0" err="1"/>
              <a:t>def</a:t>
            </a:r>
            <a:r>
              <a:rPr lang="fr-FR" dirty="0"/>
              <a:t> la pos et l’orientation d’un </a:t>
            </a:r>
            <a:r>
              <a:rPr lang="fr-FR" dirty="0" err="1"/>
              <a:t>sys</a:t>
            </a:r>
            <a:r>
              <a:rPr lang="fr-FR" dirty="0"/>
              <a:t> de </a:t>
            </a:r>
            <a:r>
              <a:rPr lang="fr-FR" dirty="0" err="1"/>
              <a:t>coord</a:t>
            </a:r>
            <a:r>
              <a:rPr lang="fr-FR" dirty="0"/>
              <a:t>.</a:t>
            </a:r>
          </a:p>
          <a:p>
            <a:r>
              <a:rPr lang="fr-FR" dirty="0"/>
              <a:t>	- l'objet géométrique (ex: point, direction): décrit construction géo que les données représentent.</a:t>
            </a:r>
          </a:p>
          <a:p>
            <a:r>
              <a:rPr lang="fr-FR" dirty="0"/>
              <a:t>	- le schéma de coordonnées (ex: coordonnées cartésiennes ou sphériques): décrit </a:t>
            </a:r>
            <a:r>
              <a:rPr lang="fr-FR" dirty="0" err="1"/>
              <a:t>sys</a:t>
            </a:r>
            <a:r>
              <a:rPr lang="fr-FR" dirty="0"/>
              <a:t> de </a:t>
            </a:r>
            <a:r>
              <a:rPr lang="fr-FR" dirty="0" err="1"/>
              <a:t>coord</a:t>
            </a:r>
            <a:r>
              <a:rPr lang="fr-FR" dirty="0"/>
              <a:t> en fournissant des définitions d’opération et d’objet (carté, sphérique).</a:t>
            </a:r>
            <a:endParaRPr lang="fr-CH" dirty="0"/>
          </a:p>
          <a:p>
            <a:r>
              <a:rPr lang="fr-CH" dirty="0"/>
              <a:t>Ces 3 composantes sont nécessaires.</a:t>
            </a:r>
            <a:endParaRPr lang="fr-FR"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71</a:t>
            </a:fld>
            <a:endParaRPr lang="fr-CH"/>
          </a:p>
        </p:txBody>
      </p:sp>
    </p:spTree>
    <p:extLst>
      <p:ext uri="{BB962C8B-B14F-4D97-AF65-F5344CB8AC3E}">
        <p14:creationId xmlns:p14="http://schemas.microsoft.com/office/powerpoint/2010/main" val="307360093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Simple </a:t>
            </a:r>
            <a:r>
              <a:rPr lang="fr-CH" dirty="0" err="1"/>
              <a:t>vector</a:t>
            </a:r>
            <a:r>
              <a:rPr lang="fr-CH" dirty="0"/>
              <a:t> types in GLSL = vec3, mat4, .etc.</a:t>
            </a:r>
          </a:p>
          <a:p>
            <a:endParaRPr lang="fr-CH" dirty="0"/>
          </a:p>
          <a:p>
            <a:r>
              <a:rPr lang="fr-FR" dirty="0"/>
              <a:t>Les schémas de coordonnées sont paramétrés par un cadre de référence &lt;frame&gt;, tandis que les objets géométriques (.</a:t>
            </a:r>
            <a:r>
              <a:rPr lang="fr-FR" dirty="0" err="1"/>
              <a:t>object</a:t>
            </a:r>
            <a:r>
              <a:rPr lang="fr-FR" dirty="0"/>
              <a:t>) sont des types de membres d'un schéma paramétré (</a:t>
            </a:r>
            <a:r>
              <a:rPr lang="fr-FR" dirty="0" err="1"/>
              <a:t>scheme</a:t>
            </a:r>
            <a:r>
              <a:rPr lang="fr-FR" dirty="0"/>
              <a:t>). </a:t>
            </a:r>
          </a:p>
          <a:p>
            <a:endParaRPr lang="fr-FR" dirty="0"/>
          </a:p>
          <a:p>
            <a:r>
              <a:rPr lang="fr-FR" dirty="0"/>
              <a:t>L’exemple représente le type d'un point situé dans l'espace monde représenté dans un schéma de coordonnées cartésiennes 3D.</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72</a:t>
            </a:fld>
            <a:endParaRPr lang="fr-CH"/>
          </a:p>
        </p:txBody>
      </p:sp>
    </p:spTree>
    <p:extLst>
      <p:ext uri="{BB962C8B-B14F-4D97-AF65-F5344CB8AC3E}">
        <p14:creationId xmlns:p14="http://schemas.microsoft.com/office/powerpoint/2010/main" val="337295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W component = perspective.</a:t>
            </a:r>
          </a:p>
          <a:p>
            <a:r>
              <a:rPr lang="fr-CH" dirty="0"/>
              <a:t>Exemple triangle</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10</a:t>
            </a:fld>
            <a:endParaRPr lang="fr-CH"/>
          </a:p>
        </p:txBody>
      </p:sp>
    </p:spTree>
    <p:extLst>
      <p:ext uri="{BB962C8B-B14F-4D97-AF65-F5344CB8AC3E}">
        <p14:creationId xmlns:p14="http://schemas.microsoft.com/office/powerpoint/2010/main" val="3114084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L'éclairage diffus est un modèle d'éclairage de base qui simule l'éclairage local à la surface d'un objet. </a:t>
            </a:r>
          </a:p>
          <a:p>
            <a:endParaRPr lang="fr-FR" dirty="0"/>
          </a:p>
          <a:p>
            <a:r>
              <a:rPr lang="fr-FR" dirty="0"/>
              <a:t>D’abord calcule la direction de la lumière (</a:t>
            </a:r>
            <a:r>
              <a:rPr lang="fr-FR" dirty="0" err="1"/>
              <a:t>lightDir</a:t>
            </a:r>
            <a:r>
              <a:rPr lang="fr-FR" dirty="0"/>
              <a:t>) en soustrayant le </a:t>
            </a:r>
            <a:r>
              <a:rPr lang="fr-FR" dirty="0" err="1"/>
              <a:t>mesh</a:t>
            </a:r>
            <a:r>
              <a:rPr lang="fr-FR" dirty="0"/>
              <a:t> surface position (</a:t>
            </a:r>
            <a:r>
              <a:rPr lang="fr-FR" dirty="0" err="1"/>
              <a:t>fragPos</a:t>
            </a:r>
            <a:r>
              <a:rPr lang="fr-FR" dirty="0"/>
              <a:t>) à la lumière position (</a:t>
            </a:r>
            <a:r>
              <a:rPr lang="fr-FR" dirty="0" err="1"/>
              <a:t>lightPos</a:t>
            </a:r>
            <a:r>
              <a:rPr lang="fr-FR" dirty="0"/>
              <a:t>). On calcule ensuite l’intensité par l’angle (prod scalaire) entre le rayon lumineux (</a:t>
            </a:r>
            <a:r>
              <a:rPr lang="fr-FR" dirty="0" err="1"/>
              <a:t>lightDir</a:t>
            </a:r>
            <a:r>
              <a:rPr lang="fr-FR" dirty="0"/>
              <a:t>) et le fragment normal (</a:t>
            </a:r>
            <a:r>
              <a:rPr lang="fr-FR" dirty="0" err="1"/>
              <a:t>fragNorm</a:t>
            </a:r>
            <a:r>
              <a:rPr lang="fr-FR" dirty="0"/>
              <a:t>). Max() pour prendre que les réflexion et pas ceux qui passent au travers de l’objet.</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73</a:t>
            </a:fld>
            <a:endParaRPr lang="fr-CH"/>
          </a:p>
        </p:txBody>
      </p:sp>
    </p:spTree>
    <p:extLst>
      <p:ext uri="{BB962C8B-B14F-4D97-AF65-F5344CB8AC3E}">
        <p14:creationId xmlns:p14="http://schemas.microsoft.com/office/powerpoint/2010/main" val="42703135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74</a:t>
            </a:fld>
            <a:endParaRPr lang="fr-CH"/>
          </a:p>
        </p:txBody>
      </p:sp>
    </p:spTree>
    <p:extLst>
      <p:ext uri="{BB962C8B-B14F-4D97-AF65-F5344CB8AC3E}">
        <p14:creationId xmlns:p14="http://schemas.microsoft.com/office/powerpoint/2010/main" val="13227731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2eme types de système de coordonnées : coordonnées homogènes.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75</a:t>
            </a:fld>
            <a:endParaRPr lang="fr-CH"/>
          </a:p>
        </p:txBody>
      </p:sp>
    </p:spTree>
    <p:extLst>
      <p:ext uri="{BB962C8B-B14F-4D97-AF65-F5344CB8AC3E}">
        <p14:creationId xmlns:p14="http://schemas.microsoft.com/office/powerpoint/2010/main" val="8565264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fragNorm</a:t>
            </a:r>
            <a:r>
              <a:rPr lang="fr-FR" dirty="0"/>
              <a:t> est une direction donc il ne faut pas qu’elle soit affectée par la translation donc pas qu’il y ait de transformation affine : donc w = 0.</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76</a:t>
            </a:fld>
            <a:endParaRPr lang="fr-CH"/>
          </a:p>
        </p:txBody>
      </p:sp>
    </p:spTree>
    <p:extLst>
      <p:ext uri="{BB962C8B-B14F-4D97-AF65-F5344CB8AC3E}">
        <p14:creationId xmlns:p14="http://schemas.microsoft.com/office/powerpoint/2010/main" val="10498180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Des petites différences subtiles peuvent impliquer des erreurs et pas facilement </a:t>
            </a:r>
            <a:r>
              <a:rPr lang="fr-FR" dirty="0" err="1"/>
              <a:t>débuggable</a:t>
            </a:r>
            <a:r>
              <a:rPr lang="fr-FR" dirty="0"/>
              <a:t>.  Et surtout pour des programmeurs novices.</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77</a:t>
            </a:fld>
            <a:endParaRPr lang="fr-CH"/>
          </a:p>
        </p:txBody>
      </p:sp>
    </p:spTree>
    <p:extLst>
      <p:ext uri="{BB962C8B-B14F-4D97-AF65-F5344CB8AC3E}">
        <p14:creationId xmlns:p14="http://schemas.microsoft.com/office/powerpoint/2010/main" val="31392520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En haut à droite : </a:t>
            </a:r>
            <a:r>
              <a:rPr lang="fr-CH" dirty="0" err="1"/>
              <a:t>Gator</a:t>
            </a:r>
            <a:r>
              <a:rPr lang="fr-CH" dirty="0"/>
              <a:t> syntaxe pour déclarer modèle et world frame (cadres) (3 dimensions).</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78</a:t>
            </a:fld>
            <a:endParaRPr lang="fr-CH"/>
          </a:p>
        </p:txBody>
      </p:sp>
    </p:spTree>
    <p:extLst>
      <p:ext uri="{BB962C8B-B14F-4D97-AF65-F5344CB8AC3E}">
        <p14:creationId xmlns:p14="http://schemas.microsoft.com/office/powerpoint/2010/main" val="42109591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schémas de coordonnées fournissent des définitions d'objets géométriques et d'opérations. Concrètement, ils se composent de déclarations de type d'opération et de définitions concrètes pour les objets membres et les opérations.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En haut à droite : </a:t>
            </a:r>
            <a:r>
              <a:rPr lang="fr-CH" dirty="0" err="1"/>
              <a:t>Gator</a:t>
            </a:r>
            <a:r>
              <a:rPr lang="fr-CH" dirty="0"/>
              <a:t> syntaxe pour déclarer un </a:t>
            </a:r>
            <a:r>
              <a:rPr lang="fr-CH" dirty="0" err="1"/>
              <a:t>schema</a:t>
            </a:r>
            <a:r>
              <a:rPr lang="fr-CH" dirty="0"/>
              <a:t> de coordonnées cartésiennes avec un type vectoriel dans lequel on peut </a:t>
            </a:r>
            <a:r>
              <a:rPr lang="fr-CH" dirty="0" err="1"/>
              <a:t>def</a:t>
            </a:r>
            <a:r>
              <a:rPr lang="fr-CH" dirty="0"/>
              <a:t> l’addition + entre 2 vecteurs , etc.</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79</a:t>
            </a:fld>
            <a:endParaRPr lang="fr-CH"/>
          </a:p>
        </p:txBody>
      </p:sp>
    </p:spTree>
    <p:extLst>
      <p:ext uri="{BB962C8B-B14F-4D97-AF65-F5344CB8AC3E}">
        <p14:creationId xmlns:p14="http://schemas.microsoft.com/office/powerpoint/2010/main" val="16793790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W=1 -&gt; transformation affine , w=0 pas de transfo affine.</a:t>
            </a:r>
          </a:p>
          <a:p>
            <a:endParaRPr lang="fr-CH" dirty="0"/>
          </a:p>
          <a:p>
            <a:r>
              <a:rPr lang="fr-CH" dirty="0"/>
              <a:t>En haut a droite : définition de </a:t>
            </a:r>
            <a:r>
              <a:rPr lang="fr-FR" dirty="0"/>
              <a:t>certains objets en coordonnées homogènes.</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80</a:t>
            </a:fld>
            <a:endParaRPr lang="fr-CH"/>
          </a:p>
        </p:txBody>
      </p:sp>
    </p:spTree>
    <p:extLst>
      <p:ext uri="{BB962C8B-B14F-4D97-AF65-F5344CB8AC3E}">
        <p14:creationId xmlns:p14="http://schemas.microsoft.com/office/powerpoint/2010/main" val="33637156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Supertype peut aussi être un custom type (?).</a:t>
            </a:r>
          </a:p>
          <a:p>
            <a:r>
              <a:rPr lang="fr-CH" dirty="0"/>
              <a:t>Nouveau type peut être déclaré comme </a:t>
            </a:r>
            <a:r>
              <a:rPr lang="fr-CH" dirty="0" err="1"/>
              <a:t>ss</a:t>
            </a:r>
            <a:r>
              <a:rPr lang="fr-CH" dirty="0"/>
              <a:t>-type d’un type existant.</a:t>
            </a:r>
          </a:p>
          <a:p>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81</a:t>
            </a:fld>
            <a:endParaRPr lang="fr-CH"/>
          </a:p>
        </p:txBody>
      </p:sp>
    </p:spTree>
    <p:extLst>
      <p:ext uri="{BB962C8B-B14F-4D97-AF65-F5344CB8AC3E}">
        <p14:creationId xmlns:p14="http://schemas.microsoft.com/office/powerpoint/2010/main" val="12312108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2eme point skip car trop compliqué.</a:t>
            </a:r>
          </a:p>
          <a:p>
            <a:r>
              <a:rPr lang="fr-FR" dirty="0"/>
              <a:t>L’idée est d'élever le niveau d'abstraction pour les transformations du système de coordonnées afin que les programmeurs n'écrivent pas de calculs de multiplication matrice-vecteur concrets. Exprimer de manière déclarative les espaces source et destination et laisser le compilateur trouver les bonnes transformations.</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82</a:t>
            </a:fld>
            <a:endParaRPr lang="fr-CH"/>
          </a:p>
        </p:txBody>
      </p:sp>
    </p:spTree>
    <p:extLst>
      <p:ext uri="{BB962C8B-B14F-4D97-AF65-F5344CB8AC3E}">
        <p14:creationId xmlns:p14="http://schemas.microsoft.com/office/powerpoint/2010/main" val="191197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none" dirty="0">
                <a:solidFill>
                  <a:schemeClr val="tx1"/>
                </a:solidFill>
              </a:rPr>
              <a:t>Toutes les coordonnées à l’intérieur de cet espace (cube) seront visibles sur l’écran ce qui n’est pas le cas pour celles en dehors.</a:t>
            </a:r>
          </a:p>
          <a:p>
            <a:r>
              <a:rPr lang="fr-CH" u="sng" dirty="0">
                <a:solidFill>
                  <a:schemeClr val="tx1"/>
                </a:solidFill>
              </a:rPr>
              <a:t>Pour le triangle:</a:t>
            </a:r>
            <a:r>
              <a:rPr lang="fr-CH" u="none" dirty="0">
                <a:solidFill>
                  <a:schemeClr val="tx1"/>
                </a:solidFill>
              </a:rPr>
              <a:t> nos datas input = </a:t>
            </a:r>
            <a:r>
              <a:rPr lang="fr-CH" u="none" dirty="0" err="1">
                <a:solidFill>
                  <a:schemeClr val="tx1"/>
                </a:solidFill>
              </a:rPr>
              <a:t>vertices</a:t>
            </a:r>
            <a:r>
              <a:rPr lang="fr-CH" u="none" dirty="0">
                <a:solidFill>
                  <a:schemeClr val="tx1"/>
                </a:solidFill>
              </a:rPr>
              <a: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11</a:t>
            </a:fld>
            <a:endParaRPr lang="fr-CH"/>
          </a:p>
        </p:txBody>
      </p:sp>
    </p:spTree>
    <p:extLst>
      <p:ext uri="{BB962C8B-B14F-4D97-AF65-F5344CB8AC3E}">
        <p14:creationId xmlns:p14="http://schemas.microsoft.com/office/powerpoint/2010/main" val="291753602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3eme point: car le but est de réduire les bugs de géométrie et non pas de faciliter l’écriture de </a:t>
            </a:r>
            <a:r>
              <a:rPr lang="fr-CH" dirty="0" err="1"/>
              <a:t>shaders</a:t>
            </a:r>
            <a:r>
              <a:rPr lang="fr-CH" dirty="0"/>
              <a:t> (comme nous on le veut).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83</a:t>
            </a:fld>
            <a:endParaRPr lang="fr-CH"/>
          </a:p>
        </p:txBody>
      </p:sp>
    </p:spTree>
    <p:extLst>
      <p:ext uri="{BB962C8B-B14F-4D97-AF65-F5344CB8AC3E}">
        <p14:creationId xmlns:p14="http://schemas.microsoft.com/office/powerpoint/2010/main" val="11065250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Surface langage: même idée que écrire nos </a:t>
            </a:r>
            <a:r>
              <a:rPr lang="fr-CH" dirty="0" err="1"/>
              <a:t>shaders</a:t>
            </a:r>
            <a:r>
              <a:rPr lang="fr-CH" dirty="0"/>
              <a:t> dans DSL et les passer dans un encoder pour les traduire en OpenGL.</a:t>
            </a:r>
          </a:p>
          <a:p>
            <a:r>
              <a:rPr lang="fr-CH" dirty="0"/>
              <a:t>Type Position à voir selon les contraintes (ex: NDC, etc.) </a:t>
            </a:r>
          </a:p>
          <a:p>
            <a:r>
              <a:rPr lang="fr-CH" dirty="0"/>
              <a:t>Syntaxe : but de concevoir plus facilement des </a:t>
            </a:r>
            <a:r>
              <a:rPr lang="fr-CH" dirty="0" err="1"/>
              <a:t>shaders</a:t>
            </a:r>
            <a:r>
              <a:rPr lang="fr-CH" dirty="0"/>
              <a:t> donc facile à écrire.	</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84</a:t>
            </a:fld>
            <a:endParaRPr lang="fr-CH"/>
          </a:p>
        </p:txBody>
      </p:sp>
    </p:spTree>
    <p:extLst>
      <p:ext uri="{BB962C8B-B14F-4D97-AF65-F5344CB8AC3E}">
        <p14:creationId xmlns:p14="http://schemas.microsoft.com/office/powerpoint/2010/main" val="30094451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Comprendre comment créer un DSL (</a:t>
            </a:r>
            <a:r>
              <a:rPr lang="fr-CH" dirty="0" err="1"/>
              <a:t>textual</a:t>
            </a:r>
            <a:r>
              <a:rPr lang="fr-CH" dirty="0"/>
              <a:t> </a:t>
            </a:r>
            <a:r>
              <a:rPr lang="fr-CH" dirty="0" err="1"/>
              <a:t>language</a:t>
            </a:r>
            <a:r>
              <a:rPr lang="fr-CH" dirty="0"/>
              <a:t>?) + </a:t>
            </a:r>
            <a:r>
              <a:rPr lang="fr-CH" dirty="0" err="1"/>
              <a:t>tool</a:t>
            </a:r>
            <a:r>
              <a:rPr lang="fr-CH" dirty="0"/>
              <a:t> pour en créer peut-être ? Ou à la main.</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Voir comment créer une abstraction à propos des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Comment linker le DSL avec OpenGL ?</a:t>
            </a:r>
          </a:p>
          <a:p>
            <a:r>
              <a:rPr lang="fr-CH" dirty="0"/>
              <a:t>Autres langages de </a:t>
            </a:r>
            <a:r>
              <a:rPr lang="fr-CH" dirty="0" err="1"/>
              <a:t>shader</a:t>
            </a:r>
            <a:r>
              <a:rPr lang="fr-CH" dirty="0"/>
              <a:t> : </a:t>
            </a:r>
            <a:r>
              <a:rPr lang="fr-CH" dirty="0" err="1"/>
              <a:t>Unity</a:t>
            </a:r>
            <a:r>
              <a:rPr lang="fr-CH" dirty="0"/>
              <a:t> et </a:t>
            </a:r>
            <a:r>
              <a:rPr lang="fr-CH" dirty="0" err="1"/>
              <a:t>Unreal</a:t>
            </a:r>
            <a:r>
              <a:rPr lang="fr-CH" dirty="0"/>
              <a:t> -&gt; but d’avoir des idées claires des différentes approches sur ces langages.</a:t>
            </a:r>
          </a:p>
          <a:p>
            <a:r>
              <a:rPr lang="fr-CH" dirty="0"/>
              <a:t>(+ SIMD) &amp; DSL pour état de l’art.</a:t>
            </a: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85</a:t>
            </a:fld>
            <a:endParaRPr lang="fr-CH"/>
          </a:p>
        </p:txBody>
      </p:sp>
    </p:spTree>
    <p:extLst>
      <p:ext uri="{BB962C8B-B14F-4D97-AF65-F5344CB8AC3E}">
        <p14:creationId xmlns:p14="http://schemas.microsoft.com/office/powerpoint/2010/main" val="40279208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Tomassetti</a:t>
            </a:r>
            <a:r>
              <a:rPr lang="fr-CH" u="sng" dirty="0"/>
              <a:t>:</a:t>
            </a:r>
            <a:r>
              <a:rPr lang="fr-CH" u="none" dirty="0"/>
              <a:t> création d’un DSL externe.</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86</a:t>
            </a:fld>
            <a:endParaRPr lang="fr-CH"/>
          </a:p>
        </p:txBody>
      </p:sp>
    </p:spTree>
    <p:extLst>
      <p:ext uri="{BB962C8B-B14F-4D97-AF65-F5344CB8AC3E}">
        <p14:creationId xmlns:p14="http://schemas.microsoft.com/office/powerpoint/2010/main" val="42093466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u="sng" dirty="0" err="1"/>
              <a:t>Tomassetti</a:t>
            </a:r>
            <a:r>
              <a:rPr lang="fr-CH" u="sng" dirty="0"/>
              <a:t>:</a:t>
            </a:r>
            <a:r>
              <a:rPr lang="fr-CH" u="none" dirty="0"/>
              <a:t> création d’un DSL externe.</a:t>
            </a:r>
            <a:endParaRPr lang="fr-CH" dirty="0"/>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87</a:t>
            </a:fld>
            <a:endParaRPr lang="fr-CH"/>
          </a:p>
        </p:txBody>
      </p:sp>
    </p:spTree>
    <p:extLst>
      <p:ext uri="{BB962C8B-B14F-4D97-AF65-F5344CB8AC3E}">
        <p14:creationId xmlns:p14="http://schemas.microsoft.com/office/powerpoint/2010/main" val="737596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u="none" dirty="0">
                <a:solidFill>
                  <a:schemeClr val="tx1"/>
                </a:solidFill>
              </a:rPr>
              <a:t>Vertex buffer </a:t>
            </a:r>
            <a:r>
              <a:rPr lang="fr-FR" u="none" dirty="0" err="1">
                <a:solidFill>
                  <a:schemeClr val="tx1"/>
                </a:solidFill>
              </a:rPr>
              <a:t>object</a:t>
            </a:r>
            <a:r>
              <a:rPr lang="fr-FR" u="none" dirty="0">
                <a:solidFill>
                  <a:schemeClr val="tx1"/>
                </a:solidFill>
              </a:rPr>
              <a:t> (VBO) peut stocker un grand nombre de sommets dans la mémoire du GPU. Bien car envoi de données de CPU à GPU est très lent. Ensuite vertex </a:t>
            </a:r>
            <a:r>
              <a:rPr lang="fr-FR" u="none" dirty="0" err="1">
                <a:solidFill>
                  <a:schemeClr val="tx1"/>
                </a:solidFill>
              </a:rPr>
              <a:t>shader</a:t>
            </a:r>
            <a:r>
              <a:rPr lang="fr-FR" u="none" dirty="0">
                <a:solidFill>
                  <a:schemeClr val="tx1"/>
                </a:solidFill>
              </a:rPr>
              <a:t> à accès instantanément à tous les sommets.</a:t>
            </a:r>
          </a:p>
          <a:p>
            <a:r>
              <a:rPr lang="fr-FR" u="none" dirty="0">
                <a:solidFill>
                  <a:schemeClr val="tx1"/>
                </a:solidFill>
              </a:rPr>
              <a:t>Position data = 32 bits (4 bytes) &amp; première valeur des datas = début du buffer &amp; data </a:t>
            </a:r>
            <a:r>
              <a:rPr lang="fr-FR" u="none" dirty="0" err="1">
                <a:solidFill>
                  <a:schemeClr val="tx1"/>
                </a:solidFill>
              </a:rPr>
              <a:t>tighly</a:t>
            </a:r>
            <a:r>
              <a:rPr lang="fr-FR" u="none" dirty="0">
                <a:solidFill>
                  <a:schemeClr val="tx1"/>
                </a:solidFill>
              </a:rPr>
              <a:t> </a:t>
            </a:r>
            <a:r>
              <a:rPr lang="fr-FR" u="none" dirty="0" err="1">
                <a:solidFill>
                  <a:schemeClr val="tx1"/>
                </a:solidFill>
              </a:rPr>
              <a:t>packed</a:t>
            </a:r>
            <a:r>
              <a:rPr lang="fr-FR" u="none" dirty="0">
                <a:solidFill>
                  <a:schemeClr val="tx1"/>
                </a:solidFill>
              </a:rPr>
              <a:t>.</a:t>
            </a:r>
            <a:endParaRPr lang="fr-CH" u="none" dirty="0">
              <a:solidFill>
                <a:schemeClr val="tx1"/>
              </a:solidFill>
            </a:endParaRPr>
          </a:p>
        </p:txBody>
      </p:sp>
      <p:sp>
        <p:nvSpPr>
          <p:cNvPr id="4" name="Espace réservé du numéro de diapositive 3"/>
          <p:cNvSpPr>
            <a:spLocks noGrp="1"/>
          </p:cNvSpPr>
          <p:nvPr>
            <p:ph type="sldNum" sz="quarter" idx="5"/>
          </p:nvPr>
        </p:nvSpPr>
        <p:spPr/>
        <p:txBody>
          <a:bodyPr/>
          <a:lstStyle/>
          <a:p>
            <a:fld id="{13B73F1F-CE6B-4945-BDF8-DCF11890D20B}" type="slidenum">
              <a:rPr lang="fr-CH" smtClean="0"/>
              <a:t>12</a:t>
            </a:fld>
            <a:endParaRPr lang="fr-CH"/>
          </a:p>
        </p:txBody>
      </p:sp>
    </p:spTree>
    <p:extLst>
      <p:ext uri="{BB962C8B-B14F-4D97-AF65-F5344CB8AC3E}">
        <p14:creationId xmlns:p14="http://schemas.microsoft.com/office/powerpoint/2010/main" val="276228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44D0CA-E03C-469E-A18E-299EA993867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H"/>
          </a:p>
        </p:txBody>
      </p:sp>
      <p:sp>
        <p:nvSpPr>
          <p:cNvPr id="3" name="Sous-titre 2">
            <a:extLst>
              <a:ext uri="{FF2B5EF4-FFF2-40B4-BE49-F238E27FC236}">
                <a16:creationId xmlns:a16="http://schemas.microsoft.com/office/drawing/2014/main" id="{7A45559F-954E-4A41-9269-C8EEA15633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H"/>
          </a:p>
        </p:txBody>
      </p:sp>
      <p:sp>
        <p:nvSpPr>
          <p:cNvPr id="4" name="Espace réservé de la date 3">
            <a:extLst>
              <a:ext uri="{FF2B5EF4-FFF2-40B4-BE49-F238E27FC236}">
                <a16:creationId xmlns:a16="http://schemas.microsoft.com/office/drawing/2014/main" id="{51404300-E3CE-4C62-9B76-B3C4090180E4}"/>
              </a:ext>
            </a:extLst>
          </p:cNvPr>
          <p:cNvSpPr>
            <a:spLocks noGrp="1"/>
          </p:cNvSpPr>
          <p:nvPr>
            <p:ph type="dt" sz="half" idx="10"/>
          </p:nvPr>
        </p:nvSpPr>
        <p:spPr/>
        <p:txBody>
          <a:bodyPr/>
          <a:lstStyle/>
          <a:p>
            <a:fld id="{7D43557C-6ACB-4D12-9478-E81A564D5973}" type="datetime1">
              <a:rPr lang="fr-CH" smtClean="0"/>
              <a:t>10.11.2020</a:t>
            </a:fld>
            <a:endParaRPr lang="fr-CH"/>
          </a:p>
        </p:txBody>
      </p:sp>
      <p:sp>
        <p:nvSpPr>
          <p:cNvPr id="5" name="Espace réservé du pied de page 4">
            <a:extLst>
              <a:ext uri="{FF2B5EF4-FFF2-40B4-BE49-F238E27FC236}">
                <a16:creationId xmlns:a16="http://schemas.microsoft.com/office/drawing/2014/main" id="{B82CD65C-AF8A-4E2A-B976-84A0A499683B}"/>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AAE13BED-1B59-4F42-A0F3-321910846B90}"/>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272758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1CED94-814F-4615-BB57-C3EC11ABA24F}"/>
              </a:ext>
            </a:extLst>
          </p:cNvPr>
          <p:cNvSpPr>
            <a:spLocks noGrp="1"/>
          </p:cNvSpPr>
          <p:nvPr>
            <p:ph type="title"/>
          </p:nvPr>
        </p:nvSpPr>
        <p:spPr/>
        <p:txBody>
          <a:bodyPr/>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1E4AF30F-88EA-4784-9DCC-D73275F2D8C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18C3C1BB-CD10-412D-9CAB-A8BF7382517F}"/>
              </a:ext>
            </a:extLst>
          </p:cNvPr>
          <p:cNvSpPr>
            <a:spLocks noGrp="1"/>
          </p:cNvSpPr>
          <p:nvPr>
            <p:ph type="dt" sz="half" idx="10"/>
          </p:nvPr>
        </p:nvSpPr>
        <p:spPr/>
        <p:txBody>
          <a:bodyPr/>
          <a:lstStyle/>
          <a:p>
            <a:fld id="{2CF48121-6AAB-4633-A372-18AD77E7E28C}" type="datetime1">
              <a:rPr lang="fr-CH" smtClean="0"/>
              <a:t>10.11.2020</a:t>
            </a:fld>
            <a:endParaRPr lang="fr-CH"/>
          </a:p>
        </p:txBody>
      </p:sp>
      <p:sp>
        <p:nvSpPr>
          <p:cNvPr id="5" name="Espace réservé du pied de page 4">
            <a:extLst>
              <a:ext uri="{FF2B5EF4-FFF2-40B4-BE49-F238E27FC236}">
                <a16:creationId xmlns:a16="http://schemas.microsoft.com/office/drawing/2014/main" id="{26C60EC6-202A-48AD-AC4B-38EEF013B36A}"/>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39DD7B1F-C646-4267-9149-AF6FDFE537BC}"/>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1154755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4572AD3-313B-4C15-89DE-63A870A8AD2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H"/>
          </a:p>
        </p:txBody>
      </p:sp>
      <p:sp>
        <p:nvSpPr>
          <p:cNvPr id="3" name="Espace réservé du texte vertical 2">
            <a:extLst>
              <a:ext uri="{FF2B5EF4-FFF2-40B4-BE49-F238E27FC236}">
                <a16:creationId xmlns:a16="http://schemas.microsoft.com/office/drawing/2014/main" id="{3178B6FF-AA3A-4211-9F08-0985A984F9A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FC0041E2-DCE6-40C5-BE43-6310A1536141}"/>
              </a:ext>
            </a:extLst>
          </p:cNvPr>
          <p:cNvSpPr>
            <a:spLocks noGrp="1"/>
          </p:cNvSpPr>
          <p:nvPr>
            <p:ph type="dt" sz="half" idx="10"/>
          </p:nvPr>
        </p:nvSpPr>
        <p:spPr/>
        <p:txBody>
          <a:bodyPr/>
          <a:lstStyle/>
          <a:p>
            <a:fld id="{A8FEEFAB-E89B-4668-A17B-BCB7160DAA9F}" type="datetime1">
              <a:rPr lang="fr-CH" smtClean="0"/>
              <a:t>10.11.2020</a:t>
            </a:fld>
            <a:endParaRPr lang="fr-CH"/>
          </a:p>
        </p:txBody>
      </p:sp>
      <p:sp>
        <p:nvSpPr>
          <p:cNvPr id="5" name="Espace réservé du pied de page 4">
            <a:extLst>
              <a:ext uri="{FF2B5EF4-FFF2-40B4-BE49-F238E27FC236}">
                <a16:creationId xmlns:a16="http://schemas.microsoft.com/office/drawing/2014/main" id="{F27BF5F7-5F3D-4574-B743-059B9871B852}"/>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00B5C1EC-3338-4E9B-BDD8-0CA1AA939F51}"/>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672695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BC0A8E-F6DF-401E-A345-ABF43AA63656}"/>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C63A7277-B346-4C4A-854E-1AF5F7C20A3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4443F1A4-BF88-4B7B-8554-84273EC89112}"/>
              </a:ext>
            </a:extLst>
          </p:cNvPr>
          <p:cNvSpPr>
            <a:spLocks noGrp="1"/>
          </p:cNvSpPr>
          <p:nvPr>
            <p:ph type="dt" sz="half" idx="10"/>
          </p:nvPr>
        </p:nvSpPr>
        <p:spPr/>
        <p:txBody>
          <a:bodyPr/>
          <a:lstStyle/>
          <a:p>
            <a:fld id="{51AC216D-7074-416D-86F1-0C17ECD4600E}" type="datetime1">
              <a:rPr lang="fr-CH" smtClean="0"/>
              <a:t>10.11.2020</a:t>
            </a:fld>
            <a:endParaRPr lang="fr-CH"/>
          </a:p>
        </p:txBody>
      </p:sp>
      <p:sp>
        <p:nvSpPr>
          <p:cNvPr id="5" name="Espace réservé du pied de page 4">
            <a:extLst>
              <a:ext uri="{FF2B5EF4-FFF2-40B4-BE49-F238E27FC236}">
                <a16:creationId xmlns:a16="http://schemas.microsoft.com/office/drawing/2014/main" id="{7C27738E-14F9-4A1E-AEED-819946FBB526}"/>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B993FAEB-1950-428F-97F0-A0483D714318}"/>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2928101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0CEB6C-4A2F-4A4E-B1DF-63C2E5D260F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H"/>
          </a:p>
        </p:txBody>
      </p:sp>
      <p:sp>
        <p:nvSpPr>
          <p:cNvPr id="3" name="Espace réservé du texte 2">
            <a:extLst>
              <a:ext uri="{FF2B5EF4-FFF2-40B4-BE49-F238E27FC236}">
                <a16:creationId xmlns:a16="http://schemas.microsoft.com/office/drawing/2014/main" id="{22D0B8CC-9B30-4539-98D0-A5060EE91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210E305-FE3C-43E0-88AF-035547E69884}"/>
              </a:ext>
            </a:extLst>
          </p:cNvPr>
          <p:cNvSpPr>
            <a:spLocks noGrp="1"/>
          </p:cNvSpPr>
          <p:nvPr>
            <p:ph type="dt" sz="half" idx="10"/>
          </p:nvPr>
        </p:nvSpPr>
        <p:spPr/>
        <p:txBody>
          <a:bodyPr/>
          <a:lstStyle/>
          <a:p>
            <a:fld id="{865CC22C-AD83-425D-93A1-A55A8BE1521E}" type="datetime1">
              <a:rPr lang="fr-CH" smtClean="0"/>
              <a:t>10.11.2020</a:t>
            </a:fld>
            <a:endParaRPr lang="fr-CH"/>
          </a:p>
        </p:txBody>
      </p:sp>
      <p:sp>
        <p:nvSpPr>
          <p:cNvPr id="5" name="Espace réservé du pied de page 4">
            <a:extLst>
              <a:ext uri="{FF2B5EF4-FFF2-40B4-BE49-F238E27FC236}">
                <a16:creationId xmlns:a16="http://schemas.microsoft.com/office/drawing/2014/main" id="{58D5650C-EC59-4E6B-93A9-241A66F6F620}"/>
              </a:ext>
            </a:extLst>
          </p:cNvPr>
          <p:cNvSpPr>
            <a:spLocks noGrp="1"/>
          </p:cNvSpPr>
          <p:nvPr>
            <p:ph type="ftr" sz="quarter" idx="11"/>
          </p:nvPr>
        </p:nvSpPr>
        <p:spPr/>
        <p:txBody>
          <a:bodyPr/>
          <a:lstStyle/>
          <a:p>
            <a:endParaRPr lang="fr-CH"/>
          </a:p>
        </p:txBody>
      </p:sp>
      <p:sp>
        <p:nvSpPr>
          <p:cNvPr id="6" name="Espace réservé du numéro de diapositive 5">
            <a:extLst>
              <a:ext uri="{FF2B5EF4-FFF2-40B4-BE49-F238E27FC236}">
                <a16:creationId xmlns:a16="http://schemas.microsoft.com/office/drawing/2014/main" id="{7A07B0C5-5227-4418-BD82-1354F36C709F}"/>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00265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6E39C-C5EE-4246-B1DE-02BBFBC343E7}"/>
              </a:ext>
            </a:extLst>
          </p:cNvPr>
          <p:cNvSpPr>
            <a:spLocks noGrp="1"/>
          </p:cNvSpPr>
          <p:nvPr>
            <p:ph type="title"/>
          </p:nvPr>
        </p:nvSpPr>
        <p:spPr/>
        <p:txBody>
          <a:bodyPr/>
          <a:lstStyle/>
          <a:p>
            <a:r>
              <a:rPr lang="fr-FR"/>
              <a:t>Modifiez le style du titre</a:t>
            </a:r>
            <a:endParaRPr lang="fr-CH"/>
          </a:p>
        </p:txBody>
      </p:sp>
      <p:sp>
        <p:nvSpPr>
          <p:cNvPr id="3" name="Espace réservé du contenu 2">
            <a:extLst>
              <a:ext uri="{FF2B5EF4-FFF2-40B4-BE49-F238E27FC236}">
                <a16:creationId xmlns:a16="http://schemas.microsoft.com/office/drawing/2014/main" id="{DAED6C09-C26A-4D01-B05E-1AEE1B4A892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a:extLst>
              <a:ext uri="{FF2B5EF4-FFF2-40B4-BE49-F238E27FC236}">
                <a16:creationId xmlns:a16="http://schemas.microsoft.com/office/drawing/2014/main" id="{72ED4F72-A99A-4D1B-867E-9902850E28A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e la date 4">
            <a:extLst>
              <a:ext uri="{FF2B5EF4-FFF2-40B4-BE49-F238E27FC236}">
                <a16:creationId xmlns:a16="http://schemas.microsoft.com/office/drawing/2014/main" id="{C5A540FD-94A7-4557-9428-39CD2539ED09}"/>
              </a:ext>
            </a:extLst>
          </p:cNvPr>
          <p:cNvSpPr>
            <a:spLocks noGrp="1"/>
          </p:cNvSpPr>
          <p:nvPr>
            <p:ph type="dt" sz="half" idx="10"/>
          </p:nvPr>
        </p:nvSpPr>
        <p:spPr/>
        <p:txBody>
          <a:bodyPr/>
          <a:lstStyle/>
          <a:p>
            <a:fld id="{FDA6E1C6-6959-48E9-87A6-65D8D38C6D8E}" type="datetime1">
              <a:rPr lang="fr-CH" smtClean="0"/>
              <a:t>10.11.2020</a:t>
            </a:fld>
            <a:endParaRPr lang="fr-CH"/>
          </a:p>
        </p:txBody>
      </p:sp>
      <p:sp>
        <p:nvSpPr>
          <p:cNvPr id="6" name="Espace réservé du pied de page 5">
            <a:extLst>
              <a:ext uri="{FF2B5EF4-FFF2-40B4-BE49-F238E27FC236}">
                <a16:creationId xmlns:a16="http://schemas.microsoft.com/office/drawing/2014/main" id="{7D31C5DE-C7E4-401B-BEE0-EC2F2E4E6732}"/>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5FE549BC-F888-4634-93E6-95687FDF8EF8}"/>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773403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AB5C3A-EBF6-42EC-98B6-39E7767B1ED1}"/>
              </a:ext>
            </a:extLst>
          </p:cNvPr>
          <p:cNvSpPr>
            <a:spLocks noGrp="1"/>
          </p:cNvSpPr>
          <p:nvPr>
            <p:ph type="title"/>
          </p:nvPr>
        </p:nvSpPr>
        <p:spPr>
          <a:xfrm>
            <a:off x="839788" y="365125"/>
            <a:ext cx="10515600" cy="1325563"/>
          </a:xfrm>
        </p:spPr>
        <p:txBody>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A59C146C-F5EC-401C-836D-2B38BA81D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7F193A0-B22D-46DF-96C4-20C9AAABAB3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a:extLst>
              <a:ext uri="{FF2B5EF4-FFF2-40B4-BE49-F238E27FC236}">
                <a16:creationId xmlns:a16="http://schemas.microsoft.com/office/drawing/2014/main" id="{277800C2-E33E-431E-A00B-B85BAEC1C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10CF790-4E98-4ADE-9BCB-318101B99A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7" name="Espace réservé de la date 6">
            <a:extLst>
              <a:ext uri="{FF2B5EF4-FFF2-40B4-BE49-F238E27FC236}">
                <a16:creationId xmlns:a16="http://schemas.microsoft.com/office/drawing/2014/main" id="{2C11294B-F2C3-44E4-ACD7-A67A8DBDB2FC}"/>
              </a:ext>
            </a:extLst>
          </p:cNvPr>
          <p:cNvSpPr>
            <a:spLocks noGrp="1"/>
          </p:cNvSpPr>
          <p:nvPr>
            <p:ph type="dt" sz="half" idx="10"/>
          </p:nvPr>
        </p:nvSpPr>
        <p:spPr/>
        <p:txBody>
          <a:bodyPr/>
          <a:lstStyle/>
          <a:p>
            <a:fld id="{94625BCD-5E5C-442F-B737-B9D8C4A10E36}" type="datetime1">
              <a:rPr lang="fr-CH" smtClean="0"/>
              <a:t>10.11.2020</a:t>
            </a:fld>
            <a:endParaRPr lang="fr-CH"/>
          </a:p>
        </p:txBody>
      </p:sp>
      <p:sp>
        <p:nvSpPr>
          <p:cNvPr id="8" name="Espace réservé du pied de page 7">
            <a:extLst>
              <a:ext uri="{FF2B5EF4-FFF2-40B4-BE49-F238E27FC236}">
                <a16:creationId xmlns:a16="http://schemas.microsoft.com/office/drawing/2014/main" id="{17A60A75-BFF3-42E5-9545-142415D930AD}"/>
              </a:ext>
            </a:extLst>
          </p:cNvPr>
          <p:cNvSpPr>
            <a:spLocks noGrp="1"/>
          </p:cNvSpPr>
          <p:nvPr>
            <p:ph type="ftr" sz="quarter" idx="11"/>
          </p:nvPr>
        </p:nvSpPr>
        <p:spPr/>
        <p:txBody>
          <a:bodyPr/>
          <a:lstStyle/>
          <a:p>
            <a:endParaRPr lang="fr-CH"/>
          </a:p>
        </p:txBody>
      </p:sp>
      <p:sp>
        <p:nvSpPr>
          <p:cNvPr id="9" name="Espace réservé du numéro de diapositive 8">
            <a:extLst>
              <a:ext uri="{FF2B5EF4-FFF2-40B4-BE49-F238E27FC236}">
                <a16:creationId xmlns:a16="http://schemas.microsoft.com/office/drawing/2014/main" id="{4F6D41CE-C8BA-4DCF-A8AD-02116A3F583B}"/>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23264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EB1A6D-BEC9-4831-9CC0-8AC0571D5C48}"/>
              </a:ext>
            </a:extLst>
          </p:cNvPr>
          <p:cNvSpPr>
            <a:spLocks noGrp="1"/>
          </p:cNvSpPr>
          <p:nvPr>
            <p:ph type="title"/>
          </p:nvPr>
        </p:nvSpPr>
        <p:spPr/>
        <p:txBody>
          <a:bodyPr/>
          <a:lstStyle/>
          <a:p>
            <a:r>
              <a:rPr lang="fr-FR"/>
              <a:t>Modifiez le style du titre</a:t>
            </a:r>
            <a:endParaRPr lang="fr-CH"/>
          </a:p>
        </p:txBody>
      </p:sp>
      <p:sp>
        <p:nvSpPr>
          <p:cNvPr id="3" name="Espace réservé de la date 2">
            <a:extLst>
              <a:ext uri="{FF2B5EF4-FFF2-40B4-BE49-F238E27FC236}">
                <a16:creationId xmlns:a16="http://schemas.microsoft.com/office/drawing/2014/main" id="{345A5092-BBD2-49DC-9C69-F2D1FA4D2B9D}"/>
              </a:ext>
            </a:extLst>
          </p:cNvPr>
          <p:cNvSpPr>
            <a:spLocks noGrp="1"/>
          </p:cNvSpPr>
          <p:nvPr>
            <p:ph type="dt" sz="half" idx="10"/>
          </p:nvPr>
        </p:nvSpPr>
        <p:spPr/>
        <p:txBody>
          <a:bodyPr/>
          <a:lstStyle/>
          <a:p>
            <a:fld id="{8B9BCC17-259F-439D-8405-CAA998C4559D}" type="datetime1">
              <a:rPr lang="fr-CH" smtClean="0"/>
              <a:t>10.11.2020</a:t>
            </a:fld>
            <a:endParaRPr lang="fr-CH"/>
          </a:p>
        </p:txBody>
      </p:sp>
      <p:sp>
        <p:nvSpPr>
          <p:cNvPr id="4" name="Espace réservé du pied de page 3">
            <a:extLst>
              <a:ext uri="{FF2B5EF4-FFF2-40B4-BE49-F238E27FC236}">
                <a16:creationId xmlns:a16="http://schemas.microsoft.com/office/drawing/2014/main" id="{159B74B8-8739-44CE-94F9-4C9EC963A27D}"/>
              </a:ext>
            </a:extLst>
          </p:cNvPr>
          <p:cNvSpPr>
            <a:spLocks noGrp="1"/>
          </p:cNvSpPr>
          <p:nvPr>
            <p:ph type="ftr" sz="quarter" idx="11"/>
          </p:nvPr>
        </p:nvSpPr>
        <p:spPr/>
        <p:txBody>
          <a:bodyPr/>
          <a:lstStyle/>
          <a:p>
            <a:endParaRPr lang="fr-CH"/>
          </a:p>
        </p:txBody>
      </p:sp>
      <p:sp>
        <p:nvSpPr>
          <p:cNvPr id="5" name="Espace réservé du numéro de diapositive 4">
            <a:extLst>
              <a:ext uri="{FF2B5EF4-FFF2-40B4-BE49-F238E27FC236}">
                <a16:creationId xmlns:a16="http://schemas.microsoft.com/office/drawing/2014/main" id="{154FF814-63AC-4AA9-A5BF-4DCFAE06152A}"/>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235065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EDF15E8-4A83-41DF-95A8-90DE8E77B7FC}"/>
              </a:ext>
            </a:extLst>
          </p:cNvPr>
          <p:cNvSpPr>
            <a:spLocks noGrp="1"/>
          </p:cNvSpPr>
          <p:nvPr>
            <p:ph type="dt" sz="half" idx="10"/>
          </p:nvPr>
        </p:nvSpPr>
        <p:spPr/>
        <p:txBody>
          <a:bodyPr/>
          <a:lstStyle/>
          <a:p>
            <a:fld id="{7B08D99C-9427-41B0-B5FC-D750F73F30DA}" type="datetime1">
              <a:rPr lang="fr-CH" smtClean="0"/>
              <a:t>10.11.2020</a:t>
            </a:fld>
            <a:endParaRPr lang="fr-CH"/>
          </a:p>
        </p:txBody>
      </p:sp>
      <p:sp>
        <p:nvSpPr>
          <p:cNvPr id="3" name="Espace réservé du pied de page 2">
            <a:extLst>
              <a:ext uri="{FF2B5EF4-FFF2-40B4-BE49-F238E27FC236}">
                <a16:creationId xmlns:a16="http://schemas.microsoft.com/office/drawing/2014/main" id="{FAAE666F-3EBE-4B7C-BE0F-335EED4E3543}"/>
              </a:ext>
            </a:extLst>
          </p:cNvPr>
          <p:cNvSpPr>
            <a:spLocks noGrp="1"/>
          </p:cNvSpPr>
          <p:nvPr>
            <p:ph type="ftr" sz="quarter" idx="11"/>
          </p:nvPr>
        </p:nvSpPr>
        <p:spPr/>
        <p:txBody>
          <a:bodyPr/>
          <a:lstStyle/>
          <a:p>
            <a:endParaRPr lang="fr-CH"/>
          </a:p>
        </p:txBody>
      </p:sp>
      <p:sp>
        <p:nvSpPr>
          <p:cNvPr id="4" name="Espace réservé du numéro de diapositive 3">
            <a:extLst>
              <a:ext uri="{FF2B5EF4-FFF2-40B4-BE49-F238E27FC236}">
                <a16:creationId xmlns:a16="http://schemas.microsoft.com/office/drawing/2014/main" id="{4D5D6616-A3EC-4950-A6F6-F73991C0D632}"/>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123740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69889F-2F6D-4EEF-A8A4-9356AD44E8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a:extLst>
              <a:ext uri="{FF2B5EF4-FFF2-40B4-BE49-F238E27FC236}">
                <a16:creationId xmlns:a16="http://schemas.microsoft.com/office/drawing/2014/main" id="{B3740419-386B-4442-B7C7-18D58EC6A7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a:extLst>
              <a:ext uri="{FF2B5EF4-FFF2-40B4-BE49-F238E27FC236}">
                <a16:creationId xmlns:a16="http://schemas.microsoft.com/office/drawing/2014/main" id="{C30CCEAD-4AED-46DE-8E64-924102FEA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AA0FAB-E8DB-4744-94A6-6D599D7F7170}"/>
              </a:ext>
            </a:extLst>
          </p:cNvPr>
          <p:cNvSpPr>
            <a:spLocks noGrp="1"/>
          </p:cNvSpPr>
          <p:nvPr>
            <p:ph type="dt" sz="half" idx="10"/>
          </p:nvPr>
        </p:nvSpPr>
        <p:spPr/>
        <p:txBody>
          <a:bodyPr/>
          <a:lstStyle/>
          <a:p>
            <a:fld id="{CDACDF6A-4DA0-46D6-BCB1-A7B32EFCD40C}" type="datetime1">
              <a:rPr lang="fr-CH" smtClean="0"/>
              <a:t>10.11.2020</a:t>
            </a:fld>
            <a:endParaRPr lang="fr-CH"/>
          </a:p>
        </p:txBody>
      </p:sp>
      <p:sp>
        <p:nvSpPr>
          <p:cNvPr id="6" name="Espace réservé du pied de page 5">
            <a:extLst>
              <a:ext uri="{FF2B5EF4-FFF2-40B4-BE49-F238E27FC236}">
                <a16:creationId xmlns:a16="http://schemas.microsoft.com/office/drawing/2014/main" id="{9841F9F3-C41C-425D-9CD4-3233EC0E0190}"/>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FB23B78C-24FC-4630-82FE-5D94C1AEA234}"/>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351885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F6792B-2155-4F35-AA66-23CF2F1074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a:extLst>
              <a:ext uri="{FF2B5EF4-FFF2-40B4-BE49-F238E27FC236}">
                <a16:creationId xmlns:a16="http://schemas.microsoft.com/office/drawing/2014/main" id="{924C3198-B157-4445-9199-CB0734D39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a:extLst>
              <a:ext uri="{FF2B5EF4-FFF2-40B4-BE49-F238E27FC236}">
                <a16:creationId xmlns:a16="http://schemas.microsoft.com/office/drawing/2014/main" id="{1D71FE55-5364-4034-81FA-B788DB70E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E8044F7-B00C-4B95-BB09-D34F78E4DB70}"/>
              </a:ext>
            </a:extLst>
          </p:cNvPr>
          <p:cNvSpPr>
            <a:spLocks noGrp="1"/>
          </p:cNvSpPr>
          <p:nvPr>
            <p:ph type="dt" sz="half" idx="10"/>
          </p:nvPr>
        </p:nvSpPr>
        <p:spPr/>
        <p:txBody>
          <a:bodyPr/>
          <a:lstStyle/>
          <a:p>
            <a:fld id="{07F9BB7A-3840-4E0D-97D0-B32CA6A32B11}" type="datetime1">
              <a:rPr lang="fr-CH" smtClean="0"/>
              <a:t>10.11.2020</a:t>
            </a:fld>
            <a:endParaRPr lang="fr-CH"/>
          </a:p>
        </p:txBody>
      </p:sp>
      <p:sp>
        <p:nvSpPr>
          <p:cNvPr id="6" name="Espace réservé du pied de page 5">
            <a:extLst>
              <a:ext uri="{FF2B5EF4-FFF2-40B4-BE49-F238E27FC236}">
                <a16:creationId xmlns:a16="http://schemas.microsoft.com/office/drawing/2014/main" id="{E65EB536-DBEC-4495-B901-A4C4BE4A19BC}"/>
              </a:ext>
            </a:extLst>
          </p:cNvPr>
          <p:cNvSpPr>
            <a:spLocks noGrp="1"/>
          </p:cNvSpPr>
          <p:nvPr>
            <p:ph type="ftr" sz="quarter" idx="11"/>
          </p:nvPr>
        </p:nvSpPr>
        <p:spPr/>
        <p:txBody>
          <a:bodyPr/>
          <a:lstStyle/>
          <a:p>
            <a:endParaRPr lang="fr-CH"/>
          </a:p>
        </p:txBody>
      </p:sp>
      <p:sp>
        <p:nvSpPr>
          <p:cNvPr id="7" name="Espace réservé du numéro de diapositive 6">
            <a:extLst>
              <a:ext uri="{FF2B5EF4-FFF2-40B4-BE49-F238E27FC236}">
                <a16:creationId xmlns:a16="http://schemas.microsoft.com/office/drawing/2014/main" id="{5C1EFC8C-9B61-48E0-B37F-C1AB6207A8A1}"/>
              </a:ext>
            </a:extLst>
          </p:cNvPr>
          <p:cNvSpPr>
            <a:spLocks noGrp="1"/>
          </p:cNvSpPr>
          <p:nvPr>
            <p:ph type="sldNum" sz="quarter" idx="12"/>
          </p:nvPr>
        </p:nvSpPr>
        <p:spPr/>
        <p:txBody>
          <a:bodyPr/>
          <a:lstStyle/>
          <a:p>
            <a:fld id="{14C44DE9-F68F-4609-9AE3-67F44F058F9D}" type="slidenum">
              <a:rPr lang="fr-CH" smtClean="0"/>
              <a:t>‹N°›</a:t>
            </a:fld>
            <a:endParaRPr lang="fr-CH"/>
          </a:p>
        </p:txBody>
      </p:sp>
    </p:spTree>
    <p:extLst>
      <p:ext uri="{BB962C8B-B14F-4D97-AF65-F5344CB8AC3E}">
        <p14:creationId xmlns:p14="http://schemas.microsoft.com/office/powerpoint/2010/main" val="4207258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1FE27E7-4A77-4A57-A11C-2E694C089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H"/>
          </a:p>
        </p:txBody>
      </p:sp>
      <p:sp>
        <p:nvSpPr>
          <p:cNvPr id="3" name="Espace réservé du texte 2">
            <a:extLst>
              <a:ext uri="{FF2B5EF4-FFF2-40B4-BE49-F238E27FC236}">
                <a16:creationId xmlns:a16="http://schemas.microsoft.com/office/drawing/2014/main" id="{5E418047-E622-4A8B-BCC3-384D361AA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e la date 3">
            <a:extLst>
              <a:ext uri="{FF2B5EF4-FFF2-40B4-BE49-F238E27FC236}">
                <a16:creationId xmlns:a16="http://schemas.microsoft.com/office/drawing/2014/main" id="{E3652FBE-BE10-464F-BA46-FAD4C3EC6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44CB3-A247-4055-B5CA-46197024B587}" type="datetime1">
              <a:rPr lang="fr-CH" smtClean="0"/>
              <a:t>10.11.2020</a:t>
            </a:fld>
            <a:endParaRPr lang="fr-CH"/>
          </a:p>
        </p:txBody>
      </p:sp>
      <p:sp>
        <p:nvSpPr>
          <p:cNvPr id="5" name="Espace réservé du pied de page 4">
            <a:extLst>
              <a:ext uri="{FF2B5EF4-FFF2-40B4-BE49-F238E27FC236}">
                <a16:creationId xmlns:a16="http://schemas.microsoft.com/office/drawing/2014/main" id="{8B9049AB-E32F-4139-8806-CC651EC7CA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Espace réservé du numéro de diapositive 5">
            <a:extLst>
              <a:ext uri="{FF2B5EF4-FFF2-40B4-BE49-F238E27FC236}">
                <a16:creationId xmlns:a16="http://schemas.microsoft.com/office/drawing/2014/main" id="{927692BF-1D07-4417-9D5D-EC3BF743A8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44DE9-F68F-4609-9AE3-67F44F058F9D}" type="slidenum">
              <a:rPr lang="fr-CH" smtClean="0"/>
              <a:t>‹N°›</a:t>
            </a:fld>
            <a:endParaRPr lang="fr-CH"/>
          </a:p>
        </p:txBody>
      </p:sp>
    </p:spTree>
    <p:extLst>
      <p:ext uri="{BB962C8B-B14F-4D97-AF65-F5344CB8AC3E}">
        <p14:creationId xmlns:p14="http://schemas.microsoft.com/office/powerpoint/2010/main" val="968228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9.sv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4.svg"/><Relationship Id="rId4" Type="http://schemas.openxmlformats.org/officeDocument/2006/relationships/image" Target="../media/image63.png"/></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6.sv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0.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82.png"/><Relationship Id="rId9" Type="http://schemas.openxmlformats.org/officeDocument/2006/relationships/image" Target="../media/image8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2.png"/><Relationship Id="rId7" Type="http://schemas.openxmlformats.org/officeDocument/2006/relationships/image" Target="../media/image60.png"/><Relationship Id="rId12" Type="http://schemas.openxmlformats.org/officeDocument/2006/relationships/image" Target="../media/image64.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3.png"/><Relationship Id="rId5" Type="http://schemas.openxmlformats.org/officeDocument/2006/relationships/image" Target="../media/image56.png"/><Relationship Id="rId10" Type="http://schemas.openxmlformats.org/officeDocument/2006/relationships/image" Target="../media/image2.png"/><Relationship Id="rId4" Type="http://schemas.openxmlformats.org/officeDocument/2006/relationships/image" Target="../media/image54.png"/><Relationship Id="rId9" Type="http://schemas.openxmlformats.org/officeDocument/2006/relationships/image" Target="../media/image7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9.wmf"/><Relationship Id="rId5" Type="http://schemas.openxmlformats.org/officeDocument/2006/relationships/oleObject" Target="../embeddings/oleObject1.bin"/><Relationship Id="rId4" Type="http://schemas.openxmlformats.org/officeDocument/2006/relationships/image" Target="../media/image90.png"/></Relationships>
</file>

<file path=ppt/slides/_rels/slide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39.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notesSlide" Target="../notesSlides/notesSlide36.xml"/><Relationship Id="rId7" Type="http://schemas.openxmlformats.org/officeDocument/2006/relationships/image" Target="../media/image9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3.wmf"/><Relationship Id="rId5" Type="http://schemas.openxmlformats.org/officeDocument/2006/relationships/oleObject" Target="../embeddings/oleObject2.bin"/><Relationship Id="rId4" Type="http://schemas.openxmlformats.org/officeDocument/2006/relationships/image" Target="../media/image94.png"/><Relationship Id="rId9" Type="http://schemas.openxmlformats.org/officeDocument/2006/relationships/image" Target="../media/image9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04.svg"/><Relationship Id="rId3" Type="http://schemas.openxmlformats.org/officeDocument/2006/relationships/image" Target="../media/image99.png"/><Relationship Id="rId7" Type="http://schemas.openxmlformats.org/officeDocument/2006/relationships/image" Target="../media/image103.png"/><Relationship Id="rId12" Type="http://schemas.openxmlformats.org/officeDocument/2006/relationships/image" Target="../media/image108.sv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02.sv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svg"/><Relationship Id="rId4" Type="http://schemas.openxmlformats.org/officeDocument/2006/relationships/image" Target="../media/image100.svg"/><Relationship Id="rId9" Type="http://schemas.openxmlformats.org/officeDocument/2006/relationships/image" Target="../media/image105.png"/></Relationships>
</file>

<file path=ppt/slides/_rels/slide4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4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4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52.png"/><Relationship Id="rId7" Type="http://schemas.openxmlformats.org/officeDocument/2006/relationships/image" Target="../media/image60.png"/><Relationship Id="rId12" Type="http://schemas.openxmlformats.org/officeDocument/2006/relationships/image" Target="../media/image64.sv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3.png"/><Relationship Id="rId5" Type="http://schemas.openxmlformats.org/officeDocument/2006/relationships/image" Target="../media/image56.png"/><Relationship Id="rId10" Type="http://schemas.openxmlformats.org/officeDocument/2006/relationships/image" Target="../media/image2.png"/><Relationship Id="rId4" Type="http://schemas.openxmlformats.org/officeDocument/2006/relationships/image" Target="../media/image54.png"/><Relationship Id="rId9" Type="http://schemas.openxmlformats.org/officeDocument/2006/relationships/image" Target="../media/image77.pn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23.jpg"/></Relationships>
</file>

<file path=ppt/slides/_rels/slide54.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123.png"/><Relationship Id="rId7" Type="http://schemas.openxmlformats.org/officeDocument/2006/relationships/image" Target="../media/image59.sv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125.png"/><Relationship Id="rId4" Type="http://schemas.openxmlformats.org/officeDocument/2006/relationships/image" Target="../media/image124.png"/><Relationship Id="rId9" Type="http://schemas.openxmlformats.org/officeDocument/2006/relationships/image" Target="../media/image127.png"/></Relationships>
</file>

<file path=ppt/slides/_rels/slide55.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1250.png"/><Relationship Id="rId7" Type="http://schemas.openxmlformats.org/officeDocument/2006/relationships/image" Target="../media/image128.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1260.png"/></Relationships>
</file>

<file path=ppt/slides/_rels/slide56.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31.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60.png"/></Relationships>
</file>

<file path=ppt/slides/_rels/slide57.xml.rels><?xml version="1.0" encoding="UTF-8" standalone="yes"?>
<Relationships xmlns="http://schemas.openxmlformats.org/package/2006/relationships"><Relationship Id="rId3" Type="http://schemas.openxmlformats.org/officeDocument/2006/relationships/image" Target="../media/image127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32.png"/><Relationship Id="rId4" Type="http://schemas.openxmlformats.org/officeDocument/2006/relationships/image" Target="../media/image76.svg"/></Relationships>
</file>

<file path=ppt/slides/_rels/slide59.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38.png"/><Relationship Id="rId4" Type="http://schemas.openxmlformats.org/officeDocument/2006/relationships/image" Target="../media/image137.png"/></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140.svg"/><Relationship Id="rId5" Type="http://schemas.openxmlformats.org/officeDocument/2006/relationships/image" Target="../media/image139.png"/><Relationship Id="rId4" Type="http://schemas.openxmlformats.org/officeDocument/2006/relationships/image" Target="../media/image9.svg"/></Relationships>
</file>

<file path=ppt/slides/_rels/slide6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66.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44.png"/></Relationships>
</file>

<file path=ppt/slides/_rels/slide6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47.png"/><Relationship Id="rId4" Type="http://schemas.openxmlformats.org/officeDocument/2006/relationships/image" Target="../media/image146.png"/></Relationships>
</file>

<file path=ppt/slides/_rels/slide68.xml.rels><?xml version="1.0" encoding="UTF-8" standalone="yes"?>
<Relationships xmlns="http://schemas.openxmlformats.org/package/2006/relationships"><Relationship Id="rId3" Type="http://schemas.openxmlformats.org/officeDocument/2006/relationships/image" Target="../media/image148.png"/><Relationship Id="rId7" Type="http://schemas.openxmlformats.org/officeDocument/2006/relationships/image" Target="../media/image146.png"/><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147.png"/><Relationship Id="rId4" Type="http://schemas.openxmlformats.org/officeDocument/2006/relationships/image" Target="../media/image145.png"/></Relationships>
</file>

<file path=ppt/slides/_rels/slide69.xml.rels><?xml version="1.0" encoding="UTF-8" standalone="yes"?>
<Relationships xmlns="http://schemas.openxmlformats.org/package/2006/relationships"><Relationship Id="rId3" Type="http://schemas.openxmlformats.org/officeDocument/2006/relationships/image" Target="../media/image149.jp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image" Target="../media/image151.png"/><Relationship Id="rId7" Type="http://schemas.openxmlformats.org/officeDocument/2006/relationships/image" Target="../media/image155.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54.svg"/><Relationship Id="rId5" Type="http://schemas.openxmlformats.org/officeDocument/2006/relationships/image" Target="../media/image153.png"/><Relationship Id="rId4" Type="http://schemas.openxmlformats.org/officeDocument/2006/relationships/image" Target="../media/image152.png"/><Relationship Id="rId9" Type="http://schemas.openxmlformats.org/officeDocument/2006/relationships/image" Target="../media/image157.png"/></Relationships>
</file>

<file path=ppt/slides/_rels/slide71.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9.jp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161.svg"/><Relationship Id="rId4" Type="http://schemas.openxmlformats.org/officeDocument/2006/relationships/image" Target="../media/image160.png"/></Relationships>
</file>

<file path=ppt/slides/_rels/slide7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520.png"/></Relationships>
</file>

<file path=ppt/slides/_rels/slide76.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68.png"/></Relationships>
</file>

<file path=ppt/slides/_rels/slide79.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8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4.jpg"/><Relationship Id="rId7" Type="http://schemas.openxmlformats.org/officeDocument/2006/relationships/image" Target="../media/image178.sv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177.png"/><Relationship Id="rId5" Type="http://schemas.openxmlformats.org/officeDocument/2006/relationships/image" Target="../media/image176.png"/><Relationship Id="rId4" Type="http://schemas.openxmlformats.org/officeDocument/2006/relationships/image" Target="../media/image175.png"/></Relationships>
</file>

<file path=ppt/slides/_rels/slide83.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80.png"/></Relationships>
</file>

<file path=ppt/slides/_rels/slide8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183.png"/><Relationship Id="rId4" Type="http://schemas.openxmlformats.org/officeDocument/2006/relationships/image" Target="../media/image145.png"/></Relationships>
</file>

<file path=ppt/slides/_rels/slide85.xml.rels><?xml version="1.0" encoding="UTF-8" standalone="yes"?>
<Relationships xmlns="http://schemas.openxmlformats.org/package/2006/relationships"><Relationship Id="rId3" Type="http://schemas.openxmlformats.org/officeDocument/2006/relationships/image" Target="../media/image184.png"/><Relationship Id="rId7" Type="http://schemas.openxmlformats.org/officeDocument/2006/relationships/image" Target="../media/image188.sv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187.png"/><Relationship Id="rId5" Type="http://schemas.openxmlformats.org/officeDocument/2006/relationships/image" Target="../media/image186.svg"/><Relationship Id="rId4" Type="http://schemas.openxmlformats.org/officeDocument/2006/relationships/image" Target="../media/image185.png"/></Relationships>
</file>

<file path=ppt/slides/_rels/slide86.xml.rels><?xml version="1.0" encoding="UTF-8" standalone="yes"?>
<Relationships xmlns="http://schemas.openxmlformats.org/package/2006/relationships"><Relationship Id="rId8" Type="http://schemas.openxmlformats.org/officeDocument/2006/relationships/hyperlink" Target="https://learnopengl.com/" TargetMode="External"/><Relationship Id="rId3" Type="http://schemas.openxmlformats.org/officeDocument/2006/relationships/hyperlink" Target="https://fr.wikipedia.org/wiki/Shader" TargetMode="External"/><Relationship Id="rId7" Type="http://schemas.openxmlformats.org/officeDocument/2006/relationships/hyperlink" Target="https://developer.apple.com/metal"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hyperlink" Target="https://github.com/RenderyEngine/Rendery" TargetMode="External"/><Relationship Id="rId11" Type="http://schemas.openxmlformats.org/officeDocument/2006/relationships/hyperlink" Target="https://tomassetti.me/domain-specific-languages/" TargetMode="External"/><Relationship Id="rId5" Type="http://schemas.openxmlformats.org/officeDocument/2006/relationships/hyperlink" Target="https://fr.wikipedia.org/wiki/DirectX" TargetMode="External"/><Relationship Id="rId10" Type="http://schemas.openxmlformats.org/officeDocument/2006/relationships/hyperlink" Target="https://en.wikipedia.org/wiki/Domain-specific_language" TargetMode="External"/><Relationship Id="rId4" Type="http://schemas.openxmlformats.org/officeDocument/2006/relationships/hyperlink" Target="https://fr.wikipedia.org/wiki/OpenGL" TargetMode="External"/><Relationship Id="rId9" Type="http://schemas.openxmlformats.org/officeDocument/2006/relationships/hyperlink" Target="https://www.khronos.org/opengl/wiki"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2F34F-DCDE-465C-A3DE-481AC49203C9}"/>
              </a:ext>
            </a:extLst>
          </p:cNvPr>
          <p:cNvSpPr>
            <a:spLocks noGrp="1"/>
          </p:cNvSpPr>
          <p:nvPr>
            <p:ph type="ctrTitle"/>
          </p:nvPr>
        </p:nvSpPr>
        <p:spPr>
          <a:xfrm>
            <a:off x="1524000" y="2382667"/>
            <a:ext cx="9144000" cy="873295"/>
          </a:xfrm>
        </p:spPr>
        <p:txBody>
          <a:bodyPr>
            <a:normAutofit fontScale="90000"/>
          </a:bodyPr>
          <a:lstStyle/>
          <a:p>
            <a:r>
              <a:rPr lang="en-US" dirty="0">
                <a:solidFill>
                  <a:schemeClr val="accent1"/>
                </a:solidFill>
              </a:rPr>
              <a:t>Working with shaders</a:t>
            </a:r>
          </a:p>
        </p:txBody>
      </p:sp>
      <p:sp>
        <p:nvSpPr>
          <p:cNvPr id="3" name="Sous-titre 2">
            <a:extLst>
              <a:ext uri="{FF2B5EF4-FFF2-40B4-BE49-F238E27FC236}">
                <a16:creationId xmlns:a16="http://schemas.microsoft.com/office/drawing/2014/main" id="{07637B61-391D-4E84-ABBC-EE954E5F5E72}"/>
              </a:ext>
            </a:extLst>
          </p:cNvPr>
          <p:cNvSpPr>
            <a:spLocks noGrp="1"/>
          </p:cNvSpPr>
          <p:nvPr>
            <p:ph type="subTitle" idx="1"/>
          </p:nvPr>
        </p:nvSpPr>
        <p:spPr/>
        <p:txBody>
          <a:bodyPr/>
          <a:lstStyle/>
          <a:p>
            <a:endParaRPr lang="fr-FR" dirty="0"/>
          </a:p>
          <a:p>
            <a:r>
              <a:rPr lang="fr-FR" sz="2800" dirty="0">
                <a:solidFill>
                  <a:schemeClr val="tx1">
                    <a:lumMod val="65000"/>
                    <a:lumOff val="35000"/>
                  </a:schemeClr>
                </a:solidFill>
                <a:latin typeface="+mj-lt"/>
              </a:rPr>
              <a:t>Patrick SARDINHA</a:t>
            </a:r>
          </a:p>
        </p:txBody>
      </p:sp>
    </p:spTree>
    <p:extLst>
      <p:ext uri="{BB962C8B-B14F-4D97-AF65-F5344CB8AC3E}">
        <p14:creationId xmlns:p14="http://schemas.microsoft.com/office/powerpoint/2010/main" val="3583280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10</a:t>
            </a:fld>
            <a:endParaRPr lang="fr-FR"/>
          </a:p>
        </p:txBody>
      </p:sp>
      <p:sp>
        <p:nvSpPr>
          <p:cNvPr id="6" name="Titre 1">
            <a:extLst>
              <a:ext uri="{FF2B5EF4-FFF2-40B4-BE49-F238E27FC236}">
                <a16:creationId xmlns:a16="http://schemas.microsoft.com/office/drawing/2014/main" id="{E42683C0-0858-46F6-A893-68D84EEDD7D0}"/>
              </a:ext>
            </a:extLst>
          </p:cNvPr>
          <p:cNvSpPr>
            <a:spLocks noGrp="1"/>
          </p:cNvSpPr>
          <p:nvPr>
            <p:ph type="title"/>
          </p:nvPr>
        </p:nvSpPr>
        <p:spPr>
          <a:xfrm>
            <a:off x="838200" y="365125"/>
            <a:ext cx="10515600" cy="1325563"/>
          </a:xfrm>
        </p:spPr>
        <p:txBody>
          <a:bodyPr/>
          <a:lstStyle/>
          <a:p>
            <a:r>
              <a:rPr lang="en-US" dirty="0">
                <a:solidFill>
                  <a:schemeClr val="accent1"/>
                </a:solidFill>
              </a:rPr>
              <a:t>Input Data</a:t>
            </a:r>
          </a:p>
        </p:txBody>
      </p:sp>
      <p:sp>
        <p:nvSpPr>
          <p:cNvPr id="2" name="Espace réservé du contenu 2">
            <a:extLst>
              <a:ext uri="{FF2B5EF4-FFF2-40B4-BE49-F238E27FC236}">
                <a16:creationId xmlns:a16="http://schemas.microsoft.com/office/drawing/2014/main" id="{39EE7306-ABC3-4B88-ABDC-716C56C03DA7}"/>
              </a:ext>
            </a:extLst>
          </p:cNvPr>
          <p:cNvSpPr txBox="1">
            <a:spLocks/>
          </p:cNvSpPr>
          <p:nvPr/>
        </p:nvSpPr>
        <p:spPr>
          <a:xfrm>
            <a:off x="3748862" y="2150362"/>
            <a:ext cx="6573489" cy="1562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Take as input a </a:t>
            </a:r>
            <a:r>
              <a:rPr lang="en-US" sz="2400" dirty="0">
                <a:solidFill>
                  <a:schemeClr val="accent6"/>
                </a:solidFill>
                <a:latin typeface="+mj-lt"/>
              </a:rPr>
              <a:t>Vertex (or Vertices) [] </a:t>
            </a:r>
            <a:r>
              <a:rPr lang="en-US" sz="2400" dirty="0">
                <a:solidFill>
                  <a:schemeClr val="tx1">
                    <a:lumMod val="65000"/>
                    <a:lumOff val="35000"/>
                  </a:schemeClr>
                </a:solidFill>
                <a:latin typeface="+mj-lt"/>
              </a:rPr>
              <a:t>which is a data structure that describes geometric primitives with certain attributes like:</a:t>
            </a:r>
          </a:p>
        </p:txBody>
      </p:sp>
      <p:sp>
        <p:nvSpPr>
          <p:cNvPr id="3" name="Espace réservé du contenu 2">
            <a:extLst>
              <a:ext uri="{FF2B5EF4-FFF2-40B4-BE49-F238E27FC236}">
                <a16:creationId xmlns:a16="http://schemas.microsoft.com/office/drawing/2014/main" id="{18349B39-50E4-4371-9F22-07C3BDE3A391}"/>
              </a:ext>
            </a:extLst>
          </p:cNvPr>
          <p:cNvSpPr txBox="1">
            <a:spLocks/>
          </p:cNvSpPr>
          <p:nvPr/>
        </p:nvSpPr>
        <p:spPr>
          <a:xfrm>
            <a:off x="4731432" y="3836518"/>
            <a:ext cx="4280592"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Position (2D, 3D coordinates)</a:t>
            </a:r>
          </a:p>
        </p:txBody>
      </p:sp>
      <p:sp>
        <p:nvSpPr>
          <p:cNvPr id="13" name="Espace réservé du contenu 2">
            <a:extLst>
              <a:ext uri="{FF2B5EF4-FFF2-40B4-BE49-F238E27FC236}">
                <a16:creationId xmlns:a16="http://schemas.microsoft.com/office/drawing/2014/main" id="{E1B89F9E-B8A5-4FDF-A967-B3A189EF4594}"/>
              </a:ext>
            </a:extLst>
          </p:cNvPr>
          <p:cNvSpPr txBox="1">
            <a:spLocks/>
          </p:cNvSpPr>
          <p:nvPr/>
        </p:nvSpPr>
        <p:spPr>
          <a:xfrm>
            <a:off x="4731432" y="4775996"/>
            <a:ext cx="225443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Color (</a:t>
            </a:r>
            <a:r>
              <a:rPr lang="en-US" sz="2400" dirty="0">
                <a:solidFill>
                  <a:srgbClr val="FF0000"/>
                </a:solidFill>
                <a:latin typeface="+mj-lt"/>
              </a:rPr>
              <a:t>R</a:t>
            </a:r>
            <a:r>
              <a:rPr lang="en-US" sz="2400" dirty="0">
                <a:solidFill>
                  <a:srgbClr val="00B050"/>
                </a:solidFill>
                <a:latin typeface="+mj-lt"/>
              </a:rPr>
              <a:t>G</a:t>
            </a:r>
            <a:r>
              <a:rPr lang="en-US" sz="2400" dirty="0">
                <a:solidFill>
                  <a:srgbClr val="0070C0"/>
                </a:solidFill>
                <a:latin typeface="+mj-lt"/>
              </a:rPr>
              <a:t>B</a:t>
            </a:r>
            <a:r>
              <a:rPr lang="en-US" sz="2400" dirty="0">
                <a:solidFill>
                  <a:schemeClr val="tx1">
                    <a:lumMod val="65000"/>
                    <a:lumOff val="35000"/>
                  </a:schemeClr>
                </a:solidFill>
                <a:latin typeface="+mj-lt"/>
              </a:rPr>
              <a:t>, …)</a:t>
            </a:r>
          </a:p>
        </p:txBody>
      </p:sp>
      <p:sp>
        <p:nvSpPr>
          <p:cNvPr id="17" name="Espace réservé du contenu 2">
            <a:extLst>
              <a:ext uri="{FF2B5EF4-FFF2-40B4-BE49-F238E27FC236}">
                <a16:creationId xmlns:a16="http://schemas.microsoft.com/office/drawing/2014/main" id="{2E2E1F67-0FC8-445A-BA34-4EEE628FA33D}"/>
              </a:ext>
            </a:extLst>
          </p:cNvPr>
          <p:cNvSpPr txBox="1">
            <a:spLocks/>
          </p:cNvSpPr>
          <p:nvPr/>
        </p:nvSpPr>
        <p:spPr>
          <a:xfrm>
            <a:off x="4731432" y="5715474"/>
            <a:ext cx="292374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Texture coordinates</a:t>
            </a:r>
          </a:p>
        </p:txBody>
      </p:sp>
      <p:grpSp>
        <p:nvGrpSpPr>
          <p:cNvPr id="14" name="Groupe 13">
            <a:extLst>
              <a:ext uri="{FF2B5EF4-FFF2-40B4-BE49-F238E27FC236}">
                <a16:creationId xmlns:a16="http://schemas.microsoft.com/office/drawing/2014/main" id="{CB64DCBE-1464-4DC7-AB76-E68157CEEA52}"/>
              </a:ext>
            </a:extLst>
          </p:cNvPr>
          <p:cNvGrpSpPr/>
          <p:nvPr/>
        </p:nvGrpSpPr>
        <p:grpSpPr>
          <a:xfrm>
            <a:off x="1183067" y="2787038"/>
            <a:ext cx="1373164" cy="1373164"/>
            <a:chOff x="852491" y="1919771"/>
            <a:chExt cx="1373164" cy="1373164"/>
          </a:xfrm>
        </p:grpSpPr>
        <p:pic>
          <p:nvPicPr>
            <p:cNvPr id="16" name="Image 15">
              <a:extLst>
                <a:ext uri="{FF2B5EF4-FFF2-40B4-BE49-F238E27FC236}">
                  <a16:creationId xmlns:a16="http://schemas.microsoft.com/office/drawing/2014/main" id="{D60BFD3A-A1F0-4E23-B7D1-30E69868B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91" y="1919771"/>
              <a:ext cx="1373164" cy="1373164"/>
            </a:xfrm>
            <a:prstGeom prst="rect">
              <a:avLst/>
            </a:prstGeom>
          </p:spPr>
        </p:pic>
        <p:sp>
          <p:nvSpPr>
            <p:cNvPr id="18" name="Rectangle 17">
              <a:extLst>
                <a:ext uri="{FF2B5EF4-FFF2-40B4-BE49-F238E27FC236}">
                  <a16:creationId xmlns:a16="http://schemas.microsoft.com/office/drawing/2014/main" id="{14113378-6754-407E-BC01-30FB425D3F61}"/>
                </a:ext>
              </a:extLst>
            </p:cNvPr>
            <p:cNvSpPr/>
            <p:nvPr/>
          </p:nvSpPr>
          <p:spPr>
            <a:xfrm>
              <a:off x="1080312" y="226466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ZoneTexte 18">
              <a:extLst>
                <a:ext uri="{FF2B5EF4-FFF2-40B4-BE49-F238E27FC236}">
                  <a16:creationId xmlns:a16="http://schemas.microsoft.com/office/drawing/2014/main" id="{7F839E5F-26E4-45D2-A6B7-817A9E0518F3}"/>
                </a:ext>
              </a:extLst>
            </p:cNvPr>
            <p:cNvSpPr txBox="1"/>
            <p:nvPr/>
          </p:nvSpPr>
          <p:spPr>
            <a:xfrm>
              <a:off x="1080312" y="2154757"/>
              <a:ext cx="910312" cy="369332"/>
            </a:xfrm>
            <a:prstGeom prst="rect">
              <a:avLst/>
            </a:prstGeom>
            <a:noFill/>
          </p:spPr>
          <p:txBody>
            <a:bodyPr wrap="square" rtlCol="0">
              <a:spAutoFit/>
            </a:bodyPr>
            <a:lstStyle/>
            <a:p>
              <a:r>
                <a:rPr lang="fr-CH" dirty="0"/>
                <a:t>{           }</a:t>
              </a:r>
            </a:p>
          </p:txBody>
        </p:sp>
        <p:sp>
          <p:nvSpPr>
            <p:cNvPr id="20" name="ZoneTexte 19">
              <a:extLst>
                <a:ext uri="{FF2B5EF4-FFF2-40B4-BE49-F238E27FC236}">
                  <a16:creationId xmlns:a16="http://schemas.microsoft.com/office/drawing/2014/main" id="{CDC014C1-4B84-4ACE-AB7A-9F2D70928619}"/>
                </a:ext>
              </a:extLst>
            </p:cNvPr>
            <p:cNvSpPr txBox="1"/>
            <p:nvPr/>
          </p:nvSpPr>
          <p:spPr>
            <a:xfrm>
              <a:off x="1080312" y="2427270"/>
              <a:ext cx="910312" cy="369332"/>
            </a:xfrm>
            <a:prstGeom prst="rect">
              <a:avLst/>
            </a:prstGeom>
            <a:noFill/>
          </p:spPr>
          <p:txBody>
            <a:bodyPr wrap="square" rtlCol="0">
              <a:spAutoFit/>
            </a:bodyPr>
            <a:lstStyle/>
            <a:p>
              <a:r>
                <a:rPr lang="fr-CH" dirty="0"/>
                <a:t>{           }</a:t>
              </a:r>
            </a:p>
          </p:txBody>
        </p:sp>
        <p:sp>
          <p:nvSpPr>
            <p:cNvPr id="21" name="ZoneTexte 20">
              <a:extLst>
                <a:ext uri="{FF2B5EF4-FFF2-40B4-BE49-F238E27FC236}">
                  <a16:creationId xmlns:a16="http://schemas.microsoft.com/office/drawing/2014/main" id="{BC1C2F67-8984-43AC-BD28-A0562F74749D}"/>
                </a:ext>
              </a:extLst>
            </p:cNvPr>
            <p:cNvSpPr txBox="1"/>
            <p:nvPr/>
          </p:nvSpPr>
          <p:spPr>
            <a:xfrm>
              <a:off x="1083042" y="2701026"/>
              <a:ext cx="910312" cy="369332"/>
            </a:xfrm>
            <a:prstGeom prst="rect">
              <a:avLst/>
            </a:prstGeom>
            <a:noFill/>
          </p:spPr>
          <p:txBody>
            <a:bodyPr wrap="square" rtlCol="0">
              <a:spAutoFit/>
            </a:bodyPr>
            <a:lstStyle/>
            <a:p>
              <a:r>
                <a:rPr lang="fr-CH" dirty="0"/>
                <a:t>{           }</a:t>
              </a:r>
            </a:p>
          </p:txBody>
        </p:sp>
      </p:grpSp>
      <p:pic>
        <p:nvPicPr>
          <p:cNvPr id="7" name="Image 6">
            <a:extLst>
              <a:ext uri="{FF2B5EF4-FFF2-40B4-BE49-F238E27FC236}">
                <a16:creationId xmlns:a16="http://schemas.microsoft.com/office/drawing/2014/main" id="{9FB99CB1-7BFE-4222-9B75-6567E9C744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9512" y="3580327"/>
            <a:ext cx="843932" cy="843932"/>
          </a:xfrm>
          <a:prstGeom prst="rect">
            <a:avLst/>
          </a:prstGeom>
        </p:spPr>
      </p:pic>
      <p:pic>
        <p:nvPicPr>
          <p:cNvPr id="9" name="Image 8" descr="Une image contenant dessin&#10;&#10;Description générée automatiquement">
            <a:extLst>
              <a:ext uri="{FF2B5EF4-FFF2-40B4-BE49-F238E27FC236}">
                <a16:creationId xmlns:a16="http://schemas.microsoft.com/office/drawing/2014/main" id="{7300F013-347D-49BC-BC95-993B1C7DE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4661" y="4464573"/>
            <a:ext cx="841030" cy="841030"/>
          </a:xfrm>
          <a:prstGeom prst="rect">
            <a:avLst/>
          </a:prstGeom>
        </p:spPr>
      </p:pic>
      <p:pic>
        <p:nvPicPr>
          <p:cNvPr id="23" name="Image 22" descr="Une image contenant mur, bâtiment, extérieur, roche&#10;&#10;Description générée automatiquement">
            <a:extLst>
              <a:ext uri="{FF2B5EF4-FFF2-40B4-BE49-F238E27FC236}">
                <a16:creationId xmlns:a16="http://schemas.microsoft.com/office/drawing/2014/main" id="{934A360F-DE61-4511-A375-561BE810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7817426" y="5543611"/>
            <a:ext cx="1062086" cy="688746"/>
          </a:xfrm>
          <a:prstGeom prst="rect">
            <a:avLst/>
          </a:prstGeom>
        </p:spPr>
      </p:pic>
    </p:spTree>
    <p:extLst>
      <p:ext uri="{BB962C8B-B14F-4D97-AF65-F5344CB8AC3E}">
        <p14:creationId xmlns:p14="http://schemas.microsoft.com/office/powerpoint/2010/main" val="4277914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CD976B24-2B77-4636-9045-5BD215790519}"/>
              </a:ext>
            </a:extLst>
          </p:cNvPr>
          <p:cNvSpPr/>
          <p:nvPr/>
        </p:nvSpPr>
        <p:spPr>
          <a:xfrm>
            <a:off x="9626828" y="1862103"/>
            <a:ext cx="840153" cy="8131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11</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a:t>
            </a:r>
          </a:p>
        </p:txBody>
      </p:sp>
      <p:sp>
        <p:nvSpPr>
          <p:cNvPr id="2" name="Espace réservé du contenu 2">
            <a:extLst>
              <a:ext uri="{FF2B5EF4-FFF2-40B4-BE49-F238E27FC236}">
                <a16:creationId xmlns:a16="http://schemas.microsoft.com/office/drawing/2014/main" id="{90CADDAF-3597-440C-A574-4C1F1EA5985A}"/>
              </a:ext>
            </a:extLst>
          </p:cNvPr>
          <p:cNvSpPr txBox="1">
            <a:spLocks/>
          </p:cNvSpPr>
          <p:nvPr/>
        </p:nvSpPr>
        <p:spPr>
          <a:xfrm>
            <a:off x="1015438" y="2177272"/>
            <a:ext cx="7289926" cy="813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 OpenGL, only the Normalize Device Coordinates (NDC)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are visible on the screen </a:t>
            </a:r>
          </a:p>
        </p:txBody>
      </p:sp>
      <p:grpSp>
        <p:nvGrpSpPr>
          <p:cNvPr id="43" name="Groupe 42">
            <a:extLst>
              <a:ext uri="{FF2B5EF4-FFF2-40B4-BE49-F238E27FC236}">
                <a16:creationId xmlns:a16="http://schemas.microsoft.com/office/drawing/2014/main" id="{737598DC-2C28-4773-A8E3-BE8324ED0821}"/>
              </a:ext>
            </a:extLst>
          </p:cNvPr>
          <p:cNvGrpSpPr/>
          <p:nvPr/>
        </p:nvGrpSpPr>
        <p:grpSpPr>
          <a:xfrm>
            <a:off x="7199372" y="3884227"/>
            <a:ext cx="2275020" cy="2170548"/>
            <a:chOff x="1315536" y="3907705"/>
            <a:chExt cx="2275020" cy="2170548"/>
          </a:xfrm>
        </p:grpSpPr>
        <p:pic>
          <p:nvPicPr>
            <p:cNvPr id="13" name="Image 12">
              <a:extLst>
                <a:ext uri="{FF2B5EF4-FFF2-40B4-BE49-F238E27FC236}">
                  <a16:creationId xmlns:a16="http://schemas.microsoft.com/office/drawing/2014/main" id="{DACA95AF-CD9C-420D-9287-5ED5945A97C0}"/>
                </a:ext>
              </a:extLst>
            </p:cNvPr>
            <p:cNvPicPr>
              <a:picLocks noChangeAspect="1"/>
            </p:cNvPicPr>
            <p:nvPr/>
          </p:nvPicPr>
          <p:blipFill>
            <a:blip r:embed="rId3"/>
            <a:stretch>
              <a:fillRect/>
            </a:stretch>
          </p:blipFill>
          <p:spPr>
            <a:xfrm>
              <a:off x="2060293" y="4621504"/>
              <a:ext cx="781050" cy="742950"/>
            </a:xfrm>
            <a:prstGeom prst="rect">
              <a:avLst/>
            </a:prstGeom>
          </p:spPr>
        </p:pic>
        <p:pic>
          <p:nvPicPr>
            <p:cNvPr id="12" name="Image 11">
              <a:extLst>
                <a:ext uri="{FF2B5EF4-FFF2-40B4-BE49-F238E27FC236}">
                  <a16:creationId xmlns:a16="http://schemas.microsoft.com/office/drawing/2014/main" id="{5A573B89-817D-48C0-8A28-69BE9C268B70}"/>
                </a:ext>
              </a:extLst>
            </p:cNvPr>
            <p:cNvPicPr>
              <a:picLocks noChangeAspect="1"/>
            </p:cNvPicPr>
            <p:nvPr/>
          </p:nvPicPr>
          <p:blipFill>
            <a:blip r:embed="rId3"/>
            <a:stretch>
              <a:fillRect/>
            </a:stretch>
          </p:blipFill>
          <p:spPr>
            <a:xfrm>
              <a:off x="2060518" y="3907705"/>
              <a:ext cx="781050" cy="742950"/>
            </a:xfrm>
            <a:prstGeom prst="rect">
              <a:avLst/>
            </a:prstGeom>
          </p:spPr>
        </p:pic>
        <p:pic>
          <p:nvPicPr>
            <p:cNvPr id="20" name="Image 19">
              <a:extLst>
                <a:ext uri="{FF2B5EF4-FFF2-40B4-BE49-F238E27FC236}">
                  <a16:creationId xmlns:a16="http://schemas.microsoft.com/office/drawing/2014/main" id="{F9ABF2B2-8D75-46AD-9198-8286DED10CBC}"/>
                </a:ext>
              </a:extLst>
            </p:cNvPr>
            <p:cNvPicPr>
              <a:picLocks noChangeAspect="1"/>
            </p:cNvPicPr>
            <p:nvPr/>
          </p:nvPicPr>
          <p:blipFill>
            <a:blip r:embed="rId3"/>
            <a:stretch>
              <a:fillRect/>
            </a:stretch>
          </p:blipFill>
          <p:spPr>
            <a:xfrm>
              <a:off x="2808548" y="4622374"/>
              <a:ext cx="781050" cy="742950"/>
            </a:xfrm>
            <a:prstGeom prst="rect">
              <a:avLst/>
            </a:prstGeom>
          </p:spPr>
        </p:pic>
        <p:pic>
          <p:nvPicPr>
            <p:cNvPr id="21" name="Image 20">
              <a:extLst>
                <a:ext uri="{FF2B5EF4-FFF2-40B4-BE49-F238E27FC236}">
                  <a16:creationId xmlns:a16="http://schemas.microsoft.com/office/drawing/2014/main" id="{B2B2BB01-9B24-47B1-A61C-640B1C56A255}"/>
                </a:ext>
              </a:extLst>
            </p:cNvPr>
            <p:cNvPicPr>
              <a:picLocks noChangeAspect="1"/>
            </p:cNvPicPr>
            <p:nvPr/>
          </p:nvPicPr>
          <p:blipFill>
            <a:blip r:embed="rId3"/>
            <a:stretch>
              <a:fillRect/>
            </a:stretch>
          </p:blipFill>
          <p:spPr>
            <a:xfrm>
              <a:off x="2809506" y="3907705"/>
              <a:ext cx="781050" cy="742950"/>
            </a:xfrm>
            <a:prstGeom prst="rect">
              <a:avLst/>
            </a:prstGeom>
          </p:spPr>
        </p:pic>
        <p:pic>
          <p:nvPicPr>
            <p:cNvPr id="8" name="Image 7">
              <a:extLst>
                <a:ext uri="{FF2B5EF4-FFF2-40B4-BE49-F238E27FC236}">
                  <a16:creationId xmlns:a16="http://schemas.microsoft.com/office/drawing/2014/main" id="{6CA4074F-04E9-46E6-AD74-27BB5DBB55F4}"/>
                </a:ext>
              </a:extLst>
            </p:cNvPr>
            <p:cNvPicPr>
              <a:picLocks noChangeAspect="1"/>
            </p:cNvPicPr>
            <p:nvPr/>
          </p:nvPicPr>
          <p:blipFill>
            <a:blip r:embed="rId3"/>
            <a:stretch>
              <a:fillRect/>
            </a:stretch>
          </p:blipFill>
          <p:spPr>
            <a:xfrm>
              <a:off x="1324005" y="4622374"/>
              <a:ext cx="781050" cy="742950"/>
            </a:xfrm>
            <a:prstGeom prst="rect">
              <a:avLst/>
            </a:prstGeom>
          </p:spPr>
        </p:pic>
        <p:pic>
          <p:nvPicPr>
            <p:cNvPr id="10" name="Image 9">
              <a:extLst>
                <a:ext uri="{FF2B5EF4-FFF2-40B4-BE49-F238E27FC236}">
                  <a16:creationId xmlns:a16="http://schemas.microsoft.com/office/drawing/2014/main" id="{C2DADDD3-5467-4EA9-A3F2-741739F7D42B}"/>
                </a:ext>
              </a:extLst>
            </p:cNvPr>
            <p:cNvPicPr>
              <a:picLocks noChangeAspect="1"/>
            </p:cNvPicPr>
            <p:nvPr/>
          </p:nvPicPr>
          <p:blipFill>
            <a:blip r:embed="rId3"/>
            <a:stretch>
              <a:fillRect/>
            </a:stretch>
          </p:blipFill>
          <p:spPr>
            <a:xfrm>
              <a:off x="1315536" y="3907705"/>
              <a:ext cx="781050" cy="742950"/>
            </a:xfrm>
            <a:prstGeom prst="rect">
              <a:avLst/>
            </a:prstGeom>
          </p:spPr>
        </p:pic>
        <p:pic>
          <p:nvPicPr>
            <p:cNvPr id="22" name="Image 21">
              <a:extLst>
                <a:ext uri="{FF2B5EF4-FFF2-40B4-BE49-F238E27FC236}">
                  <a16:creationId xmlns:a16="http://schemas.microsoft.com/office/drawing/2014/main" id="{07E3DE43-2797-4202-AA66-CF465BD4C0D2}"/>
                </a:ext>
              </a:extLst>
            </p:cNvPr>
            <p:cNvPicPr>
              <a:picLocks noChangeAspect="1"/>
            </p:cNvPicPr>
            <p:nvPr/>
          </p:nvPicPr>
          <p:blipFill>
            <a:blip r:embed="rId3"/>
            <a:stretch>
              <a:fillRect/>
            </a:stretch>
          </p:blipFill>
          <p:spPr>
            <a:xfrm>
              <a:off x="2060293" y="5334433"/>
              <a:ext cx="781050" cy="742950"/>
            </a:xfrm>
            <a:prstGeom prst="rect">
              <a:avLst/>
            </a:prstGeom>
          </p:spPr>
        </p:pic>
        <p:pic>
          <p:nvPicPr>
            <p:cNvPr id="38" name="Image 37">
              <a:extLst>
                <a:ext uri="{FF2B5EF4-FFF2-40B4-BE49-F238E27FC236}">
                  <a16:creationId xmlns:a16="http://schemas.microsoft.com/office/drawing/2014/main" id="{B5C42318-F529-48D4-B72A-3B82E07BACEC}"/>
                </a:ext>
              </a:extLst>
            </p:cNvPr>
            <p:cNvPicPr>
              <a:picLocks noChangeAspect="1"/>
            </p:cNvPicPr>
            <p:nvPr/>
          </p:nvPicPr>
          <p:blipFill>
            <a:blip r:embed="rId3"/>
            <a:stretch>
              <a:fillRect/>
            </a:stretch>
          </p:blipFill>
          <p:spPr>
            <a:xfrm>
              <a:off x="2808548" y="5335303"/>
              <a:ext cx="781050" cy="742950"/>
            </a:xfrm>
            <a:prstGeom prst="rect">
              <a:avLst/>
            </a:prstGeom>
          </p:spPr>
        </p:pic>
        <p:pic>
          <p:nvPicPr>
            <p:cNvPr id="40" name="Image 39">
              <a:extLst>
                <a:ext uri="{FF2B5EF4-FFF2-40B4-BE49-F238E27FC236}">
                  <a16:creationId xmlns:a16="http://schemas.microsoft.com/office/drawing/2014/main" id="{3D42B055-38DB-4304-A748-94B3F9691E46}"/>
                </a:ext>
              </a:extLst>
            </p:cNvPr>
            <p:cNvPicPr>
              <a:picLocks noChangeAspect="1"/>
            </p:cNvPicPr>
            <p:nvPr/>
          </p:nvPicPr>
          <p:blipFill>
            <a:blip r:embed="rId3"/>
            <a:stretch>
              <a:fillRect/>
            </a:stretch>
          </p:blipFill>
          <p:spPr>
            <a:xfrm>
              <a:off x="1324005" y="5335303"/>
              <a:ext cx="781050" cy="742950"/>
            </a:xfrm>
            <a:prstGeom prst="rect">
              <a:avLst/>
            </a:prstGeom>
          </p:spPr>
        </p:pic>
      </p:grpSp>
      <p:sp>
        <p:nvSpPr>
          <p:cNvPr id="49" name="Rectangle 48">
            <a:extLst>
              <a:ext uri="{FF2B5EF4-FFF2-40B4-BE49-F238E27FC236}">
                <a16:creationId xmlns:a16="http://schemas.microsoft.com/office/drawing/2014/main" id="{7B31FCC6-DE87-4FEC-BAA0-0F5FCCABEDAE}"/>
              </a:ext>
            </a:extLst>
          </p:cNvPr>
          <p:cNvSpPr/>
          <p:nvPr/>
        </p:nvSpPr>
        <p:spPr>
          <a:xfrm>
            <a:off x="9320945" y="3748585"/>
            <a:ext cx="170172" cy="247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44" name="Connecteur droit avec flèche 43">
            <a:extLst>
              <a:ext uri="{FF2B5EF4-FFF2-40B4-BE49-F238E27FC236}">
                <a16:creationId xmlns:a16="http://schemas.microsoft.com/office/drawing/2014/main" id="{98E3B540-F197-4E54-AB40-A187D3E45D97}"/>
              </a:ext>
            </a:extLst>
          </p:cNvPr>
          <p:cNvCxnSpPr>
            <a:cxnSpLocks/>
          </p:cNvCxnSpPr>
          <p:nvPr/>
        </p:nvCxnSpPr>
        <p:spPr>
          <a:xfrm>
            <a:off x="6971139" y="5036915"/>
            <a:ext cx="2570296"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43E56CEE-862A-41D1-A567-390387CB8F41}"/>
              </a:ext>
            </a:extLst>
          </p:cNvPr>
          <p:cNvSpPr/>
          <p:nvPr/>
        </p:nvSpPr>
        <p:spPr>
          <a:xfrm rot="16200000">
            <a:off x="8056469" y="2701687"/>
            <a:ext cx="170172" cy="2479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42" name="Connecteur droit avec flèche 41">
            <a:extLst>
              <a:ext uri="{FF2B5EF4-FFF2-40B4-BE49-F238E27FC236}">
                <a16:creationId xmlns:a16="http://schemas.microsoft.com/office/drawing/2014/main" id="{9217A5F3-01E8-4DE4-9BB9-02938B204530}"/>
              </a:ext>
            </a:extLst>
          </p:cNvPr>
          <p:cNvCxnSpPr>
            <a:cxnSpLocks/>
          </p:cNvCxnSpPr>
          <p:nvPr/>
        </p:nvCxnSpPr>
        <p:spPr>
          <a:xfrm flipV="1">
            <a:off x="8259239" y="3856226"/>
            <a:ext cx="0" cy="244836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ZoneTexte 53">
            <a:extLst>
              <a:ext uri="{FF2B5EF4-FFF2-40B4-BE49-F238E27FC236}">
                <a16:creationId xmlns:a16="http://schemas.microsoft.com/office/drawing/2014/main" id="{C53BD1AE-A555-49E2-BF28-AB3036CB9BED}"/>
              </a:ext>
            </a:extLst>
          </p:cNvPr>
          <p:cNvSpPr txBox="1"/>
          <p:nvPr/>
        </p:nvSpPr>
        <p:spPr>
          <a:xfrm>
            <a:off x="7888144" y="6272390"/>
            <a:ext cx="736286" cy="369332"/>
          </a:xfrm>
          <a:prstGeom prst="rect">
            <a:avLst/>
          </a:prstGeom>
          <a:noFill/>
        </p:spPr>
        <p:txBody>
          <a:bodyPr wrap="square" rtlCol="0">
            <a:spAutoFit/>
          </a:bodyPr>
          <a:lstStyle/>
          <a:p>
            <a:r>
              <a:rPr lang="fr-CH" dirty="0"/>
              <a:t>(0, -1)</a:t>
            </a:r>
          </a:p>
        </p:txBody>
      </p:sp>
      <p:sp>
        <p:nvSpPr>
          <p:cNvPr id="56" name="ZoneTexte 55">
            <a:extLst>
              <a:ext uri="{FF2B5EF4-FFF2-40B4-BE49-F238E27FC236}">
                <a16:creationId xmlns:a16="http://schemas.microsoft.com/office/drawing/2014/main" id="{6BDB03CF-D794-489C-AACC-1C7EC91BCBC5}"/>
              </a:ext>
            </a:extLst>
          </p:cNvPr>
          <p:cNvSpPr txBox="1"/>
          <p:nvPr/>
        </p:nvSpPr>
        <p:spPr>
          <a:xfrm>
            <a:off x="7966511" y="3531644"/>
            <a:ext cx="736286" cy="369332"/>
          </a:xfrm>
          <a:prstGeom prst="rect">
            <a:avLst/>
          </a:prstGeom>
          <a:noFill/>
        </p:spPr>
        <p:txBody>
          <a:bodyPr wrap="square" rtlCol="0">
            <a:spAutoFit/>
          </a:bodyPr>
          <a:lstStyle/>
          <a:p>
            <a:r>
              <a:rPr lang="fr-CH" dirty="0"/>
              <a:t>(0, 1)</a:t>
            </a:r>
          </a:p>
        </p:txBody>
      </p:sp>
      <p:sp>
        <p:nvSpPr>
          <p:cNvPr id="58" name="ZoneTexte 57">
            <a:extLst>
              <a:ext uri="{FF2B5EF4-FFF2-40B4-BE49-F238E27FC236}">
                <a16:creationId xmlns:a16="http://schemas.microsoft.com/office/drawing/2014/main" id="{36AF5268-368C-47D6-A2E7-BA10B61288D3}"/>
              </a:ext>
            </a:extLst>
          </p:cNvPr>
          <p:cNvSpPr txBox="1"/>
          <p:nvPr/>
        </p:nvSpPr>
        <p:spPr>
          <a:xfrm>
            <a:off x="9535645" y="4852249"/>
            <a:ext cx="736286" cy="369332"/>
          </a:xfrm>
          <a:prstGeom prst="rect">
            <a:avLst/>
          </a:prstGeom>
          <a:noFill/>
        </p:spPr>
        <p:txBody>
          <a:bodyPr wrap="square" rtlCol="0">
            <a:spAutoFit/>
          </a:bodyPr>
          <a:lstStyle/>
          <a:p>
            <a:r>
              <a:rPr lang="fr-CH" dirty="0"/>
              <a:t>(1, 0)</a:t>
            </a:r>
          </a:p>
        </p:txBody>
      </p:sp>
      <p:sp>
        <p:nvSpPr>
          <p:cNvPr id="60" name="ZoneTexte 59">
            <a:extLst>
              <a:ext uri="{FF2B5EF4-FFF2-40B4-BE49-F238E27FC236}">
                <a16:creationId xmlns:a16="http://schemas.microsoft.com/office/drawing/2014/main" id="{30C89066-98F1-49D1-8370-8538F0456BDF}"/>
              </a:ext>
            </a:extLst>
          </p:cNvPr>
          <p:cNvSpPr txBox="1"/>
          <p:nvPr/>
        </p:nvSpPr>
        <p:spPr>
          <a:xfrm>
            <a:off x="6277344" y="4852249"/>
            <a:ext cx="736286" cy="369332"/>
          </a:xfrm>
          <a:prstGeom prst="rect">
            <a:avLst/>
          </a:prstGeom>
          <a:noFill/>
        </p:spPr>
        <p:txBody>
          <a:bodyPr wrap="square" rtlCol="0">
            <a:spAutoFit/>
          </a:bodyPr>
          <a:lstStyle/>
          <a:p>
            <a:r>
              <a:rPr lang="fr-CH" dirty="0"/>
              <a:t>(-1, 0)</a:t>
            </a:r>
          </a:p>
        </p:txBody>
      </p:sp>
      <p:sp>
        <p:nvSpPr>
          <p:cNvPr id="64" name="ZoneTexte 63">
            <a:extLst>
              <a:ext uri="{FF2B5EF4-FFF2-40B4-BE49-F238E27FC236}">
                <a16:creationId xmlns:a16="http://schemas.microsoft.com/office/drawing/2014/main" id="{B5618840-753B-495D-AF09-B69A9FA14617}"/>
              </a:ext>
            </a:extLst>
          </p:cNvPr>
          <p:cNvSpPr txBox="1"/>
          <p:nvPr/>
        </p:nvSpPr>
        <p:spPr>
          <a:xfrm>
            <a:off x="10204901" y="1485460"/>
            <a:ext cx="1006695" cy="369332"/>
          </a:xfrm>
          <a:prstGeom prst="rect">
            <a:avLst/>
          </a:prstGeom>
          <a:noFill/>
        </p:spPr>
        <p:txBody>
          <a:bodyPr wrap="square" rtlCol="0">
            <a:spAutoFit/>
          </a:bodyPr>
          <a:lstStyle/>
          <a:p>
            <a:r>
              <a:rPr lang="fr-CH" dirty="0"/>
              <a:t>(1, 1, 1)</a:t>
            </a:r>
          </a:p>
        </p:txBody>
      </p:sp>
      <p:cxnSp>
        <p:nvCxnSpPr>
          <p:cNvPr id="72" name="Connecteur droit 71">
            <a:extLst>
              <a:ext uri="{FF2B5EF4-FFF2-40B4-BE49-F238E27FC236}">
                <a16:creationId xmlns:a16="http://schemas.microsoft.com/office/drawing/2014/main" id="{8FB71666-217C-4EA6-BBA6-69F2CBF6B424}"/>
              </a:ext>
            </a:extLst>
          </p:cNvPr>
          <p:cNvCxnSpPr/>
          <p:nvPr/>
        </p:nvCxnSpPr>
        <p:spPr>
          <a:xfrm flipV="1">
            <a:off x="9123979" y="1862103"/>
            <a:ext cx="493422" cy="344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F4001CC7-64E6-4629-A084-46F644A8A356}"/>
              </a:ext>
            </a:extLst>
          </p:cNvPr>
          <p:cNvCxnSpPr/>
          <p:nvPr/>
        </p:nvCxnSpPr>
        <p:spPr>
          <a:xfrm flipV="1">
            <a:off x="9973559" y="1891600"/>
            <a:ext cx="493422" cy="344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3D43105B-FFB5-4AB4-8CCF-ED7C93C65FD6}"/>
              </a:ext>
            </a:extLst>
          </p:cNvPr>
          <p:cNvCxnSpPr/>
          <p:nvPr/>
        </p:nvCxnSpPr>
        <p:spPr>
          <a:xfrm flipV="1">
            <a:off x="9976788" y="2694147"/>
            <a:ext cx="493422" cy="3447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Connecteur droit 74">
            <a:extLst>
              <a:ext uri="{FF2B5EF4-FFF2-40B4-BE49-F238E27FC236}">
                <a16:creationId xmlns:a16="http://schemas.microsoft.com/office/drawing/2014/main" id="{260B2873-2B3B-42B1-A090-2ECDC1713EE4}"/>
              </a:ext>
            </a:extLst>
          </p:cNvPr>
          <p:cNvCxnSpPr/>
          <p:nvPr/>
        </p:nvCxnSpPr>
        <p:spPr>
          <a:xfrm flipV="1">
            <a:off x="9133406" y="2675267"/>
            <a:ext cx="493422" cy="344767"/>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91B5ADD1-D17E-402B-A1DE-23B19D3D2130}"/>
              </a:ext>
            </a:extLst>
          </p:cNvPr>
          <p:cNvCxnSpPr>
            <a:cxnSpLocks/>
          </p:cNvCxnSpPr>
          <p:nvPr/>
        </p:nvCxnSpPr>
        <p:spPr>
          <a:xfrm>
            <a:off x="9731562" y="2674380"/>
            <a:ext cx="628496" cy="5144"/>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0" name="Connecteur droit 79">
            <a:extLst>
              <a:ext uri="{FF2B5EF4-FFF2-40B4-BE49-F238E27FC236}">
                <a16:creationId xmlns:a16="http://schemas.microsoft.com/office/drawing/2014/main" id="{8580DA74-E895-4E24-AD8C-EE767E4A0C32}"/>
              </a:ext>
            </a:extLst>
          </p:cNvPr>
          <p:cNvCxnSpPr>
            <a:cxnSpLocks/>
          </p:cNvCxnSpPr>
          <p:nvPr/>
        </p:nvCxnSpPr>
        <p:spPr>
          <a:xfrm flipV="1">
            <a:off x="9626830" y="1924129"/>
            <a:ext cx="0" cy="63863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B4FF895F-8F6F-425B-83AB-069B2D969C0C}"/>
              </a:ext>
            </a:extLst>
          </p:cNvPr>
          <p:cNvSpPr/>
          <p:nvPr/>
        </p:nvSpPr>
        <p:spPr>
          <a:xfrm>
            <a:off x="9133406" y="2225776"/>
            <a:ext cx="840153" cy="8131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9" name="ZoneTexte 88">
            <a:extLst>
              <a:ext uri="{FF2B5EF4-FFF2-40B4-BE49-F238E27FC236}">
                <a16:creationId xmlns:a16="http://schemas.microsoft.com/office/drawing/2014/main" id="{172478D1-D2BF-4ABC-B3A4-7523478493BA}"/>
              </a:ext>
            </a:extLst>
          </p:cNvPr>
          <p:cNvSpPr txBox="1"/>
          <p:nvPr/>
        </p:nvSpPr>
        <p:spPr>
          <a:xfrm>
            <a:off x="8396830" y="3089990"/>
            <a:ext cx="1156652" cy="369332"/>
          </a:xfrm>
          <a:prstGeom prst="rect">
            <a:avLst/>
          </a:prstGeom>
          <a:noFill/>
        </p:spPr>
        <p:txBody>
          <a:bodyPr wrap="square" rtlCol="0">
            <a:spAutoFit/>
          </a:bodyPr>
          <a:lstStyle/>
          <a:p>
            <a:r>
              <a:rPr lang="fr-CH" dirty="0"/>
              <a:t>(-1, -1, -1)</a:t>
            </a:r>
          </a:p>
        </p:txBody>
      </p:sp>
      <p:sp>
        <p:nvSpPr>
          <p:cNvPr id="91" name="ZoneTexte 90">
            <a:extLst>
              <a:ext uri="{FF2B5EF4-FFF2-40B4-BE49-F238E27FC236}">
                <a16:creationId xmlns:a16="http://schemas.microsoft.com/office/drawing/2014/main" id="{2B5D9310-C96C-4958-9DBD-15081F698142}"/>
              </a:ext>
            </a:extLst>
          </p:cNvPr>
          <p:cNvSpPr txBox="1"/>
          <p:nvPr/>
        </p:nvSpPr>
        <p:spPr>
          <a:xfrm>
            <a:off x="9553482" y="3081680"/>
            <a:ext cx="1156652" cy="369332"/>
          </a:xfrm>
          <a:prstGeom prst="rect">
            <a:avLst/>
          </a:prstGeom>
          <a:noFill/>
        </p:spPr>
        <p:txBody>
          <a:bodyPr wrap="square" rtlCol="0">
            <a:spAutoFit/>
          </a:bodyPr>
          <a:lstStyle/>
          <a:p>
            <a:r>
              <a:rPr lang="fr-CH" dirty="0"/>
              <a:t>(1, -1, -1)</a:t>
            </a:r>
          </a:p>
        </p:txBody>
      </p:sp>
      <p:sp>
        <p:nvSpPr>
          <p:cNvPr id="93" name="ZoneTexte 92">
            <a:extLst>
              <a:ext uri="{FF2B5EF4-FFF2-40B4-BE49-F238E27FC236}">
                <a16:creationId xmlns:a16="http://schemas.microsoft.com/office/drawing/2014/main" id="{32B7B427-D11B-4FC0-AE88-1E458D4D22CA}"/>
              </a:ext>
            </a:extLst>
          </p:cNvPr>
          <p:cNvSpPr txBox="1"/>
          <p:nvPr/>
        </p:nvSpPr>
        <p:spPr>
          <a:xfrm>
            <a:off x="9039075" y="1471388"/>
            <a:ext cx="1156652" cy="369332"/>
          </a:xfrm>
          <a:prstGeom prst="rect">
            <a:avLst/>
          </a:prstGeom>
          <a:noFill/>
        </p:spPr>
        <p:txBody>
          <a:bodyPr wrap="square" rtlCol="0">
            <a:spAutoFit/>
          </a:bodyPr>
          <a:lstStyle/>
          <a:p>
            <a:r>
              <a:rPr lang="fr-CH" dirty="0"/>
              <a:t>(-1, 1, 1)</a:t>
            </a:r>
          </a:p>
        </p:txBody>
      </p:sp>
      <p:sp>
        <p:nvSpPr>
          <p:cNvPr id="97" name="Espace réservé du contenu 2">
            <a:extLst>
              <a:ext uri="{FF2B5EF4-FFF2-40B4-BE49-F238E27FC236}">
                <a16:creationId xmlns:a16="http://schemas.microsoft.com/office/drawing/2014/main" id="{A91D7C33-C875-4372-BB02-4D7BF801B18A}"/>
              </a:ext>
            </a:extLst>
          </p:cNvPr>
          <p:cNvSpPr txBox="1">
            <a:spLocks/>
          </p:cNvSpPr>
          <p:nvPr/>
        </p:nvSpPr>
        <p:spPr>
          <a:xfrm>
            <a:off x="1015438" y="4065592"/>
            <a:ext cx="3915648" cy="8131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To render a single 2D triangle:</a:t>
            </a:r>
          </a:p>
        </p:txBody>
      </p:sp>
      <p:pic>
        <p:nvPicPr>
          <p:cNvPr id="98" name="Image 97">
            <a:extLst>
              <a:ext uri="{FF2B5EF4-FFF2-40B4-BE49-F238E27FC236}">
                <a16:creationId xmlns:a16="http://schemas.microsoft.com/office/drawing/2014/main" id="{283B8E4E-19A0-4621-BAB5-6CE271AA4FA7}"/>
              </a:ext>
            </a:extLst>
          </p:cNvPr>
          <p:cNvPicPr>
            <a:picLocks noChangeAspect="1"/>
          </p:cNvPicPr>
          <p:nvPr/>
        </p:nvPicPr>
        <p:blipFill>
          <a:blip r:embed="rId4"/>
          <a:stretch>
            <a:fillRect/>
          </a:stretch>
        </p:blipFill>
        <p:spPr>
          <a:xfrm>
            <a:off x="2847977" y="4943287"/>
            <a:ext cx="2800350" cy="1209675"/>
          </a:xfrm>
          <a:prstGeom prst="rect">
            <a:avLst/>
          </a:prstGeom>
        </p:spPr>
      </p:pic>
      <p:sp>
        <p:nvSpPr>
          <p:cNvPr id="99" name="Triangle isocèle 98">
            <a:extLst>
              <a:ext uri="{FF2B5EF4-FFF2-40B4-BE49-F238E27FC236}">
                <a16:creationId xmlns:a16="http://schemas.microsoft.com/office/drawing/2014/main" id="{527939A3-C45C-46BE-A65F-8CB2A6D81BE7}"/>
              </a:ext>
            </a:extLst>
          </p:cNvPr>
          <p:cNvSpPr/>
          <p:nvPr/>
        </p:nvSpPr>
        <p:spPr>
          <a:xfrm>
            <a:off x="7724368" y="4535694"/>
            <a:ext cx="1080721" cy="1012431"/>
          </a:xfrm>
          <a:prstGeom prst="triangle">
            <a:avLst/>
          </a:prstGeom>
          <a:solidFill>
            <a:srgbClr val="FDB128"/>
          </a:solidFill>
          <a:ln>
            <a:solidFill>
              <a:srgbClr val="FDB1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0" name="Accolade ouvrante 99">
            <a:extLst>
              <a:ext uri="{FF2B5EF4-FFF2-40B4-BE49-F238E27FC236}">
                <a16:creationId xmlns:a16="http://schemas.microsoft.com/office/drawing/2014/main" id="{AD6BCBFF-2DCC-4B96-9BF3-491462F56578}"/>
              </a:ext>
            </a:extLst>
          </p:cNvPr>
          <p:cNvSpPr/>
          <p:nvPr/>
        </p:nvSpPr>
        <p:spPr>
          <a:xfrm>
            <a:off x="3177093" y="5266032"/>
            <a:ext cx="85419" cy="633691"/>
          </a:xfrm>
          <a:prstGeom prst="leftBrace">
            <a:avLst/>
          </a:prstGeom>
          <a:noFill/>
          <a:ln w="28575">
            <a:solidFill>
              <a:srgbClr val="FF8B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02" name="ZoneTexte 101">
            <a:extLst>
              <a:ext uri="{FF2B5EF4-FFF2-40B4-BE49-F238E27FC236}">
                <a16:creationId xmlns:a16="http://schemas.microsoft.com/office/drawing/2014/main" id="{1FFC5E1A-0154-407E-BF5F-B6DC5B18497F}"/>
              </a:ext>
            </a:extLst>
          </p:cNvPr>
          <p:cNvSpPr txBox="1"/>
          <p:nvPr/>
        </p:nvSpPr>
        <p:spPr>
          <a:xfrm>
            <a:off x="909541" y="5259711"/>
            <a:ext cx="1890467" cy="646331"/>
          </a:xfrm>
          <a:prstGeom prst="rect">
            <a:avLst/>
          </a:prstGeom>
          <a:noFill/>
        </p:spPr>
        <p:txBody>
          <a:bodyPr wrap="square" rtlCol="0">
            <a:spAutoFit/>
          </a:bodyPr>
          <a:lstStyle/>
          <a:p>
            <a:r>
              <a:rPr lang="fr-CH" dirty="0">
                <a:solidFill>
                  <a:srgbClr val="FF8BB2"/>
                </a:solidFill>
              </a:rPr>
              <a:t>3D position (NDC) of </a:t>
            </a:r>
            <a:r>
              <a:rPr lang="fr-CH" dirty="0" err="1">
                <a:solidFill>
                  <a:srgbClr val="FF8BB2"/>
                </a:solidFill>
              </a:rPr>
              <a:t>each</a:t>
            </a:r>
            <a:r>
              <a:rPr lang="fr-CH" dirty="0">
                <a:solidFill>
                  <a:srgbClr val="FF8BB2"/>
                </a:solidFill>
              </a:rPr>
              <a:t> vertex</a:t>
            </a:r>
          </a:p>
        </p:txBody>
      </p:sp>
    </p:spTree>
    <p:extLst>
      <p:ext uri="{BB962C8B-B14F-4D97-AF65-F5344CB8AC3E}">
        <p14:creationId xmlns:p14="http://schemas.microsoft.com/office/powerpoint/2010/main" val="273434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12</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Linking vertex attributes</a:t>
            </a:r>
          </a:p>
        </p:txBody>
      </p:sp>
      <p:sp>
        <p:nvSpPr>
          <p:cNvPr id="3" name="Espace réservé du contenu 2">
            <a:extLst>
              <a:ext uri="{FF2B5EF4-FFF2-40B4-BE49-F238E27FC236}">
                <a16:creationId xmlns:a16="http://schemas.microsoft.com/office/drawing/2014/main" id="{44EFD87F-FB6A-42CC-AE54-1BDF59982045}"/>
              </a:ext>
            </a:extLst>
          </p:cNvPr>
          <p:cNvSpPr txBox="1">
            <a:spLocks/>
          </p:cNvSpPr>
          <p:nvPr/>
        </p:nvSpPr>
        <p:spPr>
          <a:xfrm>
            <a:off x="2705736" y="2590928"/>
            <a:ext cx="7836331" cy="9744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input data will compose a </a:t>
            </a:r>
            <a:r>
              <a:rPr lang="en-US" sz="2400" dirty="0">
                <a:solidFill>
                  <a:schemeClr val="accent1"/>
                </a:solidFill>
                <a:latin typeface="+mj-lt"/>
              </a:rPr>
              <a:t>Vertex Buffer Object (VBO) </a:t>
            </a:r>
            <a:r>
              <a:rPr lang="en-US" sz="2400" dirty="0">
                <a:solidFill>
                  <a:schemeClr val="tx1">
                    <a:lumMod val="65000"/>
                    <a:lumOff val="35000"/>
                  </a:schemeClr>
                </a:solidFill>
                <a:latin typeface="+mj-lt"/>
              </a:rPr>
              <a:t>which can store a large number of vertices in the GPU memory</a:t>
            </a:r>
          </a:p>
        </p:txBody>
      </p:sp>
      <p:sp>
        <p:nvSpPr>
          <p:cNvPr id="7" name="Espace réservé du contenu 2">
            <a:extLst>
              <a:ext uri="{FF2B5EF4-FFF2-40B4-BE49-F238E27FC236}">
                <a16:creationId xmlns:a16="http://schemas.microsoft.com/office/drawing/2014/main" id="{C8640631-FAA2-4387-90B5-5541C58E7521}"/>
              </a:ext>
            </a:extLst>
          </p:cNvPr>
          <p:cNvSpPr txBox="1">
            <a:spLocks/>
          </p:cNvSpPr>
          <p:nvPr/>
        </p:nvSpPr>
        <p:spPr>
          <a:xfrm>
            <a:off x="3450451" y="5250426"/>
            <a:ext cx="5291095"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Finally, it will be sent to the Vertex Shader</a:t>
            </a:r>
          </a:p>
        </p:txBody>
      </p:sp>
      <p:sp>
        <p:nvSpPr>
          <p:cNvPr id="17" name="Espace réservé du contenu 2">
            <a:extLst>
              <a:ext uri="{FF2B5EF4-FFF2-40B4-BE49-F238E27FC236}">
                <a16:creationId xmlns:a16="http://schemas.microsoft.com/office/drawing/2014/main" id="{2BD2D555-DA8E-4AA1-9B66-022CE5FAC309}"/>
              </a:ext>
            </a:extLst>
          </p:cNvPr>
          <p:cNvSpPr txBox="1">
            <a:spLocks/>
          </p:cNvSpPr>
          <p:nvPr/>
        </p:nvSpPr>
        <p:spPr>
          <a:xfrm>
            <a:off x="2243036" y="4111384"/>
            <a:ext cx="7739164"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Then, we specify how the vertex data should be interpreted</a:t>
            </a:r>
          </a:p>
        </p:txBody>
      </p:sp>
      <p:pic>
        <p:nvPicPr>
          <p:cNvPr id="6" name="Image 5" descr="Une image contenant équipement électronique, circuit&#10;&#10;Description générée automatiquement">
            <a:extLst>
              <a:ext uri="{FF2B5EF4-FFF2-40B4-BE49-F238E27FC236}">
                <a16:creationId xmlns:a16="http://schemas.microsoft.com/office/drawing/2014/main" id="{4362E142-2650-40A7-8F67-35E585316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981" y="2431580"/>
            <a:ext cx="1571134" cy="987774"/>
          </a:xfrm>
          <a:prstGeom prst="rect">
            <a:avLst/>
          </a:prstGeom>
        </p:spPr>
      </p:pic>
      <p:pic>
        <p:nvPicPr>
          <p:cNvPr id="15" name="Image 14">
            <a:extLst>
              <a:ext uri="{FF2B5EF4-FFF2-40B4-BE49-F238E27FC236}">
                <a16:creationId xmlns:a16="http://schemas.microsoft.com/office/drawing/2014/main" id="{B547E1F2-ED30-4E7F-835A-A788E482E0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82200" y="3825826"/>
            <a:ext cx="952500" cy="952500"/>
          </a:xfrm>
          <a:prstGeom prst="rect">
            <a:avLst/>
          </a:prstGeom>
        </p:spPr>
      </p:pic>
      <p:pic>
        <p:nvPicPr>
          <p:cNvPr id="21" name="Graphique 20" descr="Enveloppe">
            <a:extLst>
              <a:ext uri="{FF2B5EF4-FFF2-40B4-BE49-F238E27FC236}">
                <a16:creationId xmlns:a16="http://schemas.microsoft.com/office/drawing/2014/main" id="{EC11B4E4-3668-46C3-A0AD-E6E84733C81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81212" y="4888891"/>
            <a:ext cx="1148604" cy="1148604"/>
          </a:xfrm>
          <a:prstGeom prst="rect">
            <a:avLst/>
          </a:prstGeom>
        </p:spPr>
      </p:pic>
    </p:spTree>
    <p:extLst>
      <p:ext uri="{BB962C8B-B14F-4D97-AF65-F5344CB8AC3E}">
        <p14:creationId xmlns:p14="http://schemas.microsoft.com/office/powerpoint/2010/main" val="247550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13</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a:t>
            </a:r>
          </a:p>
        </p:txBody>
      </p:sp>
      <p:pic>
        <p:nvPicPr>
          <p:cNvPr id="9" name="Image 8">
            <a:extLst>
              <a:ext uri="{FF2B5EF4-FFF2-40B4-BE49-F238E27FC236}">
                <a16:creationId xmlns:a16="http://schemas.microsoft.com/office/drawing/2014/main" id="{93D29D4C-6C2F-424C-A01C-43D28395B86D}"/>
              </a:ext>
            </a:extLst>
          </p:cNvPr>
          <p:cNvPicPr>
            <a:picLocks noChangeAspect="1"/>
          </p:cNvPicPr>
          <p:nvPr/>
        </p:nvPicPr>
        <p:blipFill>
          <a:blip r:embed="rId3"/>
          <a:stretch>
            <a:fillRect/>
          </a:stretch>
        </p:blipFill>
        <p:spPr>
          <a:xfrm>
            <a:off x="2908557" y="5450156"/>
            <a:ext cx="6058294" cy="1358800"/>
          </a:xfrm>
          <a:prstGeom prst="rect">
            <a:avLst/>
          </a:prstGeom>
        </p:spPr>
      </p:pic>
      <p:pic>
        <p:nvPicPr>
          <p:cNvPr id="16" name="Image 15">
            <a:extLst>
              <a:ext uri="{FF2B5EF4-FFF2-40B4-BE49-F238E27FC236}">
                <a16:creationId xmlns:a16="http://schemas.microsoft.com/office/drawing/2014/main" id="{36E61491-AB64-463A-96D9-B757C197EE38}"/>
              </a:ext>
            </a:extLst>
          </p:cNvPr>
          <p:cNvPicPr>
            <a:picLocks noChangeAspect="1"/>
          </p:cNvPicPr>
          <p:nvPr/>
        </p:nvPicPr>
        <p:blipFill>
          <a:blip r:embed="rId4"/>
          <a:stretch>
            <a:fillRect/>
          </a:stretch>
        </p:blipFill>
        <p:spPr>
          <a:xfrm>
            <a:off x="6096000" y="1100555"/>
            <a:ext cx="2800350" cy="1209675"/>
          </a:xfrm>
          <a:prstGeom prst="rect">
            <a:avLst/>
          </a:prstGeom>
        </p:spPr>
      </p:pic>
      <p:sp>
        <p:nvSpPr>
          <p:cNvPr id="2" name="Espace réservé du contenu 2">
            <a:extLst>
              <a:ext uri="{FF2B5EF4-FFF2-40B4-BE49-F238E27FC236}">
                <a16:creationId xmlns:a16="http://schemas.microsoft.com/office/drawing/2014/main" id="{74EE26B5-2C72-418D-A6F1-20C65F29181F}"/>
              </a:ext>
            </a:extLst>
          </p:cNvPr>
          <p:cNvSpPr txBox="1">
            <a:spLocks/>
          </p:cNvSpPr>
          <p:nvPr/>
        </p:nvSpPr>
        <p:spPr>
          <a:xfrm>
            <a:off x="640237" y="1626887"/>
            <a:ext cx="4469091"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Triangle with position attributes:</a:t>
            </a:r>
          </a:p>
        </p:txBody>
      </p:sp>
      <p:sp>
        <p:nvSpPr>
          <p:cNvPr id="21" name="Espace réservé du contenu 2">
            <a:extLst>
              <a:ext uri="{FF2B5EF4-FFF2-40B4-BE49-F238E27FC236}">
                <a16:creationId xmlns:a16="http://schemas.microsoft.com/office/drawing/2014/main" id="{9E134C51-0902-4947-A872-D5020513F4A7}"/>
              </a:ext>
            </a:extLst>
          </p:cNvPr>
          <p:cNvSpPr txBox="1">
            <a:spLocks/>
          </p:cNvSpPr>
          <p:nvPr/>
        </p:nvSpPr>
        <p:spPr>
          <a:xfrm>
            <a:off x="1343577" y="5738385"/>
            <a:ext cx="1348551" cy="3693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accent1"/>
                </a:solidFill>
              </a:rPr>
              <a:t>VBO </a:t>
            </a:r>
          </a:p>
        </p:txBody>
      </p:sp>
      <p:sp>
        <p:nvSpPr>
          <p:cNvPr id="3" name="Espace réservé du contenu 2">
            <a:extLst>
              <a:ext uri="{FF2B5EF4-FFF2-40B4-BE49-F238E27FC236}">
                <a16:creationId xmlns:a16="http://schemas.microsoft.com/office/drawing/2014/main" id="{52FD010D-1780-4AAD-B529-836767558D10}"/>
              </a:ext>
            </a:extLst>
          </p:cNvPr>
          <p:cNvSpPr txBox="1">
            <a:spLocks/>
          </p:cNvSpPr>
          <p:nvPr/>
        </p:nvSpPr>
        <p:spPr>
          <a:xfrm>
            <a:off x="640237" y="2625250"/>
            <a:ext cx="4469091"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Copy our vertices array in a buffer</a:t>
            </a:r>
          </a:p>
        </p:txBody>
      </p:sp>
      <p:pic>
        <p:nvPicPr>
          <p:cNvPr id="6" name="Image 5">
            <a:extLst>
              <a:ext uri="{FF2B5EF4-FFF2-40B4-BE49-F238E27FC236}">
                <a16:creationId xmlns:a16="http://schemas.microsoft.com/office/drawing/2014/main" id="{12C879C9-9005-4360-AB74-6FEE30DDA5CE}"/>
              </a:ext>
            </a:extLst>
          </p:cNvPr>
          <p:cNvPicPr>
            <a:picLocks noChangeAspect="1"/>
          </p:cNvPicPr>
          <p:nvPr/>
        </p:nvPicPr>
        <p:blipFill>
          <a:blip r:embed="rId5"/>
          <a:stretch>
            <a:fillRect/>
          </a:stretch>
        </p:blipFill>
        <p:spPr>
          <a:xfrm>
            <a:off x="2606558" y="3879466"/>
            <a:ext cx="8134350" cy="466725"/>
          </a:xfrm>
          <a:prstGeom prst="rect">
            <a:avLst/>
          </a:prstGeom>
        </p:spPr>
      </p:pic>
      <p:cxnSp>
        <p:nvCxnSpPr>
          <p:cNvPr id="28" name="Connecteur droit avec flèche 27">
            <a:extLst>
              <a:ext uri="{FF2B5EF4-FFF2-40B4-BE49-F238E27FC236}">
                <a16:creationId xmlns:a16="http://schemas.microsoft.com/office/drawing/2014/main" id="{A9A8BB14-2A70-4A6D-8754-AC7924B24F91}"/>
              </a:ext>
            </a:extLst>
          </p:cNvPr>
          <p:cNvCxnSpPr>
            <a:cxnSpLocks/>
          </p:cNvCxnSpPr>
          <p:nvPr/>
        </p:nvCxnSpPr>
        <p:spPr>
          <a:xfrm>
            <a:off x="4254191" y="3543164"/>
            <a:ext cx="508835" cy="2665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A907E24A-74FA-4D07-8E47-4B49EEF5AA7C}"/>
              </a:ext>
            </a:extLst>
          </p:cNvPr>
          <p:cNvSpPr txBox="1"/>
          <p:nvPr/>
        </p:nvSpPr>
        <p:spPr>
          <a:xfrm>
            <a:off x="1036430" y="3341310"/>
            <a:ext cx="3311396" cy="369332"/>
          </a:xfrm>
          <a:prstGeom prst="rect">
            <a:avLst/>
          </a:prstGeom>
          <a:noFill/>
        </p:spPr>
        <p:txBody>
          <a:bodyPr wrap="square">
            <a:spAutoFit/>
          </a:bodyPr>
          <a:lstStyle/>
          <a:p>
            <a:r>
              <a:rPr lang="fr-CH" dirty="0" err="1">
                <a:solidFill>
                  <a:srgbClr val="00B0F0"/>
                </a:solidFill>
              </a:rPr>
              <a:t>Specifies</a:t>
            </a:r>
            <a:r>
              <a:rPr lang="fr-CH" dirty="0">
                <a:solidFill>
                  <a:srgbClr val="00B0F0"/>
                </a:solidFill>
              </a:rPr>
              <a:t> the </a:t>
            </a:r>
            <a:r>
              <a:rPr lang="fr-CH" dirty="0" err="1">
                <a:solidFill>
                  <a:srgbClr val="00B0F0"/>
                </a:solidFill>
              </a:rPr>
              <a:t>target</a:t>
            </a:r>
            <a:r>
              <a:rPr lang="fr-CH" dirty="0">
                <a:solidFill>
                  <a:srgbClr val="00B0F0"/>
                </a:solidFill>
              </a:rPr>
              <a:t> buffer </a:t>
            </a:r>
            <a:r>
              <a:rPr lang="fr-CH" dirty="0" err="1">
                <a:solidFill>
                  <a:srgbClr val="00B0F0"/>
                </a:solidFill>
              </a:rPr>
              <a:t>object</a:t>
            </a:r>
            <a:endParaRPr lang="fr-CH" dirty="0">
              <a:solidFill>
                <a:srgbClr val="00B0F0"/>
              </a:solidFill>
            </a:endParaRPr>
          </a:p>
        </p:txBody>
      </p:sp>
      <p:cxnSp>
        <p:nvCxnSpPr>
          <p:cNvPr id="30" name="Connecteur droit avec flèche 29">
            <a:extLst>
              <a:ext uri="{FF2B5EF4-FFF2-40B4-BE49-F238E27FC236}">
                <a16:creationId xmlns:a16="http://schemas.microsoft.com/office/drawing/2014/main" id="{3A9A4F68-946E-49EA-A727-D9A3440A283E}"/>
              </a:ext>
            </a:extLst>
          </p:cNvPr>
          <p:cNvCxnSpPr>
            <a:cxnSpLocks/>
          </p:cNvCxnSpPr>
          <p:nvPr/>
        </p:nvCxnSpPr>
        <p:spPr>
          <a:xfrm flipH="1">
            <a:off x="6104227" y="3442057"/>
            <a:ext cx="714050" cy="39437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0F671907-A757-4BDD-9810-A03ED12229BF}"/>
              </a:ext>
            </a:extLst>
          </p:cNvPr>
          <p:cNvSpPr txBox="1"/>
          <p:nvPr/>
        </p:nvSpPr>
        <p:spPr>
          <a:xfrm>
            <a:off x="6370696" y="2972640"/>
            <a:ext cx="3737536" cy="369332"/>
          </a:xfrm>
          <a:prstGeom prst="rect">
            <a:avLst/>
          </a:prstGeom>
          <a:noFill/>
        </p:spPr>
        <p:txBody>
          <a:bodyPr wrap="square">
            <a:spAutoFit/>
          </a:bodyPr>
          <a:lstStyle/>
          <a:p>
            <a:r>
              <a:rPr lang="fr-CH" dirty="0">
                <a:solidFill>
                  <a:srgbClr val="7030A0"/>
                </a:solidFill>
              </a:rPr>
              <a:t>ID of the buffer </a:t>
            </a:r>
            <a:r>
              <a:rPr lang="fr-CH" dirty="0" err="1">
                <a:solidFill>
                  <a:srgbClr val="7030A0"/>
                </a:solidFill>
              </a:rPr>
              <a:t>which</a:t>
            </a:r>
            <a:r>
              <a:rPr lang="fr-CH" dirty="0">
                <a:solidFill>
                  <a:srgbClr val="7030A0"/>
                </a:solidFill>
              </a:rPr>
              <a:t> must </a:t>
            </a:r>
            <a:r>
              <a:rPr lang="fr-CH" dirty="0" err="1">
                <a:solidFill>
                  <a:srgbClr val="7030A0"/>
                </a:solidFill>
              </a:rPr>
              <a:t>be</a:t>
            </a:r>
            <a:r>
              <a:rPr lang="fr-CH" dirty="0">
                <a:solidFill>
                  <a:srgbClr val="7030A0"/>
                </a:solidFill>
              </a:rPr>
              <a:t> </a:t>
            </a:r>
            <a:r>
              <a:rPr lang="fr-CH" dirty="0" err="1">
                <a:solidFill>
                  <a:srgbClr val="7030A0"/>
                </a:solidFill>
              </a:rPr>
              <a:t>bind</a:t>
            </a:r>
            <a:endParaRPr lang="fr-CH" dirty="0">
              <a:solidFill>
                <a:srgbClr val="7030A0"/>
              </a:solidFill>
            </a:endParaRPr>
          </a:p>
        </p:txBody>
      </p:sp>
      <p:sp>
        <p:nvSpPr>
          <p:cNvPr id="33" name="ZoneTexte 32">
            <a:extLst>
              <a:ext uri="{FF2B5EF4-FFF2-40B4-BE49-F238E27FC236}">
                <a16:creationId xmlns:a16="http://schemas.microsoft.com/office/drawing/2014/main" id="{A5EC3DD9-3B0A-40BF-896B-2B9060873F6E}"/>
              </a:ext>
            </a:extLst>
          </p:cNvPr>
          <p:cNvSpPr txBox="1"/>
          <p:nvPr/>
        </p:nvSpPr>
        <p:spPr>
          <a:xfrm>
            <a:off x="4609510" y="4518804"/>
            <a:ext cx="2557559" cy="369332"/>
          </a:xfrm>
          <a:prstGeom prst="rect">
            <a:avLst/>
          </a:prstGeom>
          <a:noFill/>
        </p:spPr>
        <p:txBody>
          <a:bodyPr wrap="square">
            <a:spAutoFit/>
          </a:bodyPr>
          <a:lstStyle/>
          <a:p>
            <a:r>
              <a:rPr lang="fr-CH" dirty="0">
                <a:solidFill>
                  <a:srgbClr val="52B865"/>
                </a:solidFill>
              </a:rPr>
              <a:t>Size of the buffer </a:t>
            </a:r>
            <a:r>
              <a:rPr lang="fr-CH" dirty="0" err="1">
                <a:solidFill>
                  <a:srgbClr val="52B865"/>
                </a:solidFill>
              </a:rPr>
              <a:t>object</a:t>
            </a:r>
            <a:endParaRPr lang="fr-CH" dirty="0">
              <a:solidFill>
                <a:srgbClr val="52B865"/>
              </a:solidFill>
            </a:endParaRPr>
          </a:p>
        </p:txBody>
      </p:sp>
      <p:cxnSp>
        <p:nvCxnSpPr>
          <p:cNvPr id="34" name="Connecteur droit avec flèche 33">
            <a:extLst>
              <a:ext uri="{FF2B5EF4-FFF2-40B4-BE49-F238E27FC236}">
                <a16:creationId xmlns:a16="http://schemas.microsoft.com/office/drawing/2014/main" id="{E3C27CDA-6FEE-41E8-BAE7-85628C1A84DC}"/>
              </a:ext>
            </a:extLst>
          </p:cNvPr>
          <p:cNvCxnSpPr>
            <a:cxnSpLocks/>
          </p:cNvCxnSpPr>
          <p:nvPr/>
        </p:nvCxnSpPr>
        <p:spPr>
          <a:xfrm flipV="1">
            <a:off x="6104227" y="4389226"/>
            <a:ext cx="212460" cy="196354"/>
          </a:xfrm>
          <a:prstGeom prst="straightConnector1">
            <a:avLst/>
          </a:prstGeom>
          <a:ln w="38100">
            <a:solidFill>
              <a:srgbClr val="52B865"/>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EAFC3933-AC6E-492A-8B68-6D40E6105424}"/>
              </a:ext>
            </a:extLst>
          </p:cNvPr>
          <p:cNvCxnSpPr>
            <a:cxnSpLocks/>
          </p:cNvCxnSpPr>
          <p:nvPr/>
        </p:nvCxnSpPr>
        <p:spPr>
          <a:xfrm flipH="1" flipV="1">
            <a:off x="8379995" y="4361923"/>
            <a:ext cx="300645" cy="171946"/>
          </a:xfrm>
          <a:prstGeom prst="straightConnector1">
            <a:avLst/>
          </a:prstGeom>
          <a:ln w="38100">
            <a:solidFill>
              <a:srgbClr val="F37534"/>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F9E41D6A-FAB2-49B5-88D5-F87C5D95387F}"/>
              </a:ext>
            </a:extLst>
          </p:cNvPr>
          <p:cNvSpPr txBox="1"/>
          <p:nvPr/>
        </p:nvSpPr>
        <p:spPr>
          <a:xfrm>
            <a:off x="7936135" y="4524056"/>
            <a:ext cx="1746324" cy="369332"/>
          </a:xfrm>
          <a:prstGeom prst="rect">
            <a:avLst/>
          </a:prstGeom>
          <a:noFill/>
        </p:spPr>
        <p:txBody>
          <a:bodyPr wrap="square">
            <a:spAutoFit/>
          </a:bodyPr>
          <a:lstStyle/>
          <a:p>
            <a:r>
              <a:rPr lang="fr-CH" dirty="0">
                <a:solidFill>
                  <a:srgbClr val="F37534"/>
                </a:solidFill>
              </a:rPr>
              <a:t>Pointer to data</a:t>
            </a:r>
          </a:p>
        </p:txBody>
      </p:sp>
      <p:sp>
        <p:nvSpPr>
          <p:cNvPr id="12" name="Accolade ouvrante 11">
            <a:extLst>
              <a:ext uri="{FF2B5EF4-FFF2-40B4-BE49-F238E27FC236}">
                <a16:creationId xmlns:a16="http://schemas.microsoft.com/office/drawing/2014/main" id="{433F7802-1359-4B7B-8C37-0C6B612EC475}"/>
              </a:ext>
            </a:extLst>
          </p:cNvPr>
          <p:cNvSpPr/>
          <p:nvPr/>
        </p:nvSpPr>
        <p:spPr>
          <a:xfrm>
            <a:off x="2604778" y="5450156"/>
            <a:ext cx="87350" cy="945790"/>
          </a:xfrm>
          <a:prstGeom prst="leftBrace">
            <a:avLst/>
          </a:prstGeom>
          <a:ln w="38100">
            <a:solidFill>
              <a:srgbClr val="4472C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Tree>
    <p:extLst>
      <p:ext uri="{BB962C8B-B14F-4D97-AF65-F5344CB8AC3E}">
        <p14:creationId xmlns:p14="http://schemas.microsoft.com/office/powerpoint/2010/main" val="364446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3"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14</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 (Cont.)</a:t>
            </a:r>
          </a:p>
        </p:txBody>
      </p:sp>
      <p:pic>
        <p:nvPicPr>
          <p:cNvPr id="9" name="Image 8">
            <a:extLst>
              <a:ext uri="{FF2B5EF4-FFF2-40B4-BE49-F238E27FC236}">
                <a16:creationId xmlns:a16="http://schemas.microsoft.com/office/drawing/2014/main" id="{93D29D4C-6C2F-424C-A01C-43D28395B86D}"/>
              </a:ext>
            </a:extLst>
          </p:cNvPr>
          <p:cNvPicPr>
            <a:picLocks noChangeAspect="1"/>
          </p:cNvPicPr>
          <p:nvPr/>
        </p:nvPicPr>
        <p:blipFill>
          <a:blip r:embed="rId3"/>
          <a:stretch>
            <a:fillRect/>
          </a:stretch>
        </p:blipFill>
        <p:spPr>
          <a:xfrm>
            <a:off x="5493469" y="1572531"/>
            <a:ext cx="6058294" cy="1358800"/>
          </a:xfrm>
          <a:prstGeom prst="rect">
            <a:avLst/>
          </a:prstGeom>
        </p:spPr>
      </p:pic>
      <p:sp>
        <p:nvSpPr>
          <p:cNvPr id="2" name="Espace réservé du contenu 2">
            <a:extLst>
              <a:ext uri="{FF2B5EF4-FFF2-40B4-BE49-F238E27FC236}">
                <a16:creationId xmlns:a16="http://schemas.microsoft.com/office/drawing/2014/main" id="{74EE26B5-2C72-418D-A6F1-20C65F29181F}"/>
              </a:ext>
            </a:extLst>
          </p:cNvPr>
          <p:cNvSpPr txBox="1">
            <a:spLocks/>
          </p:cNvSpPr>
          <p:nvPr/>
        </p:nvSpPr>
        <p:spPr>
          <a:xfrm>
            <a:off x="640237" y="1818470"/>
            <a:ext cx="4111979" cy="6798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Define how the vertex data should be interpreted</a:t>
            </a:r>
          </a:p>
        </p:txBody>
      </p:sp>
      <p:cxnSp>
        <p:nvCxnSpPr>
          <p:cNvPr id="15" name="Connecteur droit 14">
            <a:extLst>
              <a:ext uri="{FF2B5EF4-FFF2-40B4-BE49-F238E27FC236}">
                <a16:creationId xmlns:a16="http://schemas.microsoft.com/office/drawing/2014/main" id="{0BB17FB6-5153-4AB7-A8B6-8EA350B58A23}"/>
              </a:ext>
            </a:extLst>
          </p:cNvPr>
          <p:cNvCxnSpPr>
            <a:cxnSpLocks/>
          </p:cNvCxnSpPr>
          <p:nvPr/>
        </p:nvCxnSpPr>
        <p:spPr>
          <a:xfrm>
            <a:off x="6196709" y="1433125"/>
            <a:ext cx="5219687" cy="0"/>
          </a:xfrm>
          <a:prstGeom prst="line">
            <a:avLst/>
          </a:prstGeom>
          <a:ln w="38100"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1" name="Espace réservé du contenu 2">
            <a:extLst>
              <a:ext uri="{FF2B5EF4-FFF2-40B4-BE49-F238E27FC236}">
                <a16:creationId xmlns:a16="http://schemas.microsoft.com/office/drawing/2014/main" id="{9E134C51-0902-4947-A872-D5020513F4A7}"/>
              </a:ext>
            </a:extLst>
          </p:cNvPr>
          <p:cNvSpPr txBox="1">
            <a:spLocks/>
          </p:cNvSpPr>
          <p:nvPr/>
        </p:nvSpPr>
        <p:spPr>
          <a:xfrm>
            <a:off x="8354458" y="984651"/>
            <a:ext cx="904187" cy="432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accent1"/>
                </a:solidFill>
              </a:rPr>
              <a:t>VBO</a:t>
            </a:r>
          </a:p>
        </p:txBody>
      </p:sp>
      <p:pic>
        <p:nvPicPr>
          <p:cNvPr id="24" name="Image 23">
            <a:extLst>
              <a:ext uri="{FF2B5EF4-FFF2-40B4-BE49-F238E27FC236}">
                <a16:creationId xmlns:a16="http://schemas.microsoft.com/office/drawing/2014/main" id="{786ECB33-64BA-4250-945E-5D6ACD01C1FF}"/>
              </a:ext>
            </a:extLst>
          </p:cNvPr>
          <p:cNvPicPr>
            <a:picLocks noChangeAspect="1"/>
          </p:cNvPicPr>
          <p:nvPr/>
        </p:nvPicPr>
        <p:blipFill>
          <a:blip r:embed="rId4"/>
          <a:stretch>
            <a:fillRect/>
          </a:stretch>
        </p:blipFill>
        <p:spPr>
          <a:xfrm>
            <a:off x="1810633" y="4683649"/>
            <a:ext cx="8401050" cy="533400"/>
          </a:xfrm>
          <a:prstGeom prst="rect">
            <a:avLst/>
          </a:prstGeom>
        </p:spPr>
      </p:pic>
      <p:cxnSp>
        <p:nvCxnSpPr>
          <p:cNvPr id="26" name="Connecteur droit avec flèche 25">
            <a:extLst>
              <a:ext uri="{FF2B5EF4-FFF2-40B4-BE49-F238E27FC236}">
                <a16:creationId xmlns:a16="http://schemas.microsoft.com/office/drawing/2014/main" id="{5AB8862F-B86D-4D11-82AD-7462173CD98F}"/>
              </a:ext>
            </a:extLst>
          </p:cNvPr>
          <p:cNvCxnSpPr>
            <a:cxnSpLocks/>
          </p:cNvCxnSpPr>
          <p:nvPr/>
        </p:nvCxnSpPr>
        <p:spPr>
          <a:xfrm>
            <a:off x="3670582" y="4359831"/>
            <a:ext cx="508835" cy="2665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2827A281-2767-417C-8F71-C11E5619EBCF}"/>
              </a:ext>
            </a:extLst>
          </p:cNvPr>
          <p:cNvSpPr txBox="1"/>
          <p:nvPr/>
        </p:nvSpPr>
        <p:spPr>
          <a:xfrm>
            <a:off x="1470557" y="3933280"/>
            <a:ext cx="3196817" cy="369332"/>
          </a:xfrm>
          <a:prstGeom prst="rect">
            <a:avLst/>
          </a:prstGeom>
          <a:noFill/>
        </p:spPr>
        <p:txBody>
          <a:bodyPr wrap="square">
            <a:spAutoFit/>
          </a:bodyPr>
          <a:lstStyle/>
          <a:p>
            <a:r>
              <a:rPr lang="fr-CH" dirty="0" err="1">
                <a:solidFill>
                  <a:srgbClr val="00B0F0"/>
                </a:solidFill>
              </a:rPr>
              <a:t>Specifies</a:t>
            </a:r>
            <a:r>
              <a:rPr lang="fr-CH" dirty="0">
                <a:solidFill>
                  <a:srgbClr val="00B0F0"/>
                </a:solidFill>
              </a:rPr>
              <a:t> </a:t>
            </a:r>
            <a:r>
              <a:rPr lang="fr-CH" dirty="0" err="1">
                <a:solidFill>
                  <a:srgbClr val="00B0F0"/>
                </a:solidFill>
              </a:rPr>
              <a:t>which</a:t>
            </a:r>
            <a:r>
              <a:rPr lang="fr-CH" dirty="0">
                <a:solidFill>
                  <a:srgbClr val="00B0F0"/>
                </a:solidFill>
              </a:rPr>
              <a:t> vertex </a:t>
            </a:r>
            <a:r>
              <a:rPr lang="fr-CH" dirty="0" err="1">
                <a:solidFill>
                  <a:srgbClr val="00B0F0"/>
                </a:solidFill>
              </a:rPr>
              <a:t>attribute</a:t>
            </a:r>
            <a:r>
              <a:rPr lang="fr-CH" dirty="0">
                <a:solidFill>
                  <a:srgbClr val="00B0F0"/>
                </a:solidFill>
              </a:rPr>
              <a:t>  </a:t>
            </a:r>
          </a:p>
        </p:txBody>
      </p:sp>
      <p:cxnSp>
        <p:nvCxnSpPr>
          <p:cNvPr id="32" name="Connecteur droit avec flèche 31">
            <a:extLst>
              <a:ext uri="{FF2B5EF4-FFF2-40B4-BE49-F238E27FC236}">
                <a16:creationId xmlns:a16="http://schemas.microsoft.com/office/drawing/2014/main" id="{3D109B23-4F68-4E8F-8708-30DEAB4DC80B}"/>
              </a:ext>
            </a:extLst>
          </p:cNvPr>
          <p:cNvCxnSpPr>
            <a:cxnSpLocks/>
          </p:cNvCxnSpPr>
          <p:nvPr/>
        </p:nvCxnSpPr>
        <p:spPr>
          <a:xfrm flipH="1">
            <a:off x="4667377" y="3970835"/>
            <a:ext cx="401349" cy="70599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019C5A50-C0CC-46D1-8B60-85330202D40E}"/>
              </a:ext>
            </a:extLst>
          </p:cNvPr>
          <p:cNvSpPr txBox="1"/>
          <p:nvPr/>
        </p:nvSpPr>
        <p:spPr>
          <a:xfrm>
            <a:off x="3924999" y="3506729"/>
            <a:ext cx="3196817" cy="369332"/>
          </a:xfrm>
          <a:prstGeom prst="rect">
            <a:avLst/>
          </a:prstGeom>
          <a:noFill/>
        </p:spPr>
        <p:txBody>
          <a:bodyPr wrap="square">
            <a:spAutoFit/>
          </a:bodyPr>
          <a:lstStyle/>
          <a:p>
            <a:r>
              <a:rPr lang="fr-CH" dirty="0">
                <a:solidFill>
                  <a:srgbClr val="7030A0"/>
                </a:solidFill>
              </a:rPr>
              <a:t>The size of the vertex </a:t>
            </a:r>
            <a:r>
              <a:rPr lang="fr-CH" dirty="0" err="1">
                <a:solidFill>
                  <a:srgbClr val="7030A0"/>
                </a:solidFill>
              </a:rPr>
              <a:t>attribute</a:t>
            </a:r>
            <a:endParaRPr lang="fr-CH" dirty="0">
              <a:solidFill>
                <a:srgbClr val="7030A0"/>
              </a:solidFill>
            </a:endParaRPr>
          </a:p>
        </p:txBody>
      </p:sp>
      <p:cxnSp>
        <p:nvCxnSpPr>
          <p:cNvPr id="39" name="Connecteur droit avec flèche 38">
            <a:extLst>
              <a:ext uri="{FF2B5EF4-FFF2-40B4-BE49-F238E27FC236}">
                <a16:creationId xmlns:a16="http://schemas.microsoft.com/office/drawing/2014/main" id="{304E3C4E-3C15-4708-96A4-8360615212AF}"/>
              </a:ext>
            </a:extLst>
          </p:cNvPr>
          <p:cNvCxnSpPr>
            <a:cxnSpLocks/>
            <a:stCxn id="42" idx="0"/>
          </p:cNvCxnSpPr>
          <p:nvPr/>
        </p:nvCxnSpPr>
        <p:spPr>
          <a:xfrm flipH="1" flipV="1">
            <a:off x="5247598" y="5045410"/>
            <a:ext cx="76846" cy="552676"/>
          </a:xfrm>
          <a:prstGeom prst="straightConnector1">
            <a:avLst/>
          </a:prstGeom>
          <a:ln w="38100">
            <a:solidFill>
              <a:srgbClr val="F37534"/>
            </a:solidFill>
            <a:tailEnd type="triangle"/>
          </a:ln>
        </p:spPr>
        <p:style>
          <a:lnRef idx="1">
            <a:schemeClr val="accent1"/>
          </a:lnRef>
          <a:fillRef idx="0">
            <a:schemeClr val="accent1"/>
          </a:fillRef>
          <a:effectRef idx="0">
            <a:schemeClr val="accent1"/>
          </a:effectRef>
          <a:fontRef idx="minor">
            <a:schemeClr val="tx1"/>
          </a:fontRef>
        </p:style>
      </p:cxnSp>
      <p:sp>
        <p:nvSpPr>
          <p:cNvPr id="42" name="ZoneTexte 41">
            <a:extLst>
              <a:ext uri="{FF2B5EF4-FFF2-40B4-BE49-F238E27FC236}">
                <a16:creationId xmlns:a16="http://schemas.microsoft.com/office/drawing/2014/main" id="{5123B3CA-1B3A-4E73-B46E-F6510A0FE914}"/>
              </a:ext>
            </a:extLst>
          </p:cNvPr>
          <p:cNvSpPr txBox="1"/>
          <p:nvPr/>
        </p:nvSpPr>
        <p:spPr>
          <a:xfrm>
            <a:off x="4429400" y="5598086"/>
            <a:ext cx="1790087" cy="369332"/>
          </a:xfrm>
          <a:prstGeom prst="rect">
            <a:avLst/>
          </a:prstGeom>
          <a:noFill/>
        </p:spPr>
        <p:txBody>
          <a:bodyPr wrap="square">
            <a:spAutoFit/>
          </a:bodyPr>
          <a:lstStyle/>
          <a:p>
            <a:r>
              <a:rPr lang="fr-CH" dirty="0">
                <a:solidFill>
                  <a:srgbClr val="F37534"/>
                </a:solidFill>
              </a:rPr>
              <a:t>Type of the data</a:t>
            </a:r>
          </a:p>
        </p:txBody>
      </p:sp>
      <p:sp>
        <p:nvSpPr>
          <p:cNvPr id="44" name="Accolade ouvrante 43">
            <a:extLst>
              <a:ext uri="{FF2B5EF4-FFF2-40B4-BE49-F238E27FC236}">
                <a16:creationId xmlns:a16="http://schemas.microsoft.com/office/drawing/2014/main" id="{25E1FD68-693F-4D6E-B634-BB8C53D248DB}"/>
              </a:ext>
            </a:extLst>
          </p:cNvPr>
          <p:cNvSpPr/>
          <p:nvPr/>
        </p:nvSpPr>
        <p:spPr>
          <a:xfrm rot="16200000">
            <a:off x="7888112" y="4193861"/>
            <a:ext cx="99502" cy="1792078"/>
          </a:xfrm>
          <a:prstGeom prst="leftBrace">
            <a:avLst/>
          </a:prstGeom>
          <a:ln w="38100">
            <a:solidFill>
              <a:srgbClr val="FF71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6" name="ZoneTexte 45">
            <a:extLst>
              <a:ext uri="{FF2B5EF4-FFF2-40B4-BE49-F238E27FC236}">
                <a16:creationId xmlns:a16="http://schemas.microsoft.com/office/drawing/2014/main" id="{44558FA1-B542-47DC-B6C9-2F1410C61855}"/>
              </a:ext>
            </a:extLst>
          </p:cNvPr>
          <p:cNvSpPr txBox="1"/>
          <p:nvPr/>
        </p:nvSpPr>
        <p:spPr>
          <a:xfrm>
            <a:off x="6667009" y="5363543"/>
            <a:ext cx="2919994" cy="646331"/>
          </a:xfrm>
          <a:prstGeom prst="rect">
            <a:avLst/>
          </a:prstGeom>
          <a:noFill/>
        </p:spPr>
        <p:txBody>
          <a:bodyPr wrap="square" rtlCol="0">
            <a:spAutoFit/>
          </a:bodyPr>
          <a:lstStyle/>
          <a:p>
            <a:pPr algn="ctr"/>
            <a:r>
              <a:rPr lang="fr-CH" dirty="0">
                <a:solidFill>
                  <a:srgbClr val="FF71A0"/>
                </a:solidFill>
              </a:rPr>
              <a:t>Stride: </a:t>
            </a:r>
            <a:r>
              <a:rPr lang="fr-CH" dirty="0" err="1">
                <a:solidFill>
                  <a:srgbClr val="FF71A0"/>
                </a:solidFill>
              </a:rPr>
              <a:t>Space</a:t>
            </a:r>
            <a:r>
              <a:rPr lang="fr-CH" dirty="0">
                <a:solidFill>
                  <a:srgbClr val="FF71A0"/>
                </a:solidFill>
              </a:rPr>
              <a:t> </a:t>
            </a:r>
            <a:r>
              <a:rPr lang="fr-CH" dirty="0" err="1">
                <a:solidFill>
                  <a:srgbClr val="FF71A0"/>
                </a:solidFill>
              </a:rPr>
              <a:t>between</a:t>
            </a:r>
            <a:r>
              <a:rPr lang="fr-CH" dirty="0">
                <a:solidFill>
                  <a:srgbClr val="FF71A0"/>
                </a:solidFill>
              </a:rPr>
              <a:t> </a:t>
            </a:r>
            <a:r>
              <a:rPr lang="fr-CH" dirty="0" err="1">
                <a:solidFill>
                  <a:srgbClr val="FF71A0"/>
                </a:solidFill>
              </a:rPr>
              <a:t>consecutive</a:t>
            </a:r>
            <a:r>
              <a:rPr lang="fr-CH" dirty="0">
                <a:solidFill>
                  <a:srgbClr val="FF71A0"/>
                </a:solidFill>
              </a:rPr>
              <a:t> vertex </a:t>
            </a:r>
            <a:r>
              <a:rPr lang="fr-CH" dirty="0" err="1">
                <a:solidFill>
                  <a:srgbClr val="FF71A0"/>
                </a:solidFill>
              </a:rPr>
              <a:t>attributes</a:t>
            </a:r>
            <a:endParaRPr lang="fr-CH" dirty="0">
              <a:solidFill>
                <a:srgbClr val="FF71A0"/>
              </a:solidFill>
            </a:endParaRPr>
          </a:p>
        </p:txBody>
      </p:sp>
      <p:sp>
        <p:nvSpPr>
          <p:cNvPr id="49" name="ZoneTexte 48">
            <a:extLst>
              <a:ext uri="{FF2B5EF4-FFF2-40B4-BE49-F238E27FC236}">
                <a16:creationId xmlns:a16="http://schemas.microsoft.com/office/drawing/2014/main" id="{79F0632E-4519-49C3-99CD-1C73F9E2455D}"/>
              </a:ext>
            </a:extLst>
          </p:cNvPr>
          <p:cNvSpPr txBox="1"/>
          <p:nvPr/>
        </p:nvSpPr>
        <p:spPr>
          <a:xfrm>
            <a:off x="5728603" y="4034777"/>
            <a:ext cx="2369270" cy="369332"/>
          </a:xfrm>
          <a:prstGeom prst="rect">
            <a:avLst/>
          </a:prstGeom>
          <a:noFill/>
        </p:spPr>
        <p:txBody>
          <a:bodyPr wrap="square">
            <a:spAutoFit/>
          </a:bodyPr>
          <a:lstStyle/>
          <a:p>
            <a:r>
              <a:rPr lang="fr-CH" dirty="0" err="1">
                <a:solidFill>
                  <a:srgbClr val="52B865"/>
                </a:solidFill>
              </a:rPr>
              <a:t>Normalized</a:t>
            </a:r>
            <a:r>
              <a:rPr lang="fr-CH" dirty="0">
                <a:solidFill>
                  <a:srgbClr val="52B865"/>
                </a:solidFill>
              </a:rPr>
              <a:t> data or not</a:t>
            </a:r>
          </a:p>
        </p:txBody>
      </p:sp>
      <p:cxnSp>
        <p:nvCxnSpPr>
          <p:cNvPr id="50" name="Connecteur droit avec flèche 49">
            <a:extLst>
              <a:ext uri="{FF2B5EF4-FFF2-40B4-BE49-F238E27FC236}">
                <a16:creationId xmlns:a16="http://schemas.microsoft.com/office/drawing/2014/main" id="{48DDCA0F-21E4-4CAC-A8E1-4C3798FD254D}"/>
              </a:ext>
            </a:extLst>
          </p:cNvPr>
          <p:cNvCxnSpPr>
            <a:cxnSpLocks/>
          </p:cNvCxnSpPr>
          <p:nvPr/>
        </p:nvCxnSpPr>
        <p:spPr>
          <a:xfrm flipH="1">
            <a:off x="6462302" y="4415814"/>
            <a:ext cx="204707" cy="264425"/>
          </a:xfrm>
          <a:prstGeom prst="straightConnector1">
            <a:avLst/>
          </a:prstGeom>
          <a:ln w="38100">
            <a:solidFill>
              <a:srgbClr val="52B865"/>
            </a:solidFill>
            <a:tailEnd type="triangle"/>
          </a:ln>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a16="http://schemas.microsoft.com/office/drawing/2014/main" id="{461C6BA3-1D52-4864-B2AE-C8B60F848D30}"/>
              </a:ext>
            </a:extLst>
          </p:cNvPr>
          <p:cNvSpPr txBox="1"/>
          <p:nvPr/>
        </p:nvSpPr>
        <p:spPr>
          <a:xfrm>
            <a:off x="8710297" y="3558498"/>
            <a:ext cx="3002771" cy="646331"/>
          </a:xfrm>
          <a:prstGeom prst="rect">
            <a:avLst/>
          </a:prstGeom>
          <a:noFill/>
        </p:spPr>
        <p:txBody>
          <a:bodyPr wrap="square">
            <a:spAutoFit/>
          </a:bodyPr>
          <a:lstStyle/>
          <a:p>
            <a:pPr algn="ctr"/>
            <a:r>
              <a:rPr lang="fr-CH" dirty="0">
                <a:solidFill>
                  <a:srgbClr val="9E0000"/>
                </a:solidFill>
              </a:rPr>
              <a:t>Offset of </a:t>
            </a:r>
            <a:r>
              <a:rPr lang="fr-CH" dirty="0" err="1">
                <a:solidFill>
                  <a:srgbClr val="9E0000"/>
                </a:solidFill>
              </a:rPr>
              <a:t>where</a:t>
            </a:r>
            <a:r>
              <a:rPr lang="fr-CH" dirty="0">
                <a:solidFill>
                  <a:srgbClr val="9E0000"/>
                </a:solidFill>
              </a:rPr>
              <a:t> the position data </a:t>
            </a:r>
            <a:r>
              <a:rPr lang="fr-CH" dirty="0" err="1">
                <a:solidFill>
                  <a:srgbClr val="9E0000"/>
                </a:solidFill>
              </a:rPr>
              <a:t>begins</a:t>
            </a:r>
            <a:r>
              <a:rPr lang="fr-CH" dirty="0">
                <a:solidFill>
                  <a:srgbClr val="9E0000"/>
                </a:solidFill>
              </a:rPr>
              <a:t> in the buffer</a:t>
            </a:r>
          </a:p>
        </p:txBody>
      </p:sp>
      <p:cxnSp>
        <p:nvCxnSpPr>
          <p:cNvPr id="53" name="Connecteur droit avec flèche 52">
            <a:extLst>
              <a:ext uri="{FF2B5EF4-FFF2-40B4-BE49-F238E27FC236}">
                <a16:creationId xmlns:a16="http://schemas.microsoft.com/office/drawing/2014/main" id="{91521FC9-7F9A-4D63-89CE-CF21BCE0E66D}"/>
              </a:ext>
            </a:extLst>
          </p:cNvPr>
          <p:cNvCxnSpPr>
            <a:cxnSpLocks/>
          </p:cNvCxnSpPr>
          <p:nvPr/>
        </p:nvCxnSpPr>
        <p:spPr>
          <a:xfrm flipH="1">
            <a:off x="9818821" y="4319333"/>
            <a:ext cx="78537" cy="349201"/>
          </a:xfrm>
          <a:prstGeom prst="straightConnector1">
            <a:avLst/>
          </a:prstGeom>
          <a:ln w="38100">
            <a:solidFill>
              <a:srgbClr val="9E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24DAF41B-BDB4-46DA-996A-DFEC975FB144}"/>
              </a:ext>
            </a:extLst>
          </p:cNvPr>
          <p:cNvCxnSpPr>
            <a:cxnSpLocks/>
            <a:stCxn id="56" idx="0"/>
          </p:cNvCxnSpPr>
          <p:nvPr/>
        </p:nvCxnSpPr>
        <p:spPr>
          <a:xfrm flipV="1">
            <a:off x="2124958" y="5230777"/>
            <a:ext cx="165755" cy="30647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a:extLst>
              <a:ext uri="{FF2B5EF4-FFF2-40B4-BE49-F238E27FC236}">
                <a16:creationId xmlns:a16="http://schemas.microsoft.com/office/drawing/2014/main" id="{37AFAC1B-1105-4AD1-9A8B-0F775D06D76C}"/>
              </a:ext>
            </a:extLst>
          </p:cNvPr>
          <p:cNvSpPr txBox="1"/>
          <p:nvPr/>
        </p:nvSpPr>
        <p:spPr>
          <a:xfrm>
            <a:off x="753358" y="5537251"/>
            <a:ext cx="2743200" cy="369332"/>
          </a:xfrm>
          <a:prstGeom prst="rect">
            <a:avLst/>
          </a:prstGeom>
          <a:noFill/>
        </p:spPr>
        <p:txBody>
          <a:bodyPr wrap="square">
            <a:spAutoFit/>
          </a:bodyPr>
          <a:lstStyle/>
          <a:p>
            <a:r>
              <a:rPr lang="fr-CH" dirty="0">
                <a:solidFill>
                  <a:srgbClr val="00B0F0"/>
                </a:solidFill>
              </a:rPr>
              <a:t>Enable the vertex </a:t>
            </a:r>
            <a:r>
              <a:rPr lang="fr-CH" dirty="0" err="1">
                <a:solidFill>
                  <a:srgbClr val="00B0F0"/>
                </a:solidFill>
              </a:rPr>
              <a:t>attribute</a:t>
            </a:r>
            <a:endParaRPr lang="fr-CH" dirty="0">
              <a:solidFill>
                <a:srgbClr val="00B0F0"/>
              </a:solidFill>
            </a:endParaRPr>
          </a:p>
        </p:txBody>
      </p:sp>
    </p:spTree>
    <p:extLst>
      <p:ext uri="{BB962C8B-B14F-4D97-AF65-F5344CB8AC3E}">
        <p14:creationId xmlns:p14="http://schemas.microsoft.com/office/powerpoint/2010/main" val="185842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p:bldP spid="42" grpId="0"/>
      <p:bldP spid="44" grpId="0" animBg="1"/>
      <p:bldP spid="46" grpId="0"/>
      <p:bldP spid="49" grpId="0"/>
      <p:bldP spid="52" grpId="0"/>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1D36907A-F025-4FC2-A6A9-E01159272182}"/>
              </a:ext>
            </a:extLst>
          </p:cNvPr>
          <p:cNvPicPr>
            <a:picLocks noChangeAspect="1"/>
          </p:cNvPicPr>
          <p:nvPr/>
        </p:nvPicPr>
        <p:blipFill>
          <a:blip r:embed="rId3"/>
          <a:stretch>
            <a:fillRect/>
          </a:stretch>
        </p:blipFill>
        <p:spPr>
          <a:xfrm>
            <a:off x="5564577" y="2347333"/>
            <a:ext cx="6186314" cy="1735282"/>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15</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 (Cont.)</a:t>
            </a:r>
          </a:p>
        </p:txBody>
      </p:sp>
      <p:pic>
        <p:nvPicPr>
          <p:cNvPr id="10" name="Image 9">
            <a:extLst>
              <a:ext uri="{FF2B5EF4-FFF2-40B4-BE49-F238E27FC236}">
                <a16:creationId xmlns:a16="http://schemas.microsoft.com/office/drawing/2014/main" id="{08E48E53-46CC-42D4-BFF8-7985AD7EBB37}"/>
              </a:ext>
            </a:extLst>
          </p:cNvPr>
          <p:cNvPicPr>
            <a:picLocks noChangeAspect="1"/>
          </p:cNvPicPr>
          <p:nvPr/>
        </p:nvPicPr>
        <p:blipFill>
          <a:blip r:embed="rId4"/>
          <a:stretch>
            <a:fillRect/>
          </a:stretch>
        </p:blipFill>
        <p:spPr>
          <a:xfrm>
            <a:off x="564822" y="2347333"/>
            <a:ext cx="4657725" cy="1352550"/>
          </a:xfrm>
          <a:prstGeom prst="rect">
            <a:avLst/>
          </a:prstGeom>
        </p:spPr>
      </p:pic>
      <p:cxnSp>
        <p:nvCxnSpPr>
          <p:cNvPr id="18" name="Connecteur droit 17">
            <a:extLst>
              <a:ext uri="{FF2B5EF4-FFF2-40B4-BE49-F238E27FC236}">
                <a16:creationId xmlns:a16="http://schemas.microsoft.com/office/drawing/2014/main" id="{69E3A31E-179B-40FB-A514-27B3487A8F9B}"/>
              </a:ext>
            </a:extLst>
          </p:cNvPr>
          <p:cNvCxnSpPr>
            <a:cxnSpLocks/>
          </p:cNvCxnSpPr>
          <p:nvPr/>
        </p:nvCxnSpPr>
        <p:spPr>
          <a:xfrm>
            <a:off x="6263731" y="2254853"/>
            <a:ext cx="5387798" cy="0"/>
          </a:xfrm>
          <a:prstGeom prst="line">
            <a:avLst/>
          </a:prstGeom>
          <a:ln w="38100"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3" name="Espace réservé du contenu 2">
            <a:extLst>
              <a:ext uri="{FF2B5EF4-FFF2-40B4-BE49-F238E27FC236}">
                <a16:creationId xmlns:a16="http://schemas.microsoft.com/office/drawing/2014/main" id="{33AD0B31-88E8-4BC1-A978-101CF157C48E}"/>
              </a:ext>
            </a:extLst>
          </p:cNvPr>
          <p:cNvSpPr txBox="1">
            <a:spLocks/>
          </p:cNvSpPr>
          <p:nvPr/>
        </p:nvSpPr>
        <p:spPr>
          <a:xfrm>
            <a:off x="8505536" y="1822666"/>
            <a:ext cx="904187" cy="432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accent1"/>
                </a:solidFill>
              </a:rPr>
              <a:t>VBO</a:t>
            </a:r>
          </a:p>
        </p:txBody>
      </p:sp>
      <p:sp>
        <p:nvSpPr>
          <p:cNvPr id="3" name="Espace réservé du contenu 2">
            <a:extLst>
              <a:ext uri="{FF2B5EF4-FFF2-40B4-BE49-F238E27FC236}">
                <a16:creationId xmlns:a16="http://schemas.microsoft.com/office/drawing/2014/main" id="{0918BA4C-4F9D-4851-BBFB-EF68F48BE6C3}"/>
              </a:ext>
            </a:extLst>
          </p:cNvPr>
          <p:cNvSpPr txBox="1">
            <a:spLocks/>
          </p:cNvSpPr>
          <p:nvPr/>
        </p:nvSpPr>
        <p:spPr>
          <a:xfrm>
            <a:off x="640237" y="1626887"/>
            <a:ext cx="5291095"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Triangle with position &amp; color attributes:</a:t>
            </a:r>
          </a:p>
        </p:txBody>
      </p:sp>
      <p:pic>
        <p:nvPicPr>
          <p:cNvPr id="6" name="Image 5">
            <a:extLst>
              <a:ext uri="{FF2B5EF4-FFF2-40B4-BE49-F238E27FC236}">
                <a16:creationId xmlns:a16="http://schemas.microsoft.com/office/drawing/2014/main" id="{20CC6F33-E6E0-4C01-B33D-46932540B393}"/>
              </a:ext>
            </a:extLst>
          </p:cNvPr>
          <p:cNvPicPr>
            <a:picLocks noChangeAspect="1"/>
          </p:cNvPicPr>
          <p:nvPr/>
        </p:nvPicPr>
        <p:blipFill>
          <a:blip r:embed="rId5"/>
          <a:stretch>
            <a:fillRect/>
          </a:stretch>
        </p:blipFill>
        <p:spPr>
          <a:xfrm>
            <a:off x="1109662" y="4739260"/>
            <a:ext cx="9972675" cy="1390650"/>
          </a:xfrm>
          <a:prstGeom prst="rect">
            <a:avLst/>
          </a:prstGeom>
        </p:spPr>
      </p:pic>
      <p:sp>
        <p:nvSpPr>
          <p:cNvPr id="7" name="Accolade ouvrante 6">
            <a:extLst>
              <a:ext uri="{FF2B5EF4-FFF2-40B4-BE49-F238E27FC236}">
                <a16:creationId xmlns:a16="http://schemas.microsoft.com/office/drawing/2014/main" id="{3C1703BD-59BB-409C-8186-CAF0854F09D7}"/>
              </a:ext>
            </a:extLst>
          </p:cNvPr>
          <p:cNvSpPr/>
          <p:nvPr/>
        </p:nvSpPr>
        <p:spPr>
          <a:xfrm rot="16200000">
            <a:off x="7190143" y="5000027"/>
            <a:ext cx="99502" cy="1792078"/>
          </a:xfrm>
          <a:prstGeom prst="leftBrace">
            <a:avLst/>
          </a:prstGeom>
          <a:ln w="38100">
            <a:solidFill>
              <a:srgbClr val="FF71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8" name="ZoneTexte 7">
            <a:extLst>
              <a:ext uri="{FF2B5EF4-FFF2-40B4-BE49-F238E27FC236}">
                <a16:creationId xmlns:a16="http://schemas.microsoft.com/office/drawing/2014/main" id="{22CED784-14D9-4D95-A36A-F95462CEBEE6}"/>
              </a:ext>
            </a:extLst>
          </p:cNvPr>
          <p:cNvSpPr txBox="1"/>
          <p:nvPr/>
        </p:nvSpPr>
        <p:spPr>
          <a:xfrm>
            <a:off x="5779897" y="6169580"/>
            <a:ext cx="2919994" cy="369332"/>
          </a:xfrm>
          <a:prstGeom prst="rect">
            <a:avLst/>
          </a:prstGeom>
          <a:noFill/>
          <a:ln>
            <a:noFill/>
          </a:ln>
        </p:spPr>
        <p:txBody>
          <a:bodyPr wrap="square" rtlCol="0">
            <a:spAutoFit/>
          </a:bodyPr>
          <a:lstStyle/>
          <a:p>
            <a:pPr algn="ctr"/>
            <a:r>
              <a:rPr lang="fr-CH" dirty="0">
                <a:solidFill>
                  <a:srgbClr val="FF71A0"/>
                </a:solidFill>
              </a:rPr>
              <a:t>Stride</a:t>
            </a:r>
          </a:p>
        </p:txBody>
      </p:sp>
      <p:sp>
        <p:nvSpPr>
          <p:cNvPr id="12" name="Accolade ouvrante 11">
            <a:extLst>
              <a:ext uri="{FF2B5EF4-FFF2-40B4-BE49-F238E27FC236}">
                <a16:creationId xmlns:a16="http://schemas.microsoft.com/office/drawing/2014/main" id="{E3B0FD16-A7BC-4A46-B7BD-292C61AB796A}"/>
              </a:ext>
            </a:extLst>
          </p:cNvPr>
          <p:cNvSpPr/>
          <p:nvPr/>
        </p:nvSpPr>
        <p:spPr>
          <a:xfrm rot="16200000">
            <a:off x="7190143" y="4422012"/>
            <a:ext cx="99502" cy="1792078"/>
          </a:xfrm>
          <a:prstGeom prst="leftBrace">
            <a:avLst/>
          </a:prstGeom>
          <a:ln w="38100">
            <a:solidFill>
              <a:srgbClr val="FF71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4" name="ZoneTexte 23">
            <a:extLst>
              <a:ext uri="{FF2B5EF4-FFF2-40B4-BE49-F238E27FC236}">
                <a16:creationId xmlns:a16="http://schemas.microsoft.com/office/drawing/2014/main" id="{9FE10466-3BC9-44C8-B237-AF5BCD2BB67B}"/>
              </a:ext>
            </a:extLst>
          </p:cNvPr>
          <p:cNvSpPr txBox="1"/>
          <p:nvPr/>
        </p:nvSpPr>
        <p:spPr>
          <a:xfrm>
            <a:off x="8802731" y="4173053"/>
            <a:ext cx="1519620" cy="369332"/>
          </a:xfrm>
          <a:prstGeom prst="rect">
            <a:avLst/>
          </a:prstGeom>
          <a:noFill/>
        </p:spPr>
        <p:txBody>
          <a:bodyPr wrap="square">
            <a:spAutoFit/>
          </a:bodyPr>
          <a:lstStyle/>
          <a:p>
            <a:r>
              <a:rPr lang="fr-CH" dirty="0">
                <a:solidFill>
                  <a:srgbClr val="9E0000"/>
                </a:solidFill>
              </a:rPr>
              <a:t>Position offset</a:t>
            </a:r>
          </a:p>
        </p:txBody>
      </p:sp>
      <p:cxnSp>
        <p:nvCxnSpPr>
          <p:cNvPr id="25" name="Connecteur droit avec flèche 24">
            <a:extLst>
              <a:ext uri="{FF2B5EF4-FFF2-40B4-BE49-F238E27FC236}">
                <a16:creationId xmlns:a16="http://schemas.microsoft.com/office/drawing/2014/main" id="{9515DFC6-A6FE-4A35-A613-8732263CB223}"/>
              </a:ext>
            </a:extLst>
          </p:cNvPr>
          <p:cNvCxnSpPr>
            <a:cxnSpLocks/>
          </p:cNvCxnSpPr>
          <p:nvPr/>
        </p:nvCxnSpPr>
        <p:spPr>
          <a:xfrm flipH="1">
            <a:off x="9144002" y="4560887"/>
            <a:ext cx="197961" cy="369332"/>
          </a:xfrm>
          <a:prstGeom prst="straightConnector1">
            <a:avLst/>
          </a:prstGeom>
          <a:ln w="38100">
            <a:solidFill>
              <a:srgbClr val="9E0000"/>
            </a:solidFill>
            <a:tailEnd type="triangle"/>
          </a:ln>
        </p:spPr>
        <p:style>
          <a:lnRef idx="1">
            <a:schemeClr val="accent1"/>
          </a:lnRef>
          <a:fillRef idx="0">
            <a:schemeClr val="accent1"/>
          </a:fillRef>
          <a:effectRef idx="0">
            <a:schemeClr val="accent1"/>
          </a:effectRef>
          <a:fontRef idx="minor">
            <a:schemeClr val="tx1"/>
          </a:fontRef>
        </p:style>
      </p:cxnSp>
      <p:sp>
        <p:nvSpPr>
          <p:cNvPr id="28" name="ZoneTexte 27">
            <a:extLst>
              <a:ext uri="{FF2B5EF4-FFF2-40B4-BE49-F238E27FC236}">
                <a16:creationId xmlns:a16="http://schemas.microsoft.com/office/drawing/2014/main" id="{6C4F97C9-AC52-4078-BADF-04F442641F56}"/>
              </a:ext>
            </a:extLst>
          </p:cNvPr>
          <p:cNvSpPr txBox="1"/>
          <p:nvPr/>
        </p:nvSpPr>
        <p:spPr>
          <a:xfrm>
            <a:off x="9341963" y="6265888"/>
            <a:ext cx="1519620" cy="369332"/>
          </a:xfrm>
          <a:prstGeom prst="rect">
            <a:avLst/>
          </a:prstGeom>
          <a:noFill/>
        </p:spPr>
        <p:txBody>
          <a:bodyPr wrap="square">
            <a:spAutoFit/>
          </a:bodyPr>
          <a:lstStyle/>
          <a:p>
            <a:r>
              <a:rPr lang="fr-CH" dirty="0" err="1">
                <a:solidFill>
                  <a:srgbClr val="2B8510"/>
                </a:solidFill>
              </a:rPr>
              <a:t>Color</a:t>
            </a:r>
            <a:r>
              <a:rPr lang="fr-CH" dirty="0">
                <a:solidFill>
                  <a:srgbClr val="2B8510"/>
                </a:solidFill>
              </a:rPr>
              <a:t> offset</a:t>
            </a:r>
          </a:p>
        </p:txBody>
      </p:sp>
      <p:cxnSp>
        <p:nvCxnSpPr>
          <p:cNvPr id="29" name="Connecteur droit avec flèche 28">
            <a:extLst>
              <a:ext uri="{FF2B5EF4-FFF2-40B4-BE49-F238E27FC236}">
                <a16:creationId xmlns:a16="http://schemas.microsoft.com/office/drawing/2014/main" id="{91D34598-15C8-42E1-9ABD-31E1EBCFC730}"/>
              </a:ext>
            </a:extLst>
          </p:cNvPr>
          <p:cNvCxnSpPr>
            <a:cxnSpLocks/>
          </p:cNvCxnSpPr>
          <p:nvPr/>
        </p:nvCxnSpPr>
        <p:spPr>
          <a:xfrm flipH="1" flipV="1">
            <a:off x="9910206" y="5954391"/>
            <a:ext cx="223608" cy="353892"/>
          </a:xfrm>
          <a:prstGeom prst="straightConnector1">
            <a:avLst/>
          </a:prstGeom>
          <a:ln w="38100">
            <a:solidFill>
              <a:srgbClr val="2B851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071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16</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Vertex Array Object (VAO)</a:t>
            </a:r>
          </a:p>
        </p:txBody>
      </p:sp>
      <p:sp>
        <p:nvSpPr>
          <p:cNvPr id="3" name="Espace réservé du contenu 2">
            <a:extLst>
              <a:ext uri="{FF2B5EF4-FFF2-40B4-BE49-F238E27FC236}">
                <a16:creationId xmlns:a16="http://schemas.microsoft.com/office/drawing/2014/main" id="{0918BA4C-4F9D-4851-BBFB-EF68F48BE6C3}"/>
              </a:ext>
            </a:extLst>
          </p:cNvPr>
          <p:cNvSpPr txBox="1">
            <a:spLocks/>
          </p:cNvSpPr>
          <p:nvPr/>
        </p:nvSpPr>
        <p:spPr>
          <a:xfrm>
            <a:off x="640236" y="2167435"/>
            <a:ext cx="5590882" cy="701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Allows to configure vertex attribute pointers more easily</a:t>
            </a:r>
          </a:p>
        </p:txBody>
      </p:sp>
      <p:pic>
        <p:nvPicPr>
          <p:cNvPr id="2" name="Image 1">
            <a:extLst>
              <a:ext uri="{FF2B5EF4-FFF2-40B4-BE49-F238E27FC236}">
                <a16:creationId xmlns:a16="http://schemas.microsoft.com/office/drawing/2014/main" id="{984A06B4-95AA-405F-B703-DC70D0D0E032}"/>
              </a:ext>
            </a:extLst>
          </p:cNvPr>
          <p:cNvPicPr>
            <a:picLocks noChangeAspect="1"/>
          </p:cNvPicPr>
          <p:nvPr/>
        </p:nvPicPr>
        <p:blipFill>
          <a:blip r:embed="rId3"/>
          <a:stretch>
            <a:fillRect/>
          </a:stretch>
        </p:blipFill>
        <p:spPr>
          <a:xfrm>
            <a:off x="6419705" y="1690688"/>
            <a:ext cx="5275280" cy="3417216"/>
          </a:xfrm>
          <a:prstGeom prst="rect">
            <a:avLst/>
          </a:prstGeom>
        </p:spPr>
      </p:pic>
      <p:sp>
        <p:nvSpPr>
          <p:cNvPr id="6" name="Espace réservé du contenu 2">
            <a:extLst>
              <a:ext uri="{FF2B5EF4-FFF2-40B4-BE49-F238E27FC236}">
                <a16:creationId xmlns:a16="http://schemas.microsoft.com/office/drawing/2014/main" id="{F051A689-ABAF-4602-98C3-132F345CF17F}"/>
              </a:ext>
            </a:extLst>
          </p:cNvPr>
          <p:cNvSpPr txBox="1">
            <a:spLocks/>
          </p:cNvSpPr>
          <p:nvPr/>
        </p:nvSpPr>
        <p:spPr>
          <a:xfrm>
            <a:off x="640237" y="3638281"/>
            <a:ext cx="5455764" cy="701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To draw an object, just bind the corresponding VAO</a:t>
            </a:r>
          </a:p>
        </p:txBody>
      </p:sp>
      <p:pic>
        <p:nvPicPr>
          <p:cNvPr id="7" name="Image 6">
            <a:extLst>
              <a:ext uri="{FF2B5EF4-FFF2-40B4-BE49-F238E27FC236}">
                <a16:creationId xmlns:a16="http://schemas.microsoft.com/office/drawing/2014/main" id="{16F5F99C-9A13-47E1-A196-DC530D710BA4}"/>
              </a:ext>
            </a:extLst>
          </p:cNvPr>
          <p:cNvPicPr>
            <a:picLocks noChangeAspect="1"/>
          </p:cNvPicPr>
          <p:nvPr/>
        </p:nvPicPr>
        <p:blipFill>
          <a:blip r:embed="rId4"/>
          <a:stretch>
            <a:fillRect/>
          </a:stretch>
        </p:blipFill>
        <p:spPr>
          <a:xfrm>
            <a:off x="5357081" y="5692170"/>
            <a:ext cx="3067050" cy="514350"/>
          </a:xfrm>
          <a:prstGeom prst="rect">
            <a:avLst/>
          </a:prstGeom>
        </p:spPr>
      </p:pic>
      <p:sp>
        <p:nvSpPr>
          <p:cNvPr id="9" name="Espace réservé du contenu 2">
            <a:extLst>
              <a:ext uri="{FF2B5EF4-FFF2-40B4-BE49-F238E27FC236}">
                <a16:creationId xmlns:a16="http://schemas.microsoft.com/office/drawing/2014/main" id="{261D0783-0BDA-454E-ADA0-8A8B0C4BAC19}"/>
              </a:ext>
            </a:extLst>
          </p:cNvPr>
          <p:cNvSpPr txBox="1">
            <a:spLocks/>
          </p:cNvSpPr>
          <p:nvPr/>
        </p:nvSpPr>
        <p:spPr>
          <a:xfrm>
            <a:off x="640237" y="5748413"/>
            <a:ext cx="5455764" cy="7015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We generate a VAO like a VBO</a:t>
            </a:r>
          </a:p>
        </p:txBody>
      </p:sp>
    </p:spTree>
    <p:extLst>
      <p:ext uri="{BB962C8B-B14F-4D97-AF65-F5344CB8AC3E}">
        <p14:creationId xmlns:p14="http://schemas.microsoft.com/office/powerpoint/2010/main" val="30138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17</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Summary</a:t>
            </a:r>
          </a:p>
        </p:txBody>
      </p:sp>
      <p:grpSp>
        <p:nvGrpSpPr>
          <p:cNvPr id="15" name="Groupe 14">
            <a:extLst>
              <a:ext uri="{FF2B5EF4-FFF2-40B4-BE49-F238E27FC236}">
                <a16:creationId xmlns:a16="http://schemas.microsoft.com/office/drawing/2014/main" id="{F3BA6722-FCE4-4EA7-9BAD-625BFBF262E5}"/>
              </a:ext>
            </a:extLst>
          </p:cNvPr>
          <p:cNvGrpSpPr/>
          <p:nvPr/>
        </p:nvGrpSpPr>
        <p:grpSpPr>
          <a:xfrm>
            <a:off x="1714500" y="1719361"/>
            <a:ext cx="8763000" cy="4399027"/>
            <a:chOff x="1671637" y="1705025"/>
            <a:chExt cx="8763000" cy="4399027"/>
          </a:xfrm>
        </p:grpSpPr>
        <p:sp>
          <p:nvSpPr>
            <p:cNvPr id="13" name="Rectangle 12">
              <a:extLst>
                <a:ext uri="{FF2B5EF4-FFF2-40B4-BE49-F238E27FC236}">
                  <a16:creationId xmlns:a16="http://schemas.microsoft.com/office/drawing/2014/main" id="{1ED56CB1-6C85-41F8-8FCC-D6F32766065C}"/>
                </a:ext>
              </a:extLst>
            </p:cNvPr>
            <p:cNvSpPr/>
            <p:nvPr/>
          </p:nvSpPr>
          <p:spPr>
            <a:xfrm>
              <a:off x="1671637" y="1705025"/>
              <a:ext cx="8763000" cy="4399027"/>
            </a:xfrm>
            <a:prstGeom prst="rect">
              <a:avLst/>
            </a:prstGeom>
            <a:solidFill>
              <a:srgbClr val="282B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 name="Image 1">
              <a:extLst>
                <a:ext uri="{FF2B5EF4-FFF2-40B4-BE49-F238E27FC236}">
                  <a16:creationId xmlns:a16="http://schemas.microsoft.com/office/drawing/2014/main" id="{03634D27-842D-4D4D-99FD-07258CBFEBCF}"/>
                </a:ext>
              </a:extLst>
            </p:cNvPr>
            <p:cNvPicPr>
              <a:picLocks noChangeAspect="1"/>
            </p:cNvPicPr>
            <p:nvPr/>
          </p:nvPicPr>
          <p:blipFill>
            <a:blip r:embed="rId3"/>
            <a:stretch>
              <a:fillRect/>
            </a:stretch>
          </p:blipFill>
          <p:spPr>
            <a:xfrm>
              <a:off x="1709737" y="1826976"/>
              <a:ext cx="8724900" cy="457200"/>
            </a:xfrm>
            <a:prstGeom prst="rect">
              <a:avLst/>
            </a:prstGeom>
          </p:spPr>
        </p:pic>
        <p:pic>
          <p:nvPicPr>
            <p:cNvPr id="7" name="Image 6">
              <a:extLst>
                <a:ext uri="{FF2B5EF4-FFF2-40B4-BE49-F238E27FC236}">
                  <a16:creationId xmlns:a16="http://schemas.microsoft.com/office/drawing/2014/main" id="{EEC4101D-FFB0-4B05-8453-A249F9FE0E1F}"/>
                </a:ext>
              </a:extLst>
            </p:cNvPr>
            <p:cNvPicPr>
              <a:picLocks noChangeAspect="1"/>
            </p:cNvPicPr>
            <p:nvPr/>
          </p:nvPicPr>
          <p:blipFill>
            <a:blip r:embed="rId4"/>
            <a:stretch>
              <a:fillRect/>
            </a:stretch>
          </p:blipFill>
          <p:spPr>
            <a:xfrm>
              <a:off x="1681162" y="2653261"/>
              <a:ext cx="8677275" cy="638175"/>
            </a:xfrm>
            <a:prstGeom prst="rect">
              <a:avLst/>
            </a:prstGeom>
          </p:spPr>
        </p:pic>
        <p:pic>
          <p:nvPicPr>
            <p:cNvPr id="9" name="Image 8">
              <a:extLst>
                <a:ext uri="{FF2B5EF4-FFF2-40B4-BE49-F238E27FC236}">
                  <a16:creationId xmlns:a16="http://schemas.microsoft.com/office/drawing/2014/main" id="{F6B3F401-D7A2-4684-BA56-7709E65FFB72}"/>
                </a:ext>
              </a:extLst>
            </p:cNvPr>
            <p:cNvPicPr>
              <a:picLocks noChangeAspect="1"/>
            </p:cNvPicPr>
            <p:nvPr/>
          </p:nvPicPr>
          <p:blipFill>
            <a:blip r:embed="rId5"/>
            <a:stretch>
              <a:fillRect/>
            </a:stretch>
          </p:blipFill>
          <p:spPr>
            <a:xfrm>
              <a:off x="1671637" y="3694906"/>
              <a:ext cx="8648700" cy="657225"/>
            </a:xfrm>
            <a:prstGeom prst="rect">
              <a:avLst/>
            </a:prstGeom>
          </p:spPr>
        </p:pic>
        <p:pic>
          <p:nvPicPr>
            <p:cNvPr id="10" name="Image 9">
              <a:extLst>
                <a:ext uri="{FF2B5EF4-FFF2-40B4-BE49-F238E27FC236}">
                  <a16:creationId xmlns:a16="http://schemas.microsoft.com/office/drawing/2014/main" id="{F2241B98-FBE9-4858-B9B1-8F34187C5E3A}"/>
                </a:ext>
              </a:extLst>
            </p:cNvPr>
            <p:cNvPicPr>
              <a:picLocks noChangeAspect="1"/>
            </p:cNvPicPr>
            <p:nvPr/>
          </p:nvPicPr>
          <p:blipFill>
            <a:blip r:embed="rId6"/>
            <a:stretch>
              <a:fillRect/>
            </a:stretch>
          </p:blipFill>
          <p:spPr>
            <a:xfrm>
              <a:off x="1681162" y="4714579"/>
              <a:ext cx="8715375" cy="1133475"/>
            </a:xfrm>
            <a:prstGeom prst="rect">
              <a:avLst/>
            </a:prstGeom>
          </p:spPr>
        </p:pic>
      </p:grpSp>
      <p:sp>
        <p:nvSpPr>
          <p:cNvPr id="12" name="ZoneTexte 11">
            <a:extLst>
              <a:ext uri="{FF2B5EF4-FFF2-40B4-BE49-F238E27FC236}">
                <a16:creationId xmlns:a16="http://schemas.microsoft.com/office/drawing/2014/main" id="{5E29D479-627D-4D51-80E3-5CC1EBB9E624}"/>
              </a:ext>
            </a:extLst>
          </p:cNvPr>
          <p:cNvSpPr txBox="1"/>
          <p:nvPr/>
        </p:nvSpPr>
        <p:spPr>
          <a:xfrm>
            <a:off x="5667866" y="6385023"/>
            <a:ext cx="6094428" cy="307777"/>
          </a:xfrm>
          <a:prstGeom prst="rect">
            <a:avLst/>
          </a:prstGeom>
          <a:noFill/>
        </p:spPr>
        <p:txBody>
          <a:bodyPr wrap="square">
            <a:spAutoFit/>
          </a:bodyPr>
          <a:lstStyle/>
          <a:p>
            <a:r>
              <a:rPr lang="fr-CH" sz="1400" u="sng" dirty="0">
                <a:solidFill>
                  <a:schemeClr val="bg2">
                    <a:lumMod val="90000"/>
                  </a:schemeClr>
                </a:solidFill>
              </a:rPr>
              <a:t>Source</a:t>
            </a:r>
            <a:r>
              <a:rPr lang="fr-CH" sz="1400" dirty="0">
                <a:solidFill>
                  <a:schemeClr val="bg2">
                    <a:lumMod val="90000"/>
                  </a:schemeClr>
                </a:solidFill>
              </a:rPr>
              <a:t>: https://learnopengl.com/Getting-started/Hello-Triangle</a:t>
            </a:r>
          </a:p>
        </p:txBody>
      </p:sp>
    </p:spTree>
    <p:extLst>
      <p:ext uri="{BB962C8B-B14F-4D97-AF65-F5344CB8AC3E}">
        <p14:creationId xmlns:p14="http://schemas.microsoft.com/office/powerpoint/2010/main" val="1452998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18</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Render &amp; draw an object</a:t>
            </a:r>
          </a:p>
        </p:txBody>
      </p:sp>
      <p:sp>
        <p:nvSpPr>
          <p:cNvPr id="3" name="Espace réservé du contenu 2">
            <a:extLst>
              <a:ext uri="{FF2B5EF4-FFF2-40B4-BE49-F238E27FC236}">
                <a16:creationId xmlns:a16="http://schemas.microsoft.com/office/drawing/2014/main" id="{44EFD87F-FB6A-42CC-AE54-1BDF59982045}"/>
              </a:ext>
            </a:extLst>
          </p:cNvPr>
          <p:cNvSpPr txBox="1">
            <a:spLocks/>
          </p:cNvSpPr>
          <p:nvPr/>
        </p:nvSpPr>
        <p:spPr>
          <a:xfrm>
            <a:off x="3431598" y="2648616"/>
            <a:ext cx="7836331" cy="6592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 idea now is to render and draw an object.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To do that we will have to:</a:t>
            </a:r>
          </a:p>
        </p:txBody>
      </p:sp>
      <p:sp>
        <p:nvSpPr>
          <p:cNvPr id="2" name="Espace réservé du contenu 2">
            <a:extLst>
              <a:ext uri="{FF2B5EF4-FFF2-40B4-BE49-F238E27FC236}">
                <a16:creationId xmlns:a16="http://schemas.microsoft.com/office/drawing/2014/main" id="{BE02BCFB-8F9E-47CA-B1A5-954BCA197D3B}"/>
              </a:ext>
            </a:extLst>
          </p:cNvPr>
          <p:cNvSpPr txBox="1">
            <a:spLocks/>
          </p:cNvSpPr>
          <p:nvPr/>
        </p:nvSpPr>
        <p:spPr>
          <a:xfrm>
            <a:off x="4793380" y="3789738"/>
            <a:ext cx="4739626" cy="537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Set up a Vertex &amp; a Fragment Shader</a:t>
            </a:r>
          </a:p>
        </p:txBody>
      </p:sp>
      <p:sp>
        <p:nvSpPr>
          <p:cNvPr id="6" name="Espace réservé du contenu 2">
            <a:extLst>
              <a:ext uri="{FF2B5EF4-FFF2-40B4-BE49-F238E27FC236}">
                <a16:creationId xmlns:a16="http://schemas.microsoft.com/office/drawing/2014/main" id="{659E6288-643E-4C5B-984B-94C24D725166}"/>
              </a:ext>
            </a:extLst>
          </p:cNvPr>
          <p:cNvSpPr txBox="1">
            <a:spLocks/>
          </p:cNvSpPr>
          <p:nvPr/>
        </p:nvSpPr>
        <p:spPr>
          <a:xfrm>
            <a:off x="4793379" y="4327065"/>
            <a:ext cx="3359386" cy="537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Compile these shaders</a:t>
            </a:r>
          </a:p>
        </p:txBody>
      </p:sp>
      <p:sp>
        <p:nvSpPr>
          <p:cNvPr id="10" name="Espace réservé du contenu 2">
            <a:extLst>
              <a:ext uri="{FF2B5EF4-FFF2-40B4-BE49-F238E27FC236}">
                <a16:creationId xmlns:a16="http://schemas.microsoft.com/office/drawing/2014/main" id="{83E4DF90-A3DE-4A5A-8AFE-75B1DD93DDF0}"/>
              </a:ext>
            </a:extLst>
          </p:cNvPr>
          <p:cNvSpPr txBox="1">
            <a:spLocks/>
          </p:cNvSpPr>
          <p:nvPr/>
        </p:nvSpPr>
        <p:spPr>
          <a:xfrm>
            <a:off x="4793378" y="4864392"/>
            <a:ext cx="4339773" cy="5373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Link them to a shader program</a:t>
            </a:r>
          </a:p>
        </p:txBody>
      </p:sp>
      <p:pic>
        <p:nvPicPr>
          <p:cNvPr id="11" name="Image 10" descr="Une image contenant horloge, dessin, signe&#10;&#10;Description générée automatiquement">
            <a:extLst>
              <a:ext uri="{FF2B5EF4-FFF2-40B4-BE49-F238E27FC236}">
                <a16:creationId xmlns:a16="http://schemas.microsoft.com/office/drawing/2014/main" id="{E8FD4217-4123-4553-8E8D-E400F52091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656" y="2377722"/>
            <a:ext cx="1223518" cy="1223516"/>
          </a:xfrm>
          <a:prstGeom prst="rect">
            <a:avLst/>
          </a:prstGeom>
        </p:spPr>
      </p:pic>
      <p:pic>
        <p:nvPicPr>
          <p:cNvPr id="13" name="Image 12">
            <a:extLst>
              <a:ext uri="{FF2B5EF4-FFF2-40B4-BE49-F238E27FC236}">
                <a16:creationId xmlns:a16="http://schemas.microsoft.com/office/drawing/2014/main" id="{1EA4A4B0-104D-4B62-AB39-2AA122AAF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897" y="4117845"/>
            <a:ext cx="833746" cy="833746"/>
          </a:xfrm>
          <a:prstGeom prst="rect">
            <a:avLst/>
          </a:prstGeom>
        </p:spPr>
      </p:pic>
    </p:spTree>
    <p:extLst>
      <p:ext uri="{BB962C8B-B14F-4D97-AF65-F5344CB8AC3E}">
        <p14:creationId xmlns:p14="http://schemas.microsoft.com/office/powerpoint/2010/main" val="1768529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19</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Vertex Shader</a:t>
            </a:r>
          </a:p>
        </p:txBody>
      </p:sp>
      <p:sp>
        <p:nvSpPr>
          <p:cNvPr id="3" name="Espace réservé du contenu 2">
            <a:extLst>
              <a:ext uri="{FF2B5EF4-FFF2-40B4-BE49-F238E27FC236}">
                <a16:creationId xmlns:a16="http://schemas.microsoft.com/office/drawing/2014/main" id="{FA73713E-9917-42AA-822B-CAA94996C0C9}"/>
              </a:ext>
            </a:extLst>
          </p:cNvPr>
          <p:cNvSpPr txBox="1">
            <a:spLocks/>
          </p:cNvSpPr>
          <p:nvPr/>
        </p:nvSpPr>
        <p:spPr>
          <a:xfrm>
            <a:off x="3616978" y="2354886"/>
            <a:ext cx="6724226" cy="1325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Compute the projection of the vertices of primitives from 3D space into a different 3D space (NDC)</a:t>
            </a:r>
            <a:br>
              <a:rPr lang="en-US" sz="2400" dirty="0">
                <a:solidFill>
                  <a:schemeClr val="tx1">
                    <a:lumMod val="65000"/>
                    <a:lumOff val="35000"/>
                  </a:schemeClr>
                </a:solidFill>
                <a:latin typeface="+mj-lt"/>
              </a:rPr>
            </a:br>
            <a:endParaRPr lang="en-US" sz="2400" dirty="0">
              <a:solidFill>
                <a:schemeClr val="tx1">
                  <a:lumMod val="65000"/>
                  <a:lumOff val="35000"/>
                </a:schemeClr>
              </a:solidFill>
              <a:latin typeface="+mj-lt"/>
            </a:endParaRPr>
          </a:p>
        </p:txBody>
      </p:sp>
      <p:sp>
        <p:nvSpPr>
          <p:cNvPr id="10" name="Espace réservé du contenu 2">
            <a:extLst>
              <a:ext uri="{FF2B5EF4-FFF2-40B4-BE49-F238E27FC236}">
                <a16:creationId xmlns:a16="http://schemas.microsoft.com/office/drawing/2014/main" id="{4294DC6E-F48A-4565-9E1D-3F7041E05724}"/>
              </a:ext>
            </a:extLst>
          </p:cNvPr>
          <p:cNvSpPr txBox="1">
            <a:spLocks/>
          </p:cNvSpPr>
          <p:nvPr/>
        </p:nvSpPr>
        <p:spPr>
          <a:xfrm>
            <a:off x="3616978" y="3815887"/>
            <a:ext cx="6146453" cy="6946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chemeClr val="accent6"/>
                </a:solidFill>
                <a:latin typeface="+mj-lt"/>
              </a:rPr>
              <a:t>Input data</a:t>
            </a:r>
            <a:r>
              <a:rPr lang="en-US" sz="2400" dirty="0">
                <a:solidFill>
                  <a:schemeClr val="tx1">
                    <a:lumMod val="65000"/>
                    <a:lumOff val="35000"/>
                  </a:schemeClr>
                </a:solidFill>
                <a:latin typeface="+mj-lt"/>
              </a:rPr>
              <a:t>: some properties of the vertices (position, color or texture coordinates)</a:t>
            </a:r>
          </a:p>
        </p:txBody>
      </p:sp>
      <p:sp>
        <p:nvSpPr>
          <p:cNvPr id="12" name="Espace réservé du contenu 2">
            <a:extLst>
              <a:ext uri="{FF2B5EF4-FFF2-40B4-BE49-F238E27FC236}">
                <a16:creationId xmlns:a16="http://schemas.microsoft.com/office/drawing/2014/main" id="{C9B57111-9C05-4846-9F4F-6BB6C6D03D1B}"/>
              </a:ext>
            </a:extLst>
          </p:cNvPr>
          <p:cNvSpPr txBox="1">
            <a:spLocks/>
          </p:cNvSpPr>
          <p:nvPr/>
        </p:nvSpPr>
        <p:spPr>
          <a:xfrm>
            <a:off x="3616977" y="5127638"/>
            <a:ext cx="7534931" cy="56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rgbClr val="FF0000"/>
                </a:solidFill>
                <a:latin typeface="+mj-lt"/>
              </a:rPr>
              <a:t>Output data</a:t>
            </a:r>
            <a:r>
              <a:rPr lang="en-US" sz="2400" dirty="0">
                <a:solidFill>
                  <a:schemeClr val="tx1">
                    <a:lumMod val="65000"/>
                    <a:lumOff val="35000"/>
                  </a:schemeClr>
                </a:solidFill>
                <a:latin typeface="+mj-lt"/>
              </a:rPr>
              <a:t>: the corresponding properties in the new space</a:t>
            </a:r>
          </a:p>
        </p:txBody>
      </p:sp>
      <p:grpSp>
        <p:nvGrpSpPr>
          <p:cNvPr id="23" name="Groupe 22">
            <a:extLst>
              <a:ext uri="{FF2B5EF4-FFF2-40B4-BE49-F238E27FC236}">
                <a16:creationId xmlns:a16="http://schemas.microsoft.com/office/drawing/2014/main" id="{7E2B3A9D-E11D-41E5-847C-9ED762472850}"/>
              </a:ext>
            </a:extLst>
          </p:cNvPr>
          <p:cNvGrpSpPr/>
          <p:nvPr/>
        </p:nvGrpSpPr>
        <p:grpSpPr>
          <a:xfrm>
            <a:off x="1144328" y="2693040"/>
            <a:ext cx="1521468" cy="1553840"/>
            <a:chOff x="1002923" y="2693040"/>
            <a:chExt cx="1521468" cy="1553840"/>
          </a:xfrm>
        </p:grpSpPr>
        <p:pic>
          <p:nvPicPr>
            <p:cNvPr id="2" name="Image 1">
              <a:extLst>
                <a:ext uri="{FF2B5EF4-FFF2-40B4-BE49-F238E27FC236}">
                  <a16:creationId xmlns:a16="http://schemas.microsoft.com/office/drawing/2014/main" id="{0467612A-DB63-4E30-B098-4E1794E1EBA5}"/>
                </a:ext>
              </a:extLst>
            </p:cNvPr>
            <p:cNvPicPr>
              <a:picLocks noChangeAspect="1"/>
            </p:cNvPicPr>
            <p:nvPr/>
          </p:nvPicPr>
          <p:blipFill>
            <a:blip r:embed="rId3"/>
            <a:stretch>
              <a:fillRect/>
            </a:stretch>
          </p:blipFill>
          <p:spPr>
            <a:xfrm>
              <a:off x="1002923" y="2693040"/>
              <a:ext cx="1521468" cy="1553840"/>
            </a:xfrm>
            <a:prstGeom prst="rect">
              <a:avLst/>
            </a:prstGeom>
          </p:spPr>
        </p:pic>
        <p:sp>
          <p:nvSpPr>
            <p:cNvPr id="13" name="Ellipse 12">
              <a:extLst>
                <a:ext uri="{FF2B5EF4-FFF2-40B4-BE49-F238E27FC236}">
                  <a16:creationId xmlns:a16="http://schemas.microsoft.com/office/drawing/2014/main" id="{5CE23F74-E09C-45A6-9A37-C0E9D06A93AF}"/>
                </a:ext>
              </a:extLst>
            </p:cNvPr>
            <p:cNvSpPr/>
            <p:nvPr/>
          </p:nvSpPr>
          <p:spPr>
            <a:xfrm>
              <a:off x="1913822" y="3168647"/>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9" name="Ellipse 18">
              <a:extLst>
                <a:ext uri="{FF2B5EF4-FFF2-40B4-BE49-F238E27FC236}">
                  <a16:creationId xmlns:a16="http://schemas.microsoft.com/office/drawing/2014/main" id="{2CB34E7B-FDFB-4DC7-B7AF-75128115E996}"/>
                </a:ext>
              </a:extLst>
            </p:cNvPr>
            <p:cNvSpPr/>
            <p:nvPr/>
          </p:nvSpPr>
          <p:spPr>
            <a:xfrm>
              <a:off x="1942828" y="3712526"/>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1" name="Ellipse 20">
              <a:extLst>
                <a:ext uri="{FF2B5EF4-FFF2-40B4-BE49-F238E27FC236}">
                  <a16:creationId xmlns:a16="http://schemas.microsoft.com/office/drawing/2014/main" id="{2DA4C6A1-71EF-4714-AC67-1C678ED2D692}"/>
                </a:ext>
              </a:extLst>
            </p:cNvPr>
            <p:cNvSpPr/>
            <p:nvPr/>
          </p:nvSpPr>
          <p:spPr>
            <a:xfrm>
              <a:off x="1369804" y="3520121"/>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Tree>
    <p:extLst>
      <p:ext uri="{BB962C8B-B14F-4D97-AF65-F5344CB8AC3E}">
        <p14:creationId xmlns:p14="http://schemas.microsoft.com/office/powerpoint/2010/main" val="40592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What’s a shader?</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a:t>
            </a:fld>
            <a:endParaRPr lang="fr-FR"/>
          </a:p>
        </p:txBody>
      </p:sp>
      <p:sp>
        <p:nvSpPr>
          <p:cNvPr id="6" name="Espace réservé du contenu 2">
            <a:extLst>
              <a:ext uri="{FF2B5EF4-FFF2-40B4-BE49-F238E27FC236}">
                <a16:creationId xmlns:a16="http://schemas.microsoft.com/office/drawing/2014/main" id="{B50D9436-0616-45BE-BF76-E09DCED78D55}"/>
              </a:ext>
            </a:extLst>
          </p:cNvPr>
          <p:cNvSpPr txBox="1">
            <a:spLocks/>
          </p:cNvSpPr>
          <p:nvPr/>
        </p:nvSpPr>
        <p:spPr>
          <a:xfrm>
            <a:off x="1690208" y="2428408"/>
            <a:ext cx="7190157"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Small programs that run on the GPU</a:t>
            </a:r>
          </a:p>
        </p:txBody>
      </p:sp>
      <p:sp>
        <p:nvSpPr>
          <p:cNvPr id="10" name="Espace réservé du contenu 2">
            <a:extLst>
              <a:ext uri="{FF2B5EF4-FFF2-40B4-BE49-F238E27FC236}">
                <a16:creationId xmlns:a16="http://schemas.microsoft.com/office/drawing/2014/main" id="{1ABE3165-6906-4CB8-8C59-F0D5B1FF1BC9}"/>
              </a:ext>
            </a:extLst>
          </p:cNvPr>
          <p:cNvSpPr txBox="1">
            <a:spLocks/>
          </p:cNvSpPr>
          <p:nvPr/>
        </p:nvSpPr>
        <p:spPr>
          <a:xfrm>
            <a:off x="813675" y="3032142"/>
            <a:ext cx="8943219"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Executed for each specific section of the graphics pipeline</a:t>
            </a:r>
          </a:p>
        </p:txBody>
      </p:sp>
      <p:sp>
        <p:nvSpPr>
          <p:cNvPr id="12" name="Espace réservé du contenu 2">
            <a:extLst>
              <a:ext uri="{FF2B5EF4-FFF2-40B4-BE49-F238E27FC236}">
                <a16:creationId xmlns:a16="http://schemas.microsoft.com/office/drawing/2014/main" id="{DBE775DD-6440-4ED5-8604-4DC538D4CF11}"/>
              </a:ext>
            </a:extLst>
          </p:cNvPr>
          <p:cNvSpPr txBox="1">
            <a:spLocks/>
          </p:cNvSpPr>
          <p:nvPr/>
        </p:nvSpPr>
        <p:spPr>
          <a:xfrm>
            <a:off x="299994" y="3645456"/>
            <a:ext cx="9970580"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Isolated and not allowed to communicate with each other</a:t>
            </a:r>
          </a:p>
        </p:txBody>
      </p:sp>
      <p:sp>
        <p:nvSpPr>
          <p:cNvPr id="16" name="Espace réservé du contenu 2">
            <a:extLst>
              <a:ext uri="{FF2B5EF4-FFF2-40B4-BE49-F238E27FC236}">
                <a16:creationId xmlns:a16="http://schemas.microsoft.com/office/drawing/2014/main" id="{04EFDA32-4EBD-4225-84AC-4B9AE32E89F5}"/>
              </a:ext>
            </a:extLst>
          </p:cNvPr>
          <p:cNvSpPr txBox="1">
            <a:spLocks/>
          </p:cNvSpPr>
          <p:nvPr/>
        </p:nvSpPr>
        <p:spPr>
          <a:xfrm>
            <a:off x="3877319" y="5185068"/>
            <a:ext cx="765734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It works with geometric primitives, lights, textures, … </a:t>
            </a:r>
          </a:p>
        </p:txBody>
      </p:sp>
      <p:pic>
        <p:nvPicPr>
          <p:cNvPr id="20" name="Image 19" descr="Une image contenant équipement électronique, circuit&#10;&#10;Description générée automatiquement">
            <a:extLst>
              <a:ext uri="{FF2B5EF4-FFF2-40B4-BE49-F238E27FC236}">
                <a16:creationId xmlns:a16="http://schemas.microsoft.com/office/drawing/2014/main" id="{9475F624-1885-481C-BD6A-6F8BF9BF5A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874" y="2197802"/>
            <a:ext cx="1295400" cy="1244600"/>
          </a:xfrm>
          <a:prstGeom prst="rect">
            <a:avLst/>
          </a:prstGeom>
        </p:spPr>
      </p:pic>
      <p:grpSp>
        <p:nvGrpSpPr>
          <p:cNvPr id="22" name="Groupe 21">
            <a:extLst>
              <a:ext uri="{FF2B5EF4-FFF2-40B4-BE49-F238E27FC236}">
                <a16:creationId xmlns:a16="http://schemas.microsoft.com/office/drawing/2014/main" id="{1C9284E9-CB36-42F8-B556-017C7C884C47}"/>
              </a:ext>
            </a:extLst>
          </p:cNvPr>
          <p:cNvGrpSpPr/>
          <p:nvPr/>
        </p:nvGrpSpPr>
        <p:grpSpPr>
          <a:xfrm>
            <a:off x="1162469" y="4890479"/>
            <a:ext cx="967991" cy="1007220"/>
            <a:chOff x="455446" y="4798013"/>
            <a:chExt cx="1373164" cy="1373164"/>
          </a:xfrm>
        </p:grpSpPr>
        <p:pic>
          <p:nvPicPr>
            <p:cNvPr id="3" name="Image 2">
              <a:extLst>
                <a:ext uri="{FF2B5EF4-FFF2-40B4-BE49-F238E27FC236}">
                  <a16:creationId xmlns:a16="http://schemas.microsoft.com/office/drawing/2014/main" id="{2B0F2F5C-ECB4-48DB-9E4D-5BBFB1F676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46" y="4798013"/>
              <a:ext cx="1373164" cy="1373164"/>
            </a:xfrm>
            <a:prstGeom prst="rect">
              <a:avLst/>
            </a:prstGeom>
          </p:spPr>
        </p:pic>
        <p:sp>
          <p:nvSpPr>
            <p:cNvPr id="5" name="Rectangle 4">
              <a:extLst>
                <a:ext uri="{FF2B5EF4-FFF2-40B4-BE49-F238E27FC236}">
                  <a16:creationId xmlns:a16="http://schemas.microsoft.com/office/drawing/2014/main" id="{D61A4AEA-A8A5-4DE7-B169-92FB59A0B119}"/>
                </a:ext>
              </a:extLst>
            </p:cNvPr>
            <p:cNvSpPr/>
            <p:nvPr/>
          </p:nvSpPr>
          <p:spPr>
            <a:xfrm>
              <a:off x="683267" y="5133477"/>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ZoneTexte 6">
              <a:extLst>
                <a:ext uri="{FF2B5EF4-FFF2-40B4-BE49-F238E27FC236}">
                  <a16:creationId xmlns:a16="http://schemas.microsoft.com/office/drawing/2014/main" id="{A4E94CFA-8978-4BCC-BF4A-FAB9DD497487}"/>
                </a:ext>
              </a:extLst>
            </p:cNvPr>
            <p:cNvSpPr txBox="1"/>
            <p:nvPr/>
          </p:nvSpPr>
          <p:spPr>
            <a:xfrm>
              <a:off x="683267" y="4968739"/>
              <a:ext cx="910313" cy="503518"/>
            </a:xfrm>
            <a:prstGeom prst="rect">
              <a:avLst/>
            </a:prstGeom>
            <a:noFill/>
          </p:spPr>
          <p:txBody>
            <a:bodyPr wrap="square" rtlCol="0">
              <a:spAutoFit/>
            </a:bodyPr>
            <a:lstStyle/>
            <a:p>
              <a:r>
                <a:rPr lang="fr-CH" dirty="0"/>
                <a:t>{      }</a:t>
              </a:r>
            </a:p>
          </p:txBody>
        </p:sp>
        <p:sp>
          <p:nvSpPr>
            <p:cNvPr id="8" name="ZoneTexte 7">
              <a:extLst>
                <a:ext uri="{FF2B5EF4-FFF2-40B4-BE49-F238E27FC236}">
                  <a16:creationId xmlns:a16="http://schemas.microsoft.com/office/drawing/2014/main" id="{612AE595-D452-41A4-9896-F3A6DA34C934}"/>
                </a:ext>
              </a:extLst>
            </p:cNvPr>
            <p:cNvSpPr txBox="1"/>
            <p:nvPr/>
          </p:nvSpPr>
          <p:spPr>
            <a:xfrm>
              <a:off x="683267" y="5254104"/>
              <a:ext cx="910313" cy="503518"/>
            </a:xfrm>
            <a:prstGeom prst="rect">
              <a:avLst/>
            </a:prstGeom>
            <a:noFill/>
          </p:spPr>
          <p:txBody>
            <a:bodyPr wrap="square" rtlCol="0">
              <a:spAutoFit/>
            </a:bodyPr>
            <a:lstStyle/>
            <a:p>
              <a:r>
                <a:rPr lang="fr-CH" dirty="0"/>
                <a:t>{      }</a:t>
              </a:r>
            </a:p>
          </p:txBody>
        </p:sp>
        <p:sp>
          <p:nvSpPr>
            <p:cNvPr id="9" name="ZoneTexte 8">
              <a:extLst>
                <a:ext uri="{FF2B5EF4-FFF2-40B4-BE49-F238E27FC236}">
                  <a16:creationId xmlns:a16="http://schemas.microsoft.com/office/drawing/2014/main" id="{1BFD0BCB-FDC2-4380-9028-51FC80B74ED1}"/>
                </a:ext>
              </a:extLst>
            </p:cNvPr>
            <p:cNvSpPr txBox="1"/>
            <p:nvPr/>
          </p:nvSpPr>
          <p:spPr>
            <a:xfrm>
              <a:off x="685996" y="5540712"/>
              <a:ext cx="910313" cy="503518"/>
            </a:xfrm>
            <a:prstGeom prst="rect">
              <a:avLst/>
            </a:prstGeom>
            <a:noFill/>
          </p:spPr>
          <p:txBody>
            <a:bodyPr wrap="square" rtlCol="0">
              <a:spAutoFit/>
            </a:bodyPr>
            <a:lstStyle/>
            <a:p>
              <a:r>
                <a:rPr lang="fr-CH" dirty="0"/>
                <a:t>{      }</a:t>
              </a:r>
            </a:p>
          </p:txBody>
        </p:sp>
      </p:grpSp>
      <p:grpSp>
        <p:nvGrpSpPr>
          <p:cNvPr id="23" name="Groupe 22">
            <a:extLst>
              <a:ext uri="{FF2B5EF4-FFF2-40B4-BE49-F238E27FC236}">
                <a16:creationId xmlns:a16="http://schemas.microsoft.com/office/drawing/2014/main" id="{2C637828-A124-4B64-A424-E390A503AD4F}"/>
              </a:ext>
            </a:extLst>
          </p:cNvPr>
          <p:cNvGrpSpPr/>
          <p:nvPr/>
        </p:nvGrpSpPr>
        <p:grpSpPr>
          <a:xfrm>
            <a:off x="2744470" y="4901169"/>
            <a:ext cx="1036420" cy="996530"/>
            <a:chOff x="2830620" y="4228678"/>
            <a:chExt cx="1373164" cy="1373164"/>
          </a:xfrm>
        </p:grpSpPr>
        <p:pic>
          <p:nvPicPr>
            <p:cNvPr id="24" name="Image 23">
              <a:extLst>
                <a:ext uri="{FF2B5EF4-FFF2-40B4-BE49-F238E27FC236}">
                  <a16:creationId xmlns:a16="http://schemas.microsoft.com/office/drawing/2014/main" id="{7A4D618D-E964-4710-8774-99B2C3417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620" y="4228678"/>
              <a:ext cx="1373164" cy="1373164"/>
            </a:xfrm>
            <a:prstGeom prst="rect">
              <a:avLst/>
            </a:prstGeom>
          </p:spPr>
        </p:pic>
        <p:sp>
          <p:nvSpPr>
            <p:cNvPr id="25" name="Rectangle 24">
              <a:extLst>
                <a:ext uri="{FF2B5EF4-FFF2-40B4-BE49-F238E27FC236}">
                  <a16:creationId xmlns:a16="http://schemas.microsoft.com/office/drawing/2014/main" id="{013E5BC9-524C-4B5A-8570-A956BFD01E9F}"/>
                </a:ext>
              </a:extLst>
            </p:cNvPr>
            <p:cNvSpPr/>
            <p:nvPr/>
          </p:nvSpPr>
          <p:spPr>
            <a:xfrm>
              <a:off x="3053345" y="454762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6" name="Rectangle 25">
              <a:extLst>
                <a:ext uri="{FF2B5EF4-FFF2-40B4-BE49-F238E27FC236}">
                  <a16:creationId xmlns:a16="http://schemas.microsoft.com/office/drawing/2014/main" id="{0D4C1CE0-18F3-41EE-8A2E-91BB5983668C}"/>
                </a:ext>
              </a:extLst>
            </p:cNvPr>
            <p:cNvSpPr/>
            <p:nvPr/>
          </p:nvSpPr>
          <p:spPr>
            <a:xfrm>
              <a:off x="3091051" y="4514632"/>
              <a:ext cx="108680" cy="112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7" name="Rectangle 26">
              <a:extLst>
                <a:ext uri="{FF2B5EF4-FFF2-40B4-BE49-F238E27FC236}">
                  <a16:creationId xmlns:a16="http://schemas.microsoft.com/office/drawing/2014/main" id="{4C3D5C23-B13B-4AFB-97C8-A0D19B7FF391}"/>
                </a:ext>
              </a:extLst>
            </p:cNvPr>
            <p:cNvSpPr/>
            <p:nvPr/>
          </p:nvSpPr>
          <p:spPr>
            <a:xfrm>
              <a:off x="3815295" y="4507635"/>
              <a:ext cx="108680" cy="112241"/>
            </a:xfrm>
            <a:prstGeom prst="rect">
              <a:avLst/>
            </a:prstGeom>
            <a:solidFill>
              <a:srgbClr val="BC0000"/>
            </a:solidFill>
            <a:ln>
              <a:solidFill>
                <a:srgbClr val="B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8" name="Rectangle 27">
              <a:extLst>
                <a:ext uri="{FF2B5EF4-FFF2-40B4-BE49-F238E27FC236}">
                  <a16:creationId xmlns:a16="http://schemas.microsoft.com/office/drawing/2014/main" id="{12355598-F264-4FAA-9DCE-BCC2BCCC95AB}"/>
                </a:ext>
              </a:extLst>
            </p:cNvPr>
            <p:cNvSpPr/>
            <p:nvPr/>
          </p:nvSpPr>
          <p:spPr>
            <a:xfrm>
              <a:off x="3091051" y="5150736"/>
              <a:ext cx="108680" cy="11224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9" name="Rectangle 28">
              <a:extLst>
                <a:ext uri="{FF2B5EF4-FFF2-40B4-BE49-F238E27FC236}">
                  <a16:creationId xmlns:a16="http://schemas.microsoft.com/office/drawing/2014/main" id="{D8140799-D172-4035-A58D-F1C263ED028C}"/>
                </a:ext>
              </a:extLst>
            </p:cNvPr>
            <p:cNvSpPr/>
            <p:nvPr/>
          </p:nvSpPr>
          <p:spPr>
            <a:xfrm>
              <a:off x="3815295" y="5153116"/>
              <a:ext cx="108680" cy="112241"/>
            </a:xfrm>
            <a:prstGeom prst="rect">
              <a:avLst/>
            </a:prstGeom>
            <a:solidFill>
              <a:srgbClr val="700000"/>
            </a:solidFill>
            <a:ln>
              <a:solidFill>
                <a:srgbClr val="7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0" name="ZoneTexte 29">
              <a:extLst>
                <a:ext uri="{FF2B5EF4-FFF2-40B4-BE49-F238E27FC236}">
                  <a16:creationId xmlns:a16="http://schemas.microsoft.com/office/drawing/2014/main" id="{499E47A4-826A-49E3-AA41-11401A398106}"/>
                </a:ext>
              </a:extLst>
            </p:cNvPr>
            <p:cNvSpPr txBox="1"/>
            <p:nvPr/>
          </p:nvSpPr>
          <p:spPr>
            <a:xfrm>
              <a:off x="2958380" y="4273398"/>
              <a:ext cx="910312" cy="369332"/>
            </a:xfrm>
            <a:prstGeom prst="rect">
              <a:avLst/>
            </a:prstGeom>
            <a:noFill/>
          </p:spPr>
          <p:txBody>
            <a:bodyPr wrap="square" rtlCol="0">
              <a:spAutoFit/>
            </a:bodyPr>
            <a:lstStyle/>
            <a:p>
              <a:r>
                <a:rPr lang="fr-CH" dirty="0"/>
                <a:t>     …</a:t>
              </a:r>
            </a:p>
          </p:txBody>
        </p:sp>
        <p:sp>
          <p:nvSpPr>
            <p:cNvPr id="31" name="ZoneTexte 30">
              <a:extLst>
                <a:ext uri="{FF2B5EF4-FFF2-40B4-BE49-F238E27FC236}">
                  <a16:creationId xmlns:a16="http://schemas.microsoft.com/office/drawing/2014/main" id="{4894BEA3-878B-44C0-BB30-65A4FAA19311}"/>
                </a:ext>
              </a:extLst>
            </p:cNvPr>
            <p:cNvSpPr txBox="1"/>
            <p:nvPr/>
          </p:nvSpPr>
          <p:spPr>
            <a:xfrm rot="5400000">
              <a:off x="2840469" y="4561195"/>
              <a:ext cx="910312" cy="369332"/>
            </a:xfrm>
            <a:prstGeom prst="rect">
              <a:avLst/>
            </a:prstGeom>
            <a:noFill/>
          </p:spPr>
          <p:txBody>
            <a:bodyPr wrap="square" rtlCol="0">
              <a:spAutoFit/>
            </a:bodyPr>
            <a:lstStyle/>
            <a:p>
              <a:r>
                <a:rPr lang="fr-CH" dirty="0"/>
                <a:t>     …</a:t>
              </a:r>
            </a:p>
          </p:txBody>
        </p:sp>
        <p:sp>
          <p:nvSpPr>
            <p:cNvPr id="32" name="ZoneTexte 31">
              <a:extLst>
                <a:ext uri="{FF2B5EF4-FFF2-40B4-BE49-F238E27FC236}">
                  <a16:creationId xmlns:a16="http://schemas.microsoft.com/office/drawing/2014/main" id="{16920C1B-D40E-42F5-AB72-B27B14EFE70D}"/>
                </a:ext>
              </a:extLst>
            </p:cNvPr>
            <p:cNvSpPr txBox="1"/>
            <p:nvPr/>
          </p:nvSpPr>
          <p:spPr>
            <a:xfrm rot="2601403">
              <a:off x="3047049" y="4557091"/>
              <a:ext cx="910312" cy="369332"/>
            </a:xfrm>
            <a:prstGeom prst="rect">
              <a:avLst/>
            </a:prstGeom>
            <a:noFill/>
          </p:spPr>
          <p:txBody>
            <a:bodyPr wrap="square" rtlCol="0">
              <a:spAutoFit/>
            </a:bodyPr>
            <a:lstStyle/>
            <a:p>
              <a:r>
                <a:rPr lang="fr-CH" dirty="0"/>
                <a:t>     …</a:t>
              </a:r>
            </a:p>
          </p:txBody>
        </p:sp>
      </p:grpSp>
      <p:cxnSp>
        <p:nvCxnSpPr>
          <p:cNvPr id="34" name="Connecteur droit avec flèche 33">
            <a:extLst>
              <a:ext uri="{FF2B5EF4-FFF2-40B4-BE49-F238E27FC236}">
                <a16:creationId xmlns:a16="http://schemas.microsoft.com/office/drawing/2014/main" id="{34E41E18-C599-4B17-B9B0-FFC784965591}"/>
              </a:ext>
            </a:extLst>
          </p:cNvPr>
          <p:cNvCxnSpPr>
            <a:cxnSpLocks/>
          </p:cNvCxnSpPr>
          <p:nvPr/>
        </p:nvCxnSpPr>
        <p:spPr>
          <a:xfrm>
            <a:off x="2298566" y="5393014"/>
            <a:ext cx="331515" cy="64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5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20</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Sample code</a:t>
            </a:r>
          </a:p>
        </p:txBody>
      </p:sp>
      <p:pic>
        <p:nvPicPr>
          <p:cNvPr id="3" name="Image 2">
            <a:extLst>
              <a:ext uri="{FF2B5EF4-FFF2-40B4-BE49-F238E27FC236}">
                <a16:creationId xmlns:a16="http://schemas.microsoft.com/office/drawing/2014/main" id="{955F7774-5238-4806-A242-541C02C3F901}"/>
              </a:ext>
            </a:extLst>
          </p:cNvPr>
          <p:cNvPicPr>
            <a:picLocks noChangeAspect="1"/>
          </p:cNvPicPr>
          <p:nvPr/>
        </p:nvPicPr>
        <p:blipFill>
          <a:blip r:embed="rId3"/>
          <a:stretch>
            <a:fillRect/>
          </a:stretch>
        </p:blipFill>
        <p:spPr>
          <a:xfrm>
            <a:off x="3816726" y="2808741"/>
            <a:ext cx="6010275" cy="1762125"/>
          </a:xfrm>
          <a:prstGeom prst="rect">
            <a:avLst/>
          </a:prstGeom>
        </p:spPr>
      </p:pic>
      <p:sp>
        <p:nvSpPr>
          <p:cNvPr id="6" name="Rectangle : coins arrondis 5">
            <a:extLst>
              <a:ext uri="{FF2B5EF4-FFF2-40B4-BE49-F238E27FC236}">
                <a16:creationId xmlns:a16="http://schemas.microsoft.com/office/drawing/2014/main" id="{EDEB8296-02B4-49DC-8F17-6747C1161CF3}"/>
              </a:ext>
            </a:extLst>
          </p:cNvPr>
          <p:cNvSpPr/>
          <p:nvPr/>
        </p:nvSpPr>
        <p:spPr>
          <a:xfrm>
            <a:off x="3912124" y="3072295"/>
            <a:ext cx="1904214" cy="1988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ZoneTexte 6">
            <a:extLst>
              <a:ext uri="{FF2B5EF4-FFF2-40B4-BE49-F238E27FC236}">
                <a16:creationId xmlns:a16="http://schemas.microsoft.com/office/drawing/2014/main" id="{B43C67F1-97D2-4390-8E3A-1703C4C0DBC3}"/>
              </a:ext>
            </a:extLst>
          </p:cNvPr>
          <p:cNvSpPr txBox="1"/>
          <p:nvPr/>
        </p:nvSpPr>
        <p:spPr>
          <a:xfrm>
            <a:off x="1811925" y="2346387"/>
            <a:ext cx="2772610" cy="369332"/>
          </a:xfrm>
          <a:prstGeom prst="rect">
            <a:avLst/>
          </a:prstGeom>
          <a:noFill/>
        </p:spPr>
        <p:txBody>
          <a:bodyPr wrap="square" rtlCol="0">
            <a:spAutoFit/>
          </a:bodyPr>
          <a:lstStyle/>
          <a:p>
            <a:r>
              <a:rPr lang="fr-CH" dirty="0" err="1">
                <a:solidFill>
                  <a:srgbClr val="FF0000"/>
                </a:solidFill>
              </a:rPr>
              <a:t>Shader’s</a:t>
            </a:r>
            <a:r>
              <a:rPr lang="fr-CH" dirty="0">
                <a:solidFill>
                  <a:srgbClr val="FF0000"/>
                </a:solidFill>
              </a:rPr>
              <a:t> version (</a:t>
            </a:r>
            <a:r>
              <a:rPr lang="fr-CH" dirty="0" err="1">
                <a:solidFill>
                  <a:srgbClr val="FF0000"/>
                </a:solidFill>
              </a:rPr>
              <a:t>here</a:t>
            </a:r>
            <a:r>
              <a:rPr lang="fr-CH" dirty="0">
                <a:solidFill>
                  <a:srgbClr val="FF0000"/>
                </a:solidFill>
              </a:rPr>
              <a:t> 3.3) </a:t>
            </a:r>
          </a:p>
        </p:txBody>
      </p:sp>
      <p:cxnSp>
        <p:nvCxnSpPr>
          <p:cNvPr id="9" name="Connecteur droit avec flèche 8">
            <a:extLst>
              <a:ext uri="{FF2B5EF4-FFF2-40B4-BE49-F238E27FC236}">
                <a16:creationId xmlns:a16="http://schemas.microsoft.com/office/drawing/2014/main" id="{BDCBA9AD-3991-4EE7-A9EE-258404887C8F}"/>
              </a:ext>
            </a:extLst>
          </p:cNvPr>
          <p:cNvCxnSpPr/>
          <p:nvPr/>
        </p:nvCxnSpPr>
        <p:spPr>
          <a:xfrm>
            <a:off x="3299382" y="2732285"/>
            <a:ext cx="517344" cy="292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 coins arrondis 10">
            <a:extLst>
              <a:ext uri="{FF2B5EF4-FFF2-40B4-BE49-F238E27FC236}">
                <a16:creationId xmlns:a16="http://schemas.microsoft.com/office/drawing/2014/main" id="{689F8A27-806A-4671-8B62-452FE2F24ACA}"/>
              </a:ext>
            </a:extLst>
          </p:cNvPr>
          <p:cNvSpPr/>
          <p:nvPr/>
        </p:nvSpPr>
        <p:spPr>
          <a:xfrm>
            <a:off x="6223263" y="3223968"/>
            <a:ext cx="1525570" cy="327580"/>
          </a:xfrm>
          <a:prstGeom prst="roundRect">
            <a:avLst/>
          </a:prstGeom>
          <a:noFill/>
          <a:ln w="28575">
            <a:solidFill>
              <a:srgbClr val="FF8B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8" name="Connecteur droit avec flèche 17">
            <a:extLst>
              <a:ext uri="{FF2B5EF4-FFF2-40B4-BE49-F238E27FC236}">
                <a16:creationId xmlns:a16="http://schemas.microsoft.com/office/drawing/2014/main" id="{F7EC7062-F59D-4C8B-A04B-6B59CAC0CC47}"/>
              </a:ext>
            </a:extLst>
          </p:cNvPr>
          <p:cNvCxnSpPr>
            <a:cxnSpLocks/>
          </p:cNvCxnSpPr>
          <p:nvPr/>
        </p:nvCxnSpPr>
        <p:spPr>
          <a:xfrm rot="5400000">
            <a:off x="7636598" y="2708431"/>
            <a:ext cx="517344" cy="292875"/>
          </a:xfrm>
          <a:prstGeom prst="straightConnector1">
            <a:avLst/>
          </a:prstGeom>
          <a:ln w="38100">
            <a:solidFill>
              <a:srgbClr val="FF8BB2"/>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7ECA8D31-DDF0-42F3-B794-B13B64FBD2A8}"/>
              </a:ext>
            </a:extLst>
          </p:cNvPr>
          <p:cNvSpPr txBox="1"/>
          <p:nvPr/>
        </p:nvSpPr>
        <p:spPr>
          <a:xfrm>
            <a:off x="7252762" y="2171651"/>
            <a:ext cx="2947039" cy="369332"/>
          </a:xfrm>
          <a:prstGeom prst="rect">
            <a:avLst/>
          </a:prstGeom>
          <a:noFill/>
        </p:spPr>
        <p:txBody>
          <a:bodyPr wrap="square" rtlCol="0">
            <a:spAutoFit/>
          </a:bodyPr>
          <a:lstStyle/>
          <a:p>
            <a:r>
              <a:rPr lang="fr-CH" dirty="0">
                <a:solidFill>
                  <a:srgbClr val="FF8BB2"/>
                </a:solidFill>
              </a:rPr>
              <a:t>All the input vertex </a:t>
            </a:r>
            <a:r>
              <a:rPr lang="fr-CH" dirty="0" err="1">
                <a:solidFill>
                  <a:srgbClr val="FF8BB2"/>
                </a:solidFill>
              </a:rPr>
              <a:t>attributes</a:t>
            </a:r>
            <a:endParaRPr lang="fr-CH" dirty="0">
              <a:solidFill>
                <a:srgbClr val="FF8BB2"/>
              </a:solidFill>
            </a:endParaRPr>
          </a:p>
        </p:txBody>
      </p:sp>
      <p:cxnSp>
        <p:nvCxnSpPr>
          <p:cNvPr id="17" name="Connecteur droit 16">
            <a:extLst>
              <a:ext uri="{FF2B5EF4-FFF2-40B4-BE49-F238E27FC236}">
                <a16:creationId xmlns:a16="http://schemas.microsoft.com/office/drawing/2014/main" id="{FB80AB93-E541-49C0-9260-E035A4947793}"/>
              </a:ext>
            </a:extLst>
          </p:cNvPr>
          <p:cNvCxnSpPr/>
          <p:nvPr/>
        </p:nvCxnSpPr>
        <p:spPr>
          <a:xfrm>
            <a:off x="3902697" y="3542121"/>
            <a:ext cx="223415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53EA5D65-E856-430C-AD90-6D2E9DBE0C15}"/>
              </a:ext>
            </a:extLst>
          </p:cNvPr>
          <p:cNvCxnSpPr>
            <a:cxnSpLocks/>
          </p:cNvCxnSpPr>
          <p:nvPr/>
        </p:nvCxnSpPr>
        <p:spPr>
          <a:xfrm flipV="1">
            <a:off x="3199614" y="3596324"/>
            <a:ext cx="517344" cy="29287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7A731043-4FC4-44B1-9503-30B990753572}"/>
              </a:ext>
            </a:extLst>
          </p:cNvPr>
          <p:cNvSpPr txBox="1"/>
          <p:nvPr/>
        </p:nvSpPr>
        <p:spPr>
          <a:xfrm>
            <a:off x="1120660" y="3973530"/>
            <a:ext cx="2772610" cy="646331"/>
          </a:xfrm>
          <a:prstGeom prst="rect">
            <a:avLst/>
          </a:prstGeom>
          <a:noFill/>
        </p:spPr>
        <p:txBody>
          <a:bodyPr wrap="square">
            <a:spAutoFit/>
          </a:bodyPr>
          <a:lstStyle/>
          <a:p>
            <a:pPr algn="ctr"/>
            <a:r>
              <a:rPr lang="fr-CH" dirty="0" err="1">
                <a:solidFill>
                  <a:srgbClr val="00B0F0"/>
                </a:solidFill>
              </a:rPr>
              <a:t>Specifically</a:t>
            </a:r>
            <a:r>
              <a:rPr lang="fr-CH" dirty="0">
                <a:solidFill>
                  <a:srgbClr val="00B0F0"/>
                </a:solidFill>
              </a:rPr>
              <a:t> set the location of the input variable</a:t>
            </a:r>
          </a:p>
        </p:txBody>
      </p:sp>
      <p:cxnSp>
        <p:nvCxnSpPr>
          <p:cNvPr id="26" name="Connecteur droit avec flèche 25">
            <a:extLst>
              <a:ext uri="{FF2B5EF4-FFF2-40B4-BE49-F238E27FC236}">
                <a16:creationId xmlns:a16="http://schemas.microsoft.com/office/drawing/2014/main" id="{687DFCDF-A27A-49F4-B8C2-F34749B764E6}"/>
              </a:ext>
            </a:extLst>
          </p:cNvPr>
          <p:cNvCxnSpPr>
            <a:cxnSpLocks/>
          </p:cNvCxnSpPr>
          <p:nvPr/>
        </p:nvCxnSpPr>
        <p:spPr>
          <a:xfrm flipV="1">
            <a:off x="4795997" y="4627727"/>
            <a:ext cx="136467" cy="476242"/>
          </a:xfrm>
          <a:prstGeom prst="straightConnector1">
            <a:avLst/>
          </a:prstGeom>
          <a:ln w="38100">
            <a:solidFill>
              <a:srgbClr val="AB5D5D"/>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8114D971-781A-4C79-82D9-B1740161894A}"/>
              </a:ext>
            </a:extLst>
          </p:cNvPr>
          <p:cNvSpPr txBox="1"/>
          <p:nvPr/>
        </p:nvSpPr>
        <p:spPr>
          <a:xfrm>
            <a:off x="3323390" y="5195854"/>
            <a:ext cx="2772610" cy="369332"/>
          </a:xfrm>
          <a:prstGeom prst="rect">
            <a:avLst/>
          </a:prstGeom>
          <a:noFill/>
        </p:spPr>
        <p:txBody>
          <a:bodyPr wrap="square">
            <a:spAutoFit/>
          </a:bodyPr>
          <a:lstStyle/>
          <a:p>
            <a:r>
              <a:rPr lang="fr-CH" dirty="0">
                <a:solidFill>
                  <a:srgbClr val="AB5D5D"/>
                </a:solidFill>
              </a:rPr>
              <a:t>Output of the vertex </a:t>
            </a:r>
            <a:r>
              <a:rPr lang="fr-CH" dirty="0" err="1">
                <a:solidFill>
                  <a:srgbClr val="AB5D5D"/>
                </a:solidFill>
              </a:rPr>
              <a:t>shader</a:t>
            </a:r>
            <a:endParaRPr lang="fr-CH" dirty="0">
              <a:solidFill>
                <a:srgbClr val="AB5D5D"/>
              </a:solidFill>
            </a:endParaRPr>
          </a:p>
        </p:txBody>
      </p:sp>
      <p:cxnSp>
        <p:nvCxnSpPr>
          <p:cNvPr id="29" name="Connecteur droit 28">
            <a:extLst>
              <a:ext uri="{FF2B5EF4-FFF2-40B4-BE49-F238E27FC236}">
                <a16:creationId xmlns:a16="http://schemas.microsoft.com/office/drawing/2014/main" id="{14719B1C-459A-4E10-AFAF-2BE6787C607F}"/>
              </a:ext>
            </a:extLst>
          </p:cNvPr>
          <p:cNvCxnSpPr>
            <a:cxnSpLocks/>
          </p:cNvCxnSpPr>
          <p:nvPr/>
        </p:nvCxnSpPr>
        <p:spPr>
          <a:xfrm>
            <a:off x="4385035" y="4410958"/>
            <a:ext cx="1176780" cy="0"/>
          </a:xfrm>
          <a:prstGeom prst="line">
            <a:avLst/>
          </a:prstGeom>
          <a:ln w="38100">
            <a:solidFill>
              <a:srgbClr val="AB5D5D"/>
            </a:solidFill>
          </a:ln>
        </p:spPr>
        <p:style>
          <a:lnRef idx="1">
            <a:schemeClr val="accent1"/>
          </a:lnRef>
          <a:fillRef idx="0">
            <a:schemeClr val="accent1"/>
          </a:fillRef>
          <a:effectRef idx="0">
            <a:schemeClr val="accent1"/>
          </a:effectRef>
          <a:fontRef idx="minor">
            <a:schemeClr val="tx1"/>
          </a:fontRef>
        </p:style>
      </p:cxnSp>
      <p:sp>
        <p:nvSpPr>
          <p:cNvPr id="34" name="Accolade ouvrante 33">
            <a:extLst>
              <a:ext uri="{FF2B5EF4-FFF2-40B4-BE49-F238E27FC236}">
                <a16:creationId xmlns:a16="http://schemas.microsoft.com/office/drawing/2014/main" id="{91FD9AF1-AAAE-4CCB-8F92-F07680F5CAE0}"/>
              </a:ext>
            </a:extLst>
          </p:cNvPr>
          <p:cNvSpPr/>
          <p:nvPr/>
        </p:nvSpPr>
        <p:spPr>
          <a:xfrm rot="16200000">
            <a:off x="7876045" y="2982396"/>
            <a:ext cx="115580" cy="2985944"/>
          </a:xfrm>
          <a:prstGeom prst="lef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36" name="ZoneTexte 35">
            <a:extLst>
              <a:ext uri="{FF2B5EF4-FFF2-40B4-BE49-F238E27FC236}">
                <a16:creationId xmlns:a16="http://schemas.microsoft.com/office/drawing/2014/main" id="{11F6647C-7879-4AFE-B270-6D14DDB23D4A}"/>
              </a:ext>
            </a:extLst>
          </p:cNvPr>
          <p:cNvSpPr txBox="1"/>
          <p:nvPr/>
        </p:nvSpPr>
        <p:spPr>
          <a:xfrm>
            <a:off x="6801082" y="4757202"/>
            <a:ext cx="2481252" cy="369332"/>
          </a:xfrm>
          <a:prstGeom prst="rect">
            <a:avLst/>
          </a:prstGeom>
          <a:noFill/>
        </p:spPr>
        <p:txBody>
          <a:bodyPr wrap="square" rtlCol="0">
            <a:spAutoFit/>
          </a:bodyPr>
          <a:lstStyle/>
          <a:p>
            <a:r>
              <a:rPr lang="fr-CH" dirty="0">
                <a:solidFill>
                  <a:schemeClr val="accent6"/>
                </a:solidFill>
              </a:rPr>
              <a:t>(x, y, z) + w component</a:t>
            </a:r>
          </a:p>
        </p:txBody>
      </p:sp>
    </p:spTree>
    <p:extLst>
      <p:ext uri="{BB962C8B-B14F-4D97-AF65-F5344CB8AC3E}">
        <p14:creationId xmlns:p14="http://schemas.microsoft.com/office/powerpoint/2010/main" val="1960034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4" grpId="0"/>
      <p:bldP spid="25" grpId="0"/>
      <p:bldP spid="27" grpId="0"/>
      <p:bldP spid="34" grpId="0" animBg="1"/>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21</a:t>
            </a:fld>
            <a:endParaRPr lang="fr-FR"/>
          </a:p>
        </p:txBody>
      </p:sp>
      <p:sp>
        <p:nvSpPr>
          <p:cNvPr id="5" name="Titre 1">
            <a:extLst>
              <a:ext uri="{FF2B5EF4-FFF2-40B4-BE49-F238E27FC236}">
                <a16:creationId xmlns:a16="http://schemas.microsoft.com/office/drawing/2014/main" id="{3F1F36A1-DBB3-4718-B513-738E1D643606}"/>
              </a:ext>
            </a:extLst>
          </p:cNvPr>
          <p:cNvSpPr>
            <a:spLocks noGrp="1"/>
          </p:cNvSpPr>
          <p:nvPr>
            <p:ph type="title"/>
          </p:nvPr>
        </p:nvSpPr>
        <p:spPr>
          <a:xfrm>
            <a:off x="838200" y="365125"/>
            <a:ext cx="10515600" cy="1325563"/>
          </a:xfrm>
        </p:spPr>
        <p:txBody>
          <a:bodyPr/>
          <a:lstStyle/>
          <a:p>
            <a:r>
              <a:rPr lang="en-US" dirty="0">
                <a:solidFill>
                  <a:schemeClr val="accent1"/>
                </a:solidFill>
              </a:rPr>
              <a:t>Primitives Assembly</a:t>
            </a:r>
          </a:p>
        </p:txBody>
      </p:sp>
      <p:grpSp>
        <p:nvGrpSpPr>
          <p:cNvPr id="22" name="Groupe 21">
            <a:extLst>
              <a:ext uri="{FF2B5EF4-FFF2-40B4-BE49-F238E27FC236}">
                <a16:creationId xmlns:a16="http://schemas.microsoft.com/office/drawing/2014/main" id="{E24E044E-68C4-48A7-B20A-62915F249F81}"/>
              </a:ext>
            </a:extLst>
          </p:cNvPr>
          <p:cNvGrpSpPr/>
          <p:nvPr/>
        </p:nvGrpSpPr>
        <p:grpSpPr>
          <a:xfrm>
            <a:off x="1073689" y="2676599"/>
            <a:ext cx="1622587" cy="1539801"/>
            <a:chOff x="932284" y="2676599"/>
            <a:chExt cx="1622587" cy="1539801"/>
          </a:xfrm>
        </p:grpSpPr>
        <p:pic>
          <p:nvPicPr>
            <p:cNvPr id="2" name="Image 1">
              <a:extLst>
                <a:ext uri="{FF2B5EF4-FFF2-40B4-BE49-F238E27FC236}">
                  <a16:creationId xmlns:a16="http://schemas.microsoft.com/office/drawing/2014/main" id="{24417592-C54C-4330-979F-4A4DDA52C7B0}"/>
                </a:ext>
              </a:extLst>
            </p:cNvPr>
            <p:cNvPicPr>
              <a:picLocks noChangeAspect="1"/>
            </p:cNvPicPr>
            <p:nvPr/>
          </p:nvPicPr>
          <p:blipFill>
            <a:blip r:embed="rId3"/>
            <a:stretch>
              <a:fillRect/>
            </a:stretch>
          </p:blipFill>
          <p:spPr>
            <a:xfrm>
              <a:off x="932284" y="2676599"/>
              <a:ext cx="1622587" cy="1539801"/>
            </a:xfrm>
            <a:prstGeom prst="rect">
              <a:avLst/>
            </a:prstGeom>
          </p:spPr>
        </p:pic>
        <p:cxnSp>
          <p:nvCxnSpPr>
            <p:cNvPr id="10" name="Connecteur droit 9">
              <a:extLst>
                <a:ext uri="{FF2B5EF4-FFF2-40B4-BE49-F238E27FC236}">
                  <a16:creationId xmlns:a16="http://schemas.microsoft.com/office/drawing/2014/main" id="{D47E9DB0-80CA-4BE8-91D7-87E932879A7D}"/>
                </a:ext>
              </a:extLst>
            </p:cNvPr>
            <p:cNvCxnSpPr/>
            <p:nvPr/>
          </p:nvCxnSpPr>
          <p:spPr>
            <a:xfrm flipV="1">
              <a:off x="1432560" y="3220720"/>
              <a:ext cx="487680" cy="3149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16B2BD58-7294-496B-BF19-485FB305B884}"/>
                </a:ext>
              </a:extLst>
            </p:cNvPr>
            <p:cNvCxnSpPr>
              <a:cxnSpLocks/>
            </p:cNvCxnSpPr>
            <p:nvPr/>
          </p:nvCxnSpPr>
          <p:spPr>
            <a:xfrm>
              <a:off x="1432560" y="3577336"/>
              <a:ext cx="493776" cy="1656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37FE19B3-B8AD-4377-A5B8-876CA08DF351}"/>
                </a:ext>
              </a:extLst>
            </p:cNvPr>
            <p:cNvCxnSpPr>
              <a:cxnSpLocks/>
            </p:cNvCxnSpPr>
            <p:nvPr/>
          </p:nvCxnSpPr>
          <p:spPr>
            <a:xfrm flipH="1" flipV="1">
              <a:off x="1950720" y="3242310"/>
              <a:ext cx="28194" cy="4991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Espace réservé du contenu 2">
            <a:extLst>
              <a:ext uri="{FF2B5EF4-FFF2-40B4-BE49-F238E27FC236}">
                <a16:creationId xmlns:a16="http://schemas.microsoft.com/office/drawing/2014/main" id="{DC32208E-0E15-4C6E-85AB-162D70B5F861}"/>
              </a:ext>
            </a:extLst>
          </p:cNvPr>
          <p:cNvSpPr txBox="1">
            <a:spLocks/>
          </p:cNvSpPr>
          <p:nvPr/>
        </p:nvSpPr>
        <p:spPr>
          <a:xfrm>
            <a:off x="3652492" y="2578447"/>
            <a:ext cx="7131556" cy="10977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This process takes all the vertex given by the step before and assemble them in order to create a geometric shape</a:t>
            </a:r>
          </a:p>
        </p:txBody>
      </p:sp>
      <p:pic>
        <p:nvPicPr>
          <p:cNvPr id="7" name="Image 6">
            <a:extLst>
              <a:ext uri="{FF2B5EF4-FFF2-40B4-BE49-F238E27FC236}">
                <a16:creationId xmlns:a16="http://schemas.microsoft.com/office/drawing/2014/main" id="{906249DD-9F7B-4D02-B51F-99CE2D4D7658}"/>
              </a:ext>
            </a:extLst>
          </p:cNvPr>
          <p:cNvPicPr>
            <a:picLocks noChangeAspect="1"/>
          </p:cNvPicPr>
          <p:nvPr/>
        </p:nvPicPr>
        <p:blipFill>
          <a:blip r:embed="rId4"/>
          <a:stretch>
            <a:fillRect/>
          </a:stretch>
        </p:blipFill>
        <p:spPr>
          <a:xfrm>
            <a:off x="4225796" y="4976929"/>
            <a:ext cx="3838575" cy="266700"/>
          </a:xfrm>
          <a:prstGeom prst="rect">
            <a:avLst/>
          </a:prstGeom>
        </p:spPr>
      </p:pic>
      <p:sp>
        <p:nvSpPr>
          <p:cNvPr id="12" name="Titre 1">
            <a:extLst>
              <a:ext uri="{FF2B5EF4-FFF2-40B4-BE49-F238E27FC236}">
                <a16:creationId xmlns:a16="http://schemas.microsoft.com/office/drawing/2014/main" id="{0BA2F75A-4C3C-4093-9CFD-25E3AFDEF360}"/>
              </a:ext>
            </a:extLst>
          </p:cNvPr>
          <p:cNvSpPr txBox="1">
            <a:spLocks/>
          </p:cNvSpPr>
          <p:nvPr/>
        </p:nvSpPr>
        <p:spPr>
          <a:xfrm>
            <a:off x="838200" y="4846945"/>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Sample code:</a:t>
            </a:r>
          </a:p>
        </p:txBody>
      </p:sp>
      <p:sp>
        <p:nvSpPr>
          <p:cNvPr id="8" name="Rectangle : coins arrondis 7">
            <a:extLst>
              <a:ext uri="{FF2B5EF4-FFF2-40B4-BE49-F238E27FC236}">
                <a16:creationId xmlns:a16="http://schemas.microsoft.com/office/drawing/2014/main" id="{E9293A19-5B0B-46AF-9E0A-0F95455F186E}"/>
              </a:ext>
            </a:extLst>
          </p:cNvPr>
          <p:cNvSpPr/>
          <p:nvPr/>
        </p:nvSpPr>
        <p:spPr>
          <a:xfrm>
            <a:off x="4222244" y="4967502"/>
            <a:ext cx="1416937" cy="266700"/>
          </a:xfrm>
          <a:prstGeom prst="roundRect">
            <a:avLst/>
          </a:prstGeom>
          <a:noFill/>
          <a:ln w="28575">
            <a:solidFill>
              <a:srgbClr val="E85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4" name="Connecteur droit avec flèche 13">
            <a:extLst>
              <a:ext uri="{FF2B5EF4-FFF2-40B4-BE49-F238E27FC236}">
                <a16:creationId xmlns:a16="http://schemas.microsoft.com/office/drawing/2014/main" id="{F4E4CA27-EBF4-49AC-88E6-C5CF639FA2F3}"/>
              </a:ext>
            </a:extLst>
          </p:cNvPr>
          <p:cNvCxnSpPr>
            <a:cxnSpLocks/>
          </p:cNvCxnSpPr>
          <p:nvPr/>
        </p:nvCxnSpPr>
        <p:spPr>
          <a:xfrm flipV="1">
            <a:off x="3678403" y="5269804"/>
            <a:ext cx="430717" cy="294863"/>
          </a:xfrm>
          <a:prstGeom prst="straightConnector1">
            <a:avLst/>
          </a:prstGeom>
          <a:ln w="38100">
            <a:solidFill>
              <a:srgbClr val="E8570E"/>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a:extLst>
              <a:ext uri="{FF2B5EF4-FFF2-40B4-BE49-F238E27FC236}">
                <a16:creationId xmlns:a16="http://schemas.microsoft.com/office/drawing/2014/main" id="{F30E39E6-7CD1-42E4-ADAD-37C7C904E0D4}"/>
              </a:ext>
            </a:extLst>
          </p:cNvPr>
          <p:cNvSpPr txBox="1"/>
          <p:nvPr/>
        </p:nvSpPr>
        <p:spPr>
          <a:xfrm>
            <a:off x="2458812" y="5564667"/>
            <a:ext cx="2135956" cy="646331"/>
          </a:xfrm>
          <a:prstGeom prst="rect">
            <a:avLst/>
          </a:prstGeom>
          <a:noFill/>
        </p:spPr>
        <p:txBody>
          <a:bodyPr wrap="square" rtlCol="0">
            <a:spAutoFit/>
          </a:bodyPr>
          <a:lstStyle/>
          <a:p>
            <a:pPr algn="ctr"/>
            <a:r>
              <a:rPr lang="fr-CH" dirty="0">
                <a:solidFill>
                  <a:srgbClr val="E8570E"/>
                </a:solidFill>
              </a:rPr>
              <a:t>OpenGL </a:t>
            </a:r>
            <a:r>
              <a:rPr lang="fr-CH" dirty="0" err="1">
                <a:solidFill>
                  <a:srgbClr val="E8570E"/>
                </a:solidFill>
              </a:rPr>
              <a:t>function</a:t>
            </a:r>
            <a:r>
              <a:rPr lang="fr-CH" dirty="0">
                <a:solidFill>
                  <a:srgbClr val="E8570E"/>
                </a:solidFill>
              </a:rPr>
              <a:t> </a:t>
            </a:r>
            <a:r>
              <a:rPr lang="fr-CH" dirty="0" err="1">
                <a:solidFill>
                  <a:srgbClr val="E8570E"/>
                </a:solidFill>
              </a:rPr>
              <a:t>that</a:t>
            </a:r>
            <a:r>
              <a:rPr lang="fr-CH" dirty="0">
                <a:solidFill>
                  <a:srgbClr val="E8570E"/>
                </a:solidFill>
              </a:rPr>
              <a:t> </a:t>
            </a:r>
            <a:r>
              <a:rPr lang="fr-CH" dirty="0" err="1">
                <a:solidFill>
                  <a:srgbClr val="E8570E"/>
                </a:solidFill>
              </a:rPr>
              <a:t>draws</a:t>
            </a:r>
            <a:r>
              <a:rPr lang="fr-CH" dirty="0">
                <a:solidFill>
                  <a:srgbClr val="E8570E"/>
                </a:solidFill>
              </a:rPr>
              <a:t> a </a:t>
            </a:r>
            <a:r>
              <a:rPr lang="fr-CH" dirty="0" err="1">
                <a:solidFill>
                  <a:srgbClr val="E8570E"/>
                </a:solidFill>
              </a:rPr>
              <a:t>shape</a:t>
            </a:r>
            <a:endParaRPr lang="fr-CH" dirty="0">
              <a:solidFill>
                <a:srgbClr val="E8570E"/>
              </a:solidFill>
            </a:endParaRPr>
          </a:p>
        </p:txBody>
      </p:sp>
      <p:cxnSp>
        <p:nvCxnSpPr>
          <p:cNvPr id="18" name="Connecteur droit 17">
            <a:extLst>
              <a:ext uri="{FF2B5EF4-FFF2-40B4-BE49-F238E27FC236}">
                <a16:creationId xmlns:a16="http://schemas.microsoft.com/office/drawing/2014/main" id="{F6546220-3164-49C3-92A2-385F1BE5A483}"/>
              </a:ext>
            </a:extLst>
          </p:cNvPr>
          <p:cNvCxnSpPr>
            <a:cxnSpLocks/>
          </p:cNvCxnSpPr>
          <p:nvPr/>
        </p:nvCxnSpPr>
        <p:spPr>
          <a:xfrm>
            <a:off x="5705166" y="5243629"/>
            <a:ext cx="130089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B0E5381E-637F-4708-8EAC-C8E1CBF54553}"/>
              </a:ext>
            </a:extLst>
          </p:cNvPr>
          <p:cNvCxnSpPr>
            <a:cxnSpLocks/>
          </p:cNvCxnSpPr>
          <p:nvPr/>
        </p:nvCxnSpPr>
        <p:spPr>
          <a:xfrm flipV="1">
            <a:off x="6422055" y="5373614"/>
            <a:ext cx="0" cy="32654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A01F5B32-08FD-4AFF-BCF1-FC9163A0777F}"/>
              </a:ext>
            </a:extLst>
          </p:cNvPr>
          <p:cNvSpPr txBox="1"/>
          <p:nvPr/>
        </p:nvSpPr>
        <p:spPr>
          <a:xfrm>
            <a:off x="5050460" y="5703666"/>
            <a:ext cx="2743189" cy="369332"/>
          </a:xfrm>
          <a:prstGeom prst="rect">
            <a:avLst/>
          </a:prstGeom>
          <a:noFill/>
        </p:spPr>
        <p:txBody>
          <a:bodyPr wrap="square" rtlCol="0">
            <a:spAutoFit/>
          </a:bodyPr>
          <a:lstStyle/>
          <a:p>
            <a:r>
              <a:rPr lang="fr-CH" dirty="0">
                <a:solidFill>
                  <a:srgbClr val="00B0F0"/>
                </a:solidFill>
              </a:rPr>
              <a:t>Kind of primitive to </a:t>
            </a:r>
            <a:r>
              <a:rPr lang="fr-CH" dirty="0" err="1">
                <a:solidFill>
                  <a:srgbClr val="00B0F0"/>
                </a:solidFill>
              </a:rPr>
              <a:t>render</a:t>
            </a:r>
            <a:endParaRPr lang="fr-CH" dirty="0">
              <a:solidFill>
                <a:srgbClr val="00B0F0"/>
              </a:solidFill>
            </a:endParaRPr>
          </a:p>
        </p:txBody>
      </p:sp>
      <p:cxnSp>
        <p:nvCxnSpPr>
          <p:cNvPr id="24" name="Connecteur droit avec flèche 23">
            <a:extLst>
              <a:ext uri="{FF2B5EF4-FFF2-40B4-BE49-F238E27FC236}">
                <a16:creationId xmlns:a16="http://schemas.microsoft.com/office/drawing/2014/main" id="{D41300FD-59DE-4711-B7CD-0E10ECB41822}"/>
              </a:ext>
            </a:extLst>
          </p:cNvPr>
          <p:cNvCxnSpPr>
            <a:cxnSpLocks/>
          </p:cNvCxnSpPr>
          <p:nvPr/>
        </p:nvCxnSpPr>
        <p:spPr>
          <a:xfrm flipH="1">
            <a:off x="7299868" y="4572670"/>
            <a:ext cx="252952" cy="372175"/>
          </a:xfrm>
          <a:prstGeom prst="straightConnector1">
            <a:avLst/>
          </a:prstGeom>
          <a:ln w="38100">
            <a:solidFill>
              <a:srgbClr val="52B86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8325E794-DB2E-40B0-8929-3FB6BD1A818C}"/>
              </a:ext>
            </a:extLst>
          </p:cNvPr>
          <p:cNvCxnSpPr>
            <a:cxnSpLocks/>
          </p:cNvCxnSpPr>
          <p:nvPr/>
        </p:nvCxnSpPr>
        <p:spPr>
          <a:xfrm flipH="1" flipV="1">
            <a:off x="7690301" y="5279653"/>
            <a:ext cx="374070" cy="25723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33FF0294-25EB-46F7-88FF-F5C21ACA774E}"/>
              </a:ext>
            </a:extLst>
          </p:cNvPr>
          <p:cNvSpPr txBox="1"/>
          <p:nvPr/>
        </p:nvSpPr>
        <p:spPr>
          <a:xfrm>
            <a:off x="6355615" y="4147560"/>
            <a:ext cx="2743189" cy="369332"/>
          </a:xfrm>
          <a:prstGeom prst="rect">
            <a:avLst/>
          </a:prstGeom>
          <a:noFill/>
        </p:spPr>
        <p:txBody>
          <a:bodyPr wrap="square" rtlCol="0">
            <a:spAutoFit/>
          </a:bodyPr>
          <a:lstStyle/>
          <a:p>
            <a:r>
              <a:rPr lang="fr-CH" dirty="0" err="1">
                <a:solidFill>
                  <a:srgbClr val="52B865"/>
                </a:solidFill>
              </a:rPr>
              <a:t>Starting</a:t>
            </a:r>
            <a:r>
              <a:rPr lang="fr-CH" dirty="0">
                <a:solidFill>
                  <a:srgbClr val="52B865"/>
                </a:solidFill>
              </a:rPr>
              <a:t> index in the </a:t>
            </a:r>
            <a:r>
              <a:rPr lang="fr-CH" dirty="0" err="1">
                <a:solidFill>
                  <a:srgbClr val="52B865"/>
                </a:solidFill>
              </a:rPr>
              <a:t>array</a:t>
            </a:r>
            <a:endParaRPr lang="fr-CH" dirty="0">
              <a:solidFill>
                <a:srgbClr val="52B865"/>
              </a:solidFill>
            </a:endParaRPr>
          </a:p>
        </p:txBody>
      </p:sp>
      <p:sp>
        <p:nvSpPr>
          <p:cNvPr id="34" name="ZoneTexte 33">
            <a:extLst>
              <a:ext uri="{FF2B5EF4-FFF2-40B4-BE49-F238E27FC236}">
                <a16:creationId xmlns:a16="http://schemas.microsoft.com/office/drawing/2014/main" id="{E304868B-7965-4744-B927-708DC41BF4AC}"/>
              </a:ext>
            </a:extLst>
          </p:cNvPr>
          <p:cNvSpPr txBox="1"/>
          <p:nvPr/>
        </p:nvSpPr>
        <p:spPr>
          <a:xfrm>
            <a:off x="8175949" y="5404651"/>
            <a:ext cx="2893065" cy="369332"/>
          </a:xfrm>
          <a:prstGeom prst="rect">
            <a:avLst/>
          </a:prstGeom>
          <a:noFill/>
        </p:spPr>
        <p:txBody>
          <a:bodyPr wrap="square" rtlCol="0">
            <a:spAutoFit/>
          </a:bodyPr>
          <a:lstStyle/>
          <a:p>
            <a:r>
              <a:rPr lang="fr-CH" dirty="0" err="1">
                <a:solidFill>
                  <a:srgbClr val="7030A0"/>
                </a:solidFill>
              </a:rPr>
              <a:t>Number</a:t>
            </a:r>
            <a:r>
              <a:rPr lang="fr-CH" dirty="0">
                <a:solidFill>
                  <a:srgbClr val="7030A0"/>
                </a:solidFill>
              </a:rPr>
              <a:t> of </a:t>
            </a:r>
            <a:r>
              <a:rPr lang="fr-CH" dirty="0" err="1">
                <a:solidFill>
                  <a:srgbClr val="7030A0"/>
                </a:solidFill>
              </a:rPr>
              <a:t>vertices</a:t>
            </a:r>
            <a:r>
              <a:rPr lang="fr-CH" dirty="0">
                <a:solidFill>
                  <a:srgbClr val="7030A0"/>
                </a:solidFill>
              </a:rPr>
              <a:t> to </a:t>
            </a:r>
            <a:r>
              <a:rPr lang="fr-CH" dirty="0" err="1">
                <a:solidFill>
                  <a:srgbClr val="7030A0"/>
                </a:solidFill>
              </a:rPr>
              <a:t>render</a:t>
            </a:r>
            <a:endParaRPr lang="fr-CH" dirty="0">
              <a:solidFill>
                <a:srgbClr val="7030A0"/>
              </a:solidFill>
            </a:endParaRPr>
          </a:p>
        </p:txBody>
      </p:sp>
    </p:spTree>
    <p:extLst>
      <p:ext uri="{BB962C8B-B14F-4D97-AF65-F5344CB8AC3E}">
        <p14:creationId xmlns:p14="http://schemas.microsoft.com/office/powerpoint/2010/main" val="99570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21" grpId="0"/>
      <p:bldP spid="32" grpId="0"/>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22</a:t>
            </a:fld>
            <a:endParaRPr lang="fr-FR"/>
          </a:p>
        </p:txBody>
      </p:sp>
      <p:sp>
        <p:nvSpPr>
          <p:cNvPr id="5" name="Titre 1">
            <a:extLst>
              <a:ext uri="{FF2B5EF4-FFF2-40B4-BE49-F238E27FC236}">
                <a16:creationId xmlns:a16="http://schemas.microsoft.com/office/drawing/2014/main" id="{797C1DAF-BA79-442E-8807-3AA467474ACD}"/>
              </a:ext>
            </a:extLst>
          </p:cNvPr>
          <p:cNvSpPr>
            <a:spLocks noGrp="1"/>
          </p:cNvSpPr>
          <p:nvPr>
            <p:ph type="title"/>
          </p:nvPr>
        </p:nvSpPr>
        <p:spPr>
          <a:xfrm>
            <a:off x="838200" y="365125"/>
            <a:ext cx="10515600" cy="1325563"/>
          </a:xfrm>
        </p:spPr>
        <p:txBody>
          <a:bodyPr/>
          <a:lstStyle/>
          <a:p>
            <a:r>
              <a:rPr lang="en-US" dirty="0">
                <a:solidFill>
                  <a:schemeClr val="accent1"/>
                </a:solidFill>
              </a:rPr>
              <a:t>Tessellation</a:t>
            </a:r>
          </a:p>
        </p:txBody>
      </p:sp>
      <p:grpSp>
        <p:nvGrpSpPr>
          <p:cNvPr id="29" name="Groupe 28">
            <a:extLst>
              <a:ext uri="{FF2B5EF4-FFF2-40B4-BE49-F238E27FC236}">
                <a16:creationId xmlns:a16="http://schemas.microsoft.com/office/drawing/2014/main" id="{D4B77759-50FA-43D8-90F7-04449B52AAB5}"/>
              </a:ext>
            </a:extLst>
          </p:cNvPr>
          <p:cNvGrpSpPr/>
          <p:nvPr/>
        </p:nvGrpSpPr>
        <p:grpSpPr>
          <a:xfrm>
            <a:off x="1094009" y="2673965"/>
            <a:ext cx="1622586" cy="1572915"/>
            <a:chOff x="952604" y="2673965"/>
            <a:chExt cx="1622586" cy="1572915"/>
          </a:xfrm>
        </p:grpSpPr>
        <p:pic>
          <p:nvPicPr>
            <p:cNvPr id="2" name="Image 1">
              <a:extLst>
                <a:ext uri="{FF2B5EF4-FFF2-40B4-BE49-F238E27FC236}">
                  <a16:creationId xmlns:a16="http://schemas.microsoft.com/office/drawing/2014/main" id="{A2D552BF-157E-4F10-8D4A-70047D7FC765}"/>
                </a:ext>
              </a:extLst>
            </p:cNvPr>
            <p:cNvPicPr>
              <a:picLocks noChangeAspect="1"/>
            </p:cNvPicPr>
            <p:nvPr/>
          </p:nvPicPr>
          <p:blipFill>
            <a:blip r:embed="rId3"/>
            <a:stretch>
              <a:fillRect/>
            </a:stretch>
          </p:blipFill>
          <p:spPr>
            <a:xfrm>
              <a:off x="952604" y="2673965"/>
              <a:ext cx="1622586" cy="1572915"/>
            </a:xfrm>
            <a:prstGeom prst="rect">
              <a:avLst/>
            </a:prstGeom>
          </p:spPr>
        </p:pic>
        <p:cxnSp>
          <p:nvCxnSpPr>
            <p:cNvPr id="12" name="Connecteur droit 11">
              <a:extLst>
                <a:ext uri="{FF2B5EF4-FFF2-40B4-BE49-F238E27FC236}">
                  <a16:creationId xmlns:a16="http://schemas.microsoft.com/office/drawing/2014/main" id="{4C7A8C14-4E04-4385-865E-C3E73FEEDE2A}"/>
                </a:ext>
              </a:extLst>
            </p:cNvPr>
            <p:cNvCxnSpPr>
              <a:cxnSpLocks/>
            </p:cNvCxnSpPr>
            <p:nvPr/>
          </p:nvCxnSpPr>
          <p:spPr>
            <a:xfrm flipH="1">
              <a:off x="1699260" y="3223260"/>
              <a:ext cx="236220" cy="4724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Connecteur droit 13">
              <a:extLst>
                <a:ext uri="{FF2B5EF4-FFF2-40B4-BE49-F238E27FC236}">
                  <a16:creationId xmlns:a16="http://schemas.microsoft.com/office/drawing/2014/main" id="{7B7C80B7-7E28-4495-9E36-BC3A110271A6}"/>
                </a:ext>
              </a:extLst>
            </p:cNvPr>
            <p:cNvCxnSpPr>
              <a:cxnSpLocks/>
            </p:cNvCxnSpPr>
            <p:nvPr/>
          </p:nvCxnSpPr>
          <p:spPr>
            <a:xfrm flipH="1">
              <a:off x="1408938" y="3499104"/>
              <a:ext cx="532638" cy="533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necteur droit 16">
              <a:extLst>
                <a:ext uri="{FF2B5EF4-FFF2-40B4-BE49-F238E27FC236}">
                  <a16:creationId xmlns:a16="http://schemas.microsoft.com/office/drawing/2014/main" id="{087559A4-3AEC-46A6-8B88-536078A5E66C}"/>
                </a:ext>
              </a:extLst>
            </p:cNvPr>
            <p:cNvCxnSpPr>
              <a:cxnSpLocks/>
            </p:cNvCxnSpPr>
            <p:nvPr/>
          </p:nvCxnSpPr>
          <p:spPr>
            <a:xfrm>
              <a:off x="1681353" y="3352800"/>
              <a:ext cx="305943" cy="443992"/>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2" name="Espace réservé du contenu 2">
            <a:extLst>
              <a:ext uri="{FF2B5EF4-FFF2-40B4-BE49-F238E27FC236}">
                <a16:creationId xmlns:a16="http://schemas.microsoft.com/office/drawing/2014/main" id="{15F76786-5698-4906-BAEF-E924A9A0795A}"/>
              </a:ext>
            </a:extLst>
          </p:cNvPr>
          <p:cNvSpPr txBox="1">
            <a:spLocks/>
          </p:cNvSpPr>
          <p:nvPr/>
        </p:nvSpPr>
        <p:spPr>
          <a:xfrm>
            <a:off x="3550989" y="2666177"/>
            <a:ext cx="6146453" cy="557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 3D, the surfaces are built with triangular tiles</a:t>
            </a:r>
          </a:p>
        </p:txBody>
      </p:sp>
      <p:sp>
        <p:nvSpPr>
          <p:cNvPr id="24" name="Espace réservé du contenu 2">
            <a:extLst>
              <a:ext uri="{FF2B5EF4-FFF2-40B4-BE49-F238E27FC236}">
                <a16:creationId xmlns:a16="http://schemas.microsoft.com/office/drawing/2014/main" id="{41DF3AD6-6B1D-4E53-B803-A0EEBAC1C122}"/>
              </a:ext>
            </a:extLst>
          </p:cNvPr>
          <p:cNvSpPr txBox="1">
            <a:spLocks/>
          </p:cNvSpPr>
          <p:nvPr/>
        </p:nvSpPr>
        <p:spPr>
          <a:xfrm>
            <a:off x="3550989" y="3796792"/>
            <a:ext cx="7091635" cy="9180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Tessellation allows to double triangles on a given surface</a:t>
            </a:r>
          </a:p>
          <a:p>
            <a:pPr marL="0" indent="0">
              <a:buFont typeface="Arial" panose="020B0604020202020204" pitchFamily="34" charset="0"/>
              <a:buNone/>
            </a:pPr>
            <a:r>
              <a:rPr lang="en-US" sz="2400" dirty="0">
                <a:solidFill>
                  <a:schemeClr val="tx1">
                    <a:lumMod val="65000"/>
                    <a:lumOff val="35000"/>
                  </a:schemeClr>
                </a:solidFill>
                <a:latin typeface="+mj-lt"/>
              </a:rPr>
              <a:t>and therefore increase the level of details</a:t>
            </a:r>
          </a:p>
        </p:txBody>
      </p:sp>
    </p:spTree>
    <p:extLst>
      <p:ext uri="{BB962C8B-B14F-4D97-AF65-F5344CB8AC3E}">
        <p14:creationId xmlns:p14="http://schemas.microsoft.com/office/powerpoint/2010/main" val="3649448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23</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Geometry Shader</a:t>
            </a:r>
          </a:p>
        </p:txBody>
      </p:sp>
      <p:sp>
        <p:nvSpPr>
          <p:cNvPr id="10" name="Espace réservé du contenu 2">
            <a:extLst>
              <a:ext uri="{FF2B5EF4-FFF2-40B4-BE49-F238E27FC236}">
                <a16:creationId xmlns:a16="http://schemas.microsoft.com/office/drawing/2014/main" id="{A4F43EF5-FF36-48E5-8567-7C4E49551A9E}"/>
              </a:ext>
            </a:extLst>
          </p:cNvPr>
          <p:cNvSpPr txBox="1">
            <a:spLocks/>
          </p:cNvSpPr>
          <p:nvPr/>
        </p:nvSpPr>
        <p:spPr>
          <a:xfrm>
            <a:off x="3777233" y="2348307"/>
            <a:ext cx="6950470" cy="8080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Allows to modify the geometry of each polygon and allows to create new polygons by emitting new vertices</a:t>
            </a:r>
          </a:p>
        </p:txBody>
      </p:sp>
      <p:sp>
        <p:nvSpPr>
          <p:cNvPr id="12" name="Espace réservé du contenu 2">
            <a:extLst>
              <a:ext uri="{FF2B5EF4-FFF2-40B4-BE49-F238E27FC236}">
                <a16:creationId xmlns:a16="http://schemas.microsoft.com/office/drawing/2014/main" id="{B51EE9DD-2303-44AD-B207-AD0F2909ADA5}"/>
              </a:ext>
            </a:extLst>
          </p:cNvPr>
          <p:cNvSpPr txBox="1">
            <a:spLocks/>
          </p:cNvSpPr>
          <p:nvPr/>
        </p:nvSpPr>
        <p:spPr>
          <a:xfrm>
            <a:off x="3777233" y="3814022"/>
            <a:ext cx="5176347" cy="56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chemeClr val="accent6"/>
                </a:solidFill>
                <a:latin typeface="+mj-lt"/>
              </a:rPr>
              <a:t>Input data</a:t>
            </a:r>
            <a:r>
              <a:rPr lang="en-US" sz="2400" dirty="0">
                <a:solidFill>
                  <a:schemeClr val="tx1">
                    <a:lumMod val="65000"/>
                    <a:lumOff val="35000"/>
                  </a:schemeClr>
                </a:solidFill>
                <a:latin typeface="+mj-lt"/>
              </a:rPr>
              <a:t>: data of a geometric primitive</a:t>
            </a:r>
          </a:p>
        </p:txBody>
      </p:sp>
      <p:sp>
        <p:nvSpPr>
          <p:cNvPr id="14" name="Espace réservé du contenu 2">
            <a:extLst>
              <a:ext uri="{FF2B5EF4-FFF2-40B4-BE49-F238E27FC236}">
                <a16:creationId xmlns:a16="http://schemas.microsoft.com/office/drawing/2014/main" id="{FDFDBA40-82CD-4027-B15B-B8405B4A426C}"/>
              </a:ext>
            </a:extLst>
          </p:cNvPr>
          <p:cNvSpPr txBox="1">
            <a:spLocks/>
          </p:cNvSpPr>
          <p:nvPr/>
        </p:nvSpPr>
        <p:spPr>
          <a:xfrm>
            <a:off x="3777233" y="5037807"/>
            <a:ext cx="6748718" cy="56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rgbClr val="FF0000"/>
                </a:solidFill>
                <a:latin typeface="+mj-lt"/>
              </a:rPr>
              <a:t>Output data</a:t>
            </a:r>
            <a:r>
              <a:rPr lang="en-US" sz="2400" dirty="0">
                <a:solidFill>
                  <a:schemeClr val="tx1">
                    <a:lumMod val="65000"/>
                    <a:lumOff val="35000"/>
                  </a:schemeClr>
                </a:solidFill>
                <a:latin typeface="+mj-lt"/>
              </a:rPr>
              <a:t>: data of one or more geometric primitive</a:t>
            </a:r>
          </a:p>
        </p:txBody>
      </p:sp>
      <p:grpSp>
        <p:nvGrpSpPr>
          <p:cNvPr id="31" name="Groupe 30">
            <a:extLst>
              <a:ext uri="{FF2B5EF4-FFF2-40B4-BE49-F238E27FC236}">
                <a16:creationId xmlns:a16="http://schemas.microsoft.com/office/drawing/2014/main" id="{026CD050-43DA-43D6-8E39-26171E729E9E}"/>
              </a:ext>
            </a:extLst>
          </p:cNvPr>
          <p:cNvGrpSpPr/>
          <p:nvPr/>
        </p:nvGrpSpPr>
        <p:grpSpPr>
          <a:xfrm>
            <a:off x="1144328" y="2683515"/>
            <a:ext cx="1521126" cy="1553840"/>
            <a:chOff x="1002923" y="2683515"/>
            <a:chExt cx="1521126" cy="1553840"/>
          </a:xfrm>
        </p:grpSpPr>
        <p:pic>
          <p:nvPicPr>
            <p:cNvPr id="2" name="Image 1">
              <a:extLst>
                <a:ext uri="{FF2B5EF4-FFF2-40B4-BE49-F238E27FC236}">
                  <a16:creationId xmlns:a16="http://schemas.microsoft.com/office/drawing/2014/main" id="{1E93E576-906F-4AD5-AF5A-9BD18A21205C}"/>
                </a:ext>
              </a:extLst>
            </p:cNvPr>
            <p:cNvPicPr>
              <a:picLocks noChangeAspect="1"/>
            </p:cNvPicPr>
            <p:nvPr/>
          </p:nvPicPr>
          <p:blipFill>
            <a:blip r:embed="rId3"/>
            <a:stretch>
              <a:fillRect/>
            </a:stretch>
          </p:blipFill>
          <p:spPr>
            <a:xfrm>
              <a:off x="1002923" y="2683515"/>
              <a:ext cx="1521126" cy="1553840"/>
            </a:xfrm>
            <a:prstGeom prst="rect">
              <a:avLst/>
            </a:prstGeom>
          </p:spPr>
        </p:pic>
        <p:sp>
          <p:nvSpPr>
            <p:cNvPr id="29" name="Triangle isocèle 28">
              <a:extLst>
                <a:ext uri="{FF2B5EF4-FFF2-40B4-BE49-F238E27FC236}">
                  <a16:creationId xmlns:a16="http://schemas.microsoft.com/office/drawing/2014/main" id="{FEA5F06C-CD6A-4BB8-ACF9-CEAE0E738206}"/>
                </a:ext>
              </a:extLst>
            </p:cNvPr>
            <p:cNvSpPr/>
            <p:nvPr/>
          </p:nvSpPr>
          <p:spPr>
            <a:xfrm rot="11694051">
              <a:off x="1894261" y="3238872"/>
              <a:ext cx="355035" cy="537688"/>
            </a:xfrm>
            <a:prstGeom prst="triangle">
              <a:avLst>
                <a:gd name="adj" fmla="val 54359"/>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pic>
        <p:nvPicPr>
          <p:cNvPr id="6" name="Graphique 5" descr="Avertissement">
            <a:extLst>
              <a:ext uri="{FF2B5EF4-FFF2-40B4-BE49-F238E27FC236}">
                <a16:creationId xmlns:a16="http://schemas.microsoft.com/office/drawing/2014/main" id="{31BD6AB8-A055-4775-A452-B6019DF549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530803"/>
            <a:ext cx="914400" cy="914400"/>
          </a:xfrm>
          <a:prstGeom prst="rect">
            <a:avLst/>
          </a:prstGeom>
        </p:spPr>
      </p:pic>
      <p:sp>
        <p:nvSpPr>
          <p:cNvPr id="7" name="Espace réservé du contenu 2">
            <a:extLst>
              <a:ext uri="{FF2B5EF4-FFF2-40B4-BE49-F238E27FC236}">
                <a16:creationId xmlns:a16="http://schemas.microsoft.com/office/drawing/2014/main" id="{475AEDCE-FCC4-4B00-8EEC-B7A2EC448FBF}"/>
              </a:ext>
            </a:extLst>
          </p:cNvPr>
          <p:cNvSpPr txBox="1">
            <a:spLocks/>
          </p:cNvSpPr>
          <p:nvPr/>
        </p:nvSpPr>
        <p:spPr>
          <a:xfrm>
            <a:off x="7151592" y="796824"/>
            <a:ext cx="2743201" cy="4665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j-lt"/>
              </a:rPr>
              <a:t>An unnecessary step</a:t>
            </a:r>
          </a:p>
        </p:txBody>
      </p:sp>
    </p:spTree>
    <p:extLst>
      <p:ext uri="{BB962C8B-B14F-4D97-AF65-F5344CB8AC3E}">
        <p14:creationId xmlns:p14="http://schemas.microsoft.com/office/powerpoint/2010/main" val="389349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24</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Rasterization</a:t>
            </a:r>
          </a:p>
        </p:txBody>
      </p:sp>
      <p:grpSp>
        <p:nvGrpSpPr>
          <p:cNvPr id="61" name="Groupe 60">
            <a:extLst>
              <a:ext uri="{FF2B5EF4-FFF2-40B4-BE49-F238E27FC236}">
                <a16:creationId xmlns:a16="http://schemas.microsoft.com/office/drawing/2014/main" id="{222F832B-3357-4D3D-B008-7AB758F3E45D}"/>
              </a:ext>
            </a:extLst>
          </p:cNvPr>
          <p:cNvGrpSpPr/>
          <p:nvPr/>
        </p:nvGrpSpPr>
        <p:grpSpPr>
          <a:xfrm>
            <a:off x="1120730" y="2706120"/>
            <a:ext cx="1548000" cy="1548000"/>
            <a:chOff x="979325" y="2706120"/>
            <a:chExt cx="1548000" cy="1548000"/>
          </a:xfrm>
        </p:grpSpPr>
        <p:pic>
          <p:nvPicPr>
            <p:cNvPr id="2" name="Image 1">
              <a:extLst>
                <a:ext uri="{FF2B5EF4-FFF2-40B4-BE49-F238E27FC236}">
                  <a16:creationId xmlns:a16="http://schemas.microsoft.com/office/drawing/2014/main" id="{F740D965-0E1A-4EC7-BA7B-0C7470873BD9}"/>
                </a:ext>
              </a:extLst>
            </p:cNvPr>
            <p:cNvPicPr>
              <a:picLocks noChangeAspect="1"/>
            </p:cNvPicPr>
            <p:nvPr/>
          </p:nvPicPr>
          <p:blipFill>
            <a:blip r:embed="rId3"/>
            <a:stretch>
              <a:fillRect/>
            </a:stretch>
          </p:blipFill>
          <p:spPr>
            <a:xfrm>
              <a:off x="979325" y="2706120"/>
              <a:ext cx="1548000" cy="1548000"/>
            </a:xfrm>
            <a:prstGeom prst="rect">
              <a:avLst/>
            </a:prstGeom>
          </p:spPr>
        </p:pic>
        <p:cxnSp>
          <p:nvCxnSpPr>
            <p:cNvPr id="9" name="Connecteur droit 8">
              <a:extLst>
                <a:ext uri="{FF2B5EF4-FFF2-40B4-BE49-F238E27FC236}">
                  <a16:creationId xmlns:a16="http://schemas.microsoft.com/office/drawing/2014/main" id="{FFE9FA29-1C4E-47E5-921A-FAD2AE416786}"/>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DCAB0EB2-7386-4FE1-AC72-E3DB954E8215}"/>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F3F1E222-9479-4B4D-8386-6CA9773BD653}"/>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16D733BA-1E1C-4D38-BE59-92570BAF2E1D}"/>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3DCA4152-7440-45E8-9607-5ED4D5A3EC9B}"/>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DCF3893F-CA17-46A7-AC62-CEA02227A0AD}"/>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120085AC-0444-4B72-837E-2520E10C5786}"/>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59DF5E2E-A446-4FE6-B0F5-D291289623C0}"/>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4AADD316-DF09-456C-BB85-3AFB04BD2F23}"/>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EBA1F5BC-1985-4C63-87D8-53ED354715F2}"/>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A8595825-9756-4904-B92D-07894A91299F}"/>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5A599D33-2273-4CF6-B47D-60CDBEE05E15}"/>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439DDE69-399B-4EA8-8BB7-554278F4B620}"/>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D6B83BF-331F-4673-8E0C-2700947C6A67}"/>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6" name="Espace réservé du contenu 2">
            <a:extLst>
              <a:ext uri="{FF2B5EF4-FFF2-40B4-BE49-F238E27FC236}">
                <a16:creationId xmlns:a16="http://schemas.microsoft.com/office/drawing/2014/main" id="{7B077C6D-29A7-451F-A179-61CE7F3E91B9}"/>
              </a:ext>
            </a:extLst>
          </p:cNvPr>
          <p:cNvSpPr txBox="1">
            <a:spLocks/>
          </p:cNvSpPr>
          <p:nvPr/>
        </p:nvSpPr>
        <p:spPr>
          <a:xfrm>
            <a:off x="3862070" y="2211725"/>
            <a:ext cx="6146453" cy="7628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Method of converting a vector image into a raster image to be displayed on a screen</a:t>
            </a:r>
          </a:p>
        </p:txBody>
      </p:sp>
      <p:pic>
        <p:nvPicPr>
          <p:cNvPr id="41" name="Image 40">
            <a:extLst>
              <a:ext uri="{FF2B5EF4-FFF2-40B4-BE49-F238E27FC236}">
                <a16:creationId xmlns:a16="http://schemas.microsoft.com/office/drawing/2014/main" id="{96CBBF08-CD7E-48DB-A1E0-5EF3A2C47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761" y="3275239"/>
            <a:ext cx="1714500" cy="1714500"/>
          </a:xfrm>
          <a:prstGeom prst="rect">
            <a:avLst/>
          </a:prstGeom>
        </p:spPr>
      </p:pic>
      <p:pic>
        <p:nvPicPr>
          <p:cNvPr id="43" name="Image 42" descr="Une image contenant fruit&#10;&#10;Description générée automatiquement">
            <a:extLst>
              <a:ext uri="{FF2B5EF4-FFF2-40B4-BE49-F238E27FC236}">
                <a16:creationId xmlns:a16="http://schemas.microsoft.com/office/drawing/2014/main" id="{56B26DE8-08E1-4939-895D-D1C5C97A90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9510" y="3264252"/>
            <a:ext cx="1713600" cy="1713600"/>
          </a:xfrm>
          <a:prstGeom prst="rect">
            <a:avLst/>
          </a:prstGeom>
        </p:spPr>
      </p:pic>
      <p:sp>
        <p:nvSpPr>
          <p:cNvPr id="45" name="Espace réservé du contenu 2">
            <a:extLst>
              <a:ext uri="{FF2B5EF4-FFF2-40B4-BE49-F238E27FC236}">
                <a16:creationId xmlns:a16="http://schemas.microsoft.com/office/drawing/2014/main" id="{A9D432CA-AFDA-4268-873D-F5C72EA1EAA0}"/>
              </a:ext>
            </a:extLst>
          </p:cNvPr>
          <p:cNvSpPr txBox="1">
            <a:spLocks/>
          </p:cNvSpPr>
          <p:nvPr/>
        </p:nvSpPr>
        <p:spPr>
          <a:xfrm>
            <a:off x="3303062" y="5006962"/>
            <a:ext cx="4089185" cy="3683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Vector image</a:t>
            </a:r>
          </a:p>
        </p:txBody>
      </p:sp>
      <p:sp>
        <p:nvSpPr>
          <p:cNvPr id="47" name="Espace réservé du contenu 2">
            <a:extLst>
              <a:ext uri="{FF2B5EF4-FFF2-40B4-BE49-F238E27FC236}">
                <a16:creationId xmlns:a16="http://schemas.microsoft.com/office/drawing/2014/main" id="{AA37C101-322D-4FD6-890A-624DDC0EA479}"/>
              </a:ext>
            </a:extLst>
          </p:cNvPr>
          <p:cNvSpPr txBox="1">
            <a:spLocks/>
          </p:cNvSpPr>
          <p:nvPr/>
        </p:nvSpPr>
        <p:spPr>
          <a:xfrm>
            <a:off x="8150229" y="4989739"/>
            <a:ext cx="2576560" cy="3242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Raster image or Bitmap</a:t>
            </a:r>
          </a:p>
          <a:p>
            <a:pPr marL="0" indent="0">
              <a:buFont typeface="Arial" panose="020B0604020202020204" pitchFamily="34" charset="0"/>
              <a:buNone/>
            </a:pPr>
            <a:endParaRPr lang="en-US" sz="2000" dirty="0">
              <a:solidFill>
                <a:schemeClr val="tx1">
                  <a:lumMod val="50000"/>
                  <a:lumOff val="50000"/>
                </a:schemeClr>
              </a:solidFill>
              <a:latin typeface="+mj-lt"/>
            </a:endParaRPr>
          </a:p>
        </p:txBody>
      </p:sp>
      <p:cxnSp>
        <p:nvCxnSpPr>
          <p:cNvPr id="49" name="Connecteur droit avec flèche 48">
            <a:extLst>
              <a:ext uri="{FF2B5EF4-FFF2-40B4-BE49-F238E27FC236}">
                <a16:creationId xmlns:a16="http://schemas.microsoft.com/office/drawing/2014/main" id="{0C3C7615-8C9B-48BD-9866-E03C40A37BF2}"/>
              </a:ext>
            </a:extLst>
          </p:cNvPr>
          <p:cNvCxnSpPr/>
          <p:nvPr/>
        </p:nvCxnSpPr>
        <p:spPr>
          <a:xfrm>
            <a:off x="6811433" y="4142392"/>
            <a:ext cx="89290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Espace réservé du contenu 2">
            <a:extLst>
              <a:ext uri="{FF2B5EF4-FFF2-40B4-BE49-F238E27FC236}">
                <a16:creationId xmlns:a16="http://schemas.microsoft.com/office/drawing/2014/main" id="{1185BCD1-3E0C-4E8A-9165-C697EC0A0334}"/>
              </a:ext>
            </a:extLst>
          </p:cNvPr>
          <p:cNvSpPr txBox="1">
            <a:spLocks/>
          </p:cNvSpPr>
          <p:nvPr/>
        </p:nvSpPr>
        <p:spPr>
          <a:xfrm>
            <a:off x="3286851" y="5316925"/>
            <a:ext cx="4089185" cy="3683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composed of geometric objects</a:t>
            </a:r>
          </a:p>
        </p:txBody>
      </p:sp>
      <p:sp>
        <p:nvSpPr>
          <p:cNvPr id="55" name="Espace réservé du contenu 2">
            <a:extLst>
              <a:ext uri="{FF2B5EF4-FFF2-40B4-BE49-F238E27FC236}">
                <a16:creationId xmlns:a16="http://schemas.microsoft.com/office/drawing/2014/main" id="{F5820A5A-47B8-4F35-BACD-1EA2F46B6182}"/>
              </a:ext>
            </a:extLst>
          </p:cNvPr>
          <p:cNvSpPr txBox="1">
            <a:spLocks/>
          </p:cNvSpPr>
          <p:nvPr/>
        </p:nvSpPr>
        <p:spPr>
          <a:xfrm>
            <a:off x="8356767" y="5313985"/>
            <a:ext cx="2576560" cy="3242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composed of pixels</a:t>
            </a:r>
          </a:p>
          <a:p>
            <a:pPr marL="0" indent="0">
              <a:buFont typeface="Arial" panose="020B0604020202020204" pitchFamily="34" charset="0"/>
              <a:buNone/>
            </a:pPr>
            <a:endParaRPr lang="en-US" sz="2000" dirty="0">
              <a:solidFill>
                <a:schemeClr val="tx1">
                  <a:lumMod val="50000"/>
                  <a:lumOff val="50000"/>
                </a:schemeClr>
              </a:solidFill>
              <a:latin typeface="+mj-lt"/>
            </a:endParaRPr>
          </a:p>
        </p:txBody>
      </p:sp>
    </p:spTree>
    <p:extLst>
      <p:ext uri="{BB962C8B-B14F-4D97-AF65-F5344CB8AC3E}">
        <p14:creationId xmlns:p14="http://schemas.microsoft.com/office/powerpoint/2010/main" val="3525629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25</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Clipping</a:t>
            </a:r>
          </a:p>
        </p:txBody>
      </p:sp>
      <p:grpSp>
        <p:nvGrpSpPr>
          <p:cNvPr id="61" name="Groupe 60">
            <a:extLst>
              <a:ext uri="{FF2B5EF4-FFF2-40B4-BE49-F238E27FC236}">
                <a16:creationId xmlns:a16="http://schemas.microsoft.com/office/drawing/2014/main" id="{222F832B-3357-4D3D-B008-7AB758F3E45D}"/>
              </a:ext>
            </a:extLst>
          </p:cNvPr>
          <p:cNvGrpSpPr/>
          <p:nvPr/>
        </p:nvGrpSpPr>
        <p:grpSpPr>
          <a:xfrm>
            <a:off x="1120730" y="2706120"/>
            <a:ext cx="1548000" cy="1548000"/>
            <a:chOff x="979325" y="2706120"/>
            <a:chExt cx="1548000" cy="1548000"/>
          </a:xfrm>
        </p:grpSpPr>
        <p:pic>
          <p:nvPicPr>
            <p:cNvPr id="2" name="Image 1">
              <a:extLst>
                <a:ext uri="{FF2B5EF4-FFF2-40B4-BE49-F238E27FC236}">
                  <a16:creationId xmlns:a16="http://schemas.microsoft.com/office/drawing/2014/main" id="{F740D965-0E1A-4EC7-BA7B-0C7470873BD9}"/>
                </a:ext>
              </a:extLst>
            </p:cNvPr>
            <p:cNvPicPr>
              <a:picLocks noChangeAspect="1"/>
            </p:cNvPicPr>
            <p:nvPr/>
          </p:nvPicPr>
          <p:blipFill>
            <a:blip r:embed="rId3"/>
            <a:stretch>
              <a:fillRect/>
            </a:stretch>
          </p:blipFill>
          <p:spPr>
            <a:xfrm>
              <a:off x="979325" y="2706120"/>
              <a:ext cx="1548000" cy="1548000"/>
            </a:xfrm>
            <a:prstGeom prst="rect">
              <a:avLst/>
            </a:prstGeom>
          </p:spPr>
        </p:pic>
        <p:cxnSp>
          <p:nvCxnSpPr>
            <p:cNvPr id="9" name="Connecteur droit 8">
              <a:extLst>
                <a:ext uri="{FF2B5EF4-FFF2-40B4-BE49-F238E27FC236}">
                  <a16:creationId xmlns:a16="http://schemas.microsoft.com/office/drawing/2014/main" id="{FFE9FA29-1C4E-47E5-921A-FAD2AE416786}"/>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DCAB0EB2-7386-4FE1-AC72-E3DB954E8215}"/>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F3F1E222-9479-4B4D-8386-6CA9773BD653}"/>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16D733BA-1E1C-4D38-BE59-92570BAF2E1D}"/>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3DCA4152-7440-45E8-9607-5ED4D5A3EC9B}"/>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DCF3893F-CA17-46A7-AC62-CEA02227A0AD}"/>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120085AC-0444-4B72-837E-2520E10C5786}"/>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59DF5E2E-A446-4FE6-B0F5-D291289623C0}"/>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4AADD316-DF09-456C-BB85-3AFB04BD2F23}"/>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EBA1F5BC-1985-4C63-87D8-53ED354715F2}"/>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A8595825-9756-4904-B92D-07894A91299F}"/>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5A599D33-2273-4CF6-B47D-60CDBEE05E15}"/>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Connecteur droit 31">
              <a:extLst>
                <a:ext uri="{FF2B5EF4-FFF2-40B4-BE49-F238E27FC236}">
                  <a16:creationId xmlns:a16="http://schemas.microsoft.com/office/drawing/2014/main" id="{439DDE69-399B-4EA8-8BB7-554278F4B620}"/>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D6B83BF-331F-4673-8E0C-2700947C6A67}"/>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6" name="Espace réservé du contenu 2">
            <a:extLst>
              <a:ext uri="{FF2B5EF4-FFF2-40B4-BE49-F238E27FC236}">
                <a16:creationId xmlns:a16="http://schemas.microsoft.com/office/drawing/2014/main" id="{7B077C6D-29A7-451F-A179-61CE7F3E91B9}"/>
              </a:ext>
            </a:extLst>
          </p:cNvPr>
          <p:cNvSpPr txBox="1">
            <a:spLocks/>
          </p:cNvSpPr>
          <p:nvPr/>
        </p:nvSpPr>
        <p:spPr>
          <a:xfrm>
            <a:off x="3994045" y="3189828"/>
            <a:ext cx="6146453" cy="11812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This step discard all fragments (which is the required data to render a single pixel) that are outside the view, increasing the performance</a:t>
            </a:r>
          </a:p>
        </p:txBody>
      </p:sp>
      <p:pic>
        <p:nvPicPr>
          <p:cNvPr id="6" name="Graphique 5" descr="Ciseaux">
            <a:extLst>
              <a:ext uri="{FF2B5EF4-FFF2-40B4-BE49-F238E27FC236}">
                <a16:creationId xmlns:a16="http://schemas.microsoft.com/office/drawing/2014/main" id="{0DB3E6E7-3784-4E88-AD23-C885B43204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232830">
            <a:off x="1921472" y="3397322"/>
            <a:ext cx="1127732" cy="1127732"/>
          </a:xfrm>
          <a:prstGeom prst="rect">
            <a:avLst/>
          </a:prstGeom>
        </p:spPr>
      </p:pic>
    </p:spTree>
    <p:extLst>
      <p:ext uri="{BB962C8B-B14F-4D97-AF65-F5344CB8AC3E}">
        <p14:creationId xmlns:p14="http://schemas.microsoft.com/office/powerpoint/2010/main" val="291673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C9C325C-C28B-4194-AD6D-A065CB839FB2}"/>
              </a:ext>
            </a:extLst>
          </p:cNvPr>
          <p:cNvPicPr>
            <a:picLocks noChangeAspect="1"/>
          </p:cNvPicPr>
          <p:nvPr/>
        </p:nvPicPr>
        <p:blipFill>
          <a:blip r:embed="rId3"/>
          <a:stretch>
            <a:fillRect/>
          </a:stretch>
        </p:blipFill>
        <p:spPr>
          <a:xfrm>
            <a:off x="1123784" y="2704960"/>
            <a:ext cx="1562213" cy="153000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26</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Fragment/Pixel Shader</a:t>
            </a:r>
          </a:p>
        </p:txBody>
      </p:sp>
      <p:sp>
        <p:nvSpPr>
          <p:cNvPr id="3" name="Espace réservé du contenu 2">
            <a:extLst>
              <a:ext uri="{FF2B5EF4-FFF2-40B4-BE49-F238E27FC236}">
                <a16:creationId xmlns:a16="http://schemas.microsoft.com/office/drawing/2014/main" id="{0642CC5A-C0A1-47D9-96DE-463527BFB459}"/>
              </a:ext>
            </a:extLst>
          </p:cNvPr>
          <p:cNvSpPr txBox="1">
            <a:spLocks/>
          </p:cNvSpPr>
          <p:nvPr/>
        </p:nvSpPr>
        <p:spPr>
          <a:xfrm>
            <a:off x="4144878" y="2628937"/>
            <a:ext cx="5684347" cy="4922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Calculates the final color of a pixel</a:t>
            </a:r>
          </a:p>
        </p:txBody>
      </p:sp>
      <p:sp>
        <p:nvSpPr>
          <p:cNvPr id="9" name="Espace réservé du contenu 2">
            <a:extLst>
              <a:ext uri="{FF2B5EF4-FFF2-40B4-BE49-F238E27FC236}">
                <a16:creationId xmlns:a16="http://schemas.microsoft.com/office/drawing/2014/main" id="{169A8E00-9160-4BB7-AB9E-36223F8B4E6B}"/>
              </a:ext>
            </a:extLst>
          </p:cNvPr>
          <p:cNvSpPr txBox="1">
            <a:spLocks/>
          </p:cNvSpPr>
          <p:nvPr/>
        </p:nvSpPr>
        <p:spPr>
          <a:xfrm>
            <a:off x="4144878" y="3634638"/>
            <a:ext cx="5435937" cy="7555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chemeClr val="accent6"/>
                </a:solidFill>
                <a:latin typeface="+mj-lt"/>
              </a:rPr>
              <a:t>Input data</a:t>
            </a:r>
            <a:r>
              <a:rPr lang="en-US" sz="2400" dirty="0">
                <a:solidFill>
                  <a:schemeClr val="tx1">
                    <a:lumMod val="65000"/>
                    <a:lumOff val="35000"/>
                  </a:schemeClr>
                </a:solidFill>
                <a:latin typeface="+mj-lt"/>
              </a:rPr>
              <a:t>: pixel data</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(position, texture coordinates, color)</a:t>
            </a:r>
          </a:p>
        </p:txBody>
      </p:sp>
      <p:sp>
        <p:nvSpPr>
          <p:cNvPr id="11" name="Espace réservé du contenu 2">
            <a:extLst>
              <a:ext uri="{FF2B5EF4-FFF2-40B4-BE49-F238E27FC236}">
                <a16:creationId xmlns:a16="http://schemas.microsoft.com/office/drawing/2014/main" id="{D0EAA249-4CDC-4282-901E-BFEEEAC561E0}"/>
              </a:ext>
            </a:extLst>
          </p:cNvPr>
          <p:cNvSpPr txBox="1">
            <a:spLocks/>
          </p:cNvSpPr>
          <p:nvPr/>
        </p:nvSpPr>
        <p:spPr>
          <a:xfrm>
            <a:off x="4144878" y="4899564"/>
            <a:ext cx="3636403" cy="56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u="sng" dirty="0">
                <a:solidFill>
                  <a:srgbClr val="FF0000"/>
                </a:solidFill>
                <a:latin typeface="+mj-lt"/>
              </a:rPr>
              <a:t>Output data</a:t>
            </a:r>
            <a:r>
              <a:rPr lang="en-US" sz="2400" dirty="0">
                <a:solidFill>
                  <a:schemeClr val="tx1">
                    <a:lumMod val="65000"/>
                    <a:lumOff val="35000"/>
                  </a:schemeClr>
                </a:solidFill>
                <a:latin typeface="+mj-lt"/>
              </a:rPr>
              <a:t>: the pixel color</a:t>
            </a:r>
          </a:p>
        </p:txBody>
      </p:sp>
    </p:spTree>
    <p:extLst>
      <p:ext uri="{BB962C8B-B14F-4D97-AF65-F5344CB8AC3E}">
        <p14:creationId xmlns:p14="http://schemas.microsoft.com/office/powerpoint/2010/main" val="1114573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27</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Sample code</a:t>
            </a:r>
          </a:p>
        </p:txBody>
      </p:sp>
      <p:pic>
        <p:nvPicPr>
          <p:cNvPr id="3" name="Image 2">
            <a:extLst>
              <a:ext uri="{FF2B5EF4-FFF2-40B4-BE49-F238E27FC236}">
                <a16:creationId xmlns:a16="http://schemas.microsoft.com/office/drawing/2014/main" id="{D3098039-13E1-4389-A2A7-62F052684146}"/>
              </a:ext>
            </a:extLst>
          </p:cNvPr>
          <p:cNvPicPr>
            <a:picLocks noChangeAspect="1"/>
          </p:cNvPicPr>
          <p:nvPr/>
        </p:nvPicPr>
        <p:blipFill>
          <a:blip r:embed="rId3"/>
          <a:stretch>
            <a:fillRect/>
          </a:stretch>
        </p:blipFill>
        <p:spPr>
          <a:xfrm>
            <a:off x="4339127" y="2840659"/>
            <a:ext cx="5248275" cy="1666875"/>
          </a:xfrm>
          <a:prstGeom prst="rect">
            <a:avLst/>
          </a:prstGeom>
        </p:spPr>
      </p:pic>
      <p:sp>
        <p:nvSpPr>
          <p:cNvPr id="8" name="Rectangle : coins arrondis 7">
            <a:extLst>
              <a:ext uri="{FF2B5EF4-FFF2-40B4-BE49-F238E27FC236}">
                <a16:creationId xmlns:a16="http://schemas.microsoft.com/office/drawing/2014/main" id="{FE941A3A-00B9-4B66-B083-2E7797B4C989}"/>
              </a:ext>
            </a:extLst>
          </p:cNvPr>
          <p:cNvSpPr/>
          <p:nvPr/>
        </p:nvSpPr>
        <p:spPr>
          <a:xfrm>
            <a:off x="4430597" y="2996878"/>
            <a:ext cx="1904214" cy="19880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ZoneTexte 9">
            <a:extLst>
              <a:ext uri="{FF2B5EF4-FFF2-40B4-BE49-F238E27FC236}">
                <a16:creationId xmlns:a16="http://schemas.microsoft.com/office/drawing/2014/main" id="{07A7CA97-2403-4310-8079-2B71151617AC}"/>
              </a:ext>
            </a:extLst>
          </p:cNvPr>
          <p:cNvSpPr txBox="1"/>
          <p:nvPr/>
        </p:nvSpPr>
        <p:spPr>
          <a:xfrm>
            <a:off x="2330398" y="2270970"/>
            <a:ext cx="2743188" cy="369332"/>
          </a:xfrm>
          <a:prstGeom prst="rect">
            <a:avLst/>
          </a:prstGeom>
          <a:noFill/>
        </p:spPr>
        <p:txBody>
          <a:bodyPr wrap="square" rtlCol="0">
            <a:spAutoFit/>
          </a:bodyPr>
          <a:lstStyle/>
          <a:p>
            <a:r>
              <a:rPr lang="fr-CH" dirty="0" err="1">
                <a:solidFill>
                  <a:srgbClr val="FF0000"/>
                </a:solidFill>
              </a:rPr>
              <a:t>Shader’s</a:t>
            </a:r>
            <a:r>
              <a:rPr lang="fr-CH" dirty="0">
                <a:solidFill>
                  <a:srgbClr val="FF0000"/>
                </a:solidFill>
              </a:rPr>
              <a:t> version (</a:t>
            </a:r>
            <a:r>
              <a:rPr lang="fr-CH" dirty="0" err="1">
                <a:solidFill>
                  <a:srgbClr val="FF0000"/>
                </a:solidFill>
              </a:rPr>
              <a:t>here</a:t>
            </a:r>
            <a:r>
              <a:rPr lang="fr-CH" dirty="0">
                <a:solidFill>
                  <a:srgbClr val="FF0000"/>
                </a:solidFill>
              </a:rPr>
              <a:t> 3.3) </a:t>
            </a:r>
          </a:p>
        </p:txBody>
      </p:sp>
      <p:cxnSp>
        <p:nvCxnSpPr>
          <p:cNvPr id="12" name="Connecteur droit avec flèche 11">
            <a:extLst>
              <a:ext uri="{FF2B5EF4-FFF2-40B4-BE49-F238E27FC236}">
                <a16:creationId xmlns:a16="http://schemas.microsoft.com/office/drawing/2014/main" id="{FDF2AE33-71F9-4569-9DCD-2B4DB8A95A18}"/>
              </a:ext>
            </a:extLst>
          </p:cNvPr>
          <p:cNvCxnSpPr/>
          <p:nvPr/>
        </p:nvCxnSpPr>
        <p:spPr>
          <a:xfrm>
            <a:off x="3817855" y="2656868"/>
            <a:ext cx="517344" cy="292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7A7D9A24-DCD3-4043-914A-DE60EB1FF1DA}"/>
              </a:ext>
            </a:extLst>
          </p:cNvPr>
          <p:cNvCxnSpPr>
            <a:cxnSpLocks/>
          </p:cNvCxnSpPr>
          <p:nvPr/>
        </p:nvCxnSpPr>
        <p:spPr>
          <a:xfrm>
            <a:off x="4430597" y="3430830"/>
            <a:ext cx="20550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A0DA2D4B-23E2-47D1-BC2B-2E4D0DEC1398}"/>
              </a:ext>
            </a:extLst>
          </p:cNvPr>
          <p:cNvCxnSpPr>
            <a:cxnSpLocks/>
          </p:cNvCxnSpPr>
          <p:nvPr/>
        </p:nvCxnSpPr>
        <p:spPr>
          <a:xfrm flipV="1">
            <a:off x="3817855" y="3496454"/>
            <a:ext cx="423754" cy="36680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60E02D48-FEF1-4C23-91E1-0415391759A2}"/>
              </a:ext>
            </a:extLst>
          </p:cNvPr>
          <p:cNvSpPr txBox="1"/>
          <p:nvPr/>
        </p:nvSpPr>
        <p:spPr>
          <a:xfrm>
            <a:off x="1592010" y="3953148"/>
            <a:ext cx="2743189" cy="646331"/>
          </a:xfrm>
          <a:prstGeom prst="rect">
            <a:avLst/>
          </a:prstGeom>
          <a:noFill/>
        </p:spPr>
        <p:txBody>
          <a:bodyPr wrap="square" rtlCol="0">
            <a:spAutoFit/>
          </a:bodyPr>
          <a:lstStyle/>
          <a:p>
            <a:pPr algn="ctr"/>
            <a:r>
              <a:rPr lang="fr-CH" dirty="0">
                <a:solidFill>
                  <a:srgbClr val="00B0F0"/>
                </a:solidFill>
              </a:rPr>
              <a:t>Output variable </a:t>
            </a:r>
            <a:r>
              <a:rPr lang="fr-CH" dirty="0" err="1">
                <a:solidFill>
                  <a:srgbClr val="00B0F0"/>
                </a:solidFill>
              </a:rPr>
              <a:t>which</a:t>
            </a:r>
            <a:r>
              <a:rPr lang="fr-CH" dirty="0">
                <a:solidFill>
                  <a:srgbClr val="00B0F0"/>
                </a:solidFill>
              </a:rPr>
              <a:t> </a:t>
            </a:r>
            <a:r>
              <a:rPr lang="fr-CH" dirty="0" err="1">
                <a:solidFill>
                  <a:srgbClr val="00B0F0"/>
                </a:solidFill>
              </a:rPr>
              <a:t>is</a:t>
            </a:r>
            <a:r>
              <a:rPr lang="fr-CH" dirty="0">
                <a:solidFill>
                  <a:srgbClr val="00B0F0"/>
                </a:solidFill>
              </a:rPr>
              <a:t> the final </a:t>
            </a:r>
            <a:r>
              <a:rPr lang="fr-CH" dirty="0" err="1">
                <a:solidFill>
                  <a:srgbClr val="00B0F0"/>
                </a:solidFill>
              </a:rPr>
              <a:t>color</a:t>
            </a:r>
            <a:r>
              <a:rPr lang="fr-CH" dirty="0">
                <a:solidFill>
                  <a:srgbClr val="00B0F0"/>
                </a:solidFill>
              </a:rPr>
              <a:t> output </a:t>
            </a:r>
          </a:p>
        </p:txBody>
      </p:sp>
      <p:sp>
        <p:nvSpPr>
          <p:cNvPr id="18" name="Accolade ouvrante 17">
            <a:extLst>
              <a:ext uri="{FF2B5EF4-FFF2-40B4-BE49-F238E27FC236}">
                <a16:creationId xmlns:a16="http://schemas.microsoft.com/office/drawing/2014/main" id="{9CED7777-90AF-4704-9168-A460CF1D9373}"/>
              </a:ext>
            </a:extLst>
          </p:cNvPr>
          <p:cNvSpPr/>
          <p:nvPr/>
        </p:nvSpPr>
        <p:spPr>
          <a:xfrm rot="16200000">
            <a:off x="7913978" y="3031796"/>
            <a:ext cx="108053" cy="2597086"/>
          </a:xfrm>
          <a:prstGeom prst="leftBrace">
            <a:avLst/>
          </a:prstGeom>
          <a:ln w="38100">
            <a:solidFill>
              <a:srgbClr val="FF8B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20" name="ZoneTexte 19">
            <a:extLst>
              <a:ext uri="{FF2B5EF4-FFF2-40B4-BE49-F238E27FC236}">
                <a16:creationId xmlns:a16="http://schemas.microsoft.com/office/drawing/2014/main" id="{774A39AF-6B6A-4E12-A197-1DA28D8A52C0}"/>
              </a:ext>
            </a:extLst>
          </p:cNvPr>
          <p:cNvSpPr txBox="1"/>
          <p:nvPr/>
        </p:nvSpPr>
        <p:spPr>
          <a:xfrm>
            <a:off x="6844213" y="4664040"/>
            <a:ext cx="2743189" cy="369332"/>
          </a:xfrm>
          <a:prstGeom prst="rect">
            <a:avLst/>
          </a:prstGeom>
          <a:noFill/>
        </p:spPr>
        <p:txBody>
          <a:bodyPr wrap="square" rtlCol="0">
            <a:spAutoFit/>
          </a:bodyPr>
          <a:lstStyle/>
          <a:p>
            <a:r>
              <a:rPr lang="fr-CH" dirty="0">
                <a:solidFill>
                  <a:srgbClr val="FF8BB2"/>
                </a:solidFill>
              </a:rPr>
              <a:t>RGB + alpha component</a:t>
            </a:r>
          </a:p>
        </p:txBody>
      </p:sp>
    </p:spTree>
    <p:extLst>
      <p:ext uri="{BB962C8B-B14F-4D97-AF65-F5344CB8AC3E}">
        <p14:creationId xmlns:p14="http://schemas.microsoft.com/office/powerpoint/2010/main" val="235050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5" grpId="0"/>
      <p:bldP spid="18" grpId="0" animBg="1"/>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28</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Compile a Shader</a:t>
            </a:r>
          </a:p>
        </p:txBody>
      </p:sp>
      <p:pic>
        <p:nvPicPr>
          <p:cNvPr id="2" name="Image 1">
            <a:extLst>
              <a:ext uri="{FF2B5EF4-FFF2-40B4-BE49-F238E27FC236}">
                <a16:creationId xmlns:a16="http://schemas.microsoft.com/office/drawing/2014/main" id="{9D87631A-E305-47D2-B231-2A27D4D784F5}"/>
              </a:ext>
            </a:extLst>
          </p:cNvPr>
          <p:cNvPicPr>
            <a:picLocks noChangeAspect="1"/>
          </p:cNvPicPr>
          <p:nvPr/>
        </p:nvPicPr>
        <p:blipFill>
          <a:blip r:embed="rId3"/>
          <a:stretch>
            <a:fillRect/>
          </a:stretch>
        </p:blipFill>
        <p:spPr>
          <a:xfrm>
            <a:off x="4857750" y="1537692"/>
            <a:ext cx="6496050" cy="1352550"/>
          </a:xfrm>
          <a:prstGeom prst="rect">
            <a:avLst/>
          </a:prstGeom>
        </p:spPr>
      </p:pic>
      <p:sp>
        <p:nvSpPr>
          <p:cNvPr id="3" name="Espace réservé du contenu 2">
            <a:extLst>
              <a:ext uri="{FF2B5EF4-FFF2-40B4-BE49-F238E27FC236}">
                <a16:creationId xmlns:a16="http://schemas.microsoft.com/office/drawing/2014/main" id="{C0359DB3-98B8-4948-A994-09FA1824F5D3}"/>
              </a:ext>
            </a:extLst>
          </p:cNvPr>
          <p:cNvSpPr txBox="1">
            <a:spLocks/>
          </p:cNvSpPr>
          <p:nvPr/>
        </p:nvSpPr>
        <p:spPr>
          <a:xfrm>
            <a:off x="838200" y="1904926"/>
            <a:ext cx="3394435" cy="696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First, we store the code in a string constant</a:t>
            </a:r>
          </a:p>
        </p:txBody>
      </p:sp>
      <p:pic>
        <p:nvPicPr>
          <p:cNvPr id="7" name="Image 6">
            <a:extLst>
              <a:ext uri="{FF2B5EF4-FFF2-40B4-BE49-F238E27FC236}">
                <a16:creationId xmlns:a16="http://schemas.microsoft.com/office/drawing/2014/main" id="{E4ABD4C6-5756-4B17-B537-BFCAD906B9EC}"/>
              </a:ext>
            </a:extLst>
          </p:cNvPr>
          <p:cNvPicPr>
            <a:picLocks noChangeAspect="1"/>
          </p:cNvPicPr>
          <p:nvPr/>
        </p:nvPicPr>
        <p:blipFill>
          <a:blip r:embed="rId4"/>
          <a:stretch>
            <a:fillRect/>
          </a:stretch>
        </p:blipFill>
        <p:spPr>
          <a:xfrm>
            <a:off x="6038850" y="3595300"/>
            <a:ext cx="5314950" cy="542925"/>
          </a:xfrm>
          <a:prstGeom prst="rect">
            <a:avLst/>
          </a:prstGeom>
        </p:spPr>
      </p:pic>
      <p:sp>
        <p:nvSpPr>
          <p:cNvPr id="9" name="Espace réservé du contenu 2">
            <a:extLst>
              <a:ext uri="{FF2B5EF4-FFF2-40B4-BE49-F238E27FC236}">
                <a16:creationId xmlns:a16="http://schemas.microsoft.com/office/drawing/2014/main" id="{5A576AA1-63CF-4997-9C13-78D839DE68F3}"/>
              </a:ext>
            </a:extLst>
          </p:cNvPr>
          <p:cNvSpPr txBox="1">
            <a:spLocks/>
          </p:cNvSpPr>
          <p:nvPr/>
        </p:nvSpPr>
        <p:spPr>
          <a:xfrm>
            <a:off x="838200" y="3604355"/>
            <a:ext cx="5291095"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Then, we store and create the shader</a:t>
            </a:r>
          </a:p>
        </p:txBody>
      </p:sp>
      <p:sp>
        <p:nvSpPr>
          <p:cNvPr id="11" name="Accolade ouvrante 10">
            <a:extLst>
              <a:ext uri="{FF2B5EF4-FFF2-40B4-BE49-F238E27FC236}">
                <a16:creationId xmlns:a16="http://schemas.microsoft.com/office/drawing/2014/main" id="{8C7E3876-FA33-47AF-9ED6-8971C0AE9718}"/>
              </a:ext>
            </a:extLst>
          </p:cNvPr>
          <p:cNvSpPr/>
          <p:nvPr/>
        </p:nvSpPr>
        <p:spPr>
          <a:xfrm rot="16200000">
            <a:off x="10205786" y="3209686"/>
            <a:ext cx="54025" cy="1838224"/>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3" name="ZoneTexte 12">
            <a:extLst>
              <a:ext uri="{FF2B5EF4-FFF2-40B4-BE49-F238E27FC236}">
                <a16:creationId xmlns:a16="http://schemas.microsoft.com/office/drawing/2014/main" id="{B986BDDB-0229-47C3-8E87-66F2D184EBEB}"/>
              </a:ext>
            </a:extLst>
          </p:cNvPr>
          <p:cNvSpPr txBox="1"/>
          <p:nvPr/>
        </p:nvSpPr>
        <p:spPr>
          <a:xfrm>
            <a:off x="8696325" y="4292964"/>
            <a:ext cx="3308454" cy="369332"/>
          </a:xfrm>
          <a:prstGeom prst="rect">
            <a:avLst/>
          </a:prstGeom>
          <a:noFill/>
        </p:spPr>
        <p:txBody>
          <a:bodyPr wrap="square" rtlCol="0">
            <a:spAutoFit/>
          </a:bodyPr>
          <a:lstStyle/>
          <a:p>
            <a:r>
              <a:rPr lang="fr-CH" dirty="0">
                <a:solidFill>
                  <a:srgbClr val="FF0000"/>
                </a:solidFill>
              </a:rPr>
              <a:t>Type of </a:t>
            </a:r>
            <a:r>
              <a:rPr lang="fr-CH" dirty="0" err="1">
                <a:solidFill>
                  <a:srgbClr val="FF0000"/>
                </a:solidFill>
              </a:rPr>
              <a:t>shader</a:t>
            </a:r>
            <a:r>
              <a:rPr lang="fr-CH" dirty="0">
                <a:solidFill>
                  <a:srgbClr val="FF0000"/>
                </a:solidFill>
              </a:rPr>
              <a:t> </a:t>
            </a:r>
            <a:r>
              <a:rPr lang="fr-CH" dirty="0" err="1">
                <a:solidFill>
                  <a:srgbClr val="FF0000"/>
                </a:solidFill>
              </a:rPr>
              <a:t>we</a:t>
            </a:r>
            <a:r>
              <a:rPr lang="fr-CH" dirty="0">
                <a:solidFill>
                  <a:srgbClr val="FF0000"/>
                </a:solidFill>
              </a:rPr>
              <a:t> </a:t>
            </a:r>
            <a:r>
              <a:rPr lang="fr-CH" dirty="0" err="1">
                <a:solidFill>
                  <a:srgbClr val="FF0000"/>
                </a:solidFill>
              </a:rPr>
              <a:t>want</a:t>
            </a:r>
            <a:r>
              <a:rPr lang="fr-CH" dirty="0">
                <a:solidFill>
                  <a:srgbClr val="FF0000"/>
                </a:solidFill>
              </a:rPr>
              <a:t> to </a:t>
            </a:r>
            <a:r>
              <a:rPr lang="fr-CH" dirty="0" err="1">
                <a:solidFill>
                  <a:srgbClr val="FF0000"/>
                </a:solidFill>
              </a:rPr>
              <a:t>create</a:t>
            </a:r>
            <a:endParaRPr lang="fr-CH" dirty="0">
              <a:solidFill>
                <a:srgbClr val="FF0000"/>
              </a:solidFill>
            </a:endParaRPr>
          </a:p>
        </p:txBody>
      </p:sp>
      <p:pic>
        <p:nvPicPr>
          <p:cNvPr id="14" name="Image 13">
            <a:extLst>
              <a:ext uri="{FF2B5EF4-FFF2-40B4-BE49-F238E27FC236}">
                <a16:creationId xmlns:a16="http://schemas.microsoft.com/office/drawing/2014/main" id="{B5F98419-A087-47B6-A72B-6AF812BFF9D2}"/>
              </a:ext>
            </a:extLst>
          </p:cNvPr>
          <p:cNvPicPr>
            <a:picLocks noChangeAspect="1"/>
          </p:cNvPicPr>
          <p:nvPr/>
        </p:nvPicPr>
        <p:blipFill>
          <a:blip r:embed="rId5"/>
          <a:stretch>
            <a:fillRect/>
          </a:stretch>
        </p:blipFill>
        <p:spPr>
          <a:xfrm>
            <a:off x="4876800" y="5558533"/>
            <a:ext cx="6477000" cy="485775"/>
          </a:xfrm>
          <a:prstGeom prst="rect">
            <a:avLst/>
          </a:prstGeom>
        </p:spPr>
      </p:pic>
      <p:sp>
        <p:nvSpPr>
          <p:cNvPr id="16" name="Espace réservé du contenu 2">
            <a:extLst>
              <a:ext uri="{FF2B5EF4-FFF2-40B4-BE49-F238E27FC236}">
                <a16:creationId xmlns:a16="http://schemas.microsoft.com/office/drawing/2014/main" id="{B177D5A4-5F87-4F65-98C8-E0AFB2C691DC}"/>
              </a:ext>
            </a:extLst>
          </p:cNvPr>
          <p:cNvSpPr txBox="1">
            <a:spLocks/>
          </p:cNvSpPr>
          <p:nvPr/>
        </p:nvSpPr>
        <p:spPr>
          <a:xfrm>
            <a:off x="838200" y="4878862"/>
            <a:ext cx="4893297" cy="7022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Finally, we link the source code to the object and compile it</a:t>
            </a:r>
          </a:p>
        </p:txBody>
      </p:sp>
    </p:spTree>
    <p:extLst>
      <p:ext uri="{BB962C8B-B14F-4D97-AF65-F5344CB8AC3E}">
        <p14:creationId xmlns:p14="http://schemas.microsoft.com/office/powerpoint/2010/main" val="1066861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29</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Shader program</a:t>
            </a:r>
          </a:p>
        </p:txBody>
      </p:sp>
      <p:sp>
        <p:nvSpPr>
          <p:cNvPr id="2" name="Espace réservé du contenu 2">
            <a:extLst>
              <a:ext uri="{FF2B5EF4-FFF2-40B4-BE49-F238E27FC236}">
                <a16:creationId xmlns:a16="http://schemas.microsoft.com/office/drawing/2014/main" id="{12289B56-1CD8-4745-95BE-D2E892E2A7BE}"/>
              </a:ext>
            </a:extLst>
          </p:cNvPr>
          <p:cNvSpPr txBox="1">
            <a:spLocks/>
          </p:cNvSpPr>
          <p:nvPr/>
        </p:nvSpPr>
        <p:spPr>
          <a:xfrm>
            <a:off x="838200" y="1904927"/>
            <a:ext cx="4327689"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First, we create a program object</a:t>
            </a:r>
          </a:p>
        </p:txBody>
      </p:sp>
      <p:pic>
        <p:nvPicPr>
          <p:cNvPr id="3" name="Image 2">
            <a:extLst>
              <a:ext uri="{FF2B5EF4-FFF2-40B4-BE49-F238E27FC236}">
                <a16:creationId xmlns:a16="http://schemas.microsoft.com/office/drawing/2014/main" id="{DBF99951-2533-4BD6-A0D0-015CCA9E974A}"/>
              </a:ext>
            </a:extLst>
          </p:cNvPr>
          <p:cNvPicPr>
            <a:picLocks noChangeAspect="1"/>
          </p:cNvPicPr>
          <p:nvPr/>
        </p:nvPicPr>
        <p:blipFill>
          <a:blip r:embed="rId3"/>
          <a:stretch>
            <a:fillRect/>
          </a:stretch>
        </p:blipFill>
        <p:spPr>
          <a:xfrm>
            <a:off x="7026113" y="1923162"/>
            <a:ext cx="3819525" cy="504825"/>
          </a:xfrm>
          <a:prstGeom prst="rect">
            <a:avLst/>
          </a:prstGeom>
        </p:spPr>
      </p:pic>
      <p:pic>
        <p:nvPicPr>
          <p:cNvPr id="7" name="Image 6">
            <a:extLst>
              <a:ext uri="{FF2B5EF4-FFF2-40B4-BE49-F238E27FC236}">
                <a16:creationId xmlns:a16="http://schemas.microsoft.com/office/drawing/2014/main" id="{CF027BCC-7E85-4413-83A5-F350FB85E37B}"/>
              </a:ext>
            </a:extLst>
          </p:cNvPr>
          <p:cNvPicPr>
            <a:picLocks noChangeAspect="1"/>
          </p:cNvPicPr>
          <p:nvPr/>
        </p:nvPicPr>
        <p:blipFill>
          <a:blip r:embed="rId4"/>
          <a:stretch>
            <a:fillRect/>
          </a:stretch>
        </p:blipFill>
        <p:spPr>
          <a:xfrm>
            <a:off x="6559876" y="3147713"/>
            <a:ext cx="5067300" cy="723900"/>
          </a:xfrm>
          <a:prstGeom prst="rect">
            <a:avLst/>
          </a:prstGeom>
        </p:spPr>
      </p:pic>
      <p:sp>
        <p:nvSpPr>
          <p:cNvPr id="9" name="Espace réservé du contenu 2">
            <a:extLst>
              <a:ext uri="{FF2B5EF4-FFF2-40B4-BE49-F238E27FC236}">
                <a16:creationId xmlns:a16="http://schemas.microsoft.com/office/drawing/2014/main" id="{C86EE0C8-08C6-453A-AA77-7F3FADF9D180}"/>
              </a:ext>
            </a:extLst>
          </p:cNvPr>
          <p:cNvSpPr txBox="1">
            <a:spLocks/>
          </p:cNvSpPr>
          <p:nvPr/>
        </p:nvSpPr>
        <p:spPr>
          <a:xfrm>
            <a:off x="838200" y="3119959"/>
            <a:ext cx="5448300" cy="7794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We attach the previously compiled shaders to the program object and link them</a:t>
            </a:r>
          </a:p>
        </p:txBody>
      </p:sp>
      <p:pic>
        <p:nvPicPr>
          <p:cNvPr id="10" name="Image 9">
            <a:extLst>
              <a:ext uri="{FF2B5EF4-FFF2-40B4-BE49-F238E27FC236}">
                <a16:creationId xmlns:a16="http://schemas.microsoft.com/office/drawing/2014/main" id="{F4AA1483-8269-4393-BA1E-17FA20BE98D1}"/>
              </a:ext>
            </a:extLst>
          </p:cNvPr>
          <p:cNvPicPr>
            <a:picLocks noChangeAspect="1"/>
          </p:cNvPicPr>
          <p:nvPr/>
        </p:nvPicPr>
        <p:blipFill>
          <a:blip r:embed="rId5"/>
          <a:stretch>
            <a:fillRect/>
          </a:stretch>
        </p:blipFill>
        <p:spPr>
          <a:xfrm>
            <a:off x="7381829" y="4796221"/>
            <a:ext cx="3190875" cy="314325"/>
          </a:xfrm>
          <a:prstGeom prst="rect">
            <a:avLst/>
          </a:prstGeom>
        </p:spPr>
      </p:pic>
      <p:sp>
        <p:nvSpPr>
          <p:cNvPr id="12" name="Espace réservé du contenu 2">
            <a:extLst>
              <a:ext uri="{FF2B5EF4-FFF2-40B4-BE49-F238E27FC236}">
                <a16:creationId xmlns:a16="http://schemas.microsoft.com/office/drawing/2014/main" id="{0E1F4169-4A72-4E1D-8A32-0E139116F4BA}"/>
              </a:ext>
            </a:extLst>
          </p:cNvPr>
          <p:cNvSpPr txBox="1">
            <a:spLocks/>
          </p:cNvSpPr>
          <p:nvPr/>
        </p:nvSpPr>
        <p:spPr>
          <a:xfrm>
            <a:off x="838200" y="4519491"/>
            <a:ext cx="4808456" cy="7794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We can now activate this program to render and draw an object</a:t>
            </a:r>
          </a:p>
        </p:txBody>
      </p:sp>
      <p:sp>
        <p:nvSpPr>
          <p:cNvPr id="14" name="Espace réservé du contenu 2">
            <a:extLst>
              <a:ext uri="{FF2B5EF4-FFF2-40B4-BE49-F238E27FC236}">
                <a16:creationId xmlns:a16="http://schemas.microsoft.com/office/drawing/2014/main" id="{F53FF870-377F-45A1-B289-ED2565E26349}"/>
              </a:ext>
            </a:extLst>
          </p:cNvPr>
          <p:cNvSpPr txBox="1">
            <a:spLocks/>
          </p:cNvSpPr>
          <p:nvPr/>
        </p:nvSpPr>
        <p:spPr>
          <a:xfrm>
            <a:off x="838200" y="5922939"/>
            <a:ext cx="5257800" cy="7794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Final step is to delete our shader objects</a:t>
            </a:r>
          </a:p>
        </p:txBody>
      </p:sp>
      <p:pic>
        <p:nvPicPr>
          <p:cNvPr id="15" name="Image 14">
            <a:extLst>
              <a:ext uri="{FF2B5EF4-FFF2-40B4-BE49-F238E27FC236}">
                <a16:creationId xmlns:a16="http://schemas.microsoft.com/office/drawing/2014/main" id="{91302BBA-CC46-4610-A86F-85E7F35ECE73}"/>
              </a:ext>
            </a:extLst>
          </p:cNvPr>
          <p:cNvPicPr>
            <a:picLocks noChangeAspect="1"/>
          </p:cNvPicPr>
          <p:nvPr/>
        </p:nvPicPr>
        <p:blipFill>
          <a:blip r:embed="rId6"/>
          <a:stretch>
            <a:fillRect/>
          </a:stretch>
        </p:blipFill>
        <p:spPr>
          <a:xfrm>
            <a:off x="7253242" y="5922939"/>
            <a:ext cx="3448050" cy="514350"/>
          </a:xfrm>
          <a:prstGeom prst="rect">
            <a:avLst/>
          </a:prstGeom>
        </p:spPr>
      </p:pic>
    </p:spTree>
    <p:extLst>
      <p:ext uri="{BB962C8B-B14F-4D97-AF65-F5344CB8AC3E}">
        <p14:creationId xmlns:p14="http://schemas.microsoft.com/office/powerpoint/2010/main" val="341128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Shaders in the Graphics Processing Unit</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a:t>
            </a:fld>
            <a:endParaRPr lang="fr-FR"/>
          </a:p>
        </p:txBody>
      </p:sp>
      <p:sp>
        <p:nvSpPr>
          <p:cNvPr id="7" name="Espace réservé du contenu 2">
            <a:extLst>
              <a:ext uri="{FF2B5EF4-FFF2-40B4-BE49-F238E27FC236}">
                <a16:creationId xmlns:a16="http://schemas.microsoft.com/office/drawing/2014/main" id="{E76E882B-C32A-4284-8F69-192DE7DBC361}"/>
              </a:ext>
            </a:extLst>
          </p:cNvPr>
          <p:cNvSpPr>
            <a:spLocks noGrp="1"/>
          </p:cNvSpPr>
          <p:nvPr>
            <p:ph idx="1"/>
          </p:nvPr>
        </p:nvSpPr>
        <p:spPr>
          <a:xfrm>
            <a:off x="798746" y="5208674"/>
            <a:ext cx="10594508" cy="571629"/>
          </a:xfrm>
        </p:spPr>
        <p:txBody>
          <a:bodyPr>
            <a:noAutofit/>
          </a:bodyPr>
          <a:lstStyle/>
          <a:p>
            <a:pPr marL="0" indent="0" algn="ctr">
              <a:buNone/>
            </a:pPr>
            <a:r>
              <a:rPr lang="en-US" sz="2400" dirty="0">
                <a:solidFill>
                  <a:schemeClr val="tx1">
                    <a:lumMod val="65000"/>
                    <a:lumOff val="35000"/>
                  </a:schemeClr>
                </a:solidFill>
                <a:latin typeface="+mj-lt"/>
              </a:rPr>
              <a:t>Shaders are executed by the GPU &amp; are good to be executed in parallel </a:t>
            </a:r>
          </a:p>
        </p:txBody>
      </p:sp>
      <p:pic>
        <p:nvPicPr>
          <p:cNvPr id="5" name="Image 4">
            <a:extLst>
              <a:ext uri="{FF2B5EF4-FFF2-40B4-BE49-F238E27FC236}">
                <a16:creationId xmlns:a16="http://schemas.microsoft.com/office/drawing/2014/main" id="{EC9F567D-3AA1-4585-A723-8B5E25CFB4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511" y="1690688"/>
            <a:ext cx="5508978" cy="3098800"/>
          </a:xfrm>
          <a:prstGeom prst="rect">
            <a:avLst/>
          </a:prstGeom>
        </p:spPr>
      </p:pic>
      <p:sp>
        <p:nvSpPr>
          <p:cNvPr id="8" name="Espace réservé du contenu 2">
            <a:extLst>
              <a:ext uri="{FF2B5EF4-FFF2-40B4-BE49-F238E27FC236}">
                <a16:creationId xmlns:a16="http://schemas.microsoft.com/office/drawing/2014/main" id="{E8DFCD1E-FFF1-44A0-9C30-8DC0A395440A}"/>
              </a:ext>
            </a:extLst>
          </p:cNvPr>
          <p:cNvSpPr txBox="1">
            <a:spLocks/>
          </p:cNvSpPr>
          <p:nvPr/>
        </p:nvSpPr>
        <p:spPr>
          <a:xfrm>
            <a:off x="798746" y="5763976"/>
            <a:ext cx="10594508" cy="712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Sending data to the GPU goes through the </a:t>
            </a:r>
            <a:r>
              <a:rPr lang="en-US" sz="2400" dirty="0">
                <a:solidFill>
                  <a:srgbClr val="FF0000"/>
                </a:solidFill>
                <a:latin typeface="+mj-lt"/>
              </a:rPr>
              <a:t>PCI</a:t>
            </a:r>
            <a:r>
              <a:rPr lang="en-US" sz="2400" dirty="0">
                <a:solidFill>
                  <a:schemeClr val="tx1">
                    <a:lumMod val="65000"/>
                    <a:lumOff val="35000"/>
                  </a:schemeClr>
                </a:solidFill>
                <a:latin typeface="+mj-lt"/>
              </a:rPr>
              <a:t>, it is relatively slow</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&amp; CPU/GPU must be synchronized</a:t>
            </a:r>
          </a:p>
        </p:txBody>
      </p:sp>
      <p:sp>
        <p:nvSpPr>
          <p:cNvPr id="9" name="Rectangle 8">
            <a:extLst>
              <a:ext uri="{FF2B5EF4-FFF2-40B4-BE49-F238E27FC236}">
                <a16:creationId xmlns:a16="http://schemas.microsoft.com/office/drawing/2014/main" id="{EEB5294D-FB02-4139-A3CD-B8DB344F796C}"/>
              </a:ext>
            </a:extLst>
          </p:cNvPr>
          <p:cNvSpPr/>
          <p:nvPr/>
        </p:nvSpPr>
        <p:spPr>
          <a:xfrm>
            <a:off x="5822624" y="3610466"/>
            <a:ext cx="254522" cy="58040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063345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30</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Uniforms variables</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2769917" y="2310222"/>
            <a:ext cx="66521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Useful to pass data from the application on the CPU to the shaders on the GPU	</a:t>
            </a:r>
          </a:p>
        </p:txBody>
      </p:sp>
      <p:sp>
        <p:nvSpPr>
          <p:cNvPr id="2" name="Espace réservé du contenu 2">
            <a:extLst>
              <a:ext uri="{FF2B5EF4-FFF2-40B4-BE49-F238E27FC236}">
                <a16:creationId xmlns:a16="http://schemas.microsoft.com/office/drawing/2014/main" id="{63B7C3DA-84E4-45F0-960D-7A117B0ABA71}"/>
              </a:ext>
            </a:extLst>
          </p:cNvPr>
          <p:cNvSpPr txBox="1">
            <a:spLocks/>
          </p:cNvSpPr>
          <p:nvPr/>
        </p:nvSpPr>
        <p:spPr>
          <a:xfrm>
            <a:off x="2769917" y="3346356"/>
            <a:ext cx="66521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These are global variables	</a:t>
            </a:r>
          </a:p>
        </p:txBody>
      </p:sp>
      <p:sp>
        <p:nvSpPr>
          <p:cNvPr id="9" name="Titre 1">
            <a:extLst>
              <a:ext uri="{FF2B5EF4-FFF2-40B4-BE49-F238E27FC236}">
                <a16:creationId xmlns:a16="http://schemas.microsoft.com/office/drawing/2014/main" id="{4977BD90-9309-40E5-8260-78C2DFEAF65C}"/>
              </a:ext>
            </a:extLst>
          </p:cNvPr>
          <p:cNvSpPr txBox="1">
            <a:spLocks/>
          </p:cNvSpPr>
          <p:nvPr/>
        </p:nvSpPr>
        <p:spPr>
          <a:xfrm>
            <a:off x="838200" y="4846945"/>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Sample code:</a:t>
            </a:r>
          </a:p>
        </p:txBody>
      </p:sp>
      <p:grpSp>
        <p:nvGrpSpPr>
          <p:cNvPr id="8" name="Groupe 7">
            <a:extLst>
              <a:ext uri="{FF2B5EF4-FFF2-40B4-BE49-F238E27FC236}">
                <a16:creationId xmlns:a16="http://schemas.microsoft.com/office/drawing/2014/main" id="{A8048DF7-3277-4C8B-A510-D19DC9461EC5}"/>
              </a:ext>
            </a:extLst>
          </p:cNvPr>
          <p:cNvGrpSpPr/>
          <p:nvPr/>
        </p:nvGrpSpPr>
        <p:grpSpPr>
          <a:xfrm>
            <a:off x="6556637" y="4348060"/>
            <a:ext cx="4123932" cy="1973860"/>
            <a:chOff x="6556637" y="4348060"/>
            <a:chExt cx="4123932" cy="1973860"/>
          </a:xfrm>
        </p:grpSpPr>
        <p:sp>
          <p:nvSpPr>
            <p:cNvPr id="6" name="Rectangle 5">
              <a:extLst>
                <a:ext uri="{FF2B5EF4-FFF2-40B4-BE49-F238E27FC236}">
                  <a16:creationId xmlns:a16="http://schemas.microsoft.com/office/drawing/2014/main" id="{4BB1B0D7-642A-49A9-A514-C2255A0D800E}"/>
                </a:ext>
              </a:extLst>
            </p:cNvPr>
            <p:cNvSpPr/>
            <p:nvPr/>
          </p:nvSpPr>
          <p:spPr>
            <a:xfrm>
              <a:off x="6556637" y="4348060"/>
              <a:ext cx="4123932" cy="1973860"/>
            </a:xfrm>
            <a:prstGeom prst="rect">
              <a:avLst/>
            </a:prstGeom>
            <a:solidFill>
              <a:srgbClr val="282B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7" name="Image 6">
              <a:extLst>
                <a:ext uri="{FF2B5EF4-FFF2-40B4-BE49-F238E27FC236}">
                  <a16:creationId xmlns:a16="http://schemas.microsoft.com/office/drawing/2014/main" id="{68557F5C-427D-4515-8698-7FF5598C579A}"/>
                </a:ext>
              </a:extLst>
            </p:cNvPr>
            <p:cNvPicPr>
              <a:picLocks noChangeAspect="1"/>
            </p:cNvPicPr>
            <p:nvPr/>
          </p:nvPicPr>
          <p:blipFill>
            <a:blip r:embed="rId3"/>
            <a:stretch>
              <a:fillRect/>
            </a:stretch>
          </p:blipFill>
          <p:spPr>
            <a:xfrm>
              <a:off x="6660332" y="4382490"/>
              <a:ext cx="3448050" cy="1905000"/>
            </a:xfrm>
            <a:prstGeom prst="rect">
              <a:avLst/>
            </a:prstGeom>
          </p:spPr>
        </p:pic>
        <p:cxnSp>
          <p:nvCxnSpPr>
            <p:cNvPr id="10" name="Connecteur droit 9">
              <a:extLst>
                <a:ext uri="{FF2B5EF4-FFF2-40B4-BE49-F238E27FC236}">
                  <a16:creationId xmlns:a16="http://schemas.microsoft.com/office/drawing/2014/main" id="{C1890F90-280D-4CC9-83A9-0D7D277F1519}"/>
                </a:ext>
              </a:extLst>
            </p:cNvPr>
            <p:cNvCxnSpPr>
              <a:cxnSpLocks/>
            </p:cNvCxnSpPr>
            <p:nvPr/>
          </p:nvCxnSpPr>
          <p:spPr>
            <a:xfrm>
              <a:off x="6749593" y="5269165"/>
              <a:ext cx="7729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 name="Connecteur droit avec flèche 10">
            <a:extLst>
              <a:ext uri="{FF2B5EF4-FFF2-40B4-BE49-F238E27FC236}">
                <a16:creationId xmlns:a16="http://schemas.microsoft.com/office/drawing/2014/main" id="{F8F3FD21-30C5-4043-A256-B6B6C3DE3AAF}"/>
              </a:ext>
            </a:extLst>
          </p:cNvPr>
          <p:cNvCxnSpPr>
            <a:cxnSpLocks/>
          </p:cNvCxnSpPr>
          <p:nvPr/>
        </p:nvCxnSpPr>
        <p:spPr>
          <a:xfrm flipV="1">
            <a:off x="5959185" y="5269338"/>
            <a:ext cx="497185" cy="2651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A6A8807F-8869-4EE7-9308-5AA69545B714}"/>
              </a:ext>
            </a:extLst>
          </p:cNvPr>
          <p:cNvSpPr txBox="1"/>
          <p:nvPr/>
        </p:nvSpPr>
        <p:spPr>
          <a:xfrm>
            <a:off x="3360416" y="5640231"/>
            <a:ext cx="2743189" cy="369332"/>
          </a:xfrm>
          <a:prstGeom prst="rect">
            <a:avLst/>
          </a:prstGeom>
          <a:noFill/>
        </p:spPr>
        <p:txBody>
          <a:bodyPr wrap="square" rtlCol="0">
            <a:spAutoFit/>
          </a:bodyPr>
          <a:lstStyle/>
          <a:p>
            <a:pPr algn="ctr"/>
            <a:r>
              <a:rPr lang="fr-CH" dirty="0">
                <a:solidFill>
                  <a:srgbClr val="FF0000"/>
                </a:solidFill>
              </a:rPr>
              <a:t>Usage of </a:t>
            </a:r>
            <a:r>
              <a:rPr lang="fr-CH" dirty="0" err="1">
                <a:solidFill>
                  <a:srgbClr val="FF0000"/>
                </a:solidFill>
              </a:rPr>
              <a:t>uniform</a:t>
            </a:r>
            <a:r>
              <a:rPr lang="fr-CH" dirty="0">
                <a:solidFill>
                  <a:srgbClr val="FF0000"/>
                </a:solidFill>
              </a:rPr>
              <a:t> keyword</a:t>
            </a:r>
          </a:p>
        </p:txBody>
      </p:sp>
      <p:pic>
        <p:nvPicPr>
          <p:cNvPr id="14" name="Graphique 13" descr="Globe">
            <a:extLst>
              <a:ext uri="{FF2B5EF4-FFF2-40B4-BE49-F238E27FC236}">
                <a16:creationId xmlns:a16="http://schemas.microsoft.com/office/drawing/2014/main" id="{80EC3DF7-C92C-4077-88BD-DFD7010B4C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62640" y="2683984"/>
            <a:ext cx="1062086" cy="1062086"/>
          </a:xfrm>
          <a:prstGeom prst="rect">
            <a:avLst/>
          </a:prstGeom>
        </p:spPr>
      </p:pic>
    </p:spTree>
    <p:extLst>
      <p:ext uri="{BB962C8B-B14F-4D97-AF65-F5344CB8AC3E}">
        <p14:creationId xmlns:p14="http://schemas.microsoft.com/office/powerpoint/2010/main" val="319714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7BB3DB0-284A-40F6-96AF-3885DA6CE2B8}"/>
              </a:ext>
            </a:extLst>
          </p:cNvPr>
          <p:cNvPicPr>
            <a:picLocks noChangeAspect="1"/>
          </p:cNvPicPr>
          <p:nvPr/>
        </p:nvPicPr>
        <p:blipFill>
          <a:blip r:embed="rId3"/>
          <a:stretch>
            <a:fillRect/>
          </a:stretch>
        </p:blipFill>
        <p:spPr>
          <a:xfrm>
            <a:off x="1123784" y="2767428"/>
            <a:ext cx="1483638" cy="1483638"/>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31</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Alpha test</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3392486" y="5503337"/>
            <a:ext cx="6449098" cy="7267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Then, checks for alpha values (opacity of an object) &amp; blends the objects</a:t>
            </a:r>
          </a:p>
        </p:txBody>
      </p:sp>
      <p:sp>
        <p:nvSpPr>
          <p:cNvPr id="7" name="Espace réservé du contenu 2">
            <a:extLst>
              <a:ext uri="{FF2B5EF4-FFF2-40B4-BE49-F238E27FC236}">
                <a16:creationId xmlns:a16="http://schemas.microsoft.com/office/drawing/2014/main" id="{77108098-EF64-404F-A788-BF80FFB85DD6}"/>
              </a:ext>
            </a:extLst>
          </p:cNvPr>
          <p:cNvSpPr txBox="1">
            <a:spLocks/>
          </p:cNvSpPr>
          <p:nvPr/>
        </p:nvSpPr>
        <p:spPr>
          <a:xfrm>
            <a:off x="3392487" y="1647895"/>
            <a:ext cx="7712682"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Checks the corresponding depth value of a fragment to see if the resulting fragment is </a:t>
            </a:r>
            <a:r>
              <a:rPr lang="en-US" sz="2400" dirty="0">
                <a:solidFill>
                  <a:schemeClr val="accent6"/>
                </a:solidFill>
                <a:latin typeface="+mj-lt"/>
              </a:rPr>
              <a:t>in front </a:t>
            </a:r>
            <a:r>
              <a:rPr lang="en-US" sz="2400" dirty="0">
                <a:solidFill>
                  <a:schemeClr val="tx1">
                    <a:lumMod val="65000"/>
                    <a:lumOff val="35000"/>
                  </a:schemeClr>
                </a:solidFill>
                <a:latin typeface="+mj-lt"/>
              </a:rPr>
              <a:t>or </a:t>
            </a:r>
            <a:r>
              <a:rPr lang="en-US" sz="2400" dirty="0">
                <a:solidFill>
                  <a:srgbClr val="FF0000"/>
                </a:solidFill>
                <a:latin typeface="+mj-lt"/>
              </a:rPr>
              <a:t>behind</a:t>
            </a:r>
            <a:r>
              <a:rPr lang="en-US" sz="2400" dirty="0">
                <a:solidFill>
                  <a:schemeClr val="tx1">
                    <a:lumMod val="65000"/>
                    <a:lumOff val="35000"/>
                  </a:schemeClr>
                </a:solidFill>
                <a:latin typeface="+mj-lt"/>
              </a:rPr>
              <a:t> another one</a:t>
            </a:r>
          </a:p>
        </p:txBody>
      </p:sp>
      <p:cxnSp>
        <p:nvCxnSpPr>
          <p:cNvPr id="9" name="Connecteur : en angle 8">
            <a:extLst>
              <a:ext uri="{FF2B5EF4-FFF2-40B4-BE49-F238E27FC236}">
                <a16:creationId xmlns:a16="http://schemas.microsoft.com/office/drawing/2014/main" id="{BF584D1F-B956-4A21-B7F5-E1A68FB63862}"/>
              </a:ext>
            </a:extLst>
          </p:cNvPr>
          <p:cNvCxnSpPr/>
          <p:nvPr/>
        </p:nvCxnSpPr>
        <p:spPr>
          <a:xfrm rot="10800000" flipV="1">
            <a:off x="6513923" y="2399813"/>
            <a:ext cx="518474" cy="292231"/>
          </a:xfrm>
          <a:prstGeom prst="bentConnector3">
            <a:avLst>
              <a:gd name="adj1" fmla="val 4132"/>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 en angle 11">
            <a:extLst>
              <a:ext uri="{FF2B5EF4-FFF2-40B4-BE49-F238E27FC236}">
                <a16:creationId xmlns:a16="http://schemas.microsoft.com/office/drawing/2014/main" id="{13E242B0-D4B5-4564-B331-9D7C92CF6FB6}"/>
              </a:ext>
            </a:extLst>
          </p:cNvPr>
          <p:cNvCxnSpPr>
            <a:cxnSpLocks/>
          </p:cNvCxnSpPr>
          <p:nvPr/>
        </p:nvCxnSpPr>
        <p:spPr>
          <a:xfrm rot="10800000" flipH="1" flipV="1">
            <a:off x="8218781" y="2399812"/>
            <a:ext cx="518474" cy="292231"/>
          </a:xfrm>
          <a:prstGeom prst="bentConnector3">
            <a:avLst>
              <a:gd name="adj1" fmla="val 413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space réservé du contenu 2">
            <a:extLst>
              <a:ext uri="{FF2B5EF4-FFF2-40B4-BE49-F238E27FC236}">
                <a16:creationId xmlns:a16="http://schemas.microsoft.com/office/drawing/2014/main" id="{8D4CFC4F-7DB7-4D9E-86A3-2B9F1C330E1C}"/>
              </a:ext>
            </a:extLst>
          </p:cNvPr>
          <p:cNvSpPr txBox="1">
            <a:spLocks/>
          </p:cNvSpPr>
          <p:nvPr/>
        </p:nvSpPr>
        <p:spPr>
          <a:xfrm>
            <a:off x="8794980" y="2535252"/>
            <a:ext cx="1619156" cy="416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rgbClr val="FF0000"/>
                </a:solidFill>
                <a:latin typeface="+mj-lt"/>
              </a:rPr>
              <a:t>DISCARDED</a:t>
            </a:r>
          </a:p>
        </p:txBody>
      </p:sp>
      <p:sp>
        <p:nvSpPr>
          <p:cNvPr id="16" name="Espace réservé du contenu 2">
            <a:extLst>
              <a:ext uri="{FF2B5EF4-FFF2-40B4-BE49-F238E27FC236}">
                <a16:creationId xmlns:a16="http://schemas.microsoft.com/office/drawing/2014/main" id="{70D5F009-E62C-4AA6-9A48-3FCB2CB6697E}"/>
              </a:ext>
            </a:extLst>
          </p:cNvPr>
          <p:cNvSpPr txBox="1">
            <a:spLocks/>
          </p:cNvSpPr>
          <p:nvPr/>
        </p:nvSpPr>
        <p:spPr>
          <a:xfrm>
            <a:off x="4561499" y="2535252"/>
            <a:ext cx="2107857" cy="416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solidFill>
                  <a:schemeClr val="accent6"/>
                </a:solidFill>
                <a:latin typeface="+mj-lt"/>
              </a:rPr>
              <a:t>NOT DISCARDED</a:t>
            </a:r>
          </a:p>
        </p:txBody>
      </p:sp>
      <p:sp>
        <p:nvSpPr>
          <p:cNvPr id="18" name="Espace réservé du contenu 2">
            <a:extLst>
              <a:ext uri="{FF2B5EF4-FFF2-40B4-BE49-F238E27FC236}">
                <a16:creationId xmlns:a16="http://schemas.microsoft.com/office/drawing/2014/main" id="{89058480-C18A-4144-A9BC-6F3B72058D44}"/>
              </a:ext>
            </a:extLst>
          </p:cNvPr>
          <p:cNvSpPr txBox="1">
            <a:spLocks/>
          </p:cNvSpPr>
          <p:nvPr/>
        </p:nvSpPr>
        <p:spPr>
          <a:xfrm>
            <a:off x="3392486" y="3585522"/>
            <a:ext cx="7825411"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Done with the depth testing using a </a:t>
            </a:r>
            <a:r>
              <a:rPr lang="en-US" sz="2400" dirty="0">
                <a:solidFill>
                  <a:schemeClr val="accent1"/>
                </a:solidFill>
                <a:latin typeface="+mj-lt"/>
              </a:rPr>
              <a:t>Z-buffer</a:t>
            </a:r>
            <a:r>
              <a:rPr lang="en-US" sz="2400" dirty="0">
                <a:solidFill>
                  <a:schemeClr val="tx1">
                    <a:lumMod val="65000"/>
                    <a:lumOff val="35000"/>
                  </a:schemeClr>
                </a:solidFill>
                <a:latin typeface="+mj-lt"/>
              </a:rPr>
              <a:t> (in which the depth value of the fragments is stored)</a:t>
            </a:r>
          </a:p>
        </p:txBody>
      </p:sp>
      <p:pic>
        <p:nvPicPr>
          <p:cNvPr id="19" name="Image 18">
            <a:extLst>
              <a:ext uri="{FF2B5EF4-FFF2-40B4-BE49-F238E27FC236}">
                <a16:creationId xmlns:a16="http://schemas.microsoft.com/office/drawing/2014/main" id="{E88BF837-341C-4FAE-B4A1-BA2BC7A8F02C}"/>
              </a:ext>
            </a:extLst>
          </p:cNvPr>
          <p:cNvPicPr>
            <a:picLocks noChangeAspect="1"/>
          </p:cNvPicPr>
          <p:nvPr/>
        </p:nvPicPr>
        <p:blipFill>
          <a:blip r:embed="rId4"/>
          <a:stretch>
            <a:fillRect/>
          </a:stretch>
        </p:blipFill>
        <p:spPr>
          <a:xfrm>
            <a:off x="5876925" y="4502032"/>
            <a:ext cx="2733675" cy="304800"/>
          </a:xfrm>
          <a:prstGeom prst="rect">
            <a:avLst/>
          </a:prstGeom>
        </p:spPr>
      </p:pic>
    </p:spTree>
    <p:extLst>
      <p:ext uri="{BB962C8B-B14F-4D97-AF65-F5344CB8AC3E}">
        <p14:creationId xmlns:p14="http://schemas.microsoft.com/office/powerpoint/2010/main" val="2262969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7BB3DB0-284A-40F6-96AF-3885DA6CE2B8}"/>
              </a:ext>
            </a:extLst>
          </p:cNvPr>
          <p:cNvPicPr>
            <a:picLocks noChangeAspect="1"/>
          </p:cNvPicPr>
          <p:nvPr/>
        </p:nvPicPr>
        <p:blipFill>
          <a:blip r:embed="rId3"/>
          <a:stretch>
            <a:fillRect/>
          </a:stretch>
        </p:blipFill>
        <p:spPr>
          <a:xfrm>
            <a:off x="1123784" y="2767428"/>
            <a:ext cx="1483638" cy="1483638"/>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32</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Color Blending</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4297853" y="3092647"/>
            <a:ext cx="5684347"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 technique of gently blending two or more colors to create a gradual transition</a:t>
            </a:r>
          </a:p>
        </p:txBody>
      </p:sp>
    </p:spTree>
    <p:extLst>
      <p:ext uri="{BB962C8B-B14F-4D97-AF65-F5344CB8AC3E}">
        <p14:creationId xmlns:p14="http://schemas.microsoft.com/office/powerpoint/2010/main" val="4027075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33</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 of a blending function</a:t>
            </a:r>
          </a:p>
        </p:txBody>
      </p:sp>
      <p:sp>
        <p:nvSpPr>
          <p:cNvPr id="2" name="Espace réservé du contenu 2">
            <a:extLst>
              <a:ext uri="{FF2B5EF4-FFF2-40B4-BE49-F238E27FC236}">
                <a16:creationId xmlns:a16="http://schemas.microsoft.com/office/drawing/2014/main" id="{74EE26B5-2C72-418D-A6F1-20C65F29181F}"/>
              </a:ext>
            </a:extLst>
          </p:cNvPr>
          <p:cNvSpPr txBox="1">
            <a:spLocks/>
          </p:cNvSpPr>
          <p:nvPr/>
        </p:nvSpPr>
        <p:spPr>
          <a:xfrm>
            <a:off x="838200" y="1679144"/>
            <a:ext cx="6503513"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First, we have to enable the OpenGL functionality</a:t>
            </a:r>
          </a:p>
        </p:txBody>
      </p:sp>
      <p:pic>
        <p:nvPicPr>
          <p:cNvPr id="3" name="Image 2">
            <a:extLst>
              <a:ext uri="{FF2B5EF4-FFF2-40B4-BE49-F238E27FC236}">
                <a16:creationId xmlns:a16="http://schemas.microsoft.com/office/drawing/2014/main" id="{3DEA552F-DB85-4E38-A6F5-F4B8E2AB6013}"/>
              </a:ext>
            </a:extLst>
          </p:cNvPr>
          <p:cNvPicPr>
            <a:picLocks noChangeAspect="1"/>
          </p:cNvPicPr>
          <p:nvPr/>
        </p:nvPicPr>
        <p:blipFill>
          <a:blip r:embed="rId3"/>
          <a:stretch>
            <a:fillRect/>
          </a:stretch>
        </p:blipFill>
        <p:spPr>
          <a:xfrm>
            <a:off x="7762875" y="1716852"/>
            <a:ext cx="2219325" cy="342900"/>
          </a:xfrm>
          <a:prstGeom prst="rect">
            <a:avLst/>
          </a:prstGeom>
        </p:spPr>
      </p:pic>
      <p:pic>
        <p:nvPicPr>
          <p:cNvPr id="6" name="Image 5">
            <a:extLst>
              <a:ext uri="{FF2B5EF4-FFF2-40B4-BE49-F238E27FC236}">
                <a16:creationId xmlns:a16="http://schemas.microsoft.com/office/drawing/2014/main" id="{9D362B30-D216-472C-AB07-E3B308E798D1}"/>
              </a:ext>
            </a:extLst>
          </p:cNvPr>
          <p:cNvPicPr>
            <a:picLocks noChangeAspect="1"/>
          </p:cNvPicPr>
          <p:nvPr/>
        </p:nvPicPr>
        <p:blipFill>
          <a:blip r:embed="rId4"/>
          <a:stretch>
            <a:fillRect/>
          </a:stretch>
        </p:blipFill>
        <p:spPr>
          <a:xfrm>
            <a:off x="3543300" y="3390246"/>
            <a:ext cx="5105400" cy="552450"/>
          </a:xfrm>
          <a:prstGeom prst="rect">
            <a:avLst/>
          </a:prstGeom>
        </p:spPr>
      </p:pic>
      <p:sp>
        <p:nvSpPr>
          <p:cNvPr id="7" name="Espace réservé du contenu 2">
            <a:extLst>
              <a:ext uri="{FF2B5EF4-FFF2-40B4-BE49-F238E27FC236}">
                <a16:creationId xmlns:a16="http://schemas.microsoft.com/office/drawing/2014/main" id="{FDFE2979-6AD6-4A14-A4D2-7B50E184CD07}"/>
              </a:ext>
            </a:extLst>
          </p:cNvPr>
          <p:cNvSpPr txBox="1">
            <a:spLocks/>
          </p:cNvSpPr>
          <p:nvPr/>
        </p:nvSpPr>
        <p:spPr>
          <a:xfrm>
            <a:off x="838199" y="2643921"/>
            <a:ext cx="6503513" cy="618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Then, blending can follow this equation:</a:t>
            </a:r>
          </a:p>
        </p:txBody>
      </p:sp>
      <p:cxnSp>
        <p:nvCxnSpPr>
          <p:cNvPr id="29" name="Connecteur droit 28">
            <a:extLst>
              <a:ext uri="{FF2B5EF4-FFF2-40B4-BE49-F238E27FC236}">
                <a16:creationId xmlns:a16="http://schemas.microsoft.com/office/drawing/2014/main" id="{6B9E8FFF-6A1F-446A-9647-52DF0017CD08}"/>
              </a:ext>
            </a:extLst>
          </p:cNvPr>
          <p:cNvCxnSpPr>
            <a:cxnSpLocks/>
          </p:cNvCxnSpPr>
          <p:nvPr/>
        </p:nvCxnSpPr>
        <p:spPr>
          <a:xfrm>
            <a:off x="3714161" y="3859670"/>
            <a:ext cx="58446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1EAF880B-2625-47CE-B4DA-8F701A2F483A}"/>
              </a:ext>
            </a:extLst>
          </p:cNvPr>
          <p:cNvCxnSpPr>
            <a:cxnSpLocks/>
          </p:cNvCxnSpPr>
          <p:nvPr/>
        </p:nvCxnSpPr>
        <p:spPr>
          <a:xfrm flipV="1">
            <a:off x="3215670" y="3996782"/>
            <a:ext cx="423754" cy="36680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a:extLst>
              <a:ext uri="{FF2B5EF4-FFF2-40B4-BE49-F238E27FC236}">
                <a16:creationId xmlns:a16="http://schemas.microsoft.com/office/drawing/2014/main" id="{F3962FC9-DDAF-4506-91B3-D9682EBFF833}"/>
              </a:ext>
            </a:extLst>
          </p:cNvPr>
          <p:cNvSpPr txBox="1"/>
          <p:nvPr/>
        </p:nvSpPr>
        <p:spPr>
          <a:xfrm>
            <a:off x="970972" y="4436914"/>
            <a:ext cx="2743189" cy="369332"/>
          </a:xfrm>
          <a:prstGeom prst="rect">
            <a:avLst/>
          </a:prstGeom>
          <a:noFill/>
        </p:spPr>
        <p:txBody>
          <a:bodyPr wrap="square" rtlCol="0">
            <a:spAutoFit/>
          </a:bodyPr>
          <a:lstStyle/>
          <a:p>
            <a:pPr algn="ctr"/>
            <a:r>
              <a:rPr lang="fr-CH" dirty="0">
                <a:solidFill>
                  <a:srgbClr val="00B0F0"/>
                </a:solidFill>
              </a:rPr>
              <a:t>Final </a:t>
            </a:r>
            <a:r>
              <a:rPr lang="fr-CH" dirty="0" err="1">
                <a:solidFill>
                  <a:srgbClr val="00B0F0"/>
                </a:solidFill>
              </a:rPr>
              <a:t>color</a:t>
            </a:r>
            <a:r>
              <a:rPr lang="fr-CH" dirty="0">
                <a:solidFill>
                  <a:srgbClr val="00B0F0"/>
                </a:solidFill>
              </a:rPr>
              <a:t> of the fragment</a:t>
            </a:r>
          </a:p>
        </p:txBody>
      </p:sp>
      <p:cxnSp>
        <p:nvCxnSpPr>
          <p:cNvPr id="34" name="Connecteur droit 33">
            <a:extLst>
              <a:ext uri="{FF2B5EF4-FFF2-40B4-BE49-F238E27FC236}">
                <a16:creationId xmlns:a16="http://schemas.microsoft.com/office/drawing/2014/main" id="{D2F7DBDE-FEC0-4954-B55A-4AE618D91CF1}"/>
              </a:ext>
            </a:extLst>
          </p:cNvPr>
          <p:cNvCxnSpPr>
            <a:cxnSpLocks/>
          </p:cNvCxnSpPr>
          <p:nvPr/>
        </p:nvCxnSpPr>
        <p:spPr>
          <a:xfrm>
            <a:off x="4664030" y="3859670"/>
            <a:ext cx="584461" cy="0"/>
          </a:xfrm>
          <a:prstGeom prst="line">
            <a:avLst/>
          </a:prstGeom>
          <a:ln w="38100">
            <a:solidFill>
              <a:srgbClr val="007A13"/>
            </a:solidFill>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00267312-BC45-4266-A190-D99B0102ABF1}"/>
              </a:ext>
            </a:extLst>
          </p:cNvPr>
          <p:cNvCxnSpPr>
            <a:cxnSpLocks/>
          </p:cNvCxnSpPr>
          <p:nvPr/>
        </p:nvCxnSpPr>
        <p:spPr>
          <a:xfrm flipV="1">
            <a:off x="4229045" y="4012049"/>
            <a:ext cx="606012" cy="868732"/>
          </a:xfrm>
          <a:prstGeom prst="straightConnector1">
            <a:avLst/>
          </a:prstGeom>
          <a:ln w="38100">
            <a:solidFill>
              <a:srgbClr val="007A13"/>
            </a:solidFill>
            <a:tailEnd type="triangle"/>
          </a:ln>
        </p:spPr>
        <p:style>
          <a:lnRef idx="1">
            <a:schemeClr val="accent1"/>
          </a:lnRef>
          <a:fillRef idx="0">
            <a:schemeClr val="accent1"/>
          </a:fillRef>
          <a:effectRef idx="0">
            <a:schemeClr val="accent1"/>
          </a:effectRef>
          <a:fontRef idx="minor">
            <a:schemeClr val="tx1"/>
          </a:fontRef>
        </p:style>
      </p:cxnSp>
      <p:sp>
        <p:nvSpPr>
          <p:cNvPr id="37" name="ZoneTexte 36">
            <a:extLst>
              <a:ext uri="{FF2B5EF4-FFF2-40B4-BE49-F238E27FC236}">
                <a16:creationId xmlns:a16="http://schemas.microsoft.com/office/drawing/2014/main" id="{46DDF963-F9A3-4AE8-8828-9A227A593B85}"/>
              </a:ext>
            </a:extLst>
          </p:cNvPr>
          <p:cNvSpPr txBox="1"/>
          <p:nvPr/>
        </p:nvSpPr>
        <p:spPr>
          <a:xfrm>
            <a:off x="2718360" y="5097224"/>
            <a:ext cx="2743189" cy="646331"/>
          </a:xfrm>
          <a:prstGeom prst="rect">
            <a:avLst/>
          </a:prstGeom>
          <a:noFill/>
        </p:spPr>
        <p:txBody>
          <a:bodyPr wrap="square" rtlCol="0">
            <a:spAutoFit/>
          </a:bodyPr>
          <a:lstStyle/>
          <a:p>
            <a:pPr algn="ctr"/>
            <a:r>
              <a:rPr lang="fr-CH" dirty="0" err="1">
                <a:solidFill>
                  <a:srgbClr val="007A13"/>
                </a:solidFill>
              </a:rPr>
              <a:t>Color</a:t>
            </a:r>
            <a:r>
              <a:rPr lang="fr-CH" dirty="0">
                <a:solidFill>
                  <a:srgbClr val="007A13"/>
                </a:solidFill>
              </a:rPr>
              <a:t> output of the fragment </a:t>
            </a:r>
            <a:r>
              <a:rPr lang="fr-CH" dirty="0" err="1">
                <a:solidFill>
                  <a:srgbClr val="007A13"/>
                </a:solidFill>
              </a:rPr>
              <a:t>shader</a:t>
            </a:r>
            <a:endParaRPr lang="fr-CH" dirty="0">
              <a:solidFill>
                <a:srgbClr val="007A13"/>
              </a:solidFill>
            </a:endParaRPr>
          </a:p>
        </p:txBody>
      </p:sp>
      <p:cxnSp>
        <p:nvCxnSpPr>
          <p:cNvPr id="40" name="Connecteur droit avec flèche 39">
            <a:extLst>
              <a:ext uri="{FF2B5EF4-FFF2-40B4-BE49-F238E27FC236}">
                <a16:creationId xmlns:a16="http://schemas.microsoft.com/office/drawing/2014/main" id="{15D34A04-39B4-4902-BFE9-D2E17BF5E0B9}"/>
              </a:ext>
            </a:extLst>
          </p:cNvPr>
          <p:cNvCxnSpPr>
            <a:cxnSpLocks/>
          </p:cNvCxnSpPr>
          <p:nvPr/>
        </p:nvCxnSpPr>
        <p:spPr>
          <a:xfrm flipH="1" flipV="1">
            <a:off x="5761574" y="3901521"/>
            <a:ext cx="182926" cy="535393"/>
          </a:xfrm>
          <a:prstGeom prst="straightConnector1">
            <a:avLst/>
          </a:prstGeom>
          <a:ln w="38100">
            <a:solidFill>
              <a:srgbClr val="007A13"/>
            </a:solidFill>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FB965015-6BB1-46BC-94F4-A11289AB200E}"/>
              </a:ext>
            </a:extLst>
          </p:cNvPr>
          <p:cNvSpPr txBox="1"/>
          <p:nvPr/>
        </p:nvSpPr>
        <p:spPr>
          <a:xfrm>
            <a:off x="4613756" y="4473996"/>
            <a:ext cx="2743189" cy="369332"/>
          </a:xfrm>
          <a:prstGeom prst="rect">
            <a:avLst/>
          </a:prstGeom>
          <a:noFill/>
        </p:spPr>
        <p:txBody>
          <a:bodyPr wrap="square" rtlCol="0">
            <a:spAutoFit/>
          </a:bodyPr>
          <a:lstStyle/>
          <a:p>
            <a:pPr algn="ctr"/>
            <a:r>
              <a:rPr lang="fr-CH" dirty="0">
                <a:solidFill>
                  <a:srgbClr val="007A13"/>
                </a:solidFill>
              </a:rPr>
              <a:t>Impact of the alpha value</a:t>
            </a:r>
          </a:p>
        </p:txBody>
      </p:sp>
      <p:cxnSp>
        <p:nvCxnSpPr>
          <p:cNvPr id="47" name="Connecteur droit 46">
            <a:extLst>
              <a:ext uri="{FF2B5EF4-FFF2-40B4-BE49-F238E27FC236}">
                <a16:creationId xmlns:a16="http://schemas.microsoft.com/office/drawing/2014/main" id="{3D600AAD-2086-4456-8CFB-A15975E331EA}"/>
              </a:ext>
            </a:extLst>
          </p:cNvPr>
          <p:cNvCxnSpPr>
            <a:cxnSpLocks/>
          </p:cNvCxnSpPr>
          <p:nvPr/>
        </p:nvCxnSpPr>
        <p:spPr>
          <a:xfrm>
            <a:off x="6429080" y="3867921"/>
            <a:ext cx="88583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BE9AD4D0-6948-4AA7-80DB-55F1C32E71FA}"/>
              </a:ext>
            </a:extLst>
          </p:cNvPr>
          <p:cNvCxnSpPr>
            <a:cxnSpLocks/>
          </p:cNvCxnSpPr>
          <p:nvPr/>
        </p:nvCxnSpPr>
        <p:spPr>
          <a:xfrm flipH="1" flipV="1">
            <a:off x="7171853" y="3990943"/>
            <a:ext cx="990921" cy="9390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0523B0EF-BAD8-4F50-B335-828D90FD4A5F}"/>
              </a:ext>
            </a:extLst>
          </p:cNvPr>
          <p:cNvSpPr txBox="1"/>
          <p:nvPr/>
        </p:nvSpPr>
        <p:spPr>
          <a:xfrm>
            <a:off x="7171853" y="5004763"/>
            <a:ext cx="2743189" cy="646331"/>
          </a:xfrm>
          <a:prstGeom prst="rect">
            <a:avLst/>
          </a:prstGeom>
          <a:noFill/>
        </p:spPr>
        <p:txBody>
          <a:bodyPr wrap="square" rtlCol="0">
            <a:spAutoFit/>
          </a:bodyPr>
          <a:lstStyle/>
          <a:p>
            <a:pPr algn="ctr"/>
            <a:r>
              <a:rPr lang="fr-CH" dirty="0" err="1">
                <a:solidFill>
                  <a:srgbClr val="FF0000"/>
                </a:solidFill>
              </a:rPr>
              <a:t>Color</a:t>
            </a:r>
            <a:r>
              <a:rPr lang="fr-CH" dirty="0">
                <a:solidFill>
                  <a:srgbClr val="FF0000"/>
                </a:solidFill>
              </a:rPr>
              <a:t> </a:t>
            </a:r>
            <a:r>
              <a:rPr lang="fr-CH" dirty="0" err="1">
                <a:solidFill>
                  <a:srgbClr val="FF0000"/>
                </a:solidFill>
              </a:rPr>
              <a:t>currently</a:t>
            </a:r>
            <a:r>
              <a:rPr lang="fr-CH" dirty="0">
                <a:solidFill>
                  <a:srgbClr val="FF0000"/>
                </a:solidFill>
              </a:rPr>
              <a:t> </a:t>
            </a:r>
            <a:r>
              <a:rPr lang="fr-CH" dirty="0" err="1">
                <a:solidFill>
                  <a:srgbClr val="FF0000"/>
                </a:solidFill>
              </a:rPr>
              <a:t>stored</a:t>
            </a:r>
            <a:r>
              <a:rPr lang="fr-CH" dirty="0">
                <a:solidFill>
                  <a:srgbClr val="FF0000"/>
                </a:solidFill>
              </a:rPr>
              <a:t> in the </a:t>
            </a:r>
            <a:r>
              <a:rPr lang="fr-CH" dirty="0" err="1">
                <a:solidFill>
                  <a:srgbClr val="FF0000"/>
                </a:solidFill>
              </a:rPr>
              <a:t>color</a:t>
            </a:r>
            <a:r>
              <a:rPr lang="fr-CH" dirty="0">
                <a:solidFill>
                  <a:srgbClr val="FF0000"/>
                </a:solidFill>
              </a:rPr>
              <a:t> buffer</a:t>
            </a:r>
          </a:p>
        </p:txBody>
      </p:sp>
      <p:cxnSp>
        <p:nvCxnSpPr>
          <p:cNvPr id="54" name="Connecteur droit avec flèche 53">
            <a:extLst>
              <a:ext uri="{FF2B5EF4-FFF2-40B4-BE49-F238E27FC236}">
                <a16:creationId xmlns:a16="http://schemas.microsoft.com/office/drawing/2014/main" id="{A61748F1-1046-4F70-9044-0BC2CF6B8A23}"/>
              </a:ext>
            </a:extLst>
          </p:cNvPr>
          <p:cNvCxnSpPr>
            <a:cxnSpLocks/>
          </p:cNvCxnSpPr>
          <p:nvPr/>
        </p:nvCxnSpPr>
        <p:spPr>
          <a:xfrm flipH="1" flipV="1">
            <a:off x="8238483" y="3867921"/>
            <a:ext cx="394699" cy="2318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ZoneTexte 56">
            <a:extLst>
              <a:ext uri="{FF2B5EF4-FFF2-40B4-BE49-F238E27FC236}">
                <a16:creationId xmlns:a16="http://schemas.microsoft.com/office/drawing/2014/main" id="{F9C95A82-860A-4436-9F67-B1434AC90C05}"/>
              </a:ext>
            </a:extLst>
          </p:cNvPr>
          <p:cNvSpPr txBox="1"/>
          <p:nvPr/>
        </p:nvSpPr>
        <p:spPr>
          <a:xfrm>
            <a:off x="8477839" y="4114841"/>
            <a:ext cx="2743189" cy="369332"/>
          </a:xfrm>
          <a:prstGeom prst="rect">
            <a:avLst/>
          </a:prstGeom>
          <a:noFill/>
        </p:spPr>
        <p:txBody>
          <a:bodyPr wrap="square" rtlCol="0">
            <a:spAutoFit/>
          </a:bodyPr>
          <a:lstStyle/>
          <a:p>
            <a:pPr algn="ctr"/>
            <a:r>
              <a:rPr lang="fr-CH" dirty="0">
                <a:solidFill>
                  <a:srgbClr val="FF0000"/>
                </a:solidFill>
              </a:rPr>
              <a:t>Impact of the alpha value</a:t>
            </a:r>
          </a:p>
        </p:txBody>
      </p:sp>
    </p:spTree>
    <p:extLst>
      <p:ext uri="{BB962C8B-B14F-4D97-AF65-F5344CB8AC3E}">
        <p14:creationId xmlns:p14="http://schemas.microsoft.com/office/powerpoint/2010/main" val="254107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7" grpId="0"/>
      <p:bldP spid="43" grpId="0"/>
      <p:bldP spid="51"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34</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Example (Cont.)</a:t>
            </a:r>
          </a:p>
        </p:txBody>
      </p:sp>
      <p:pic>
        <p:nvPicPr>
          <p:cNvPr id="8" name="Image 7">
            <a:extLst>
              <a:ext uri="{FF2B5EF4-FFF2-40B4-BE49-F238E27FC236}">
                <a16:creationId xmlns:a16="http://schemas.microsoft.com/office/drawing/2014/main" id="{C98EFA13-9B6A-4896-AC65-06E4FC472289}"/>
              </a:ext>
            </a:extLst>
          </p:cNvPr>
          <p:cNvPicPr>
            <a:picLocks noChangeAspect="1"/>
          </p:cNvPicPr>
          <p:nvPr/>
        </p:nvPicPr>
        <p:blipFill>
          <a:blip r:embed="rId3"/>
          <a:stretch>
            <a:fillRect/>
          </a:stretch>
        </p:blipFill>
        <p:spPr>
          <a:xfrm>
            <a:off x="329151" y="3023248"/>
            <a:ext cx="1685128" cy="1867304"/>
          </a:xfrm>
          <a:prstGeom prst="rect">
            <a:avLst/>
          </a:prstGeom>
        </p:spPr>
      </p:pic>
      <p:pic>
        <p:nvPicPr>
          <p:cNvPr id="9" name="Image 8">
            <a:extLst>
              <a:ext uri="{FF2B5EF4-FFF2-40B4-BE49-F238E27FC236}">
                <a16:creationId xmlns:a16="http://schemas.microsoft.com/office/drawing/2014/main" id="{932A2E18-676F-4965-8164-DFE2C4DB86C2}"/>
              </a:ext>
            </a:extLst>
          </p:cNvPr>
          <p:cNvPicPr>
            <a:picLocks noChangeAspect="1"/>
          </p:cNvPicPr>
          <p:nvPr/>
        </p:nvPicPr>
        <p:blipFill>
          <a:blip r:embed="rId4"/>
          <a:stretch>
            <a:fillRect/>
          </a:stretch>
        </p:blipFill>
        <p:spPr>
          <a:xfrm>
            <a:off x="2014279" y="3023248"/>
            <a:ext cx="1730672" cy="1890076"/>
          </a:xfrm>
          <a:prstGeom prst="rect">
            <a:avLst/>
          </a:prstGeom>
        </p:spPr>
      </p:pic>
      <p:sp>
        <p:nvSpPr>
          <p:cNvPr id="23" name="Accolade ouvrante 22">
            <a:extLst>
              <a:ext uri="{FF2B5EF4-FFF2-40B4-BE49-F238E27FC236}">
                <a16:creationId xmlns:a16="http://schemas.microsoft.com/office/drawing/2014/main" id="{EC380B1F-56D7-4587-8C95-0C2BF1DB9BFB}"/>
              </a:ext>
            </a:extLst>
          </p:cNvPr>
          <p:cNvSpPr/>
          <p:nvPr/>
        </p:nvSpPr>
        <p:spPr>
          <a:xfrm rot="5400000">
            <a:off x="1113924" y="2250995"/>
            <a:ext cx="115580" cy="1383382"/>
          </a:xfrm>
          <a:prstGeom prst="leftBrace">
            <a:avLst/>
          </a:prstGeom>
          <a:ln w="38100">
            <a:solidFill>
              <a:srgbClr val="FF000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pic>
        <p:nvPicPr>
          <p:cNvPr id="10" name="Image 9">
            <a:extLst>
              <a:ext uri="{FF2B5EF4-FFF2-40B4-BE49-F238E27FC236}">
                <a16:creationId xmlns:a16="http://schemas.microsoft.com/office/drawing/2014/main" id="{FFC51B39-6B45-4B39-B660-B8C57E490EAA}"/>
              </a:ext>
            </a:extLst>
          </p:cNvPr>
          <p:cNvPicPr>
            <a:picLocks noChangeAspect="1"/>
          </p:cNvPicPr>
          <p:nvPr/>
        </p:nvPicPr>
        <p:blipFill>
          <a:blip r:embed="rId5"/>
          <a:stretch>
            <a:fillRect/>
          </a:stretch>
        </p:blipFill>
        <p:spPr>
          <a:xfrm>
            <a:off x="628789" y="2259148"/>
            <a:ext cx="1085850" cy="409575"/>
          </a:xfrm>
          <a:prstGeom prst="rect">
            <a:avLst/>
          </a:prstGeom>
        </p:spPr>
      </p:pic>
      <p:cxnSp>
        <p:nvCxnSpPr>
          <p:cNvPr id="26" name="Connecteur droit avec flèche 25">
            <a:extLst>
              <a:ext uri="{FF2B5EF4-FFF2-40B4-BE49-F238E27FC236}">
                <a16:creationId xmlns:a16="http://schemas.microsoft.com/office/drawing/2014/main" id="{087F33FD-C7CD-4B0A-A4D5-601563AC1BE8}"/>
              </a:ext>
            </a:extLst>
          </p:cNvPr>
          <p:cNvCxnSpPr>
            <a:cxnSpLocks/>
          </p:cNvCxnSpPr>
          <p:nvPr/>
        </p:nvCxnSpPr>
        <p:spPr>
          <a:xfrm flipV="1">
            <a:off x="1464926" y="4913324"/>
            <a:ext cx="109349" cy="3384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Accolade ouvrante 31">
            <a:extLst>
              <a:ext uri="{FF2B5EF4-FFF2-40B4-BE49-F238E27FC236}">
                <a16:creationId xmlns:a16="http://schemas.microsoft.com/office/drawing/2014/main" id="{9D699BEB-F3F2-44DE-8EAA-6D7E53324CAE}"/>
              </a:ext>
            </a:extLst>
          </p:cNvPr>
          <p:cNvSpPr/>
          <p:nvPr/>
        </p:nvSpPr>
        <p:spPr>
          <a:xfrm rot="5400000">
            <a:off x="2812320" y="2228223"/>
            <a:ext cx="115580" cy="1383382"/>
          </a:xfrm>
          <a:prstGeom prst="leftBrace">
            <a:avLst/>
          </a:prstGeom>
          <a:ln w="38100">
            <a:solidFill>
              <a:srgbClr val="007A1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33" name="Connecteur droit avec flèche 32">
            <a:extLst>
              <a:ext uri="{FF2B5EF4-FFF2-40B4-BE49-F238E27FC236}">
                <a16:creationId xmlns:a16="http://schemas.microsoft.com/office/drawing/2014/main" id="{881D7135-9A70-4C77-B805-F7C0EB658979}"/>
              </a:ext>
            </a:extLst>
          </p:cNvPr>
          <p:cNvCxnSpPr>
            <a:cxnSpLocks/>
          </p:cNvCxnSpPr>
          <p:nvPr/>
        </p:nvCxnSpPr>
        <p:spPr>
          <a:xfrm flipH="1" flipV="1">
            <a:off x="3287684" y="4890552"/>
            <a:ext cx="100311" cy="327110"/>
          </a:xfrm>
          <a:prstGeom prst="straightConnector1">
            <a:avLst/>
          </a:prstGeom>
          <a:ln w="38100">
            <a:solidFill>
              <a:srgbClr val="007A13"/>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042DB95C-E0DC-412E-87E8-D768649B19CA}"/>
              </a:ext>
            </a:extLst>
          </p:cNvPr>
          <p:cNvSpPr txBox="1"/>
          <p:nvPr/>
        </p:nvSpPr>
        <p:spPr>
          <a:xfrm>
            <a:off x="2083958" y="5246436"/>
            <a:ext cx="2743189" cy="646331"/>
          </a:xfrm>
          <a:prstGeom prst="rect">
            <a:avLst/>
          </a:prstGeom>
          <a:noFill/>
          <a:ln>
            <a:noFill/>
          </a:ln>
        </p:spPr>
        <p:txBody>
          <a:bodyPr wrap="square" rtlCol="0">
            <a:spAutoFit/>
          </a:bodyPr>
          <a:lstStyle/>
          <a:p>
            <a:pPr algn="ctr"/>
            <a:r>
              <a:rPr lang="fr-CH" dirty="0">
                <a:solidFill>
                  <a:srgbClr val="007A13"/>
                </a:solidFill>
              </a:rPr>
              <a:t>Alpha value</a:t>
            </a:r>
          </a:p>
          <a:p>
            <a:pPr algn="ctr"/>
            <a:r>
              <a:rPr lang="fr-CH" dirty="0">
                <a:solidFill>
                  <a:srgbClr val="007A13"/>
                </a:solidFill>
              </a:rPr>
              <a:t>(	)</a:t>
            </a:r>
          </a:p>
        </p:txBody>
      </p:sp>
      <p:pic>
        <p:nvPicPr>
          <p:cNvPr id="13" name="Image 12">
            <a:extLst>
              <a:ext uri="{FF2B5EF4-FFF2-40B4-BE49-F238E27FC236}">
                <a16:creationId xmlns:a16="http://schemas.microsoft.com/office/drawing/2014/main" id="{FB695C9B-3A8A-41D3-A8A1-0D87C9A954D0}"/>
              </a:ext>
            </a:extLst>
          </p:cNvPr>
          <p:cNvPicPr>
            <a:picLocks noChangeAspect="1"/>
          </p:cNvPicPr>
          <p:nvPr/>
        </p:nvPicPr>
        <p:blipFill>
          <a:blip r:embed="rId6"/>
          <a:stretch>
            <a:fillRect/>
          </a:stretch>
        </p:blipFill>
        <p:spPr>
          <a:xfrm>
            <a:off x="2498635" y="2259148"/>
            <a:ext cx="742950" cy="400050"/>
          </a:xfrm>
          <a:prstGeom prst="rect">
            <a:avLst/>
          </a:prstGeom>
        </p:spPr>
      </p:pic>
      <p:pic>
        <p:nvPicPr>
          <p:cNvPr id="14" name="Image 13">
            <a:extLst>
              <a:ext uri="{FF2B5EF4-FFF2-40B4-BE49-F238E27FC236}">
                <a16:creationId xmlns:a16="http://schemas.microsoft.com/office/drawing/2014/main" id="{D29DFDEA-3CC0-4037-B6D0-4C2CCD35C726}"/>
              </a:ext>
            </a:extLst>
          </p:cNvPr>
          <p:cNvPicPr>
            <a:picLocks noChangeAspect="1"/>
          </p:cNvPicPr>
          <p:nvPr/>
        </p:nvPicPr>
        <p:blipFill>
          <a:blip r:embed="rId7"/>
          <a:stretch>
            <a:fillRect/>
          </a:stretch>
        </p:blipFill>
        <p:spPr>
          <a:xfrm>
            <a:off x="3126983" y="5537763"/>
            <a:ext cx="704850" cy="361950"/>
          </a:xfrm>
          <a:prstGeom prst="rect">
            <a:avLst/>
          </a:prstGeom>
        </p:spPr>
      </p:pic>
      <p:sp>
        <p:nvSpPr>
          <p:cNvPr id="27" name="ZoneTexte 26">
            <a:extLst>
              <a:ext uri="{FF2B5EF4-FFF2-40B4-BE49-F238E27FC236}">
                <a16:creationId xmlns:a16="http://schemas.microsoft.com/office/drawing/2014/main" id="{0BB395ED-2B23-4241-AED4-1398087326F7}"/>
              </a:ext>
            </a:extLst>
          </p:cNvPr>
          <p:cNvSpPr txBox="1"/>
          <p:nvPr/>
        </p:nvSpPr>
        <p:spPr>
          <a:xfrm>
            <a:off x="93331" y="5274592"/>
            <a:ext cx="2743189" cy="646331"/>
          </a:xfrm>
          <a:prstGeom prst="rect">
            <a:avLst/>
          </a:prstGeom>
          <a:noFill/>
        </p:spPr>
        <p:txBody>
          <a:bodyPr wrap="square" rtlCol="0">
            <a:spAutoFit/>
          </a:bodyPr>
          <a:lstStyle/>
          <a:p>
            <a:pPr algn="ctr"/>
            <a:r>
              <a:rPr lang="fr-CH" dirty="0">
                <a:solidFill>
                  <a:srgbClr val="FF0000"/>
                </a:solidFill>
              </a:rPr>
              <a:t>Alpha value</a:t>
            </a:r>
            <a:br>
              <a:rPr lang="fr-CH" dirty="0">
                <a:solidFill>
                  <a:srgbClr val="FF0000"/>
                </a:solidFill>
              </a:rPr>
            </a:br>
            <a:r>
              <a:rPr lang="fr-CH" dirty="0">
                <a:solidFill>
                  <a:srgbClr val="FF0000"/>
                </a:solidFill>
              </a:rPr>
              <a:t>(	    )</a:t>
            </a:r>
          </a:p>
        </p:txBody>
      </p:sp>
      <p:pic>
        <p:nvPicPr>
          <p:cNvPr id="16" name="Image 15">
            <a:extLst>
              <a:ext uri="{FF2B5EF4-FFF2-40B4-BE49-F238E27FC236}">
                <a16:creationId xmlns:a16="http://schemas.microsoft.com/office/drawing/2014/main" id="{FBCA5667-6F40-486C-83D2-F71B9C23DCBA}"/>
              </a:ext>
            </a:extLst>
          </p:cNvPr>
          <p:cNvPicPr>
            <a:picLocks noChangeAspect="1"/>
          </p:cNvPicPr>
          <p:nvPr/>
        </p:nvPicPr>
        <p:blipFill>
          <a:blip r:embed="rId8"/>
          <a:stretch>
            <a:fillRect/>
          </a:stretch>
        </p:blipFill>
        <p:spPr>
          <a:xfrm>
            <a:off x="941050" y="5569601"/>
            <a:ext cx="1047750" cy="352425"/>
          </a:xfrm>
          <a:prstGeom prst="rect">
            <a:avLst/>
          </a:prstGeom>
        </p:spPr>
      </p:pic>
      <p:pic>
        <p:nvPicPr>
          <p:cNvPr id="17" name="Image 16">
            <a:extLst>
              <a:ext uri="{FF2B5EF4-FFF2-40B4-BE49-F238E27FC236}">
                <a16:creationId xmlns:a16="http://schemas.microsoft.com/office/drawing/2014/main" id="{50545E96-51E0-4BEF-BB1F-3923B0103C4F}"/>
              </a:ext>
            </a:extLst>
          </p:cNvPr>
          <p:cNvPicPr>
            <a:picLocks noChangeAspect="1"/>
          </p:cNvPicPr>
          <p:nvPr/>
        </p:nvPicPr>
        <p:blipFill>
          <a:blip r:embed="rId9"/>
          <a:stretch>
            <a:fillRect/>
          </a:stretch>
        </p:blipFill>
        <p:spPr>
          <a:xfrm>
            <a:off x="4584569" y="3239622"/>
            <a:ext cx="3705520" cy="1181236"/>
          </a:xfrm>
          <a:prstGeom prst="rect">
            <a:avLst/>
          </a:prstGeom>
        </p:spPr>
      </p:pic>
      <p:cxnSp>
        <p:nvCxnSpPr>
          <p:cNvPr id="38" name="Connecteur droit avec flèche 37">
            <a:extLst>
              <a:ext uri="{FF2B5EF4-FFF2-40B4-BE49-F238E27FC236}">
                <a16:creationId xmlns:a16="http://schemas.microsoft.com/office/drawing/2014/main" id="{0494C15F-3DE6-4040-A56F-689968987E0C}"/>
              </a:ext>
            </a:extLst>
          </p:cNvPr>
          <p:cNvCxnSpPr>
            <a:cxnSpLocks/>
          </p:cNvCxnSpPr>
          <p:nvPr/>
        </p:nvCxnSpPr>
        <p:spPr>
          <a:xfrm>
            <a:off x="3980077" y="3830240"/>
            <a:ext cx="409756" cy="11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E7AD8228-5CCC-46C0-BEB1-C2B18B7AB4A3}"/>
              </a:ext>
            </a:extLst>
          </p:cNvPr>
          <p:cNvCxnSpPr>
            <a:cxnSpLocks/>
          </p:cNvCxnSpPr>
          <p:nvPr/>
        </p:nvCxnSpPr>
        <p:spPr>
          <a:xfrm>
            <a:off x="8459099" y="3835933"/>
            <a:ext cx="409756" cy="11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2BEAECDF-6350-45DC-BA8A-BE821E353636}"/>
              </a:ext>
            </a:extLst>
          </p:cNvPr>
          <p:cNvPicPr>
            <a:picLocks noChangeAspect="1"/>
          </p:cNvPicPr>
          <p:nvPr/>
        </p:nvPicPr>
        <p:blipFill>
          <a:blip r:embed="rId10"/>
          <a:stretch>
            <a:fillRect/>
          </a:stretch>
        </p:blipFill>
        <p:spPr>
          <a:xfrm>
            <a:off x="9129707" y="2760789"/>
            <a:ext cx="2867025" cy="2419350"/>
          </a:xfrm>
          <a:prstGeom prst="rect">
            <a:avLst/>
          </a:prstGeom>
        </p:spPr>
      </p:pic>
      <p:grpSp>
        <p:nvGrpSpPr>
          <p:cNvPr id="21" name="Groupe 20">
            <a:extLst>
              <a:ext uri="{FF2B5EF4-FFF2-40B4-BE49-F238E27FC236}">
                <a16:creationId xmlns:a16="http://schemas.microsoft.com/office/drawing/2014/main" id="{5304927B-3C0B-4779-9E3B-8AE09B4254B3}"/>
              </a:ext>
            </a:extLst>
          </p:cNvPr>
          <p:cNvGrpSpPr/>
          <p:nvPr/>
        </p:nvGrpSpPr>
        <p:grpSpPr>
          <a:xfrm>
            <a:off x="6757840" y="669303"/>
            <a:ext cx="5105400" cy="657599"/>
            <a:chOff x="6757840" y="669303"/>
            <a:chExt cx="5105400" cy="657599"/>
          </a:xfrm>
        </p:grpSpPr>
        <p:pic>
          <p:nvPicPr>
            <p:cNvPr id="6" name="Image 5">
              <a:extLst>
                <a:ext uri="{FF2B5EF4-FFF2-40B4-BE49-F238E27FC236}">
                  <a16:creationId xmlns:a16="http://schemas.microsoft.com/office/drawing/2014/main" id="{9D362B30-D216-472C-AB07-E3B308E798D1}"/>
                </a:ext>
              </a:extLst>
            </p:cNvPr>
            <p:cNvPicPr>
              <a:picLocks noChangeAspect="1"/>
            </p:cNvPicPr>
            <p:nvPr/>
          </p:nvPicPr>
          <p:blipFill>
            <a:blip r:embed="rId11"/>
            <a:stretch>
              <a:fillRect/>
            </a:stretch>
          </p:blipFill>
          <p:spPr>
            <a:xfrm>
              <a:off x="6757840" y="751681"/>
              <a:ext cx="5105400" cy="552450"/>
            </a:xfrm>
            <a:prstGeom prst="rect">
              <a:avLst/>
            </a:prstGeom>
          </p:spPr>
        </p:pic>
        <p:sp>
          <p:nvSpPr>
            <p:cNvPr id="20" name="Rectangle 19">
              <a:extLst>
                <a:ext uri="{FF2B5EF4-FFF2-40B4-BE49-F238E27FC236}">
                  <a16:creationId xmlns:a16="http://schemas.microsoft.com/office/drawing/2014/main" id="{46A046E6-AF84-40DC-8B45-9F1AEADC24DE}"/>
                </a:ext>
              </a:extLst>
            </p:cNvPr>
            <p:cNvSpPr/>
            <p:nvPr/>
          </p:nvSpPr>
          <p:spPr>
            <a:xfrm>
              <a:off x="6757840" y="669303"/>
              <a:ext cx="4997385" cy="65759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44" name="Accolade ouvrante 43">
            <a:extLst>
              <a:ext uri="{FF2B5EF4-FFF2-40B4-BE49-F238E27FC236}">
                <a16:creationId xmlns:a16="http://schemas.microsoft.com/office/drawing/2014/main" id="{BFC0199C-A427-43F2-B233-1CD298714494}"/>
              </a:ext>
            </a:extLst>
          </p:cNvPr>
          <p:cNvSpPr/>
          <p:nvPr/>
        </p:nvSpPr>
        <p:spPr>
          <a:xfrm rot="16200000">
            <a:off x="10508562" y="3965633"/>
            <a:ext cx="102649" cy="2606708"/>
          </a:xfrm>
          <a:prstGeom prst="leftBrace">
            <a:avLst/>
          </a:prstGeom>
          <a:ln w="38100">
            <a:solidFill>
              <a:srgbClr val="91990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45" name="ZoneTexte 44">
            <a:extLst>
              <a:ext uri="{FF2B5EF4-FFF2-40B4-BE49-F238E27FC236}">
                <a16:creationId xmlns:a16="http://schemas.microsoft.com/office/drawing/2014/main" id="{DCC7E3BB-1B4F-446C-BD3E-BD298E930F8F}"/>
              </a:ext>
            </a:extLst>
          </p:cNvPr>
          <p:cNvSpPr txBox="1"/>
          <p:nvPr/>
        </p:nvSpPr>
        <p:spPr>
          <a:xfrm>
            <a:off x="9188291" y="5515165"/>
            <a:ext cx="2743189" cy="646331"/>
          </a:xfrm>
          <a:prstGeom prst="rect">
            <a:avLst/>
          </a:prstGeom>
          <a:noFill/>
          <a:ln>
            <a:noFill/>
          </a:ln>
        </p:spPr>
        <p:txBody>
          <a:bodyPr wrap="square" rtlCol="0">
            <a:spAutoFit/>
          </a:bodyPr>
          <a:lstStyle/>
          <a:p>
            <a:pPr algn="ctr"/>
            <a:r>
              <a:rPr lang="fr-CH" dirty="0" err="1">
                <a:solidFill>
                  <a:srgbClr val="919903"/>
                </a:solidFill>
              </a:rPr>
              <a:t>Resulting</a:t>
            </a:r>
            <a:r>
              <a:rPr lang="fr-CH" dirty="0">
                <a:solidFill>
                  <a:srgbClr val="919903"/>
                </a:solidFill>
              </a:rPr>
              <a:t> </a:t>
            </a:r>
            <a:r>
              <a:rPr lang="fr-CH" dirty="0" err="1">
                <a:solidFill>
                  <a:srgbClr val="919903"/>
                </a:solidFill>
              </a:rPr>
              <a:t>color</a:t>
            </a:r>
            <a:r>
              <a:rPr lang="fr-CH" dirty="0">
                <a:solidFill>
                  <a:srgbClr val="919903"/>
                </a:solidFill>
              </a:rPr>
              <a:t> </a:t>
            </a:r>
            <a:r>
              <a:rPr lang="fr-CH" dirty="0" err="1">
                <a:solidFill>
                  <a:srgbClr val="919903"/>
                </a:solidFill>
              </a:rPr>
              <a:t>then</a:t>
            </a:r>
            <a:r>
              <a:rPr lang="fr-CH" dirty="0">
                <a:solidFill>
                  <a:srgbClr val="919903"/>
                </a:solidFill>
              </a:rPr>
              <a:t> </a:t>
            </a:r>
            <a:r>
              <a:rPr lang="fr-CH" dirty="0" err="1">
                <a:solidFill>
                  <a:srgbClr val="919903"/>
                </a:solidFill>
              </a:rPr>
              <a:t>stored</a:t>
            </a:r>
            <a:br>
              <a:rPr lang="fr-CH" dirty="0">
                <a:solidFill>
                  <a:srgbClr val="919903"/>
                </a:solidFill>
              </a:rPr>
            </a:br>
            <a:r>
              <a:rPr lang="fr-CH" dirty="0">
                <a:solidFill>
                  <a:srgbClr val="919903"/>
                </a:solidFill>
              </a:rPr>
              <a:t>in the </a:t>
            </a:r>
            <a:r>
              <a:rPr lang="fr-CH" dirty="0" err="1">
                <a:solidFill>
                  <a:srgbClr val="919903"/>
                </a:solidFill>
              </a:rPr>
              <a:t>color</a:t>
            </a:r>
            <a:r>
              <a:rPr lang="fr-CH" dirty="0">
                <a:solidFill>
                  <a:srgbClr val="919903"/>
                </a:solidFill>
              </a:rPr>
              <a:t> buffer</a:t>
            </a:r>
          </a:p>
        </p:txBody>
      </p:sp>
    </p:spTree>
    <p:extLst>
      <p:ext uri="{BB962C8B-B14F-4D97-AF65-F5344CB8AC3E}">
        <p14:creationId xmlns:p14="http://schemas.microsoft.com/office/powerpoint/2010/main" val="198169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090260EA-97CE-44AE-84FE-9191E0C77FC4}"/>
              </a:ext>
            </a:extLst>
          </p:cNvPr>
          <p:cNvGrpSpPr/>
          <p:nvPr/>
        </p:nvGrpSpPr>
        <p:grpSpPr>
          <a:xfrm>
            <a:off x="1179021" y="2832092"/>
            <a:ext cx="1373164" cy="1373164"/>
            <a:chOff x="2830620" y="4214501"/>
            <a:chExt cx="1373164" cy="1373164"/>
          </a:xfrm>
        </p:grpSpPr>
        <p:pic>
          <p:nvPicPr>
            <p:cNvPr id="7" name="Image 6">
              <a:extLst>
                <a:ext uri="{FF2B5EF4-FFF2-40B4-BE49-F238E27FC236}">
                  <a16:creationId xmlns:a16="http://schemas.microsoft.com/office/drawing/2014/main" id="{E56CBDA1-C9C9-42F1-9693-B26860CA3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620" y="4214501"/>
              <a:ext cx="1373164" cy="1373164"/>
            </a:xfrm>
            <a:prstGeom prst="rect">
              <a:avLst/>
            </a:prstGeom>
          </p:spPr>
        </p:pic>
        <p:sp>
          <p:nvSpPr>
            <p:cNvPr id="8" name="Rectangle 7">
              <a:extLst>
                <a:ext uri="{FF2B5EF4-FFF2-40B4-BE49-F238E27FC236}">
                  <a16:creationId xmlns:a16="http://schemas.microsoft.com/office/drawing/2014/main" id="{9A4ECE19-1B67-4817-B4CE-37DCF92298E0}"/>
                </a:ext>
              </a:extLst>
            </p:cNvPr>
            <p:cNvSpPr/>
            <p:nvPr/>
          </p:nvSpPr>
          <p:spPr>
            <a:xfrm>
              <a:off x="3053345" y="454762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BD9CF0F3-9FD8-4E27-804E-334E6C0D3471}"/>
                </a:ext>
              </a:extLst>
            </p:cNvPr>
            <p:cNvSpPr/>
            <p:nvPr/>
          </p:nvSpPr>
          <p:spPr>
            <a:xfrm>
              <a:off x="3091051" y="4514632"/>
              <a:ext cx="108680" cy="112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F4F90D28-3FA2-46ED-B4C6-19D4F5245D11}"/>
                </a:ext>
              </a:extLst>
            </p:cNvPr>
            <p:cNvSpPr/>
            <p:nvPr/>
          </p:nvSpPr>
          <p:spPr>
            <a:xfrm>
              <a:off x="3815295" y="4507635"/>
              <a:ext cx="108680" cy="112241"/>
            </a:xfrm>
            <a:prstGeom prst="rect">
              <a:avLst/>
            </a:prstGeom>
            <a:solidFill>
              <a:srgbClr val="BC0000"/>
            </a:solidFill>
            <a:ln>
              <a:solidFill>
                <a:srgbClr val="B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Rectangle 11">
              <a:extLst>
                <a:ext uri="{FF2B5EF4-FFF2-40B4-BE49-F238E27FC236}">
                  <a16:creationId xmlns:a16="http://schemas.microsoft.com/office/drawing/2014/main" id="{A913C313-FFED-489F-915E-F798A22DB646}"/>
                </a:ext>
              </a:extLst>
            </p:cNvPr>
            <p:cNvSpPr/>
            <p:nvPr/>
          </p:nvSpPr>
          <p:spPr>
            <a:xfrm>
              <a:off x="3091051" y="5150736"/>
              <a:ext cx="108680" cy="11224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3" name="Rectangle 12">
              <a:extLst>
                <a:ext uri="{FF2B5EF4-FFF2-40B4-BE49-F238E27FC236}">
                  <a16:creationId xmlns:a16="http://schemas.microsoft.com/office/drawing/2014/main" id="{06C6F8B1-4F44-4D9E-A40F-B9FE71CF27D6}"/>
                </a:ext>
              </a:extLst>
            </p:cNvPr>
            <p:cNvSpPr/>
            <p:nvPr/>
          </p:nvSpPr>
          <p:spPr>
            <a:xfrm>
              <a:off x="3815295" y="5153116"/>
              <a:ext cx="108680" cy="112241"/>
            </a:xfrm>
            <a:prstGeom prst="rect">
              <a:avLst/>
            </a:prstGeom>
            <a:solidFill>
              <a:srgbClr val="700000"/>
            </a:solidFill>
            <a:ln>
              <a:solidFill>
                <a:srgbClr val="7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ZoneTexte 13">
              <a:extLst>
                <a:ext uri="{FF2B5EF4-FFF2-40B4-BE49-F238E27FC236}">
                  <a16:creationId xmlns:a16="http://schemas.microsoft.com/office/drawing/2014/main" id="{66D9D1DA-16F3-4DB0-8E49-3125191D7811}"/>
                </a:ext>
              </a:extLst>
            </p:cNvPr>
            <p:cNvSpPr txBox="1"/>
            <p:nvPr/>
          </p:nvSpPr>
          <p:spPr>
            <a:xfrm>
              <a:off x="3088666" y="4361593"/>
              <a:ext cx="910312" cy="369332"/>
            </a:xfrm>
            <a:prstGeom prst="rect">
              <a:avLst/>
            </a:prstGeom>
            <a:noFill/>
          </p:spPr>
          <p:txBody>
            <a:bodyPr wrap="square" rtlCol="0">
              <a:spAutoFit/>
            </a:bodyPr>
            <a:lstStyle/>
            <a:p>
              <a:r>
                <a:rPr lang="fr-CH" dirty="0"/>
                <a:t>     …</a:t>
              </a:r>
            </a:p>
          </p:txBody>
        </p:sp>
        <p:sp>
          <p:nvSpPr>
            <p:cNvPr id="15" name="ZoneTexte 14">
              <a:extLst>
                <a:ext uri="{FF2B5EF4-FFF2-40B4-BE49-F238E27FC236}">
                  <a16:creationId xmlns:a16="http://schemas.microsoft.com/office/drawing/2014/main" id="{A0695753-3066-483D-9B9A-07AC1634FAFE}"/>
                </a:ext>
              </a:extLst>
            </p:cNvPr>
            <p:cNvSpPr txBox="1"/>
            <p:nvPr/>
          </p:nvSpPr>
          <p:spPr>
            <a:xfrm rot="5400000">
              <a:off x="2766833" y="4732288"/>
              <a:ext cx="910312" cy="369332"/>
            </a:xfrm>
            <a:prstGeom prst="rect">
              <a:avLst/>
            </a:prstGeom>
            <a:noFill/>
          </p:spPr>
          <p:txBody>
            <a:bodyPr wrap="square" rtlCol="0">
              <a:spAutoFit/>
            </a:bodyPr>
            <a:lstStyle/>
            <a:p>
              <a:r>
                <a:rPr lang="fr-CH" dirty="0"/>
                <a:t>     …</a:t>
              </a:r>
            </a:p>
          </p:txBody>
        </p:sp>
        <p:sp>
          <p:nvSpPr>
            <p:cNvPr id="16" name="ZoneTexte 15">
              <a:extLst>
                <a:ext uri="{FF2B5EF4-FFF2-40B4-BE49-F238E27FC236}">
                  <a16:creationId xmlns:a16="http://schemas.microsoft.com/office/drawing/2014/main" id="{AEE0824F-4E17-4DA4-BD10-3124A5C43DDA}"/>
                </a:ext>
              </a:extLst>
            </p:cNvPr>
            <p:cNvSpPr txBox="1"/>
            <p:nvPr/>
          </p:nvSpPr>
          <p:spPr>
            <a:xfrm rot="2601403">
              <a:off x="3115530" y="4688135"/>
              <a:ext cx="910312" cy="369332"/>
            </a:xfrm>
            <a:prstGeom prst="rect">
              <a:avLst/>
            </a:prstGeom>
            <a:noFill/>
          </p:spPr>
          <p:txBody>
            <a:bodyPr wrap="square" rtlCol="0">
              <a:spAutoFit/>
            </a:bodyPr>
            <a:lstStyle/>
            <a:p>
              <a:r>
                <a:rPr lang="fr-CH" dirty="0"/>
                <a:t>     …</a:t>
              </a:r>
            </a:p>
          </p:txBody>
        </p:sp>
      </p:gr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35</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Output Data</a:t>
            </a:r>
          </a:p>
        </p:txBody>
      </p:sp>
      <p:sp>
        <p:nvSpPr>
          <p:cNvPr id="10" name="Espace réservé du contenu 2">
            <a:extLst>
              <a:ext uri="{FF2B5EF4-FFF2-40B4-BE49-F238E27FC236}">
                <a16:creationId xmlns:a16="http://schemas.microsoft.com/office/drawing/2014/main" id="{F52DFE03-D2ED-4A5B-A657-4813409D7D8A}"/>
              </a:ext>
            </a:extLst>
          </p:cNvPr>
          <p:cNvSpPr txBox="1">
            <a:spLocks/>
          </p:cNvSpPr>
          <p:nvPr/>
        </p:nvSpPr>
        <p:spPr>
          <a:xfrm>
            <a:off x="4173070" y="2759235"/>
            <a:ext cx="6667755" cy="24066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Return a </a:t>
            </a:r>
            <a:r>
              <a:rPr lang="en-US" sz="2400" dirty="0">
                <a:solidFill>
                  <a:srgbClr val="FF0000"/>
                </a:solidFill>
                <a:latin typeface="+mj-lt"/>
              </a:rPr>
              <a:t>Framebuffer</a:t>
            </a:r>
            <a:endParaRPr lang="en-US" sz="2400" dirty="0">
              <a:solidFill>
                <a:schemeClr val="tx1">
                  <a:lumMod val="65000"/>
                  <a:lumOff val="35000"/>
                </a:schemeClr>
              </a:solidFill>
              <a:latin typeface="+mj-lt"/>
            </a:endParaRPr>
          </a:p>
          <a:p>
            <a:pPr marL="0" indent="0">
              <a:buFont typeface="Arial" panose="020B0604020202020204" pitchFamily="34" charset="0"/>
              <a:buNone/>
            </a:pPr>
            <a:endParaRPr lang="en-US" dirty="0">
              <a:solidFill>
                <a:schemeClr val="tx1">
                  <a:lumMod val="65000"/>
                  <a:lumOff val="35000"/>
                </a:schemeClr>
              </a:solidFill>
              <a:latin typeface="+mj-lt"/>
            </a:endParaRPr>
          </a:p>
          <a:p>
            <a:pPr marL="0" indent="0">
              <a:buFont typeface="Arial" panose="020B0604020202020204" pitchFamily="34" charset="0"/>
              <a:buNone/>
            </a:pPr>
            <a:r>
              <a:rPr lang="en-US" sz="2400" dirty="0">
                <a:solidFill>
                  <a:schemeClr val="tx1">
                    <a:lumMod val="65000"/>
                    <a:lumOff val="35000"/>
                  </a:schemeClr>
                </a:solidFill>
                <a:latin typeface="+mj-lt"/>
              </a:rPr>
              <a:t>The information in this buffer are the values of the color components (</a:t>
            </a:r>
            <a:r>
              <a:rPr lang="en-US" sz="2400" dirty="0">
                <a:solidFill>
                  <a:srgbClr val="FF0000"/>
                </a:solidFill>
                <a:latin typeface="+mj-lt"/>
              </a:rPr>
              <a:t>R</a:t>
            </a:r>
            <a:r>
              <a:rPr lang="en-US" sz="2400" dirty="0">
                <a:solidFill>
                  <a:srgbClr val="00B050"/>
                </a:solidFill>
                <a:latin typeface="+mj-lt"/>
              </a:rPr>
              <a:t>G</a:t>
            </a:r>
            <a:r>
              <a:rPr lang="en-US" sz="2400" dirty="0">
                <a:solidFill>
                  <a:srgbClr val="0070C0"/>
                </a:solidFill>
                <a:latin typeface="+mj-lt"/>
              </a:rPr>
              <a:t>B</a:t>
            </a:r>
            <a:r>
              <a:rPr lang="en-US" sz="2400" dirty="0">
                <a:solidFill>
                  <a:schemeClr val="tx1">
                    <a:lumMod val="65000"/>
                    <a:lumOff val="35000"/>
                  </a:schemeClr>
                </a:solidFill>
                <a:latin typeface="+mj-lt"/>
              </a:rPr>
              <a:t>) for each pixel</a:t>
            </a:r>
          </a:p>
        </p:txBody>
      </p:sp>
    </p:spTree>
    <p:extLst>
      <p:ext uri="{BB962C8B-B14F-4D97-AF65-F5344CB8AC3E}">
        <p14:creationId xmlns:p14="http://schemas.microsoft.com/office/powerpoint/2010/main" val="1314465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36</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Overall view</a:t>
            </a:r>
          </a:p>
        </p:txBody>
      </p:sp>
      <p:sp>
        <p:nvSpPr>
          <p:cNvPr id="18" name="ZoneTexte 17">
            <a:extLst>
              <a:ext uri="{FF2B5EF4-FFF2-40B4-BE49-F238E27FC236}">
                <a16:creationId xmlns:a16="http://schemas.microsoft.com/office/drawing/2014/main" id="{5DD15379-AF46-4D81-99EB-5541DBD85BB8}"/>
              </a:ext>
            </a:extLst>
          </p:cNvPr>
          <p:cNvSpPr txBox="1"/>
          <p:nvPr/>
        </p:nvSpPr>
        <p:spPr>
          <a:xfrm>
            <a:off x="2790629" y="3527527"/>
            <a:ext cx="1578425" cy="369332"/>
          </a:xfrm>
          <a:prstGeom prst="rect">
            <a:avLst/>
          </a:prstGeom>
          <a:noFill/>
        </p:spPr>
        <p:txBody>
          <a:bodyPr wrap="square" rtlCol="0">
            <a:spAutoFit/>
          </a:bodyPr>
          <a:lstStyle/>
          <a:p>
            <a:pPr algn="ctr"/>
            <a:r>
              <a:rPr lang="fr-CH" b="1" dirty="0">
                <a:solidFill>
                  <a:srgbClr val="00B050"/>
                </a:solidFill>
                <a:latin typeface="+mj-lt"/>
              </a:rPr>
              <a:t>Vertex </a:t>
            </a:r>
            <a:r>
              <a:rPr lang="fr-CH" b="1" dirty="0" err="1">
                <a:solidFill>
                  <a:srgbClr val="00B050"/>
                </a:solidFill>
                <a:latin typeface="+mj-lt"/>
              </a:rPr>
              <a:t>Shader</a:t>
            </a:r>
            <a:endParaRPr lang="fr-CH" b="1" dirty="0">
              <a:solidFill>
                <a:srgbClr val="00B050"/>
              </a:solidFill>
              <a:latin typeface="+mj-lt"/>
            </a:endParaRPr>
          </a:p>
        </p:txBody>
      </p:sp>
      <p:sp>
        <p:nvSpPr>
          <p:cNvPr id="20" name="ZoneTexte 19">
            <a:extLst>
              <a:ext uri="{FF2B5EF4-FFF2-40B4-BE49-F238E27FC236}">
                <a16:creationId xmlns:a16="http://schemas.microsoft.com/office/drawing/2014/main" id="{36241E47-DAAF-4D24-B1A5-72DDB5A1FE9A}"/>
              </a:ext>
            </a:extLst>
          </p:cNvPr>
          <p:cNvSpPr txBox="1"/>
          <p:nvPr/>
        </p:nvSpPr>
        <p:spPr>
          <a:xfrm>
            <a:off x="4734898" y="3528813"/>
            <a:ext cx="2020800" cy="369332"/>
          </a:xfrm>
          <a:prstGeom prst="rect">
            <a:avLst/>
          </a:prstGeom>
          <a:noFill/>
        </p:spPr>
        <p:txBody>
          <a:bodyPr wrap="square" rtlCol="0">
            <a:spAutoFit/>
          </a:bodyPr>
          <a:lstStyle/>
          <a:p>
            <a:pPr algn="ctr"/>
            <a:r>
              <a:rPr lang="fr-CH" dirty="0">
                <a:solidFill>
                  <a:srgbClr val="7030A0"/>
                </a:solidFill>
                <a:latin typeface="+mj-lt"/>
              </a:rPr>
              <a:t>Primitive </a:t>
            </a:r>
            <a:r>
              <a:rPr lang="fr-CH" dirty="0" err="1">
                <a:solidFill>
                  <a:srgbClr val="7030A0"/>
                </a:solidFill>
                <a:latin typeface="+mj-lt"/>
              </a:rPr>
              <a:t>Assembly</a:t>
            </a:r>
            <a:endParaRPr lang="fr-CH" dirty="0">
              <a:solidFill>
                <a:srgbClr val="7030A0"/>
              </a:solidFill>
              <a:latin typeface="+mj-lt"/>
            </a:endParaRPr>
          </a:p>
        </p:txBody>
      </p:sp>
      <p:sp>
        <p:nvSpPr>
          <p:cNvPr id="22" name="ZoneTexte 21">
            <a:extLst>
              <a:ext uri="{FF2B5EF4-FFF2-40B4-BE49-F238E27FC236}">
                <a16:creationId xmlns:a16="http://schemas.microsoft.com/office/drawing/2014/main" id="{877E685E-1970-44D5-9577-00167656A75A}"/>
              </a:ext>
            </a:extLst>
          </p:cNvPr>
          <p:cNvSpPr txBox="1"/>
          <p:nvPr/>
        </p:nvSpPr>
        <p:spPr>
          <a:xfrm>
            <a:off x="7283205" y="3522019"/>
            <a:ext cx="1346282" cy="369332"/>
          </a:xfrm>
          <a:prstGeom prst="rect">
            <a:avLst/>
          </a:prstGeom>
          <a:noFill/>
        </p:spPr>
        <p:txBody>
          <a:bodyPr wrap="square" rtlCol="0">
            <a:spAutoFit/>
          </a:bodyPr>
          <a:lstStyle/>
          <a:p>
            <a:pPr algn="ctr"/>
            <a:r>
              <a:rPr lang="fr-CH" dirty="0">
                <a:solidFill>
                  <a:srgbClr val="7030A0"/>
                </a:solidFill>
                <a:latin typeface="+mj-lt"/>
              </a:rPr>
              <a:t>Tessellation</a:t>
            </a:r>
          </a:p>
        </p:txBody>
      </p:sp>
      <p:sp>
        <p:nvSpPr>
          <p:cNvPr id="24" name="ZoneTexte 23">
            <a:extLst>
              <a:ext uri="{FF2B5EF4-FFF2-40B4-BE49-F238E27FC236}">
                <a16:creationId xmlns:a16="http://schemas.microsoft.com/office/drawing/2014/main" id="{85C23763-0AFA-4B61-94EE-464C01462FBE}"/>
              </a:ext>
            </a:extLst>
          </p:cNvPr>
          <p:cNvSpPr txBox="1"/>
          <p:nvPr/>
        </p:nvSpPr>
        <p:spPr>
          <a:xfrm>
            <a:off x="9518158" y="5786613"/>
            <a:ext cx="1405538" cy="369332"/>
          </a:xfrm>
          <a:prstGeom prst="rect">
            <a:avLst/>
          </a:prstGeom>
          <a:noFill/>
        </p:spPr>
        <p:txBody>
          <a:bodyPr wrap="square" rtlCol="0">
            <a:spAutoFit/>
          </a:bodyPr>
          <a:lstStyle/>
          <a:p>
            <a:pPr algn="ctr"/>
            <a:r>
              <a:rPr lang="fr-CH" dirty="0" err="1">
                <a:solidFill>
                  <a:srgbClr val="7030A0"/>
                </a:solidFill>
                <a:latin typeface="+mj-lt"/>
              </a:rPr>
              <a:t>Rasterization</a:t>
            </a:r>
            <a:endParaRPr lang="fr-CH" dirty="0">
              <a:solidFill>
                <a:srgbClr val="7030A0"/>
              </a:solidFill>
              <a:latin typeface="+mj-lt"/>
            </a:endParaRPr>
          </a:p>
        </p:txBody>
      </p:sp>
      <p:sp>
        <p:nvSpPr>
          <p:cNvPr id="26" name="ZoneTexte 25">
            <a:extLst>
              <a:ext uri="{FF2B5EF4-FFF2-40B4-BE49-F238E27FC236}">
                <a16:creationId xmlns:a16="http://schemas.microsoft.com/office/drawing/2014/main" id="{1F4FAC15-6CD3-4118-AAE6-339C1120DEC5}"/>
              </a:ext>
            </a:extLst>
          </p:cNvPr>
          <p:cNvSpPr txBox="1"/>
          <p:nvPr/>
        </p:nvSpPr>
        <p:spPr>
          <a:xfrm>
            <a:off x="9094838" y="3523637"/>
            <a:ext cx="2059054" cy="369332"/>
          </a:xfrm>
          <a:prstGeom prst="rect">
            <a:avLst/>
          </a:prstGeom>
          <a:noFill/>
        </p:spPr>
        <p:txBody>
          <a:bodyPr wrap="square" rtlCol="0">
            <a:spAutoFit/>
          </a:bodyPr>
          <a:lstStyle/>
          <a:p>
            <a:pPr algn="ctr"/>
            <a:r>
              <a:rPr lang="fr-CH" b="1" dirty="0" err="1">
                <a:solidFill>
                  <a:srgbClr val="FF0000"/>
                </a:solidFill>
                <a:latin typeface="+mj-lt"/>
              </a:rPr>
              <a:t>Geometry</a:t>
            </a:r>
            <a:r>
              <a:rPr lang="fr-CH" b="1" dirty="0">
                <a:solidFill>
                  <a:srgbClr val="FF0000"/>
                </a:solidFill>
                <a:latin typeface="+mj-lt"/>
              </a:rPr>
              <a:t> </a:t>
            </a:r>
            <a:r>
              <a:rPr lang="fr-CH" b="1" dirty="0" err="1">
                <a:solidFill>
                  <a:srgbClr val="FF0000"/>
                </a:solidFill>
                <a:latin typeface="+mj-lt"/>
              </a:rPr>
              <a:t>Shader</a:t>
            </a:r>
            <a:endParaRPr lang="fr-CH" b="1" dirty="0">
              <a:solidFill>
                <a:srgbClr val="FF0000"/>
              </a:solidFill>
              <a:latin typeface="+mj-lt"/>
            </a:endParaRPr>
          </a:p>
        </p:txBody>
      </p:sp>
      <p:sp>
        <p:nvSpPr>
          <p:cNvPr id="28" name="ZoneTexte 27">
            <a:extLst>
              <a:ext uri="{FF2B5EF4-FFF2-40B4-BE49-F238E27FC236}">
                <a16:creationId xmlns:a16="http://schemas.microsoft.com/office/drawing/2014/main" id="{0EAA4F7B-1665-485B-A4BD-12E563176CEC}"/>
              </a:ext>
            </a:extLst>
          </p:cNvPr>
          <p:cNvSpPr txBox="1"/>
          <p:nvPr/>
        </p:nvSpPr>
        <p:spPr>
          <a:xfrm>
            <a:off x="4755626" y="5786613"/>
            <a:ext cx="2147610" cy="369332"/>
          </a:xfrm>
          <a:prstGeom prst="rect">
            <a:avLst/>
          </a:prstGeom>
          <a:noFill/>
        </p:spPr>
        <p:txBody>
          <a:bodyPr wrap="square" rtlCol="0">
            <a:spAutoFit/>
          </a:bodyPr>
          <a:lstStyle/>
          <a:p>
            <a:pPr algn="ctr"/>
            <a:r>
              <a:rPr lang="fr-CH" b="1" dirty="0">
                <a:solidFill>
                  <a:srgbClr val="00B0F0"/>
                </a:solidFill>
                <a:latin typeface="+mj-lt"/>
              </a:rPr>
              <a:t>Fragment </a:t>
            </a:r>
            <a:r>
              <a:rPr lang="fr-CH" b="1" dirty="0" err="1">
                <a:solidFill>
                  <a:srgbClr val="00B0F0"/>
                </a:solidFill>
                <a:latin typeface="+mj-lt"/>
              </a:rPr>
              <a:t>Shader</a:t>
            </a:r>
            <a:endParaRPr lang="fr-CH" b="1" dirty="0">
              <a:solidFill>
                <a:srgbClr val="00B0F0"/>
              </a:solidFill>
              <a:latin typeface="+mj-lt"/>
            </a:endParaRPr>
          </a:p>
        </p:txBody>
      </p:sp>
      <p:sp>
        <p:nvSpPr>
          <p:cNvPr id="30" name="ZoneTexte 29">
            <a:extLst>
              <a:ext uri="{FF2B5EF4-FFF2-40B4-BE49-F238E27FC236}">
                <a16:creationId xmlns:a16="http://schemas.microsoft.com/office/drawing/2014/main" id="{0BAC2B63-654B-4F02-8C77-2FB8BA9C00AE}"/>
              </a:ext>
            </a:extLst>
          </p:cNvPr>
          <p:cNvSpPr txBox="1"/>
          <p:nvPr/>
        </p:nvSpPr>
        <p:spPr>
          <a:xfrm>
            <a:off x="2724896" y="5764267"/>
            <a:ext cx="1608332" cy="646331"/>
          </a:xfrm>
          <a:prstGeom prst="rect">
            <a:avLst/>
          </a:prstGeom>
          <a:noFill/>
        </p:spPr>
        <p:txBody>
          <a:bodyPr wrap="square" rtlCol="0">
            <a:spAutoFit/>
          </a:bodyPr>
          <a:lstStyle/>
          <a:p>
            <a:pPr algn="ctr"/>
            <a:r>
              <a:rPr lang="fr-CH" dirty="0">
                <a:solidFill>
                  <a:srgbClr val="7030A0"/>
                </a:solidFill>
                <a:latin typeface="+mj-lt"/>
              </a:rPr>
              <a:t>Alpha test &amp; </a:t>
            </a:r>
            <a:r>
              <a:rPr lang="fr-CH" dirty="0" err="1">
                <a:solidFill>
                  <a:srgbClr val="7030A0"/>
                </a:solidFill>
                <a:latin typeface="+mj-lt"/>
              </a:rPr>
              <a:t>Color</a:t>
            </a:r>
            <a:r>
              <a:rPr lang="fr-CH" dirty="0">
                <a:solidFill>
                  <a:srgbClr val="7030A0"/>
                </a:solidFill>
                <a:latin typeface="+mj-lt"/>
              </a:rPr>
              <a:t> </a:t>
            </a:r>
            <a:r>
              <a:rPr lang="fr-CH" dirty="0" err="1">
                <a:solidFill>
                  <a:srgbClr val="7030A0"/>
                </a:solidFill>
                <a:latin typeface="+mj-lt"/>
              </a:rPr>
              <a:t>Blending</a:t>
            </a:r>
            <a:endParaRPr lang="fr-CH" dirty="0">
              <a:solidFill>
                <a:srgbClr val="7030A0"/>
              </a:solidFill>
              <a:latin typeface="+mj-lt"/>
            </a:endParaRPr>
          </a:p>
        </p:txBody>
      </p:sp>
      <p:sp>
        <p:nvSpPr>
          <p:cNvPr id="34" name="ZoneTexte 33">
            <a:extLst>
              <a:ext uri="{FF2B5EF4-FFF2-40B4-BE49-F238E27FC236}">
                <a16:creationId xmlns:a16="http://schemas.microsoft.com/office/drawing/2014/main" id="{2DDAD794-5C77-44CB-8902-9699D269E1FA}"/>
              </a:ext>
            </a:extLst>
          </p:cNvPr>
          <p:cNvSpPr txBox="1"/>
          <p:nvPr/>
        </p:nvSpPr>
        <p:spPr>
          <a:xfrm>
            <a:off x="806886" y="3528813"/>
            <a:ext cx="1413095" cy="369332"/>
          </a:xfrm>
          <a:prstGeom prst="rect">
            <a:avLst/>
          </a:prstGeom>
          <a:noFill/>
        </p:spPr>
        <p:txBody>
          <a:bodyPr wrap="square" rtlCol="0">
            <a:spAutoFit/>
          </a:bodyPr>
          <a:lstStyle/>
          <a:p>
            <a:pPr algn="ctr"/>
            <a:r>
              <a:rPr lang="fr-CH" dirty="0">
                <a:solidFill>
                  <a:schemeClr val="tx1">
                    <a:lumMod val="65000"/>
                    <a:lumOff val="35000"/>
                  </a:schemeClr>
                </a:solidFill>
                <a:latin typeface="+mj-lt"/>
              </a:rPr>
              <a:t>Input Data</a:t>
            </a:r>
          </a:p>
        </p:txBody>
      </p:sp>
      <p:sp>
        <p:nvSpPr>
          <p:cNvPr id="36" name="ZoneTexte 35">
            <a:extLst>
              <a:ext uri="{FF2B5EF4-FFF2-40B4-BE49-F238E27FC236}">
                <a16:creationId xmlns:a16="http://schemas.microsoft.com/office/drawing/2014/main" id="{4B2BE5BC-955C-4068-9BBF-8612FFAB5D64}"/>
              </a:ext>
            </a:extLst>
          </p:cNvPr>
          <p:cNvSpPr txBox="1"/>
          <p:nvPr/>
        </p:nvSpPr>
        <p:spPr>
          <a:xfrm>
            <a:off x="389415" y="5764267"/>
            <a:ext cx="1837667" cy="369332"/>
          </a:xfrm>
          <a:prstGeom prst="rect">
            <a:avLst/>
          </a:prstGeom>
          <a:noFill/>
        </p:spPr>
        <p:txBody>
          <a:bodyPr wrap="square" rtlCol="0">
            <a:spAutoFit/>
          </a:bodyPr>
          <a:lstStyle/>
          <a:p>
            <a:pPr algn="ctr"/>
            <a:r>
              <a:rPr lang="fr-CH" dirty="0">
                <a:solidFill>
                  <a:schemeClr val="tx1">
                    <a:lumMod val="65000"/>
                    <a:lumOff val="35000"/>
                  </a:schemeClr>
                </a:solidFill>
                <a:latin typeface="+mj-lt"/>
              </a:rPr>
              <a:t>Output Data</a:t>
            </a:r>
          </a:p>
        </p:txBody>
      </p:sp>
      <p:grpSp>
        <p:nvGrpSpPr>
          <p:cNvPr id="31" name="Groupe 30">
            <a:extLst>
              <a:ext uri="{FF2B5EF4-FFF2-40B4-BE49-F238E27FC236}">
                <a16:creationId xmlns:a16="http://schemas.microsoft.com/office/drawing/2014/main" id="{144EF8B4-287B-4113-9CED-7DD2E795465C}"/>
              </a:ext>
            </a:extLst>
          </p:cNvPr>
          <p:cNvGrpSpPr/>
          <p:nvPr/>
        </p:nvGrpSpPr>
        <p:grpSpPr>
          <a:xfrm>
            <a:off x="2819108" y="1821128"/>
            <a:ext cx="1521468" cy="1553840"/>
            <a:chOff x="1002923" y="2693040"/>
            <a:chExt cx="1521468" cy="1553840"/>
          </a:xfrm>
        </p:grpSpPr>
        <p:pic>
          <p:nvPicPr>
            <p:cNvPr id="32" name="Image 31">
              <a:extLst>
                <a:ext uri="{FF2B5EF4-FFF2-40B4-BE49-F238E27FC236}">
                  <a16:creationId xmlns:a16="http://schemas.microsoft.com/office/drawing/2014/main" id="{12B2D2D3-C2E4-4ACF-9297-6434015F680D}"/>
                </a:ext>
              </a:extLst>
            </p:cNvPr>
            <p:cNvPicPr>
              <a:picLocks noChangeAspect="1"/>
            </p:cNvPicPr>
            <p:nvPr/>
          </p:nvPicPr>
          <p:blipFill>
            <a:blip r:embed="rId3"/>
            <a:stretch>
              <a:fillRect/>
            </a:stretch>
          </p:blipFill>
          <p:spPr>
            <a:xfrm>
              <a:off x="1002923" y="2693040"/>
              <a:ext cx="1521468" cy="1553840"/>
            </a:xfrm>
            <a:prstGeom prst="rect">
              <a:avLst/>
            </a:prstGeom>
          </p:spPr>
        </p:pic>
        <p:sp>
          <p:nvSpPr>
            <p:cNvPr id="33" name="Ellipse 32">
              <a:extLst>
                <a:ext uri="{FF2B5EF4-FFF2-40B4-BE49-F238E27FC236}">
                  <a16:creationId xmlns:a16="http://schemas.microsoft.com/office/drawing/2014/main" id="{25C6256F-508C-493C-8813-E92DC91C14D9}"/>
                </a:ext>
              </a:extLst>
            </p:cNvPr>
            <p:cNvSpPr/>
            <p:nvPr/>
          </p:nvSpPr>
          <p:spPr>
            <a:xfrm>
              <a:off x="1913822" y="3168647"/>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Ellipse 34">
              <a:extLst>
                <a:ext uri="{FF2B5EF4-FFF2-40B4-BE49-F238E27FC236}">
                  <a16:creationId xmlns:a16="http://schemas.microsoft.com/office/drawing/2014/main" id="{F226D4EC-2DCB-42F8-84A5-9F88A7EDFBCA}"/>
                </a:ext>
              </a:extLst>
            </p:cNvPr>
            <p:cNvSpPr/>
            <p:nvPr/>
          </p:nvSpPr>
          <p:spPr>
            <a:xfrm>
              <a:off x="1942828" y="3712526"/>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Ellipse 36">
              <a:extLst>
                <a:ext uri="{FF2B5EF4-FFF2-40B4-BE49-F238E27FC236}">
                  <a16:creationId xmlns:a16="http://schemas.microsoft.com/office/drawing/2014/main" id="{3A498B20-2DCA-4AD7-8610-42A05571E2F5}"/>
                </a:ext>
              </a:extLst>
            </p:cNvPr>
            <p:cNvSpPr/>
            <p:nvPr/>
          </p:nvSpPr>
          <p:spPr>
            <a:xfrm>
              <a:off x="1369804" y="3520121"/>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38" name="Groupe 37">
            <a:extLst>
              <a:ext uri="{FF2B5EF4-FFF2-40B4-BE49-F238E27FC236}">
                <a16:creationId xmlns:a16="http://schemas.microsoft.com/office/drawing/2014/main" id="{956E8C82-F226-4CA6-A356-0F6CC308B6F0}"/>
              </a:ext>
            </a:extLst>
          </p:cNvPr>
          <p:cNvGrpSpPr/>
          <p:nvPr/>
        </p:nvGrpSpPr>
        <p:grpSpPr>
          <a:xfrm>
            <a:off x="4934005" y="1822488"/>
            <a:ext cx="1622587" cy="1539801"/>
            <a:chOff x="932284" y="2676599"/>
            <a:chExt cx="1622587" cy="1539801"/>
          </a:xfrm>
        </p:grpSpPr>
        <p:pic>
          <p:nvPicPr>
            <p:cNvPr id="39" name="Image 38">
              <a:extLst>
                <a:ext uri="{FF2B5EF4-FFF2-40B4-BE49-F238E27FC236}">
                  <a16:creationId xmlns:a16="http://schemas.microsoft.com/office/drawing/2014/main" id="{32B0F4BF-77DB-4B51-9C30-D3E8CD8ED2A8}"/>
                </a:ext>
              </a:extLst>
            </p:cNvPr>
            <p:cNvPicPr>
              <a:picLocks noChangeAspect="1"/>
            </p:cNvPicPr>
            <p:nvPr/>
          </p:nvPicPr>
          <p:blipFill>
            <a:blip r:embed="rId4"/>
            <a:stretch>
              <a:fillRect/>
            </a:stretch>
          </p:blipFill>
          <p:spPr>
            <a:xfrm>
              <a:off x="932284" y="2676599"/>
              <a:ext cx="1622587" cy="1539801"/>
            </a:xfrm>
            <a:prstGeom prst="rect">
              <a:avLst/>
            </a:prstGeom>
          </p:spPr>
        </p:pic>
        <p:cxnSp>
          <p:nvCxnSpPr>
            <p:cNvPr id="40" name="Connecteur droit 39">
              <a:extLst>
                <a:ext uri="{FF2B5EF4-FFF2-40B4-BE49-F238E27FC236}">
                  <a16:creationId xmlns:a16="http://schemas.microsoft.com/office/drawing/2014/main" id="{505AEC45-8C13-42DD-8C8A-43F2386CB719}"/>
                </a:ext>
              </a:extLst>
            </p:cNvPr>
            <p:cNvCxnSpPr/>
            <p:nvPr/>
          </p:nvCxnSpPr>
          <p:spPr>
            <a:xfrm flipV="1">
              <a:off x="1432560" y="3220720"/>
              <a:ext cx="487680" cy="3149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872CAE70-F48B-46C7-8F6E-40A0A6CF4F4B}"/>
                </a:ext>
              </a:extLst>
            </p:cNvPr>
            <p:cNvCxnSpPr>
              <a:cxnSpLocks/>
            </p:cNvCxnSpPr>
            <p:nvPr/>
          </p:nvCxnSpPr>
          <p:spPr>
            <a:xfrm>
              <a:off x="1432560" y="3577336"/>
              <a:ext cx="493776" cy="1656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C6EC6C4E-659A-42C5-B982-F0966B9B3813}"/>
                </a:ext>
              </a:extLst>
            </p:cNvPr>
            <p:cNvCxnSpPr>
              <a:cxnSpLocks/>
            </p:cNvCxnSpPr>
            <p:nvPr/>
          </p:nvCxnSpPr>
          <p:spPr>
            <a:xfrm flipH="1" flipV="1">
              <a:off x="1950720" y="3242310"/>
              <a:ext cx="28194" cy="4991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4" name="Groupe 43">
            <a:extLst>
              <a:ext uri="{FF2B5EF4-FFF2-40B4-BE49-F238E27FC236}">
                <a16:creationId xmlns:a16="http://schemas.microsoft.com/office/drawing/2014/main" id="{E2403EE1-C797-4C40-AF17-4A495AE4BA02}"/>
              </a:ext>
            </a:extLst>
          </p:cNvPr>
          <p:cNvGrpSpPr/>
          <p:nvPr/>
        </p:nvGrpSpPr>
        <p:grpSpPr>
          <a:xfrm>
            <a:off x="7145053" y="1856481"/>
            <a:ext cx="1622586" cy="1572915"/>
            <a:chOff x="952604" y="2673965"/>
            <a:chExt cx="1622586" cy="1572915"/>
          </a:xfrm>
        </p:grpSpPr>
        <p:pic>
          <p:nvPicPr>
            <p:cNvPr id="45" name="Image 44">
              <a:extLst>
                <a:ext uri="{FF2B5EF4-FFF2-40B4-BE49-F238E27FC236}">
                  <a16:creationId xmlns:a16="http://schemas.microsoft.com/office/drawing/2014/main" id="{73CC1F17-E1CE-4FDE-8BC4-670E335D1186}"/>
                </a:ext>
              </a:extLst>
            </p:cNvPr>
            <p:cNvPicPr>
              <a:picLocks noChangeAspect="1"/>
            </p:cNvPicPr>
            <p:nvPr/>
          </p:nvPicPr>
          <p:blipFill>
            <a:blip r:embed="rId5"/>
            <a:stretch>
              <a:fillRect/>
            </a:stretch>
          </p:blipFill>
          <p:spPr>
            <a:xfrm>
              <a:off x="952604" y="2673965"/>
              <a:ext cx="1622586" cy="1572915"/>
            </a:xfrm>
            <a:prstGeom prst="rect">
              <a:avLst/>
            </a:prstGeom>
          </p:spPr>
        </p:pic>
        <p:cxnSp>
          <p:nvCxnSpPr>
            <p:cNvPr id="50" name="Connecteur droit 49">
              <a:extLst>
                <a:ext uri="{FF2B5EF4-FFF2-40B4-BE49-F238E27FC236}">
                  <a16:creationId xmlns:a16="http://schemas.microsoft.com/office/drawing/2014/main" id="{BF7AEC16-84FD-4F3F-B770-9B3ED1284E55}"/>
                </a:ext>
              </a:extLst>
            </p:cNvPr>
            <p:cNvCxnSpPr>
              <a:cxnSpLocks/>
            </p:cNvCxnSpPr>
            <p:nvPr/>
          </p:nvCxnSpPr>
          <p:spPr>
            <a:xfrm flipH="1">
              <a:off x="1699260" y="3223260"/>
              <a:ext cx="236220" cy="4724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Connecteur droit 53">
              <a:extLst>
                <a:ext uri="{FF2B5EF4-FFF2-40B4-BE49-F238E27FC236}">
                  <a16:creationId xmlns:a16="http://schemas.microsoft.com/office/drawing/2014/main" id="{A1F03356-86D7-401B-B1D8-51C589C4FF1E}"/>
                </a:ext>
              </a:extLst>
            </p:cNvPr>
            <p:cNvCxnSpPr>
              <a:cxnSpLocks/>
            </p:cNvCxnSpPr>
            <p:nvPr/>
          </p:nvCxnSpPr>
          <p:spPr>
            <a:xfrm flipH="1">
              <a:off x="1408938" y="3499104"/>
              <a:ext cx="532638" cy="533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Connecteur droit 54">
              <a:extLst>
                <a:ext uri="{FF2B5EF4-FFF2-40B4-BE49-F238E27FC236}">
                  <a16:creationId xmlns:a16="http://schemas.microsoft.com/office/drawing/2014/main" id="{BD2F53A9-02C0-4391-977F-44E4B0DEFDF6}"/>
                </a:ext>
              </a:extLst>
            </p:cNvPr>
            <p:cNvCxnSpPr>
              <a:cxnSpLocks/>
            </p:cNvCxnSpPr>
            <p:nvPr/>
          </p:nvCxnSpPr>
          <p:spPr>
            <a:xfrm>
              <a:off x="1681353" y="3352800"/>
              <a:ext cx="305943" cy="443992"/>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56" name="Groupe 55">
            <a:extLst>
              <a:ext uri="{FF2B5EF4-FFF2-40B4-BE49-F238E27FC236}">
                <a16:creationId xmlns:a16="http://schemas.microsoft.com/office/drawing/2014/main" id="{F569ABD8-3FAB-4413-A2A8-92C697261241}"/>
              </a:ext>
            </a:extLst>
          </p:cNvPr>
          <p:cNvGrpSpPr/>
          <p:nvPr/>
        </p:nvGrpSpPr>
        <p:grpSpPr>
          <a:xfrm>
            <a:off x="9361092" y="1907289"/>
            <a:ext cx="1521126" cy="1553840"/>
            <a:chOff x="1002923" y="2683515"/>
            <a:chExt cx="1521126" cy="1553840"/>
          </a:xfrm>
        </p:grpSpPr>
        <p:pic>
          <p:nvPicPr>
            <p:cNvPr id="57" name="Image 56">
              <a:extLst>
                <a:ext uri="{FF2B5EF4-FFF2-40B4-BE49-F238E27FC236}">
                  <a16:creationId xmlns:a16="http://schemas.microsoft.com/office/drawing/2014/main" id="{AC13C8C0-FB80-4617-9C77-85E30DCB6904}"/>
                </a:ext>
              </a:extLst>
            </p:cNvPr>
            <p:cNvPicPr>
              <a:picLocks noChangeAspect="1"/>
            </p:cNvPicPr>
            <p:nvPr/>
          </p:nvPicPr>
          <p:blipFill>
            <a:blip r:embed="rId6"/>
            <a:stretch>
              <a:fillRect/>
            </a:stretch>
          </p:blipFill>
          <p:spPr>
            <a:xfrm>
              <a:off x="1002923" y="2683515"/>
              <a:ext cx="1521126" cy="1553840"/>
            </a:xfrm>
            <a:prstGeom prst="rect">
              <a:avLst/>
            </a:prstGeom>
          </p:spPr>
        </p:pic>
        <p:sp>
          <p:nvSpPr>
            <p:cNvPr id="58" name="Triangle isocèle 57">
              <a:extLst>
                <a:ext uri="{FF2B5EF4-FFF2-40B4-BE49-F238E27FC236}">
                  <a16:creationId xmlns:a16="http://schemas.microsoft.com/office/drawing/2014/main" id="{CC9D57AE-0548-4196-9465-26C90C4D695B}"/>
                </a:ext>
              </a:extLst>
            </p:cNvPr>
            <p:cNvSpPr/>
            <p:nvPr/>
          </p:nvSpPr>
          <p:spPr>
            <a:xfrm rot="11694051">
              <a:off x="1894261" y="3238872"/>
              <a:ext cx="355035" cy="537688"/>
            </a:xfrm>
            <a:prstGeom prst="triangle">
              <a:avLst>
                <a:gd name="adj" fmla="val 54359"/>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59" name="Groupe 58">
            <a:extLst>
              <a:ext uri="{FF2B5EF4-FFF2-40B4-BE49-F238E27FC236}">
                <a16:creationId xmlns:a16="http://schemas.microsoft.com/office/drawing/2014/main" id="{F58E6A5F-0A38-45B4-BD6D-380D124E1F74}"/>
              </a:ext>
            </a:extLst>
          </p:cNvPr>
          <p:cNvGrpSpPr/>
          <p:nvPr/>
        </p:nvGrpSpPr>
        <p:grpSpPr>
          <a:xfrm>
            <a:off x="9415267" y="4087496"/>
            <a:ext cx="1548000" cy="1548000"/>
            <a:chOff x="979325" y="2706120"/>
            <a:chExt cx="1548000" cy="1548000"/>
          </a:xfrm>
        </p:grpSpPr>
        <p:pic>
          <p:nvPicPr>
            <p:cNvPr id="60" name="Image 59">
              <a:extLst>
                <a:ext uri="{FF2B5EF4-FFF2-40B4-BE49-F238E27FC236}">
                  <a16:creationId xmlns:a16="http://schemas.microsoft.com/office/drawing/2014/main" id="{4ABDB9F7-0089-4FA3-9D7C-63FACFEE5EA9}"/>
                </a:ext>
              </a:extLst>
            </p:cNvPr>
            <p:cNvPicPr>
              <a:picLocks noChangeAspect="1"/>
            </p:cNvPicPr>
            <p:nvPr/>
          </p:nvPicPr>
          <p:blipFill>
            <a:blip r:embed="rId7"/>
            <a:stretch>
              <a:fillRect/>
            </a:stretch>
          </p:blipFill>
          <p:spPr>
            <a:xfrm>
              <a:off x="979325" y="2706120"/>
              <a:ext cx="1548000" cy="1548000"/>
            </a:xfrm>
            <a:prstGeom prst="rect">
              <a:avLst/>
            </a:prstGeom>
          </p:spPr>
        </p:pic>
        <p:cxnSp>
          <p:nvCxnSpPr>
            <p:cNvPr id="61" name="Connecteur droit 60">
              <a:extLst>
                <a:ext uri="{FF2B5EF4-FFF2-40B4-BE49-F238E27FC236}">
                  <a16:creationId xmlns:a16="http://schemas.microsoft.com/office/drawing/2014/main" id="{ED3967D6-8290-49C5-8FDA-BE976818C9E2}"/>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04ED7701-FD4D-4D49-A5BF-9FD8CC14DC35}"/>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D2A2A67A-7E1B-44A6-BAC6-B321CD79290F}"/>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7C0EB788-A147-4D78-83C6-0E7DC19F62B9}"/>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F244BF8E-124A-4817-8489-B00F1362A0F3}"/>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46A3C0D9-786C-419C-9E4C-48EFE0A4C57A}"/>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01E0BC9-C6A4-48AC-83C0-8721EB3AFAE0}"/>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06F63DB1-5BE1-4087-AACD-EC4486829DD7}"/>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5EFD5914-471C-4CEF-BB93-2C7B96336BB5}"/>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C08AED3D-BC6F-45F3-A83C-123008299D90}"/>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6546CF91-82C3-4F7C-A887-8190E204F670}"/>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8BFE5F14-D696-43DE-95F4-70C397BC0A63}"/>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54F12F4E-225F-4EB4-BF5B-A7B1AA34E893}"/>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BBC5D5B9-3F63-48AA-B749-5540E106D484}"/>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7" name="Image 6">
            <a:extLst>
              <a:ext uri="{FF2B5EF4-FFF2-40B4-BE49-F238E27FC236}">
                <a16:creationId xmlns:a16="http://schemas.microsoft.com/office/drawing/2014/main" id="{8D11602D-810E-43A7-8B1D-2E80DEDE95E1}"/>
              </a:ext>
            </a:extLst>
          </p:cNvPr>
          <p:cNvPicPr>
            <a:picLocks noChangeAspect="1"/>
          </p:cNvPicPr>
          <p:nvPr/>
        </p:nvPicPr>
        <p:blipFill>
          <a:blip r:embed="rId8"/>
          <a:stretch>
            <a:fillRect/>
          </a:stretch>
        </p:blipFill>
        <p:spPr>
          <a:xfrm>
            <a:off x="5008449" y="4087496"/>
            <a:ext cx="1562213" cy="1530000"/>
          </a:xfrm>
          <a:prstGeom prst="rect">
            <a:avLst/>
          </a:prstGeom>
        </p:spPr>
      </p:pic>
      <p:pic>
        <p:nvPicPr>
          <p:cNvPr id="12" name="Image 11">
            <a:extLst>
              <a:ext uri="{FF2B5EF4-FFF2-40B4-BE49-F238E27FC236}">
                <a16:creationId xmlns:a16="http://schemas.microsoft.com/office/drawing/2014/main" id="{0CFFC3DD-A179-4556-841E-DD93DD6AF297}"/>
              </a:ext>
            </a:extLst>
          </p:cNvPr>
          <p:cNvPicPr>
            <a:picLocks noChangeAspect="1"/>
          </p:cNvPicPr>
          <p:nvPr/>
        </p:nvPicPr>
        <p:blipFill>
          <a:blip r:embed="rId9"/>
          <a:stretch>
            <a:fillRect/>
          </a:stretch>
        </p:blipFill>
        <p:spPr>
          <a:xfrm>
            <a:off x="2783060" y="4151858"/>
            <a:ext cx="1483638" cy="1483638"/>
          </a:xfrm>
          <a:prstGeom prst="rect">
            <a:avLst/>
          </a:prstGeom>
        </p:spPr>
      </p:pic>
      <p:cxnSp>
        <p:nvCxnSpPr>
          <p:cNvPr id="23" name="Connecteur droit 22">
            <a:extLst>
              <a:ext uri="{FF2B5EF4-FFF2-40B4-BE49-F238E27FC236}">
                <a16:creationId xmlns:a16="http://schemas.microsoft.com/office/drawing/2014/main" id="{C83C0F40-45BB-4979-AB6C-8055D31183E4}"/>
              </a:ext>
            </a:extLst>
          </p:cNvPr>
          <p:cNvCxnSpPr/>
          <p:nvPr/>
        </p:nvCxnSpPr>
        <p:spPr>
          <a:xfrm>
            <a:off x="11153892" y="2592388"/>
            <a:ext cx="365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2BC82F4B-8B4E-4994-848C-7AB33DE204B8}"/>
              </a:ext>
            </a:extLst>
          </p:cNvPr>
          <p:cNvCxnSpPr>
            <a:cxnSpLocks/>
          </p:cNvCxnSpPr>
          <p:nvPr/>
        </p:nvCxnSpPr>
        <p:spPr>
          <a:xfrm>
            <a:off x="11497782" y="2592388"/>
            <a:ext cx="22046" cy="229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BFBBA5C3-C40F-4E8A-BA35-6852E2213B45}"/>
              </a:ext>
            </a:extLst>
          </p:cNvPr>
          <p:cNvGrpSpPr/>
          <p:nvPr/>
        </p:nvGrpSpPr>
        <p:grpSpPr>
          <a:xfrm>
            <a:off x="852491" y="1919771"/>
            <a:ext cx="1373164" cy="1373164"/>
            <a:chOff x="852491" y="1919771"/>
            <a:chExt cx="1373164" cy="1373164"/>
          </a:xfrm>
        </p:grpSpPr>
        <p:pic>
          <p:nvPicPr>
            <p:cNvPr id="16" name="Image 15">
              <a:extLst>
                <a:ext uri="{FF2B5EF4-FFF2-40B4-BE49-F238E27FC236}">
                  <a16:creationId xmlns:a16="http://schemas.microsoft.com/office/drawing/2014/main" id="{703FE599-6976-41DE-BF55-1DA9915C09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2491" y="1919771"/>
              <a:ext cx="1373164" cy="1373164"/>
            </a:xfrm>
            <a:prstGeom prst="rect">
              <a:avLst/>
            </a:prstGeom>
          </p:spPr>
        </p:pic>
        <p:sp>
          <p:nvSpPr>
            <p:cNvPr id="15" name="Rectangle 14">
              <a:extLst>
                <a:ext uri="{FF2B5EF4-FFF2-40B4-BE49-F238E27FC236}">
                  <a16:creationId xmlns:a16="http://schemas.microsoft.com/office/drawing/2014/main" id="{6FC07C2F-26B3-4502-89B0-3177F844033F}"/>
                </a:ext>
              </a:extLst>
            </p:cNvPr>
            <p:cNvSpPr/>
            <p:nvPr/>
          </p:nvSpPr>
          <p:spPr>
            <a:xfrm>
              <a:off x="1080312" y="226466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7" name="ZoneTexte 16">
              <a:extLst>
                <a:ext uri="{FF2B5EF4-FFF2-40B4-BE49-F238E27FC236}">
                  <a16:creationId xmlns:a16="http://schemas.microsoft.com/office/drawing/2014/main" id="{1EDA268F-7BE6-4D8C-9B8E-0E4C259559C8}"/>
                </a:ext>
              </a:extLst>
            </p:cNvPr>
            <p:cNvSpPr txBox="1"/>
            <p:nvPr/>
          </p:nvSpPr>
          <p:spPr>
            <a:xfrm>
              <a:off x="1080312" y="2154757"/>
              <a:ext cx="910312" cy="369332"/>
            </a:xfrm>
            <a:prstGeom prst="rect">
              <a:avLst/>
            </a:prstGeom>
            <a:noFill/>
          </p:spPr>
          <p:txBody>
            <a:bodyPr wrap="square" rtlCol="0">
              <a:spAutoFit/>
            </a:bodyPr>
            <a:lstStyle/>
            <a:p>
              <a:r>
                <a:rPr lang="fr-CH" dirty="0"/>
                <a:t>{           }</a:t>
              </a:r>
            </a:p>
          </p:txBody>
        </p:sp>
        <p:sp>
          <p:nvSpPr>
            <p:cNvPr id="19" name="ZoneTexte 18">
              <a:extLst>
                <a:ext uri="{FF2B5EF4-FFF2-40B4-BE49-F238E27FC236}">
                  <a16:creationId xmlns:a16="http://schemas.microsoft.com/office/drawing/2014/main" id="{2DC6258B-89C8-4856-83A4-146C7BD13980}"/>
                </a:ext>
              </a:extLst>
            </p:cNvPr>
            <p:cNvSpPr txBox="1"/>
            <p:nvPr/>
          </p:nvSpPr>
          <p:spPr>
            <a:xfrm>
              <a:off x="1080312" y="2427270"/>
              <a:ext cx="910312" cy="369332"/>
            </a:xfrm>
            <a:prstGeom prst="rect">
              <a:avLst/>
            </a:prstGeom>
            <a:noFill/>
          </p:spPr>
          <p:txBody>
            <a:bodyPr wrap="square" rtlCol="0">
              <a:spAutoFit/>
            </a:bodyPr>
            <a:lstStyle/>
            <a:p>
              <a:r>
                <a:rPr lang="fr-CH" dirty="0"/>
                <a:t>{           }</a:t>
              </a:r>
            </a:p>
          </p:txBody>
        </p:sp>
        <p:sp>
          <p:nvSpPr>
            <p:cNvPr id="21" name="ZoneTexte 20">
              <a:extLst>
                <a:ext uri="{FF2B5EF4-FFF2-40B4-BE49-F238E27FC236}">
                  <a16:creationId xmlns:a16="http://schemas.microsoft.com/office/drawing/2014/main" id="{7B683007-90E6-48AD-A073-11DB175E3508}"/>
                </a:ext>
              </a:extLst>
            </p:cNvPr>
            <p:cNvSpPr txBox="1"/>
            <p:nvPr/>
          </p:nvSpPr>
          <p:spPr>
            <a:xfrm>
              <a:off x="1083042" y="2701026"/>
              <a:ext cx="910312" cy="369332"/>
            </a:xfrm>
            <a:prstGeom prst="rect">
              <a:avLst/>
            </a:prstGeom>
            <a:noFill/>
          </p:spPr>
          <p:txBody>
            <a:bodyPr wrap="square" rtlCol="0">
              <a:spAutoFit/>
            </a:bodyPr>
            <a:lstStyle/>
            <a:p>
              <a:r>
                <a:rPr lang="fr-CH" dirty="0"/>
                <a:t>{           }</a:t>
              </a:r>
            </a:p>
          </p:txBody>
        </p:sp>
      </p:grpSp>
      <p:grpSp>
        <p:nvGrpSpPr>
          <p:cNvPr id="48" name="Groupe 47">
            <a:extLst>
              <a:ext uri="{FF2B5EF4-FFF2-40B4-BE49-F238E27FC236}">
                <a16:creationId xmlns:a16="http://schemas.microsoft.com/office/drawing/2014/main" id="{64E96D9D-5624-425B-A930-BB47D0BB6E2F}"/>
              </a:ext>
            </a:extLst>
          </p:cNvPr>
          <p:cNvGrpSpPr/>
          <p:nvPr/>
        </p:nvGrpSpPr>
        <p:grpSpPr>
          <a:xfrm>
            <a:off x="607256" y="4205074"/>
            <a:ext cx="1373164" cy="1373164"/>
            <a:chOff x="2830620" y="4205074"/>
            <a:chExt cx="1373164" cy="1373164"/>
          </a:xfrm>
        </p:grpSpPr>
        <p:pic>
          <p:nvPicPr>
            <p:cNvPr id="6" name="Image 5">
              <a:extLst>
                <a:ext uri="{FF2B5EF4-FFF2-40B4-BE49-F238E27FC236}">
                  <a16:creationId xmlns:a16="http://schemas.microsoft.com/office/drawing/2014/main" id="{884D9BC5-6C0D-40E1-871D-AD0DA950847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0620" y="4205074"/>
              <a:ext cx="1373164" cy="1373164"/>
            </a:xfrm>
            <a:prstGeom prst="rect">
              <a:avLst/>
            </a:prstGeom>
          </p:spPr>
        </p:pic>
        <p:sp>
          <p:nvSpPr>
            <p:cNvPr id="8" name="Rectangle 7">
              <a:extLst>
                <a:ext uri="{FF2B5EF4-FFF2-40B4-BE49-F238E27FC236}">
                  <a16:creationId xmlns:a16="http://schemas.microsoft.com/office/drawing/2014/main" id="{72173B6D-C27E-4399-8C2A-D8BCD0D689B6}"/>
                </a:ext>
              </a:extLst>
            </p:cNvPr>
            <p:cNvSpPr/>
            <p:nvPr/>
          </p:nvSpPr>
          <p:spPr>
            <a:xfrm>
              <a:off x="3053345" y="454762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07A46597-F1E5-4F7D-A774-79C91D8F3D2B}"/>
                </a:ext>
              </a:extLst>
            </p:cNvPr>
            <p:cNvSpPr/>
            <p:nvPr/>
          </p:nvSpPr>
          <p:spPr>
            <a:xfrm>
              <a:off x="3091051" y="4514632"/>
              <a:ext cx="108680" cy="112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B19A603E-6FB1-4D17-B4F2-E3FC95410255}"/>
                </a:ext>
              </a:extLst>
            </p:cNvPr>
            <p:cNvSpPr/>
            <p:nvPr/>
          </p:nvSpPr>
          <p:spPr>
            <a:xfrm>
              <a:off x="3815295" y="4507635"/>
              <a:ext cx="108680" cy="112241"/>
            </a:xfrm>
            <a:prstGeom prst="rect">
              <a:avLst/>
            </a:prstGeom>
            <a:solidFill>
              <a:srgbClr val="BC0000"/>
            </a:solidFill>
            <a:ln>
              <a:solidFill>
                <a:srgbClr val="B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9F3DF5CB-5DD0-4C5D-9D18-44182AB98D86}"/>
                </a:ext>
              </a:extLst>
            </p:cNvPr>
            <p:cNvSpPr/>
            <p:nvPr/>
          </p:nvSpPr>
          <p:spPr>
            <a:xfrm>
              <a:off x="3091051" y="5150736"/>
              <a:ext cx="108680" cy="11224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Rectangle 13">
              <a:extLst>
                <a:ext uri="{FF2B5EF4-FFF2-40B4-BE49-F238E27FC236}">
                  <a16:creationId xmlns:a16="http://schemas.microsoft.com/office/drawing/2014/main" id="{91743209-2705-4865-83FD-9F4924FB4BEB}"/>
                </a:ext>
              </a:extLst>
            </p:cNvPr>
            <p:cNvSpPr/>
            <p:nvPr/>
          </p:nvSpPr>
          <p:spPr>
            <a:xfrm>
              <a:off x="3815295" y="5153116"/>
              <a:ext cx="108680" cy="112241"/>
            </a:xfrm>
            <a:prstGeom prst="rect">
              <a:avLst/>
            </a:prstGeom>
            <a:solidFill>
              <a:srgbClr val="700000"/>
            </a:solidFill>
            <a:ln>
              <a:solidFill>
                <a:srgbClr val="7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ZoneTexte 24">
              <a:extLst>
                <a:ext uri="{FF2B5EF4-FFF2-40B4-BE49-F238E27FC236}">
                  <a16:creationId xmlns:a16="http://schemas.microsoft.com/office/drawing/2014/main" id="{A72E1A19-BD3D-407E-B8DC-1BFF236F9F1B}"/>
                </a:ext>
              </a:extLst>
            </p:cNvPr>
            <p:cNvSpPr txBox="1"/>
            <p:nvPr/>
          </p:nvSpPr>
          <p:spPr>
            <a:xfrm>
              <a:off x="3088666" y="4361593"/>
              <a:ext cx="910312" cy="369332"/>
            </a:xfrm>
            <a:prstGeom prst="rect">
              <a:avLst/>
            </a:prstGeom>
            <a:noFill/>
          </p:spPr>
          <p:txBody>
            <a:bodyPr wrap="square" rtlCol="0">
              <a:spAutoFit/>
            </a:bodyPr>
            <a:lstStyle/>
            <a:p>
              <a:r>
                <a:rPr lang="fr-CH" dirty="0"/>
                <a:t>     …</a:t>
              </a:r>
            </a:p>
          </p:txBody>
        </p:sp>
        <p:sp>
          <p:nvSpPr>
            <p:cNvPr id="27" name="ZoneTexte 26">
              <a:extLst>
                <a:ext uri="{FF2B5EF4-FFF2-40B4-BE49-F238E27FC236}">
                  <a16:creationId xmlns:a16="http://schemas.microsoft.com/office/drawing/2014/main" id="{C42F960C-8215-43D1-860A-617B4F12CCFB}"/>
                </a:ext>
              </a:extLst>
            </p:cNvPr>
            <p:cNvSpPr txBox="1"/>
            <p:nvPr/>
          </p:nvSpPr>
          <p:spPr>
            <a:xfrm rot="5400000">
              <a:off x="2766833" y="4732288"/>
              <a:ext cx="910312" cy="369332"/>
            </a:xfrm>
            <a:prstGeom prst="rect">
              <a:avLst/>
            </a:prstGeom>
            <a:noFill/>
          </p:spPr>
          <p:txBody>
            <a:bodyPr wrap="square" rtlCol="0">
              <a:spAutoFit/>
            </a:bodyPr>
            <a:lstStyle/>
            <a:p>
              <a:r>
                <a:rPr lang="fr-CH" dirty="0"/>
                <a:t>     …</a:t>
              </a:r>
            </a:p>
          </p:txBody>
        </p:sp>
        <p:sp>
          <p:nvSpPr>
            <p:cNvPr id="29" name="ZoneTexte 28">
              <a:extLst>
                <a:ext uri="{FF2B5EF4-FFF2-40B4-BE49-F238E27FC236}">
                  <a16:creationId xmlns:a16="http://schemas.microsoft.com/office/drawing/2014/main" id="{FD5A9C89-658D-4B54-9168-A7B375FC7C30}"/>
                </a:ext>
              </a:extLst>
            </p:cNvPr>
            <p:cNvSpPr txBox="1"/>
            <p:nvPr/>
          </p:nvSpPr>
          <p:spPr>
            <a:xfrm rot="2601403">
              <a:off x="3115530" y="4688135"/>
              <a:ext cx="910312" cy="369332"/>
            </a:xfrm>
            <a:prstGeom prst="rect">
              <a:avLst/>
            </a:prstGeom>
            <a:noFill/>
          </p:spPr>
          <p:txBody>
            <a:bodyPr wrap="square" rtlCol="0">
              <a:spAutoFit/>
            </a:bodyPr>
            <a:lstStyle/>
            <a:p>
              <a:r>
                <a:rPr lang="fr-CH" dirty="0"/>
                <a:t>     …</a:t>
              </a:r>
            </a:p>
          </p:txBody>
        </p:sp>
      </p:grpSp>
      <p:grpSp>
        <p:nvGrpSpPr>
          <p:cNvPr id="49" name="Groupe 48">
            <a:extLst>
              <a:ext uri="{FF2B5EF4-FFF2-40B4-BE49-F238E27FC236}">
                <a16:creationId xmlns:a16="http://schemas.microsoft.com/office/drawing/2014/main" id="{D74FCDAF-3284-4FF5-B5D6-76D51537AD00}"/>
              </a:ext>
            </a:extLst>
          </p:cNvPr>
          <p:cNvGrpSpPr/>
          <p:nvPr/>
        </p:nvGrpSpPr>
        <p:grpSpPr>
          <a:xfrm>
            <a:off x="2384731" y="2428700"/>
            <a:ext cx="325120" cy="327375"/>
            <a:chOff x="1454260" y="4605708"/>
            <a:chExt cx="325120" cy="327375"/>
          </a:xfrm>
        </p:grpSpPr>
        <p:cxnSp>
          <p:nvCxnSpPr>
            <p:cNvPr id="86" name="Connecteur droit avec flèche 85">
              <a:extLst>
                <a:ext uri="{FF2B5EF4-FFF2-40B4-BE49-F238E27FC236}">
                  <a16:creationId xmlns:a16="http://schemas.microsoft.com/office/drawing/2014/main" id="{7160E0E3-4DF2-41F7-8BE5-ABA7CEFC8D27}"/>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a:extLst>
                <a:ext uri="{FF2B5EF4-FFF2-40B4-BE49-F238E27FC236}">
                  <a16:creationId xmlns:a16="http://schemas.microsoft.com/office/drawing/2014/main" id="{7EB33148-1FBC-4A2E-8456-399C29625FA9}"/>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87">
              <a:extLst>
                <a:ext uri="{FF2B5EF4-FFF2-40B4-BE49-F238E27FC236}">
                  <a16:creationId xmlns:a16="http://schemas.microsoft.com/office/drawing/2014/main" id="{FB0DFD42-A593-48CC-8FC9-B6602BED514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e 88">
            <a:extLst>
              <a:ext uri="{FF2B5EF4-FFF2-40B4-BE49-F238E27FC236}">
                <a16:creationId xmlns:a16="http://schemas.microsoft.com/office/drawing/2014/main" id="{62426E71-5937-4B74-BCBD-663EB08EA127}"/>
              </a:ext>
            </a:extLst>
          </p:cNvPr>
          <p:cNvGrpSpPr/>
          <p:nvPr/>
        </p:nvGrpSpPr>
        <p:grpSpPr>
          <a:xfrm>
            <a:off x="4479791" y="2430322"/>
            <a:ext cx="325120" cy="327375"/>
            <a:chOff x="1454260" y="4605708"/>
            <a:chExt cx="325120" cy="327375"/>
          </a:xfrm>
        </p:grpSpPr>
        <p:cxnSp>
          <p:nvCxnSpPr>
            <p:cNvPr id="90" name="Connecteur droit avec flèche 89">
              <a:extLst>
                <a:ext uri="{FF2B5EF4-FFF2-40B4-BE49-F238E27FC236}">
                  <a16:creationId xmlns:a16="http://schemas.microsoft.com/office/drawing/2014/main" id="{C35FCD24-CAA9-4F4D-9D64-847B92331AFC}"/>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11A4321B-857E-4BF7-948D-B74C5C61A2BF}"/>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F691C187-C234-47DE-942F-D2DF11F3D82A}"/>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e 92">
            <a:extLst>
              <a:ext uri="{FF2B5EF4-FFF2-40B4-BE49-F238E27FC236}">
                <a16:creationId xmlns:a16="http://schemas.microsoft.com/office/drawing/2014/main" id="{BDBF807B-F0D4-42F2-81B2-D8C77F258C69}"/>
              </a:ext>
            </a:extLst>
          </p:cNvPr>
          <p:cNvGrpSpPr/>
          <p:nvPr/>
        </p:nvGrpSpPr>
        <p:grpSpPr>
          <a:xfrm>
            <a:off x="6715319" y="2426038"/>
            <a:ext cx="325120" cy="327375"/>
            <a:chOff x="1454260" y="4605708"/>
            <a:chExt cx="325120" cy="327375"/>
          </a:xfrm>
        </p:grpSpPr>
        <p:cxnSp>
          <p:nvCxnSpPr>
            <p:cNvPr id="94" name="Connecteur droit avec flèche 93">
              <a:extLst>
                <a:ext uri="{FF2B5EF4-FFF2-40B4-BE49-F238E27FC236}">
                  <a16:creationId xmlns:a16="http://schemas.microsoft.com/office/drawing/2014/main" id="{044FA1B8-1AC2-4C61-B7CC-F040A63BC7D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94">
              <a:extLst>
                <a:ext uri="{FF2B5EF4-FFF2-40B4-BE49-F238E27FC236}">
                  <a16:creationId xmlns:a16="http://schemas.microsoft.com/office/drawing/2014/main" id="{C71673A6-E321-4862-AB65-E8ED19979F06}"/>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90D303EB-E83B-4673-A8AA-BD130D9DCD83}"/>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e 96">
            <a:extLst>
              <a:ext uri="{FF2B5EF4-FFF2-40B4-BE49-F238E27FC236}">
                <a16:creationId xmlns:a16="http://schemas.microsoft.com/office/drawing/2014/main" id="{123629B2-3201-4C45-8BE0-220DC074FADD}"/>
              </a:ext>
            </a:extLst>
          </p:cNvPr>
          <p:cNvGrpSpPr/>
          <p:nvPr/>
        </p:nvGrpSpPr>
        <p:grpSpPr>
          <a:xfrm>
            <a:off x="8868346" y="2428700"/>
            <a:ext cx="325120" cy="327375"/>
            <a:chOff x="1454260" y="4605708"/>
            <a:chExt cx="325120" cy="327375"/>
          </a:xfrm>
        </p:grpSpPr>
        <p:cxnSp>
          <p:nvCxnSpPr>
            <p:cNvPr id="98" name="Connecteur droit avec flèche 97">
              <a:extLst>
                <a:ext uri="{FF2B5EF4-FFF2-40B4-BE49-F238E27FC236}">
                  <a16:creationId xmlns:a16="http://schemas.microsoft.com/office/drawing/2014/main" id="{750B0648-A7BE-4502-88FE-A7AB8FA1F0BF}"/>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98">
              <a:extLst>
                <a:ext uri="{FF2B5EF4-FFF2-40B4-BE49-F238E27FC236}">
                  <a16:creationId xmlns:a16="http://schemas.microsoft.com/office/drawing/2014/main" id="{7E9578FB-04BF-4B85-871C-6AA0DA0872C6}"/>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a:extLst>
                <a:ext uri="{FF2B5EF4-FFF2-40B4-BE49-F238E27FC236}">
                  <a16:creationId xmlns:a16="http://schemas.microsoft.com/office/drawing/2014/main" id="{3338EC08-DBB3-4B0B-B367-27A2BD31E27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2" name="Connecteur droit avec flèche 101">
            <a:extLst>
              <a:ext uri="{FF2B5EF4-FFF2-40B4-BE49-F238E27FC236}">
                <a16:creationId xmlns:a16="http://schemas.microsoft.com/office/drawing/2014/main" id="{8B0096A0-8F33-492B-8F54-FB3C22476C42}"/>
              </a:ext>
            </a:extLst>
          </p:cNvPr>
          <p:cNvCxnSpPr/>
          <p:nvPr/>
        </p:nvCxnSpPr>
        <p:spPr>
          <a:xfrm flipH="1">
            <a:off x="8963148" y="4874813"/>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e 104">
            <a:extLst>
              <a:ext uri="{FF2B5EF4-FFF2-40B4-BE49-F238E27FC236}">
                <a16:creationId xmlns:a16="http://schemas.microsoft.com/office/drawing/2014/main" id="{CE29C778-3883-4DE6-B2E3-1C58D5F5A2E8}"/>
              </a:ext>
            </a:extLst>
          </p:cNvPr>
          <p:cNvGrpSpPr/>
          <p:nvPr/>
        </p:nvGrpSpPr>
        <p:grpSpPr>
          <a:xfrm flipH="1">
            <a:off x="4478877" y="4710173"/>
            <a:ext cx="325120" cy="327375"/>
            <a:chOff x="1454260" y="4605708"/>
            <a:chExt cx="325120" cy="327375"/>
          </a:xfrm>
        </p:grpSpPr>
        <p:cxnSp>
          <p:nvCxnSpPr>
            <p:cNvPr id="106" name="Connecteur droit avec flèche 105">
              <a:extLst>
                <a:ext uri="{FF2B5EF4-FFF2-40B4-BE49-F238E27FC236}">
                  <a16:creationId xmlns:a16="http://schemas.microsoft.com/office/drawing/2014/main" id="{F87922D3-AB8A-4E69-8A9A-81EEB8FD016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eur droit avec flèche 106">
              <a:extLst>
                <a:ext uri="{FF2B5EF4-FFF2-40B4-BE49-F238E27FC236}">
                  <a16:creationId xmlns:a16="http://schemas.microsoft.com/office/drawing/2014/main" id="{40E5775B-9E1F-4B66-BA31-BC83F202D7DB}"/>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a:extLst>
                <a:ext uri="{FF2B5EF4-FFF2-40B4-BE49-F238E27FC236}">
                  <a16:creationId xmlns:a16="http://schemas.microsoft.com/office/drawing/2014/main" id="{DFFF9518-00A5-4327-8DB7-CA8AC54F0B0C}"/>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e 108">
            <a:extLst>
              <a:ext uri="{FF2B5EF4-FFF2-40B4-BE49-F238E27FC236}">
                <a16:creationId xmlns:a16="http://schemas.microsoft.com/office/drawing/2014/main" id="{5D106B36-B624-487F-B97A-AD104589D81F}"/>
              </a:ext>
            </a:extLst>
          </p:cNvPr>
          <p:cNvGrpSpPr/>
          <p:nvPr/>
        </p:nvGrpSpPr>
        <p:grpSpPr>
          <a:xfrm flipH="1">
            <a:off x="2237914" y="4720348"/>
            <a:ext cx="325120" cy="327375"/>
            <a:chOff x="1454260" y="4605708"/>
            <a:chExt cx="325120" cy="327375"/>
          </a:xfrm>
        </p:grpSpPr>
        <p:cxnSp>
          <p:nvCxnSpPr>
            <p:cNvPr id="110" name="Connecteur droit avec flèche 109">
              <a:extLst>
                <a:ext uri="{FF2B5EF4-FFF2-40B4-BE49-F238E27FC236}">
                  <a16:creationId xmlns:a16="http://schemas.microsoft.com/office/drawing/2014/main" id="{23608131-F19E-4789-8C7F-D9324D1C5FD7}"/>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eur droit avec flèche 110">
              <a:extLst>
                <a:ext uri="{FF2B5EF4-FFF2-40B4-BE49-F238E27FC236}">
                  <a16:creationId xmlns:a16="http://schemas.microsoft.com/office/drawing/2014/main" id="{699530A0-A7BE-4162-A7B4-570A3A062E57}"/>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droit avec flèche 111">
              <a:extLst>
                <a:ext uri="{FF2B5EF4-FFF2-40B4-BE49-F238E27FC236}">
                  <a16:creationId xmlns:a16="http://schemas.microsoft.com/office/drawing/2014/main" id="{5908DCBE-337F-4CBB-8B1C-A4C2321A5F9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e 112">
            <a:extLst>
              <a:ext uri="{FF2B5EF4-FFF2-40B4-BE49-F238E27FC236}">
                <a16:creationId xmlns:a16="http://schemas.microsoft.com/office/drawing/2014/main" id="{E79E8860-8AA9-40AC-9D86-6CC3D8930E05}"/>
              </a:ext>
            </a:extLst>
          </p:cNvPr>
          <p:cNvGrpSpPr/>
          <p:nvPr/>
        </p:nvGrpSpPr>
        <p:grpSpPr>
          <a:xfrm flipH="1">
            <a:off x="11211453" y="4722661"/>
            <a:ext cx="325120" cy="327375"/>
            <a:chOff x="1454260" y="4605708"/>
            <a:chExt cx="325120" cy="327375"/>
          </a:xfrm>
        </p:grpSpPr>
        <p:cxnSp>
          <p:nvCxnSpPr>
            <p:cNvPr id="114" name="Connecteur droit avec flèche 113">
              <a:extLst>
                <a:ext uri="{FF2B5EF4-FFF2-40B4-BE49-F238E27FC236}">
                  <a16:creationId xmlns:a16="http://schemas.microsoft.com/office/drawing/2014/main" id="{EB5FBF91-027F-41BD-8FF7-DD838091D0E9}"/>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E9B0DDF5-12B9-41D3-855F-E51AB1A17444}"/>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a:extLst>
                <a:ext uri="{FF2B5EF4-FFF2-40B4-BE49-F238E27FC236}">
                  <a16:creationId xmlns:a16="http://schemas.microsoft.com/office/drawing/2014/main" id="{95D01FC1-1440-4A42-B827-D2F0E11F09EB}"/>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e 116">
            <a:extLst>
              <a:ext uri="{FF2B5EF4-FFF2-40B4-BE49-F238E27FC236}">
                <a16:creationId xmlns:a16="http://schemas.microsoft.com/office/drawing/2014/main" id="{AE15854B-DF05-461E-A9F3-A50DB104B530}"/>
              </a:ext>
            </a:extLst>
          </p:cNvPr>
          <p:cNvGrpSpPr/>
          <p:nvPr/>
        </p:nvGrpSpPr>
        <p:grpSpPr>
          <a:xfrm>
            <a:off x="7227868" y="4100813"/>
            <a:ext cx="1548000" cy="1548000"/>
            <a:chOff x="979325" y="2706120"/>
            <a:chExt cx="1548000" cy="1548000"/>
          </a:xfrm>
        </p:grpSpPr>
        <p:pic>
          <p:nvPicPr>
            <p:cNvPr id="118" name="Image 117">
              <a:extLst>
                <a:ext uri="{FF2B5EF4-FFF2-40B4-BE49-F238E27FC236}">
                  <a16:creationId xmlns:a16="http://schemas.microsoft.com/office/drawing/2014/main" id="{D1F1BDD2-E6C8-4181-872E-1ACF4AC341F2}"/>
                </a:ext>
              </a:extLst>
            </p:cNvPr>
            <p:cNvPicPr>
              <a:picLocks noChangeAspect="1"/>
            </p:cNvPicPr>
            <p:nvPr/>
          </p:nvPicPr>
          <p:blipFill>
            <a:blip r:embed="rId7"/>
            <a:stretch>
              <a:fillRect/>
            </a:stretch>
          </p:blipFill>
          <p:spPr>
            <a:xfrm>
              <a:off x="979325" y="2706120"/>
              <a:ext cx="1548000" cy="1548000"/>
            </a:xfrm>
            <a:prstGeom prst="rect">
              <a:avLst/>
            </a:prstGeom>
          </p:spPr>
        </p:pic>
        <p:cxnSp>
          <p:nvCxnSpPr>
            <p:cNvPr id="119" name="Connecteur droit 118">
              <a:extLst>
                <a:ext uri="{FF2B5EF4-FFF2-40B4-BE49-F238E27FC236}">
                  <a16:creationId xmlns:a16="http://schemas.microsoft.com/office/drawing/2014/main" id="{6426AAAA-20EF-4E02-9354-FF0E886BA523}"/>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0" name="Connecteur droit 119">
              <a:extLst>
                <a:ext uri="{FF2B5EF4-FFF2-40B4-BE49-F238E27FC236}">
                  <a16:creationId xmlns:a16="http://schemas.microsoft.com/office/drawing/2014/main" id="{7F1F623B-6E51-4749-B796-B1F233FE0E37}"/>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Connecteur droit 120">
              <a:extLst>
                <a:ext uri="{FF2B5EF4-FFF2-40B4-BE49-F238E27FC236}">
                  <a16:creationId xmlns:a16="http://schemas.microsoft.com/office/drawing/2014/main" id="{371CC1AB-9699-4745-A936-B595B0FD332A}"/>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Connecteur droit 121">
              <a:extLst>
                <a:ext uri="{FF2B5EF4-FFF2-40B4-BE49-F238E27FC236}">
                  <a16:creationId xmlns:a16="http://schemas.microsoft.com/office/drawing/2014/main" id="{D6333D22-8683-43E4-BEA6-E5B3CBF9BC7F}"/>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Connecteur droit 122">
              <a:extLst>
                <a:ext uri="{FF2B5EF4-FFF2-40B4-BE49-F238E27FC236}">
                  <a16:creationId xmlns:a16="http://schemas.microsoft.com/office/drawing/2014/main" id="{AF464373-D0B9-4953-B27D-5A3C61590B28}"/>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Connecteur droit 123">
              <a:extLst>
                <a:ext uri="{FF2B5EF4-FFF2-40B4-BE49-F238E27FC236}">
                  <a16:creationId xmlns:a16="http://schemas.microsoft.com/office/drawing/2014/main" id="{268988F3-51DE-4E5B-B857-49AFB2C52A62}"/>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Connecteur droit 124">
              <a:extLst>
                <a:ext uri="{FF2B5EF4-FFF2-40B4-BE49-F238E27FC236}">
                  <a16:creationId xmlns:a16="http://schemas.microsoft.com/office/drawing/2014/main" id="{B747E50D-DBC5-4C06-BFA6-90BD7D5B41FC}"/>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Connecteur droit 125">
              <a:extLst>
                <a:ext uri="{FF2B5EF4-FFF2-40B4-BE49-F238E27FC236}">
                  <a16:creationId xmlns:a16="http://schemas.microsoft.com/office/drawing/2014/main" id="{92050B0B-248B-4F21-9480-F068AF5ED35B}"/>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Connecteur droit 126">
              <a:extLst>
                <a:ext uri="{FF2B5EF4-FFF2-40B4-BE49-F238E27FC236}">
                  <a16:creationId xmlns:a16="http://schemas.microsoft.com/office/drawing/2014/main" id="{95199601-D45D-4176-AA9F-A2225291CBAF}"/>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Connecteur droit 127">
              <a:extLst>
                <a:ext uri="{FF2B5EF4-FFF2-40B4-BE49-F238E27FC236}">
                  <a16:creationId xmlns:a16="http://schemas.microsoft.com/office/drawing/2014/main" id="{16BBCC67-F5E1-4B90-9BC9-81BD507DB243}"/>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9" name="Connecteur droit 128">
              <a:extLst>
                <a:ext uri="{FF2B5EF4-FFF2-40B4-BE49-F238E27FC236}">
                  <a16:creationId xmlns:a16="http://schemas.microsoft.com/office/drawing/2014/main" id="{C7174F94-9228-47C0-B4EE-85357976B396}"/>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0" name="Connecteur droit 129">
              <a:extLst>
                <a:ext uri="{FF2B5EF4-FFF2-40B4-BE49-F238E27FC236}">
                  <a16:creationId xmlns:a16="http://schemas.microsoft.com/office/drawing/2014/main" id="{E395BD30-633C-4CAA-8C5A-665D16C75858}"/>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1" name="Connecteur droit 130">
              <a:extLst>
                <a:ext uri="{FF2B5EF4-FFF2-40B4-BE49-F238E27FC236}">
                  <a16:creationId xmlns:a16="http://schemas.microsoft.com/office/drawing/2014/main" id="{6ACB3FA7-8C47-4E1F-BB5F-5516F7A06613}"/>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2" name="Connecteur droit 131">
              <a:extLst>
                <a:ext uri="{FF2B5EF4-FFF2-40B4-BE49-F238E27FC236}">
                  <a16:creationId xmlns:a16="http://schemas.microsoft.com/office/drawing/2014/main" id="{D501A8CB-219F-4C63-855B-75F3F242FF59}"/>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33" name="Graphique 132" descr="Ciseaux">
            <a:extLst>
              <a:ext uri="{FF2B5EF4-FFF2-40B4-BE49-F238E27FC236}">
                <a16:creationId xmlns:a16="http://schemas.microsoft.com/office/drawing/2014/main" id="{3CDD1E9A-EDD3-44BC-8A00-7F1D26FBD4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232830">
            <a:off x="8028610" y="4792015"/>
            <a:ext cx="1127732" cy="1127732"/>
          </a:xfrm>
          <a:prstGeom prst="rect">
            <a:avLst/>
          </a:prstGeom>
        </p:spPr>
      </p:pic>
      <p:sp>
        <p:nvSpPr>
          <p:cNvPr id="2" name="ZoneTexte 1">
            <a:extLst>
              <a:ext uri="{FF2B5EF4-FFF2-40B4-BE49-F238E27FC236}">
                <a16:creationId xmlns:a16="http://schemas.microsoft.com/office/drawing/2014/main" id="{142DFD4A-2203-46CD-B708-5691957856A4}"/>
              </a:ext>
            </a:extLst>
          </p:cNvPr>
          <p:cNvSpPr txBox="1"/>
          <p:nvPr/>
        </p:nvSpPr>
        <p:spPr>
          <a:xfrm>
            <a:off x="7017755" y="5786613"/>
            <a:ext cx="2147610" cy="369332"/>
          </a:xfrm>
          <a:prstGeom prst="rect">
            <a:avLst/>
          </a:prstGeom>
          <a:noFill/>
        </p:spPr>
        <p:txBody>
          <a:bodyPr wrap="square" rtlCol="0">
            <a:spAutoFit/>
          </a:bodyPr>
          <a:lstStyle/>
          <a:p>
            <a:pPr algn="ctr"/>
            <a:r>
              <a:rPr lang="fr-CH" dirty="0" err="1">
                <a:solidFill>
                  <a:srgbClr val="7030A0"/>
                </a:solidFill>
                <a:latin typeface="+mj-lt"/>
              </a:rPr>
              <a:t>Clipping</a:t>
            </a:r>
            <a:endParaRPr lang="fr-CH" dirty="0">
              <a:solidFill>
                <a:srgbClr val="7030A0"/>
              </a:solidFill>
              <a:latin typeface="+mj-lt"/>
            </a:endParaRPr>
          </a:p>
        </p:txBody>
      </p:sp>
      <p:grpSp>
        <p:nvGrpSpPr>
          <p:cNvPr id="135" name="Groupe 134">
            <a:extLst>
              <a:ext uri="{FF2B5EF4-FFF2-40B4-BE49-F238E27FC236}">
                <a16:creationId xmlns:a16="http://schemas.microsoft.com/office/drawing/2014/main" id="{A18A55BC-C435-433E-9FC3-6B200D887384}"/>
              </a:ext>
            </a:extLst>
          </p:cNvPr>
          <p:cNvGrpSpPr/>
          <p:nvPr/>
        </p:nvGrpSpPr>
        <p:grpSpPr>
          <a:xfrm flipH="1">
            <a:off x="6712587" y="4691281"/>
            <a:ext cx="325120" cy="327375"/>
            <a:chOff x="1454260" y="4605708"/>
            <a:chExt cx="325120" cy="327375"/>
          </a:xfrm>
        </p:grpSpPr>
        <p:cxnSp>
          <p:nvCxnSpPr>
            <p:cNvPr id="136" name="Connecteur droit avec flèche 135">
              <a:extLst>
                <a:ext uri="{FF2B5EF4-FFF2-40B4-BE49-F238E27FC236}">
                  <a16:creationId xmlns:a16="http://schemas.microsoft.com/office/drawing/2014/main" id="{4A35015A-2E83-48B6-850D-AEBAE655C4F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a:extLst>
                <a:ext uri="{FF2B5EF4-FFF2-40B4-BE49-F238E27FC236}">
                  <a16:creationId xmlns:a16="http://schemas.microsoft.com/office/drawing/2014/main" id="{AB97D817-7F8E-4AC9-99EF-124233B68C48}"/>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a:extLst>
                <a:ext uri="{FF2B5EF4-FFF2-40B4-BE49-F238E27FC236}">
                  <a16:creationId xmlns:a16="http://schemas.microsoft.com/office/drawing/2014/main" id="{5B1A95B0-51A4-4F56-BF80-DEEEFB90F733}"/>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915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37</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Textures</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3054490" y="1856124"/>
            <a:ext cx="6475029"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Allows to give the illusion the object is detailed without having to specify vertices</a:t>
            </a:r>
          </a:p>
        </p:txBody>
      </p:sp>
      <p:pic>
        <p:nvPicPr>
          <p:cNvPr id="2" name="Image 1">
            <a:extLst>
              <a:ext uri="{FF2B5EF4-FFF2-40B4-BE49-F238E27FC236}">
                <a16:creationId xmlns:a16="http://schemas.microsoft.com/office/drawing/2014/main" id="{0E5906C0-531E-4A83-B40B-212ED8B33841}"/>
              </a:ext>
            </a:extLst>
          </p:cNvPr>
          <p:cNvPicPr>
            <a:picLocks noChangeAspect="1"/>
          </p:cNvPicPr>
          <p:nvPr/>
        </p:nvPicPr>
        <p:blipFill>
          <a:blip r:embed="rId4"/>
          <a:stretch>
            <a:fillRect/>
          </a:stretch>
        </p:blipFill>
        <p:spPr>
          <a:xfrm>
            <a:off x="1638533" y="5253905"/>
            <a:ext cx="4700516" cy="1154830"/>
          </a:xfrm>
          <a:prstGeom prst="rect">
            <a:avLst/>
          </a:prstGeom>
        </p:spPr>
      </p:pic>
      <p:sp>
        <p:nvSpPr>
          <p:cNvPr id="7" name="Espace réservé du contenu 2">
            <a:extLst>
              <a:ext uri="{FF2B5EF4-FFF2-40B4-BE49-F238E27FC236}">
                <a16:creationId xmlns:a16="http://schemas.microsoft.com/office/drawing/2014/main" id="{57437535-E77B-4C0A-BFFB-1315AB0DC0BA}"/>
              </a:ext>
            </a:extLst>
          </p:cNvPr>
          <p:cNvSpPr txBox="1">
            <a:spLocks/>
          </p:cNvSpPr>
          <p:nvPr/>
        </p:nvSpPr>
        <p:spPr>
          <a:xfrm>
            <a:off x="3054490" y="2895298"/>
            <a:ext cx="5854815" cy="529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Associate each vertex to a texture coordinate</a:t>
            </a:r>
          </a:p>
        </p:txBody>
      </p:sp>
      <p:sp>
        <p:nvSpPr>
          <p:cNvPr id="9" name="Espace réservé du contenu 2">
            <a:extLst>
              <a:ext uri="{FF2B5EF4-FFF2-40B4-BE49-F238E27FC236}">
                <a16:creationId xmlns:a16="http://schemas.microsoft.com/office/drawing/2014/main" id="{6FB66F0C-C7F3-4E64-9DA2-B87B9BD8DE48}"/>
              </a:ext>
            </a:extLst>
          </p:cNvPr>
          <p:cNvSpPr txBox="1">
            <a:spLocks/>
          </p:cNvSpPr>
          <p:nvPr/>
        </p:nvSpPr>
        <p:spPr>
          <a:xfrm>
            <a:off x="2417690" y="3627758"/>
            <a:ext cx="7748628" cy="7478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 fragment interpolation is then done for the other fragments</a:t>
            </a:r>
          </a:p>
        </p:txBody>
      </p:sp>
      <p:sp>
        <p:nvSpPr>
          <p:cNvPr id="11" name="Titre 1">
            <a:extLst>
              <a:ext uri="{FF2B5EF4-FFF2-40B4-BE49-F238E27FC236}">
                <a16:creationId xmlns:a16="http://schemas.microsoft.com/office/drawing/2014/main" id="{5594116D-9A2B-47B5-8239-8A13A3D3623A}"/>
              </a:ext>
            </a:extLst>
          </p:cNvPr>
          <p:cNvSpPr txBox="1">
            <a:spLocks/>
          </p:cNvSpPr>
          <p:nvPr/>
        </p:nvSpPr>
        <p:spPr>
          <a:xfrm>
            <a:off x="838200" y="4555365"/>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Sample code:</a:t>
            </a:r>
          </a:p>
        </p:txBody>
      </p:sp>
      <p:graphicFrame>
        <p:nvGraphicFramePr>
          <p:cNvPr id="12" name="Objet 11">
            <a:extLst>
              <a:ext uri="{FF2B5EF4-FFF2-40B4-BE49-F238E27FC236}">
                <a16:creationId xmlns:a16="http://schemas.microsoft.com/office/drawing/2014/main" id="{D77FD282-A433-4157-9125-EC77455811B6}"/>
              </a:ext>
            </a:extLst>
          </p:cNvPr>
          <p:cNvGraphicFramePr>
            <a:graphicFrameLocks noChangeAspect="1"/>
          </p:cNvGraphicFramePr>
          <p:nvPr>
            <p:extLst>
              <p:ext uri="{D42A27DB-BD31-4B8C-83A1-F6EECF244321}">
                <p14:modId xmlns:p14="http://schemas.microsoft.com/office/powerpoint/2010/main" val="1536036486"/>
              </p:ext>
            </p:extLst>
          </p:nvPr>
        </p:nvGraphicFramePr>
        <p:xfrm>
          <a:off x="7795829" y="4818699"/>
          <a:ext cx="2047188" cy="1603152"/>
        </p:xfrm>
        <a:graphic>
          <a:graphicData uri="http://schemas.openxmlformats.org/presentationml/2006/ole">
            <mc:AlternateContent xmlns:mc="http://schemas.openxmlformats.org/markup-compatibility/2006">
              <mc:Choice xmlns:v="urn:schemas-microsoft-com:vml" Requires="v">
                <p:oleObj spid="_x0000_s1763" name="Image bitmap" r:id="rId5" imgW="2949120" imgH="2309040" progId="Paint.Picture">
                  <p:embed/>
                </p:oleObj>
              </mc:Choice>
              <mc:Fallback>
                <p:oleObj name="Image bitmap" r:id="rId5" imgW="2949120" imgH="2309040" progId="Paint.Picture">
                  <p:embed/>
                  <p:pic>
                    <p:nvPicPr>
                      <p:cNvPr id="0" name=""/>
                      <p:cNvPicPr/>
                      <p:nvPr/>
                    </p:nvPicPr>
                    <p:blipFill>
                      <a:blip r:embed="rId6"/>
                      <a:stretch>
                        <a:fillRect/>
                      </a:stretch>
                    </p:blipFill>
                    <p:spPr>
                      <a:xfrm>
                        <a:off x="7795829" y="4818699"/>
                        <a:ext cx="2047188" cy="1603152"/>
                      </a:xfrm>
                      <a:prstGeom prst="rect">
                        <a:avLst/>
                      </a:prstGeom>
                    </p:spPr>
                  </p:pic>
                </p:oleObj>
              </mc:Fallback>
            </mc:AlternateContent>
          </a:graphicData>
        </a:graphic>
      </p:graphicFrame>
      <p:sp>
        <p:nvSpPr>
          <p:cNvPr id="53" name="ZoneTexte 52">
            <a:extLst>
              <a:ext uri="{FF2B5EF4-FFF2-40B4-BE49-F238E27FC236}">
                <a16:creationId xmlns:a16="http://schemas.microsoft.com/office/drawing/2014/main" id="{23198991-67D0-46D6-B6DC-A3ED2A7A72F9}"/>
              </a:ext>
            </a:extLst>
          </p:cNvPr>
          <p:cNvSpPr txBox="1"/>
          <p:nvPr/>
        </p:nvSpPr>
        <p:spPr>
          <a:xfrm>
            <a:off x="9817181" y="6175945"/>
            <a:ext cx="736286" cy="369332"/>
          </a:xfrm>
          <a:prstGeom prst="rect">
            <a:avLst/>
          </a:prstGeom>
          <a:noFill/>
        </p:spPr>
        <p:txBody>
          <a:bodyPr wrap="square" rtlCol="0">
            <a:spAutoFit/>
          </a:bodyPr>
          <a:lstStyle/>
          <a:p>
            <a:r>
              <a:rPr lang="fr-CH" dirty="0"/>
              <a:t>(1, 0)</a:t>
            </a:r>
          </a:p>
        </p:txBody>
      </p:sp>
      <p:sp>
        <p:nvSpPr>
          <p:cNvPr id="55" name="ZoneTexte 54">
            <a:extLst>
              <a:ext uri="{FF2B5EF4-FFF2-40B4-BE49-F238E27FC236}">
                <a16:creationId xmlns:a16="http://schemas.microsoft.com/office/drawing/2014/main" id="{FF4CB11C-BE07-4044-AB82-C498B114FF58}"/>
              </a:ext>
            </a:extLst>
          </p:cNvPr>
          <p:cNvSpPr txBox="1"/>
          <p:nvPr/>
        </p:nvSpPr>
        <p:spPr>
          <a:xfrm>
            <a:off x="8381315" y="4510607"/>
            <a:ext cx="876215" cy="369332"/>
          </a:xfrm>
          <a:prstGeom prst="rect">
            <a:avLst/>
          </a:prstGeom>
          <a:noFill/>
        </p:spPr>
        <p:txBody>
          <a:bodyPr wrap="square" rtlCol="0">
            <a:spAutoFit/>
          </a:bodyPr>
          <a:lstStyle/>
          <a:p>
            <a:r>
              <a:rPr lang="fr-CH" dirty="0"/>
              <a:t>(0.5, 1)</a:t>
            </a:r>
          </a:p>
        </p:txBody>
      </p:sp>
      <p:sp>
        <p:nvSpPr>
          <p:cNvPr id="57" name="ZoneTexte 56">
            <a:extLst>
              <a:ext uri="{FF2B5EF4-FFF2-40B4-BE49-F238E27FC236}">
                <a16:creationId xmlns:a16="http://schemas.microsoft.com/office/drawing/2014/main" id="{7FF4365A-FA41-49B2-8649-CF56C4218B40}"/>
              </a:ext>
            </a:extLst>
          </p:cNvPr>
          <p:cNvSpPr txBox="1"/>
          <p:nvPr/>
        </p:nvSpPr>
        <p:spPr>
          <a:xfrm>
            <a:off x="7049866" y="6175945"/>
            <a:ext cx="736286" cy="369332"/>
          </a:xfrm>
          <a:prstGeom prst="rect">
            <a:avLst/>
          </a:prstGeom>
          <a:noFill/>
        </p:spPr>
        <p:txBody>
          <a:bodyPr wrap="square" rtlCol="0">
            <a:spAutoFit/>
          </a:bodyPr>
          <a:lstStyle/>
          <a:p>
            <a:r>
              <a:rPr lang="fr-CH" dirty="0"/>
              <a:t>(0, 0)</a:t>
            </a:r>
          </a:p>
        </p:txBody>
      </p:sp>
    </p:spTree>
    <p:extLst>
      <p:ext uri="{BB962C8B-B14F-4D97-AF65-F5344CB8AC3E}">
        <p14:creationId xmlns:p14="http://schemas.microsoft.com/office/powerpoint/2010/main" val="3312665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38</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Transformations</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3720060" y="4479898"/>
            <a:ext cx="6373289" cy="7744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Some library can be used like the GLM (OpenGL Mathematics) library</a:t>
            </a:r>
          </a:p>
        </p:txBody>
      </p:sp>
      <p:sp>
        <p:nvSpPr>
          <p:cNvPr id="17" name="Espace réservé du contenu 2">
            <a:extLst>
              <a:ext uri="{FF2B5EF4-FFF2-40B4-BE49-F238E27FC236}">
                <a16:creationId xmlns:a16="http://schemas.microsoft.com/office/drawing/2014/main" id="{F2FAAC8A-9C80-4FE5-B435-83DEA7544C14}"/>
              </a:ext>
            </a:extLst>
          </p:cNvPr>
          <p:cNvSpPr txBox="1">
            <a:spLocks/>
          </p:cNvSpPr>
          <p:nvPr/>
        </p:nvSpPr>
        <p:spPr>
          <a:xfrm>
            <a:off x="3720060" y="2521594"/>
            <a:ext cx="6373289" cy="90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Make an object dynamic using matrix objects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&amp; by combining the matrices </a:t>
            </a:r>
          </a:p>
        </p:txBody>
      </p:sp>
      <p:pic>
        <p:nvPicPr>
          <p:cNvPr id="19" name="Image 18">
            <a:extLst>
              <a:ext uri="{FF2B5EF4-FFF2-40B4-BE49-F238E27FC236}">
                <a16:creationId xmlns:a16="http://schemas.microsoft.com/office/drawing/2014/main" id="{0553957E-1172-42EC-9587-C8330F448D65}"/>
              </a:ext>
            </a:extLst>
          </p:cNvPr>
          <p:cNvPicPr>
            <a:picLocks noChangeAspect="1"/>
          </p:cNvPicPr>
          <p:nvPr/>
        </p:nvPicPr>
        <p:blipFill>
          <a:blip r:embed="rId3"/>
          <a:stretch>
            <a:fillRect/>
          </a:stretch>
        </p:blipFill>
        <p:spPr>
          <a:xfrm>
            <a:off x="1982770" y="4328007"/>
            <a:ext cx="1231770" cy="774466"/>
          </a:xfrm>
          <a:prstGeom prst="rect">
            <a:avLst/>
          </a:prstGeom>
        </p:spPr>
      </p:pic>
      <p:pic>
        <p:nvPicPr>
          <p:cNvPr id="27" name="Image 26">
            <a:extLst>
              <a:ext uri="{FF2B5EF4-FFF2-40B4-BE49-F238E27FC236}">
                <a16:creationId xmlns:a16="http://schemas.microsoft.com/office/drawing/2014/main" id="{A8EDFE56-8F88-414E-8E49-B792AA78E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7611" y="2366912"/>
            <a:ext cx="1062088" cy="1062088"/>
          </a:xfrm>
          <a:prstGeom prst="rect">
            <a:avLst/>
          </a:prstGeom>
        </p:spPr>
      </p:pic>
    </p:spTree>
    <p:extLst>
      <p:ext uri="{BB962C8B-B14F-4D97-AF65-F5344CB8AC3E}">
        <p14:creationId xmlns:p14="http://schemas.microsoft.com/office/powerpoint/2010/main" val="1212071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39</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Useful matrices</a:t>
            </a:r>
          </a:p>
        </p:txBody>
      </p:sp>
      <p:sp>
        <p:nvSpPr>
          <p:cNvPr id="2" name="Espace réservé du contenu 2">
            <a:extLst>
              <a:ext uri="{FF2B5EF4-FFF2-40B4-BE49-F238E27FC236}">
                <a16:creationId xmlns:a16="http://schemas.microsoft.com/office/drawing/2014/main" id="{1424E707-7C5A-42FE-A1A8-611F7EB20D67}"/>
              </a:ext>
            </a:extLst>
          </p:cNvPr>
          <p:cNvSpPr txBox="1">
            <a:spLocks/>
          </p:cNvSpPr>
          <p:nvPr/>
        </p:nvSpPr>
        <p:spPr>
          <a:xfrm>
            <a:off x="1860657" y="1690688"/>
            <a:ext cx="1976437"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Scaling Matrix</a:t>
            </a:r>
          </a:p>
        </p:txBody>
      </p:sp>
      <p:pic>
        <p:nvPicPr>
          <p:cNvPr id="7" name="Image 6">
            <a:extLst>
              <a:ext uri="{FF2B5EF4-FFF2-40B4-BE49-F238E27FC236}">
                <a16:creationId xmlns:a16="http://schemas.microsoft.com/office/drawing/2014/main" id="{E39C3DE9-A3B2-4FA7-9FCF-35AA3FB89DEE}"/>
              </a:ext>
            </a:extLst>
          </p:cNvPr>
          <p:cNvPicPr>
            <a:picLocks noChangeAspect="1"/>
          </p:cNvPicPr>
          <p:nvPr/>
        </p:nvPicPr>
        <p:blipFill>
          <a:blip r:embed="rId4"/>
          <a:stretch>
            <a:fillRect/>
          </a:stretch>
        </p:blipFill>
        <p:spPr>
          <a:xfrm>
            <a:off x="1233370" y="2357664"/>
            <a:ext cx="3323741" cy="1129272"/>
          </a:xfrm>
          <a:prstGeom prst="rect">
            <a:avLst/>
          </a:prstGeom>
        </p:spPr>
      </p:pic>
      <p:graphicFrame>
        <p:nvGraphicFramePr>
          <p:cNvPr id="8" name="Objet 7">
            <a:extLst>
              <a:ext uri="{FF2B5EF4-FFF2-40B4-BE49-F238E27FC236}">
                <a16:creationId xmlns:a16="http://schemas.microsoft.com/office/drawing/2014/main" id="{FC02D5A0-E397-44EB-84F5-E2BF1CA703F3}"/>
              </a:ext>
            </a:extLst>
          </p:cNvPr>
          <p:cNvGraphicFramePr>
            <a:graphicFrameLocks noChangeAspect="1"/>
          </p:cNvGraphicFramePr>
          <p:nvPr>
            <p:extLst>
              <p:ext uri="{D42A27DB-BD31-4B8C-83A1-F6EECF244321}">
                <p14:modId xmlns:p14="http://schemas.microsoft.com/office/powerpoint/2010/main" val="1057219094"/>
              </p:ext>
            </p:extLst>
          </p:nvPr>
        </p:nvGraphicFramePr>
        <p:xfrm>
          <a:off x="1280889" y="4835297"/>
          <a:ext cx="3227622" cy="1173368"/>
        </p:xfrm>
        <a:graphic>
          <a:graphicData uri="http://schemas.openxmlformats.org/presentationml/2006/ole">
            <mc:AlternateContent xmlns:mc="http://schemas.openxmlformats.org/markup-compatibility/2006">
              <mc:Choice xmlns:v="urn:schemas-microsoft-com:vml" Requires="v">
                <p:oleObj spid="_x0000_s3799" name="Image bitmap" r:id="rId5" imgW="2994840" imgH="1089720" progId="Paint.Picture">
                  <p:embed/>
                </p:oleObj>
              </mc:Choice>
              <mc:Fallback>
                <p:oleObj name="Image bitmap" r:id="rId5" imgW="2994840" imgH="1089720" progId="Paint.Picture">
                  <p:embed/>
                  <p:pic>
                    <p:nvPicPr>
                      <p:cNvPr id="8" name="Objet 7">
                        <a:extLst>
                          <a:ext uri="{FF2B5EF4-FFF2-40B4-BE49-F238E27FC236}">
                            <a16:creationId xmlns:a16="http://schemas.microsoft.com/office/drawing/2014/main" id="{FC02D5A0-E397-44EB-84F5-E2BF1CA703F3}"/>
                          </a:ext>
                        </a:extLst>
                      </p:cNvPr>
                      <p:cNvPicPr/>
                      <p:nvPr/>
                    </p:nvPicPr>
                    <p:blipFill>
                      <a:blip r:embed="rId6"/>
                      <a:stretch>
                        <a:fillRect/>
                      </a:stretch>
                    </p:blipFill>
                    <p:spPr>
                      <a:xfrm>
                        <a:off x="1280889" y="4835297"/>
                        <a:ext cx="3227622" cy="1173368"/>
                      </a:xfrm>
                      <a:prstGeom prst="rect">
                        <a:avLst/>
                      </a:prstGeom>
                    </p:spPr>
                  </p:pic>
                </p:oleObj>
              </mc:Fallback>
            </mc:AlternateContent>
          </a:graphicData>
        </a:graphic>
      </p:graphicFrame>
      <p:sp>
        <p:nvSpPr>
          <p:cNvPr id="10" name="Espace réservé du contenu 2">
            <a:extLst>
              <a:ext uri="{FF2B5EF4-FFF2-40B4-BE49-F238E27FC236}">
                <a16:creationId xmlns:a16="http://schemas.microsoft.com/office/drawing/2014/main" id="{AF0F8768-BFD0-4344-8415-FB92A60BAD78}"/>
              </a:ext>
            </a:extLst>
          </p:cNvPr>
          <p:cNvSpPr txBox="1">
            <a:spLocks/>
          </p:cNvSpPr>
          <p:nvPr/>
        </p:nvSpPr>
        <p:spPr>
          <a:xfrm>
            <a:off x="1589626" y="4219116"/>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Translation Matrix</a:t>
            </a:r>
          </a:p>
        </p:txBody>
      </p:sp>
      <p:sp>
        <p:nvSpPr>
          <p:cNvPr id="12" name="Espace réservé du contenu 2">
            <a:extLst>
              <a:ext uri="{FF2B5EF4-FFF2-40B4-BE49-F238E27FC236}">
                <a16:creationId xmlns:a16="http://schemas.microsoft.com/office/drawing/2014/main" id="{828C1DFE-DB12-4362-8D6E-33B8704802ED}"/>
              </a:ext>
            </a:extLst>
          </p:cNvPr>
          <p:cNvSpPr txBox="1">
            <a:spLocks/>
          </p:cNvSpPr>
          <p:nvPr/>
        </p:nvSpPr>
        <p:spPr>
          <a:xfrm>
            <a:off x="7351351" y="1131880"/>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Rotation Matrix</a:t>
            </a:r>
          </a:p>
        </p:txBody>
      </p:sp>
      <p:pic>
        <p:nvPicPr>
          <p:cNvPr id="13" name="Image 12">
            <a:extLst>
              <a:ext uri="{FF2B5EF4-FFF2-40B4-BE49-F238E27FC236}">
                <a16:creationId xmlns:a16="http://schemas.microsoft.com/office/drawing/2014/main" id="{B0E0A2A4-A700-476F-B49E-26C8F18054BB}"/>
              </a:ext>
            </a:extLst>
          </p:cNvPr>
          <p:cNvPicPr>
            <a:picLocks noChangeAspect="1"/>
          </p:cNvPicPr>
          <p:nvPr/>
        </p:nvPicPr>
        <p:blipFill>
          <a:blip r:embed="rId7"/>
          <a:stretch>
            <a:fillRect/>
          </a:stretch>
        </p:blipFill>
        <p:spPr>
          <a:xfrm>
            <a:off x="6272046" y="2036865"/>
            <a:ext cx="4361466" cy="1086568"/>
          </a:xfrm>
          <a:prstGeom prst="rect">
            <a:avLst/>
          </a:prstGeom>
        </p:spPr>
      </p:pic>
      <p:pic>
        <p:nvPicPr>
          <p:cNvPr id="14" name="Image 13">
            <a:extLst>
              <a:ext uri="{FF2B5EF4-FFF2-40B4-BE49-F238E27FC236}">
                <a16:creationId xmlns:a16="http://schemas.microsoft.com/office/drawing/2014/main" id="{47CCE2EE-3D6A-43DE-89F3-5EDDE5372ADD}"/>
              </a:ext>
            </a:extLst>
          </p:cNvPr>
          <p:cNvPicPr>
            <a:picLocks noChangeAspect="1"/>
          </p:cNvPicPr>
          <p:nvPr/>
        </p:nvPicPr>
        <p:blipFill>
          <a:blip r:embed="rId8"/>
          <a:stretch>
            <a:fillRect/>
          </a:stretch>
        </p:blipFill>
        <p:spPr>
          <a:xfrm>
            <a:off x="6272046" y="3620456"/>
            <a:ext cx="4570398" cy="1087466"/>
          </a:xfrm>
          <a:prstGeom prst="rect">
            <a:avLst/>
          </a:prstGeom>
        </p:spPr>
      </p:pic>
      <p:pic>
        <p:nvPicPr>
          <p:cNvPr id="15" name="Image 14">
            <a:extLst>
              <a:ext uri="{FF2B5EF4-FFF2-40B4-BE49-F238E27FC236}">
                <a16:creationId xmlns:a16="http://schemas.microsoft.com/office/drawing/2014/main" id="{4C9E76A6-CCA7-412E-A119-0B0C83AE143C}"/>
              </a:ext>
            </a:extLst>
          </p:cNvPr>
          <p:cNvPicPr>
            <a:picLocks noChangeAspect="1"/>
          </p:cNvPicPr>
          <p:nvPr/>
        </p:nvPicPr>
        <p:blipFill>
          <a:blip r:embed="rId9"/>
          <a:stretch>
            <a:fillRect/>
          </a:stretch>
        </p:blipFill>
        <p:spPr>
          <a:xfrm>
            <a:off x="6272046" y="5196971"/>
            <a:ext cx="4488236" cy="1075628"/>
          </a:xfrm>
          <a:prstGeom prst="rect">
            <a:avLst/>
          </a:prstGeom>
        </p:spPr>
      </p:pic>
      <p:sp>
        <p:nvSpPr>
          <p:cNvPr id="6" name="Espace réservé du contenu 2">
            <a:extLst>
              <a:ext uri="{FF2B5EF4-FFF2-40B4-BE49-F238E27FC236}">
                <a16:creationId xmlns:a16="http://schemas.microsoft.com/office/drawing/2014/main" id="{1286C206-FB1D-442B-AA0F-38208A6A2DCE}"/>
              </a:ext>
            </a:extLst>
          </p:cNvPr>
          <p:cNvSpPr txBox="1">
            <a:spLocks/>
          </p:cNvSpPr>
          <p:nvPr/>
        </p:nvSpPr>
        <p:spPr>
          <a:xfrm>
            <a:off x="5945171" y="3261386"/>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65000"/>
                    <a:lumOff val="35000"/>
                  </a:schemeClr>
                </a:solidFill>
                <a:latin typeface="+mj-lt"/>
              </a:rPr>
              <a:t>Around Y-axis</a:t>
            </a:r>
          </a:p>
        </p:txBody>
      </p:sp>
      <p:sp>
        <p:nvSpPr>
          <p:cNvPr id="9" name="Espace réservé du contenu 2">
            <a:extLst>
              <a:ext uri="{FF2B5EF4-FFF2-40B4-BE49-F238E27FC236}">
                <a16:creationId xmlns:a16="http://schemas.microsoft.com/office/drawing/2014/main" id="{9F1D43AA-5FA1-47C9-87A3-53EA96A88798}"/>
              </a:ext>
            </a:extLst>
          </p:cNvPr>
          <p:cNvSpPr txBox="1">
            <a:spLocks/>
          </p:cNvSpPr>
          <p:nvPr/>
        </p:nvSpPr>
        <p:spPr>
          <a:xfrm>
            <a:off x="5934281" y="1712108"/>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65000"/>
                    <a:lumOff val="35000"/>
                  </a:schemeClr>
                </a:solidFill>
                <a:latin typeface="+mj-lt"/>
              </a:rPr>
              <a:t>Around X-axis</a:t>
            </a:r>
          </a:p>
        </p:txBody>
      </p:sp>
      <p:sp>
        <p:nvSpPr>
          <p:cNvPr id="11" name="Espace réservé du contenu 2">
            <a:extLst>
              <a:ext uri="{FF2B5EF4-FFF2-40B4-BE49-F238E27FC236}">
                <a16:creationId xmlns:a16="http://schemas.microsoft.com/office/drawing/2014/main" id="{F11EAE0F-3852-45D7-A192-BCF3D4B86B79}"/>
              </a:ext>
            </a:extLst>
          </p:cNvPr>
          <p:cNvSpPr txBox="1">
            <a:spLocks/>
          </p:cNvSpPr>
          <p:nvPr/>
        </p:nvSpPr>
        <p:spPr>
          <a:xfrm>
            <a:off x="5934281" y="4885139"/>
            <a:ext cx="2518498"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65000"/>
                    <a:lumOff val="35000"/>
                  </a:schemeClr>
                </a:solidFill>
                <a:latin typeface="+mj-lt"/>
              </a:rPr>
              <a:t>Around Z-axis</a:t>
            </a:r>
          </a:p>
        </p:txBody>
      </p:sp>
    </p:spTree>
    <p:extLst>
      <p:ext uri="{BB962C8B-B14F-4D97-AF65-F5344CB8AC3E}">
        <p14:creationId xmlns:p14="http://schemas.microsoft.com/office/powerpoint/2010/main" val="354498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7A370D05-38F8-4D33-B617-E7BE38F619E4}"/>
              </a:ext>
            </a:extLst>
          </p:cNvPr>
          <p:cNvSpPr txBox="1">
            <a:spLocks/>
          </p:cNvSpPr>
          <p:nvPr/>
        </p:nvSpPr>
        <p:spPr>
          <a:xfrm>
            <a:off x="4704475" y="2391589"/>
            <a:ext cx="6497656"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DirectX High-Level Shader Language</a:t>
            </a:r>
          </a:p>
        </p:txBody>
      </p:sp>
      <p:sp>
        <p:nvSpPr>
          <p:cNvPr id="11" name="Espace réservé du contenu 2">
            <a:extLst>
              <a:ext uri="{FF2B5EF4-FFF2-40B4-BE49-F238E27FC236}">
                <a16:creationId xmlns:a16="http://schemas.microsoft.com/office/drawing/2014/main" id="{20B86529-0BCF-4D31-AB5E-64E20AFEA134}"/>
              </a:ext>
            </a:extLst>
          </p:cNvPr>
          <p:cNvSpPr txBox="1">
            <a:spLocks/>
          </p:cNvSpPr>
          <p:nvPr/>
        </p:nvSpPr>
        <p:spPr>
          <a:xfrm>
            <a:off x="4704475" y="3596162"/>
            <a:ext cx="6497656"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Cg Shader Language</a:t>
            </a:r>
          </a:p>
        </p:txBody>
      </p:sp>
      <p:pic>
        <p:nvPicPr>
          <p:cNvPr id="15" name="Image 14">
            <a:extLst>
              <a:ext uri="{FF2B5EF4-FFF2-40B4-BE49-F238E27FC236}">
                <a16:creationId xmlns:a16="http://schemas.microsoft.com/office/drawing/2014/main" id="{06EE43ED-27F8-472C-9ED1-7DC102EBB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550" y="2321535"/>
            <a:ext cx="1592704" cy="656990"/>
          </a:xfrm>
          <a:prstGeom prst="rect">
            <a:avLst/>
          </a:prstGeom>
        </p:spPr>
      </p:pic>
      <p:pic>
        <p:nvPicPr>
          <p:cNvPr id="17" name="Image 16">
            <a:extLst>
              <a:ext uri="{FF2B5EF4-FFF2-40B4-BE49-F238E27FC236}">
                <a16:creationId xmlns:a16="http://schemas.microsoft.com/office/drawing/2014/main" id="{7E1F3D9D-E923-45B8-8854-90ADC023D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7652" y="3425581"/>
            <a:ext cx="1072816" cy="858044"/>
          </a:xfrm>
          <a:prstGeom prst="rect">
            <a:avLst/>
          </a:prstGeom>
        </p:spPr>
      </p:pic>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Different languages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a:t>
            </a:fld>
            <a:endParaRPr lang="fr-FR"/>
          </a:p>
        </p:txBody>
      </p:sp>
      <p:sp>
        <p:nvSpPr>
          <p:cNvPr id="7" name="Espace réservé du contenu 2">
            <a:extLst>
              <a:ext uri="{FF2B5EF4-FFF2-40B4-BE49-F238E27FC236}">
                <a16:creationId xmlns:a16="http://schemas.microsoft.com/office/drawing/2014/main" id="{F2FDA4C6-0D65-43AE-BBA3-8F90E2BE704D}"/>
              </a:ext>
            </a:extLst>
          </p:cNvPr>
          <p:cNvSpPr txBox="1">
            <a:spLocks/>
          </p:cNvSpPr>
          <p:nvPr/>
        </p:nvSpPr>
        <p:spPr>
          <a:xfrm>
            <a:off x="4704475" y="4800735"/>
            <a:ext cx="465656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OpenGL Shading Language (GLSL)</a:t>
            </a:r>
          </a:p>
        </p:txBody>
      </p:sp>
      <p:pic>
        <p:nvPicPr>
          <p:cNvPr id="13" name="Image 12">
            <a:extLst>
              <a:ext uri="{FF2B5EF4-FFF2-40B4-BE49-F238E27FC236}">
                <a16:creationId xmlns:a16="http://schemas.microsoft.com/office/drawing/2014/main" id="{A0D647C7-36D5-4AAA-86FE-0D7956D322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0761" y="4730681"/>
            <a:ext cx="1556282" cy="648450"/>
          </a:xfrm>
          <a:prstGeom prst="rect">
            <a:avLst/>
          </a:prstGeom>
        </p:spPr>
      </p:pic>
    </p:spTree>
    <p:extLst>
      <p:ext uri="{BB962C8B-B14F-4D97-AF65-F5344CB8AC3E}">
        <p14:creationId xmlns:p14="http://schemas.microsoft.com/office/powerpoint/2010/main" val="33860848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ACD89383-F8B0-4450-BBEA-81DA3634457D}"/>
              </a:ext>
            </a:extLst>
          </p:cNvPr>
          <p:cNvPicPr>
            <a:picLocks noChangeAspect="1"/>
          </p:cNvPicPr>
          <p:nvPr/>
        </p:nvPicPr>
        <p:blipFill>
          <a:blip r:embed="rId3"/>
          <a:stretch>
            <a:fillRect/>
          </a:stretch>
        </p:blipFill>
        <p:spPr>
          <a:xfrm>
            <a:off x="3469901" y="4223907"/>
            <a:ext cx="6553200" cy="43815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40</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Sample code</a:t>
            </a:r>
          </a:p>
        </p:txBody>
      </p:sp>
      <p:cxnSp>
        <p:nvCxnSpPr>
          <p:cNvPr id="14" name="Connecteur droit avec flèche 13">
            <a:extLst>
              <a:ext uri="{FF2B5EF4-FFF2-40B4-BE49-F238E27FC236}">
                <a16:creationId xmlns:a16="http://schemas.microsoft.com/office/drawing/2014/main" id="{A0DA2D4B-23E2-47D1-BC2B-2E4D0DEC1398}"/>
              </a:ext>
            </a:extLst>
          </p:cNvPr>
          <p:cNvCxnSpPr>
            <a:cxnSpLocks/>
          </p:cNvCxnSpPr>
          <p:nvPr/>
        </p:nvCxnSpPr>
        <p:spPr>
          <a:xfrm flipH="1" flipV="1">
            <a:off x="5732086" y="4507299"/>
            <a:ext cx="492371" cy="60144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60E02D48-FEF1-4C23-91E1-0415391759A2}"/>
              </a:ext>
            </a:extLst>
          </p:cNvPr>
          <p:cNvSpPr txBox="1"/>
          <p:nvPr/>
        </p:nvSpPr>
        <p:spPr>
          <a:xfrm>
            <a:off x="5506096" y="5139871"/>
            <a:ext cx="2743189" cy="369332"/>
          </a:xfrm>
          <a:prstGeom prst="rect">
            <a:avLst/>
          </a:prstGeom>
          <a:noFill/>
        </p:spPr>
        <p:txBody>
          <a:bodyPr wrap="square" rtlCol="0">
            <a:spAutoFit/>
          </a:bodyPr>
          <a:lstStyle/>
          <a:p>
            <a:pPr algn="ctr"/>
            <a:r>
              <a:rPr lang="fr-CH" dirty="0">
                <a:solidFill>
                  <a:srgbClr val="00B0F0"/>
                </a:solidFill>
              </a:rPr>
              <a:t>A translate </a:t>
            </a:r>
            <a:r>
              <a:rPr lang="fr-CH" dirty="0" err="1">
                <a:solidFill>
                  <a:srgbClr val="00B0F0"/>
                </a:solidFill>
              </a:rPr>
              <a:t>function</a:t>
            </a:r>
            <a:endParaRPr lang="fr-CH" dirty="0">
              <a:solidFill>
                <a:srgbClr val="00B0F0"/>
              </a:solidFill>
            </a:endParaRPr>
          </a:p>
        </p:txBody>
      </p:sp>
      <p:sp>
        <p:nvSpPr>
          <p:cNvPr id="7" name="Espace réservé du contenu 2">
            <a:extLst>
              <a:ext uri="{FF2B5EF4-FFF2-40B4-BE49-F238E27FC236}">
                <a16:creationId xmlns:a16="http://schemas.microsoft.com/office/drawing/2014/main" id="{52C2040B-B2B1-4C18-A67E-A312E34AD4EF}"/>
              </a:ext>
            </a:extLst>
          </p:cNvPr>
          <p:cNvSpPr txBox="1">
            <a:spLocks/>
          </p:cNvSpPr>
          <p:nvPr/>
        </p:nvSpPr>
        <p:spPr>
          <a:xfrm>
            <a:off x="838200" y="1692211"/>
            <a:ext cx="6373289" cy="4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Translating a vector of (1,0,0) by (1,1,0)</a:t>
            </a:r>
          </a:p>
        </p:txBody>
      </p:sp>
      <p:cxnSp>
        <p:nvCxnSpPr>
          <p:cNvPr id="34" name="Connecteur droit avec flèche 33">
            <a:extLst>
              <a:ext uri="{FF2B5EF4-FFF2-40B4-BE49-F238E27FC236}">
                <a16:creationId xmlns:a16="http://schemas.microsoft.com/office/drawing/2014/main" id="{E52F6EB9-B0EA-4D63-93ED-6B53E92B5AE2}"/>
              </a:ext>
            </a:extLst>
          </p:cNvPr>
          <p:cNvCxnSpPr>
            <a:cxnSpLocks/>
          </p:cNvCxnSpPr>
          <p:nvPr/>
        </p:nvCxnSpPr>
        <p:spPr>
          <a:xfrm>
            <a:off x="5732086" y="3929835"/>
            <a:ext cx="405838" cy="231087"/>
          </a:xfrm>
          <a:prstGeom prst="straightConnector1">
            <a:avLst/>
          </a:prstGeom>
          <a:ln w="38100">
            <a:solidFill>
              <a:srgbClr val="007A13"/>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4DC8D6A4-E5EE-4E4C-B1C9-66F2EB7A38A3}"/>
              </a:ext>
            </a:extLst>
          </p:cNvPr>
          <p:cNvSpPr txBox="1"/>
          <p:nvPr/>
        </p:nvSpPr>
        <p:spPr>
          <a:xfrm>
            <a:off x="3540494" y="3215986"/>
            <a:ext cx="2743189" cy="646331"/>
          </a:xfrm>
          <a:prstGeom prst="rect">
            <a:avLst/>
          </a:prstGeom>
          <a:noFill/>
        </p:spPr>
        <p:txBody>
          <a:bodyPr wrap="square" rtlCol="0">
            <a:spAutoFit/>
          </a:bodyPr>
          <a:lstStyle/>
          <a:p>
            <a:pPr algn="ctr"/>
            <a:r>
              <a:rPr lang="fr-CH" dirty="0">
                <a:solidFill>
                  <a:srgbClr val="007A13"/>
                </a:solidFill>
              </a:rPr>
              <a:t>The matrix to </a:t>
            </a:r>
            <a:r>
              <a:rPr lang="fr-CH" dirty="0" err="1">
                <a:solidFill>
                  <a:srgbClr val="007A13"/>
                </a:solidFill>
              </a:rPr>
              <a:t>transform</a:t>
            </a:r>
            <a:endParaRPr lang="fr-CH" dirty="0">
              <a:solidFill>
                <a:srgbClr val="007A13"/>
              </a:solidFill>
            </a:endParaRPr>
          </a:p>
          <a:p>
            <a:pPr algn="ctr"/>
            <a:r>
              <a:rPr lang="fr-CH" dirty="0">
                <a:solidFill>
                  <a:srgbClr val="007A13"/>
                </a:solidFill>
              </a:rPr>
              <a:t>(</a:t>
            </a:r>
            <a:r>
              <a:rPr lang="fr-CH" dirty="0" err="1">
                <a:solidFill>
                  <a:srgbClr val="007A13"/>
                </a:solidFill>
              </a:rPr>
              <a:t>identity</a:t>
            </a:r>
            <a:r>
              <a:rPr lang="fr-CH" dirty="0">
                <a:solidFill>
                  <a:srgbClr val="007A13"/>
                </a:solidFill>
              </a:rPr>
              <a:t> Matrix4)</a:t>
            </a:r>
          </a:p>
        </p:txBody>
      </p:sp>
      <p:cxnSp>
        <p:nvCxnSpPr>
          <p:cNvPr id="38" name="Connecteur droit avec flèche 37">
            <a:extLst>
              <a:ext uri="{FF2B5EF4-FFF2-40B4-BE49-F238E27FC236}">
                <a16:creationId xmlns:a16="http://schemas.microsoft.com/office/drawing/2014/main" id="{B2484A2B-BCF6-4E3C-884E-6E85ACFC9FCB}"/>
              </a:ext>
            </a:extLst>
          </p:cNvPr>
          <p:cNvCxnSpPr>
            <a:cxnSpLocks/>
          </p:cNvCxnSpPr>
          <p:nvPr/>
        </p:nvCxnSpPr>
        <p:spPr>
          <a:xfrm flipH="1">
            <a:off x="8462939" y="3840405"/>
            <a:ext cx="144888" cy="30665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2D629FB5-FAA4-43C5-A7BD-24A2E1C753DB}"/>
              </a:ext>
            </a:extLst>
          </p:cNvPr>
          <p:cNvSpPr txBox="1"/>
          <p:nvPr/>
        </p:nvSpPr>
        <p:spPr>
          <a:xfrm>
            <a:off x="7279912" y="3231199"/>
            <a:ext cx="2743189" cy="646331"/>
          </a:xfrm>
          <a:prstGeom prst="rect">
            <a:avLst/>
          </a:prstGeom>
          <a:noFill/>
        </p:spPr>
        <p:txBody>
          <a:bodyPr wrap="square" rtlCol="0">
            <a:spAutoFit/>
          </a:bodyPr>
          <a:lstStyle/>
          <a:p>
            <a:pPr algn="ctr"/>
            <a:r>
              <a:rPr lang="fr-CH" dirty="0">
                <a:solidFill>
                  <a:srgbClr val="0070C0"/>
                </a:solidFill>
              </a:rPr>
              <a:t>The translation </a:t>
            </a:r>
            <a:r>
              <a:rPr lang="fr-CH" dirty="0" err="1">
                <a:solidFill>
                  <a:srgbClr val="0070C0"/>
                </a:solidFill>
              </a:rPr>
              <a:t>vector</a:t>
            </a:r>
            <a:r>
              <a:rPr lang="fr-CH" dirty="0">
                <a:solidFill>
                  <a:srgbClr val="0070C0"/>
                </a:solidFill>
              </a:rPr>
              <a:t> to </a:t>
            </a:r>
            <a:r>
              <a:rPr lang="fr-CH" dirty="0" err="1">
                <a:solidFill>
                  <a:srgbClr val="0070C0"/>
                </a:solidFill>
              </a:rPr>
              <a:t>apply</a:t>
            </a:r>
            <a:r>
              <a:rPr lang="fr-CH" dirty="0">
                <a:solidFill>
                  <a:srgbClr val="0070C0"/>
                </a:solidFill>
              </a:rPr>
              <a:t> to the matrix</a:t>
            </a:r>
          </a:p>
        </p:txBody>
      </p:sp>
      <p:cxnSp>
        <p:nvCxnSpPr>
          <p:cNvPr id="41" name="Connecteur droit 40">
            <a:extLst>
              <a:ext uri="{FF2B5EF4-FFF2-40B4-BE49-F238E27FC236}">
                <a16:creationId xmlns:a16="http://schemas.microsoft.com/office/drawing/2014/main" id="{7A29F478-E4E7-446D-BCA8-0AF420D9A38B}"/>
              </a:ext>
            </a:extLst>
          </p:cNvPr>
          <p:cNvCxnSpPr>
            <a:cxnSpLocks/>
          </p:cNvCxnSpPr>
          <p:nvPr/>
        </p:nvCxnSpPr>
        <p:spPr>
          <a:xfrm>
            <a:off x="6718169" y="4442982"/>
            <a:ext cx="287831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738041C6-C2DB-4FE8-9B15-00CDF4BEFC28}"/>
              </a:ext>
            </a:extLst>
          </p:cNvPr>
          <p:cNvCxnSpPr>
            <a:cxnSpLocks/>
          </p:cNvCxnSpPr>
          <p:nvPr/>
        </p:nvCxnSpPr>
        <p:spPr>
          <a:xfrm flipV="1">
            <a:off x="3312373" y="4765600"/>
            <a:ext cx="251791" cy="167375"/>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4" name="ZoneTexte 43">
            <a:extLst>
              <a:ext uri="{FF2B5EF4-FFF2-40B4-BE49-F238E27FC236}">
                <a16:creationId xmlns:a16="http://schemas.microsoft.com/office/drawing/2014/main" id="{950D5BDE-A718-4CF5-A686-9A7BD1ADE288}"/>
              </a:ext>
            </a:extLst>
          </p:cNvPr>
          <p:cNvSpPr txBox="1"/>
          <p:nvPr/>
        </p:nvSpPr>
        <p:spPr>
          <a:xfrm>
            <a:off x="961339" y="4557563"/>
            <a:ext cx="2574695" cy="646331"/>
          </a:xfrm>
          <a:prstGeom prst="rect">
            <a:avLst/>
          </a:prstGeom>
          <a:noFill/>
        </p:spPr>
        <p:txBody>
          <a:bodyPr wrap="square" rtlCol="0">
            <a:spAutoFit/>
          </a:bodyPr>
          <a:lstStyle/>
          <a:p>
            <a:pPr algn="ctr"/>
            <a:r>
              <a:rPr lang="fr-CH" dirty="0" err="1">
                <a:solidFill>
                  <a:srgbClr val="7030A0"/>
                </a:solidFill>
              </a:rPr>
              <a:t>Multiply</a:t>
            </a:r>
            <a:r>
              <a:rPr lang="fr-CH" dirty="0">
                <a:solidFill>
                  <a:srgbClr val="7030A0"/>
                </a:solidFill>
              </a:rPr>
              <a:t> </a:t>
            </a:r>
            <a:r>
              <a:rPr lang="fr-CH" dirty="0" err="1">
                <a:solidFill>
                  <a:srgbClr val="7030A0"/>
                </a:solidFill>
              </a:rPr>
              <a:t>vec</a:t>
            </a:r>
            <a:r>
              <a:rPr lang="fr-CH" dirty="0">
                <a:solidFill>
                  <a:srgbClr val="7030A0"/>
                </a:solidFill>
              </a:rPr>
              <a:t> by the translation matrix</a:t>
            </a:r>
          </a:p>
        </p:txBody>
      </p:sp>
    </p:spTree>
    <p:extLst>
      <p:ext uri="{BB962C8B-B14F-4D97-AF65-F5344CB8AC3E}">
        <p14:creationId xmlns:p14="http://schemas.microsoft.com/office/powerpoint/2010/main" val="15689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5" grpId="0"/>
      <p:bldP spid="39" grpId="0"/>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41</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Coordinates system</a:t>
            </a:r>
          </a:p>
        </p:txBody>
      </p:sp>
      <p:sp>
        <p:nvSpPr>
          <p:cNvPr id="2" name="Espace réservé du contenu 2">
            <a:extLst>
              <a:ext uri="{FF2B5EF4-FFF2-40B4-BE49-F238E27FC236}">
                <a16:creationId xmlns:a16="http://schemas.microsoft.com/office/drawing/2014/main" id="{C5EC7CE0-F982-48C4-9558-393941778472}"/>
              </a:ext>
            </a:extLst>
          </p:cNvPr>
          <p:cNvSpPr txBox="1">
            <a:spLocks/>
          </p:cNvSpPr>
          <p:nvPr/>
        </p:nvSpPr>
        <p:spPr>
          <a:xfrm>
            <a:off x="3702394" y="3496200"/>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Local Space</a:t>
            </a:r>
          </a:p>
        </p:txBody>
      </p:sp>
      <p:sp>
        <p:nvSpPr>
          <p:cNvPr id="8" name="Espace réservé du contenu 2">
            <a:extLst>
              <a:ext uri="{FF2B5EF4-FFF2-40B4-BE49-F238E27FC236}">
                <a16:creationId xmlns:a16="http://schemas.microsoft.com/office/drawing/2014/main" id="{20804C79-8FA4-4A64-93BE-67CF8F88C200}"/>
              </a:ext>
            </a:extLst>
          </p:cNvPr>
          <p:cNvSpPr txBox="1">
            <a:spLocks/>
          </p:cNvSpPr>
          <p:nvPr/>
        </p:nvSpPr>
        <p:spPr>
          <a:xfrm>
            <a:off x="3702394" y="4473752"/>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World Space</a:t>
            </a:r>
          </a:p>
        </p:txBody>
      </p:sp>
      <p:sp>
        <p:nvSpPr>
          <p:cNvPr id="10" name="Espace réservé du contenu 2">
            <a:extLst>
              <a:ext uri="{FF2B5EF4-FFF2-40B4-BE49-F238E27FC236}">
                <a16:creationId xmlns:a16="http://schemas.microsoft.com/office/drawing/2014/main" id="{76E1CD87-7DBF-45FD-AAB8-EA05AC1D54DC}"/>
              </a:ext>
            </a:extLst>
          </p:cNvPr>
          <p:cNvSpPr txBox="1">
            <a:spLocks/>
          </p:cNvSpPr>
          <p:nvPr/>
        </p:nvSpPr>
        <p:spPr>
          <a:xfrm>
            <a:off x="3702394" y="5451304"/>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View Space</a:t>
            </a:r>
          </a:p>
        </p:txBody>
      </p:sp>
      <p:sp>
        <p:nvSpPr>
          <p:cNvPr id="12" name="Espace réservé du contenu 2">
            <a:extLst>
              <a:ext uri="{FF2B5EF4-FFF2-40B4-BE49-F238E27FC236}">
                <a16:creationId xmlns:a16="http://schemas.microsoft.com/office/drawing/2014/main" id="{37B42E3A-F72E-421F-A03F-2A81AE1067D7}"/>
              </a:ext>
            </a:extLst>
          </p:cNvPr>
          <p:cNvSpPr txBox="1">
            <a:spLocks/>
          </p:cNvSpPr>
          <p:nvPr/>
        </p:nvSpPr>
        <p:spPr>
          <a:xfrm>
            <a:off x="6609394" y="3956563"/>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Clip Space</a:t>
            </a:r>
          </a:p>
        </p:txBody>
      </p:sp>
      <p:sp>
        <p:nvSpPr>
          <p:cNvPr id="14" name="Espace réservé du contenu 2">
            <a:extLst>
              <a:ext uri="{FF2B5EF4-FFF2-40B4-BE49-F238E27FC236}">
                <a16:creationId xmlns:a16="http://schemas.microsoft.com/office/drawing/2014/main" id="{F68A2CEB-23D8-441D-920C-5BD4E22A6704}"/>
              </a:ext>
            </a:extLst>
          </p:cNvPr>
          <p:cNvSpPr txBox="1">
            <a:spLocks/>
          </p:cNvSpPr>
          <p:nvPr/>
        </p:nvSpPr>
        <p:spPr>
          <a:xfrm>
            <a:off x="6609394" y="4972985"/>
            <a:ext cx="1903412" cy="4603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Screen Space</a:t>
            </a:r>
          </a:p>
        </p:txBody>
      </p:sp>
      <p:sp>
        <p:nvSpPr>
          <p:cNvPr id="6" name="Espace réservé du contenu 2">
            <a:extLst>
              <a:ext uri="{FF2B5EF4-FFF2-40B4-BE49-F238E27FC236}">
                <a16:creationId xmlns:a16="http://schemas.microsoft.com/office/drawing/2014/main" id="{C79CCC30-D60F-4BF3-866F-D083B333D7C3}"/>
              </a:ext>
            </a:extLst>
          </p:cNvPr>
          <p:cNvSpPr txBox="1">
            <a:spLocks/>
          </p:cNvSpPr>
          <p:nvPr/>
        </p:nvSpPr>
        <p:spPr>
          <a:xfrm>
            <a:off x="2569702" y="2142655"/>
            <a:ext cx="6899618" cy="8044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Transforming coordinates to NDC is done by a process regrouping several intermediate coordinate systems</a:t>
            </a:r>
          </a:p>
        </p:txBody>
      </p:sp>
      <p:pic>
        <p:nvPicPr>
          <p:cNvPr id="9" name="Graphique 8" descr="Logement">
            <a:extLst>
              <a:ext uri="{FF2B5EF4-FFF2-40B4-BE49-F238E27FC236}">
                <a16:creationId xmlns:a16="http://schemas.microsoft.com/office/drawing/2014/main" id="{6A392E4C-9EE6-48C0-980C-191A4092EB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1281" y="3354464"/>
            <a:ext cx="771242" cy="771242"/>
          </a:xfrm>
          <a:prstGeom prst="rect">
            <a:avLst/>
          </a:prstGeom>
        </p:spPr>
      </p:pic>
      <p:pic>
        <p:nvPicPr>
          <p:cNvPr id="16" name="Graphique 15" descr="Globe terrestre : Amériques">
            <a:extLst>
              <a:ext uri="{FF2B5EF4-FFF2-40B4-BE49-F238E27FC236}">
                <a16:creationId xmlns:a16="http://schemas.microsoft.com/office/drawing/2014/main" id="{8C3638F4-9C6C-443E-9DE2-830AD8CC209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69702" y="4246733"/>
            <a:ext cx="914400" cy="914400"/>
          </a:xfrm>
          <a:prstGeom prst="rect">
            <a:avLst/>
          </a:prstGeom>
        </p:spPr>
      </p:pic>
      <p:pic>
        <p:nvPicPr>
          <p:cNvPr id="18" name="Graphique 17" descr="Yeux">
            <a:extLst>
              <a:ext uri="{FF2B5EF4-FFF2-40B4-BE49-F238E27FC236}">
                <a16:creationId xmlns:a16="http://schemas.microsoft.com/office/drawing/2014/main" id="{2B3DD316-ABDE-4139-AA88-82FA63449E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69702" y="5224285"/>
            <a:ext cx="914400" cy="914400"/>
          </a:xfrm>
          <a:prstGeom prst="rect">
            <a:avLst/>
          </a:prstGeom>
        </p:spPr>
      </p:pic>
      <p:pic>
        <p:nvPicPr>
          <p:cNvPr id="20" name="Graphique 19" descr="Écran">
            <a:extLst>
              <a:ext uri="{FF2B5EF4-FFF2-40B4-BE49-F238E27FC236}">
                <a16:creationId xmlns:a16="http://schemas.microsoft.com/office/drawing/2014/main" id="{1824B41A-2AC7-4EB6-9A12-0EBACB5868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02511" y="4745966"/>
            <a:ext cx="914400" cy="914400"/>
          </a:xfrm>
          <a:prstGeom prst="rect">
            <a:avLst/>
          </a:prstGeom>
        </p:spPr>
      </p:pic>
      <p:pic>
        <p:nvPicPr>
          <p:cNvPr id="22" name="Graphique 21" descr="Ciseaux">
            <a:extLst>
              <a:ext uri="{FF2B5EF4-FFF2-40B4-BE49-F238E27FC236}">
                <a16:creationId xmlns:a16="http://schemas.microsoft.com/office/drawing/2014/main" id="{924105E8-7D6F-440E-8B20-B41EA77CFE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86977" y="3748586"/>
            <a:ext cx="876316" cy="876316"/>
          </a:xfrm>
          <a:prstGeom prst="rect">
            <a:avLst/>
          </a:prstGeom>
        </p:spPr>
      </p:pic>
    </p:spTree>
    <p:extLst>
      <p:ext uri="{BB962C8B-B14F-4D97-AF65-F5344CB8AC3E}">
        <p14:creationId xmlns:p14="http://schemas.microsoft.com/office/powerpoint/2010/main" val="240666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42</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Local Space</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4199461" y="2828761"/>
            <a:ext cx="6524118" cy="5426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Coordinates of the object relative to its local origin</a:t>
            </a:r>
          </a:p>
        </p:txBody>
      </p:sp>
      <p:pic>
        <p:nvPicPr>
          <p:cNvPr id="6" name="Image 5">
            <a:extLst>
              <a:ext uri="{FF2B5EF4-FFF2-40B4-BE49-F238E27FC236}">
                <a16:creationId xmlns:a16="http://schemas.microsoft.com/office/drawing/2014/main" id="{54AB1FB5-4C02-4A07-976F-0AF962028995}"/>
              </a:ext>
            </a:extLst>
          </p:cNvPr>
          <p:cNvPicPr>
            <a:picLocks noChangeAspect="1"/>
          </p:cNvPicPr>
          <p:nvPr/>
        </p:nvPicPr>
        <p:blipFill>
          <a:blip r:embed="rId3"/>
          <a:stretch>
            <a:fillRect/>
          </a:stretch>
        </p:blipFill>
        <p:spPr>
          <a:xfrm>
            <a:off x="1468421" y="2609850"/>
            <a:ext cx="1638300" cy="1638300"/>
          </a:xfrm>
          <a:prstGeom prst="rect">
            <a:avLst/>
          </a:prstGeom>
        </p:spPr>
      </p:pic>
      <p:sp>
        <p:nvSpPr>
          <p:cNvPr id="2" name="Espace réservé du contenu 2">
            <a:extLst>
              <a:ext uri="{FF2B5EF4-FFF2-40B4-BE49-F238E27FC236}">
                <a16:creationId xmlns:a16="http://schemas.microsoft.com/office/drawing/2014/main" id="{C48B431B-3AE3-4D5C-8864-31091BA555C4}"/>
              </a:ext>
            </a:extLst>
          </p:cNvPr>
          <p:cNvSpPr txBox="1">
            <a:spLocks/>
          </p:cNvSpPr>
          <p:nvPr/>
        </p:nvSpPr>
        <p:spPr>
          <a:xfrm>
            <a:off x="4199461" y="3872308"/>
            <a:ext cx="5444160" cy="803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 general, all new objects have (0, 0, 0) as initial position</a:t>
            </a:r>
          </a:p>
        </p:txBody>
      </p:sp>
    </p:spTree>
    <p:extLst>
      <p:ext uri="{BB962C8B-B14F-4D97-AF65-F5344CB8AC3E}">
        <p14:creationId xmlns:p14="http://schemas.microsoft.com/office/powerpoint/2010/main" val="86738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43</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World Space</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4199461" y="2612501"/>
            <a:ext cx="5953207"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Coordinates of all the objects are relative to some global origin of the world</a:t>
            </a:r>
          </a:p>
        </p:txBody>
      </p:sp>
      <p:pic>
        <p:nvPicPr>
          <p:cNvPr id="2" name="Image 1">
            <a:extLst>
              <a:ext uri="{FF2B5EF4-FFF2-40B4-BE49-F238E27FC236}">
                <a16:creationId xmlns:a16="http://schemas.microsoft.com/office/drawing/2014/main" id="{8B26DDAB-1D3E-471D-BB4C-4E58DA2D8B4C}"/>
              </a:ext>
            </a:extLst>
          </p:cNvPr>
          <p:cNvPicPr>
            <a:picLocks noChangeAspect="1"/>
          </p:cNvPicPr>
          <p:nvPr/>
        </p:nvPicPr>
        <p:blipFill>
          <a:blip r:embed="rId3"/>
          <a:stretch>
            <a:fillRect/>
          </a:stretch>
        </p:blipFill>
        <p:spPr>
          <a:xfrm>
            <a:off x="1466062" y="2609850"/>
            <a:ext cx="1638300" cy="1638300"/>
          </a:xfrm>
          <a:prstGeom prst="rect">
            <a:avLst/>
          </a:prstGeom>
        </p:spPr>
      </p:pic>
      <p:sp>
        <p:nvSpPr>
          <p:cNvPr id="7" name="Espace réservé du contenu 2">
            <a:extLst>
              <a:ext uri="{FF2B5EF4-FFF2-40B4-BE49-F238E27FC236}">
                <a16:creationId xmlns:a16="http://schemas.microsoft.com/office/drawing/2014/main" id="{9AD86703-B824-423D-8D3E-A90ED85A5E0C}"/>
              </a:ext>
            </a:extLst>
          </p:cNvPr>
          <p:cNvSpPr txBox="1">
            <a:spLocks/>
          </p:cNvSpPr>
          <p:nvPr/>
        </p:nvSpPr>
        <p:spPr>
          <a:xfrm>
            <a:off x="4199461" y="4067826"/>
            <a:ext cx="6245438"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We use a </a:t>
            </a:r>
            <a:r>
              <a:rPr lang="en-US" sz="2400" u="sng" dirty="0">
                <a:latin typeface="+mj-lt"/>
              </a:rPr>
              <a:t>model matrix </a:t>
            </a:r>
            <a:r>
              <a:rPr lang="en-US" sz="2400" dirty="0">
                <a:solidFill>
                  <a:schemeClr val="tx1">
                    <a:lumMod val="65000"/>
                    <a:lumOff val="35000"/>
                  </a:schemeClr>
                </a:solidFill>
                <a:latin typeface="+mj-lt"/>
              </a:rPr>
              <a:t>which translates, scales and/or rotates the object to place it in the world</a:t>
            </a:r>
          </a:p>
        </p:txBody>
      </p:sp>
    </p:spTree>
    <p:extLst>
      <p:ext uri="{BB962C8B-B14F-4D97-AF65-F5344CB8AC3E}">
        <p14:creationId xmlns:p14="http://schemas.microsoft.com/office/powerpoint/2010/main" val="3146756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44</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View Space</a:t>
            </a:r>
          </a:p>
        </p:txBody>
      </p:sp>
      <p:pic>
        <p:nvPicPr>
          <p:cNvPr id="2" name="Image 1">
            <a:extLst>
              <a:ext uri="{FF2B5EF4-FFF2-40B4-BE49-F238E27FC236}">
                <a16:creationId xmlns:a16="http://schemas.microsoft.com/office/drawing/2014/main" id="{3F9ACF4E-86AB-46C1-B5D0-13FC1A8F5FF1}"/>
              </a:ext>
            </a:extLst>
          </p:cNvPr>
          <p:cNvPicPr>
            <a:picLocks noChangeAspect="1"/>
          </p:cNvPicPr>
          <p:nvPr/>
        </p:nvPicPr>
        <p:blipFill>
          <a:blip r:embed="rId3"/>
          <a:stretch>
            <a:fillRect/>
          </a:stretch>
        </p:blipFill>
        <p:spPr>
          <a:xfrm>
            <a:off x="1466062" y="2609850"/>
            <a:ext cx="1638300" cy="1628775"/>
          </a:xfrm>
          <a:prstGeom prst="rect">
            <a:avLst/>
          </a:prstGeom>
        </p:spPr>
      </p:pic>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4199461" y="2612501"/>
            <a:ext cx="5953207"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Each coordinates is seen from the camera’s point of view</a:t>
            </a:r>
          </a:p>
        </p:txBody>
      </p:sp>
      <p:sp>
        <p:nvSpPr>
          <p:cNvPr id="11" name="Espace réservé du contenu 2">
            <a:extLst>
              <a:ext uri="{FF2B5EF4-FFF2-40B4-BE49-F238E27FC236}">
                <a16:creationId xmlns:a16="http://schemas.microsoft.com/office/drawing/2014/main" id="{760A42F6-90F2-4477-A9B9-C308444D3DE4}"/>
              </a:ext>
            </a:extLst>
          </p:cNvPr>
          <p:cNvSpPr txBox="1">
            <a:spLocks/>
          </p:cNvSpPr>
          <p:nvPr/>
        </p:nvSpPr>
        <p:spPr>
          <a:xfrm>
            <a:off x="4199460" y="4067826"/>
            <a:ext cx="6773339"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This is done by a combination of translations &amp; rotations of the scene which is stored in a </a:t>
            </a:r>
            <a:r>
              <a:rPr lang="en-US" sz="2400" u="sng" dirty="0">
                <a:latin typeface="+mj-lt"/>
              </a:rPr>
              <a:t>view matrix</a:t>
            </a:r>
          </a:p>
        </p:txBody>
      </p:sp>
    </p:spTree>
    <p:extLst>
      <p:ext uri="{BB962C8B-B14F-4D97-AF65-F5344CB8AC3E}">
        <p14:creationId xmlns:p14="http://schemas.microsoft.com/office/powerpoint/2010/main" val="1954148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45</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Clip Space</a:t>
            </a:r>
          </a:p>
        </p:txBody>
      </p:sp>
      <p:pic>
        <p:nvPicPr>
          <p:cNvPr id="2" name="Image 1">
            <a:extLst>
              <a:ext uri="{FF2B5EF4-FFF2-40B4-BE49-F238E27FC236}">
                <a16:creationId xmlns:a16="http://schemas.microsoft.com/office/drawing/2014/main" id="{ADBBECA0-F58D-4FF7-B97B-7D3E92ECB208}"/>
              </a:ext>
            </a:extLst>
          </p:cNvPr>
          <p:cNvPicPr>
            <a:picLocks noChangeAspect="1"/>
          </p:cNvPicPr>
          <p:nvPr/>
        </p:nvPicPr>
        <p:blipFill>
          <a:blip r:embed="rId3"/>
          <a:stretch>
            <a:fillRect/>
          </a:stretch>
        </p:blipFill>
        <p:spPr>
          <a:xfrm>
            <a:off x="1457521" y="2609850"/>
            <a:ext cx="1657350" cy="1638300"/>
          </a:xfrm>
          <a:prstGeom prst="rect">
            <a:avLst/>
          </a:prstGeom>
        </p:spPr>
      </p:pic>
      <p:sp>
        <p:nvSpPr>
          <p:cNvPr id="7" name="Espace réservé du contenu 2">
            <a:extLst>
              <a:ext uri="{FF2B5EF4-FFF2-40B4-BE49-F238E27FC236}">
                <a16:creationId xmlns:a16="http://schemas.microsoft.com/office/drawing/2014/main" id="{E563FB1E-AC34-4644-B970-84C5B90C13C1}"/>
              </a:ext>
            </a:extLst>
          </p:cNvPr>
          <p:cNvSpPr txBox="1">
            <a:spLocks/>
          </p:cNvSpPr>
          <p:nvPr/>
        </p:nvSpPr>
        <p:spPr>
          <a:xfrm>
            <a:off x="4180608" y="2371661"/>
            <a:ext cx="5953207"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Each coordinates is seen from the camera’s point of view</a:t>
            </a:r>
          </a:p>
        </p:txBody>
      </p:sp>
      <p:sp>
        <p:nvSpPr>
          <p:cNvPr id="9" name="Espace réservé du contenu 2">
            <a:extLst>
              <a:ext uri="{FF2B5EF4-FFF2-40B4-BE49-F238E27FC236}">
                <a16:creationId xmlns:a16="http://schemas.microsoft.com/office/drawing/2014/main" id="{73D4FC1B-DFB5-4F43-B507-F09977B90485}"/>
              </a:ext>
            </a:extLst>
          </p:cNvPr>
          <p:cNvSpPr txBox="1">
            <a:spLocks/>
          </p:cNvSpPr>
          <p:nvPr/>
        </p:nvSpPr>
        <p:spPr>
          <a:xfrm>
            <a:off x="4180607" y="3826986"/>
            <a:ext cx="6773339"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For this step, we use a </a:t>
            </a:r>
            <a:r>
              <a:rPr lang="en-US" sz="2400" u="sng" dirty="0">
                <a:latin typeface="+mj-lt"/>
              </a:rPr>
              <a:t>projection matrix </a:t>
            </a:r>
            <a:r>
              <a:rPr lang="en-US" sz="2400" dirty="0">
                <a:solidFill>
                  <a:schemeClr val="tx1">
                    <a:lumMod val="65000"/>
                    <a:lumOff val="35000"/>
                  </a:schemeClr>
                </a:solidFill>
                <a:latin typeface="+mj-lt"/>
              </a:rPr>
              <a:t>which transform the coordinates into NDC</a:t>
            </a:r>
          </a:p>
        </p:txBody>
      </p:sp>
      <p:sp>
        <p:nvSpPr>
          <p:cNvPr id="11" name="Titre 1">
            <a:extLst>
              <a:ext uri="{FF2B5EF4-FFF2-40B4-BE49-F238E27FC236}">
                <a16:creationId xmlns:a16="http://schemas.microsoft.com/office/drawing/2014/main" id="{6DCA3C16-77F0-4514-9FFD-CA774541D873}"/>
              </a:ext>
            </a:extLst>
          </p:cNvPr>
          <p:cNvSpPr txBox="1">
            <a:spLocks/>
          </p:cNvSpPr>
          <p:nvPr/>
        </p:nvSpPr>
        <p:spPr>
          <a:xfrm>
            <a:off x="838200" y="4903977"/>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a:t>
            </a:r>
          </a:p>
        </p:txBody>
      </p:sp>
      <p:sp>
        <p:nvSpPr>
          <p:cNvPr id="13" name="Espace réservé du contenu 2">
            <a:extLst>
              <a:ext uri="{FF2B5EF4-FFF2-40B4-BE49-F238E27FC236}">
                <a16:creationId xmlns:a16="http://schemas.microsoft.com/office/drawing/2014/main" id="{CE361E0C-F749-4FCF-A125-5EC7A15B8589}"/>
              </a:ext>
            </a:extLst>
          </p:cNvPr>
          <p:cNvSpPr txBox="1">
            <a:spLocks/>
          </p:cNvSpPr>
          <p:nvPr/>
        </p:nvSpPr>
        <p:spPr>
          <a:xfrm>
            <a:off x="1627203" y="5458942"/>
            <a:ext cx="3887167" cy="6991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Specified range [</a:t>
            </a:r>
            <a:r>
              <a:rPr lang="en-US" sz="2400" dirty="0">
                <a:solidFill>
                  <a:schemeClr val="tx1">
                    <a:lumMod val="65000"/>
                    <a:lumOff val="35000"/>
                  </a:schemeClr>
                </a:solidFill>
                <a:latin typeface="+mj-lt"/>
                <a:sym typeface="Wingdings" panose="05000000000000000000" pitchFamily="2" charset="2"/>
              </a:rPr>
              <a:t>-1000, 1000] for each dimension</a:t>
            </a:r>
            <a:endParaRPr lang="en-US" sz="2400" dirty="0">
              <a:solidFill>
                <a:schemeClr val="tx1">
                  <a:lumMod val="65000"/>
                  <a:lumOff val="35000"/>
                </a:schemeClr>
              </a:solidFill>
              <a:latin typeface="+mj-lt"/>
            </a:endParaRPr>
          </a:p>
        </p:txBody>
      </p:sp>
      <p:sp>
        <p:nvSpPr>
          <p:cNvPr id="14" name="Accolade ouvrante 13">
            <a:extLst>
              <a:ext uri="{FF2B5EF4-FFF2-40B4-BE49-F238E27FC236}">
                <a16:creationId xmlns:a16="http://schemas.microsoft.com/office/drawing/2014/main" id="{272667BF-0483-452F-A9B2-9C24A05CFCDE}"/>
              </a:ext>
            </a:extLst>
          </p:cNvPr>
          <p:cNvSpPr/>
          <p:nvPr/>
        </p:nvSpPr>
        <p:spPr>
          <a:xfrm>
            <a:off x="5707153" y="5265220"/>
            <a:ext cx="173874" cy="1086557"/>
          </a:xfrm>
          <a:prstGeom prst="leftBrace">
            <a:avLst/>
          </a:prstGeom>
          <a:ln w="38100">
            <a:solidFill>
              <a:srgbClr val="91990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7" name="Espace réservé du contenu 2">
            <a:extLst>
              <a:ext uri="{FF2B5EF4-FFF2-40B4-BE49-F238E27FC236}">
                <a16:creationId xmlns:a16="http://schemas.microsoft.com/office/drawing/2014/main" id="{AEBA3376-7FAE-4650-ACB5-8D9D674B3684}"/>
              </a:ext>
            </a:extLst>
          </p:cNvPr>
          <p:cNvSpPr txBox="1">
            <a:spLocks/>
          </p:cNvSpPr>
          <p:nvPr/>
        </p:nvSpPr>
        <p:spPr>
          <a:xfrm>
            <a:off x="6128739" y="5298493"/>
            <a:ext cx="2387601" cy="44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t>
            </a:r>
            <a:r>
              <a:rPr lang="en-US" sz="2400" dirty="0">
                <a:solidFill>
                  <a:srgbClr val="FF0000"/>
                </a:solidFill>
                <a:latin typeface="+mj-lt"/>
              </a:rPr>
              <a:t>1250</a:t>
            </a:r>
            <a:r>
              <a:rPr lang="en-US" sz="2400" dirty="0">
                <a:solidFill>
                  <a:schemeClr val="tx1">
                    <a:lumMod val="65000"/>
                    <a:lumOff val="35000"/>
                  </a:schemeClr>
                </a:solidFill>
                <a:latin typeface="+mj-lt"/>
              </a:rPr>
              <a:t>, </a:t>
            </a:r>
            <a:r>
              <a:rPr lang="en-US" sz="2400" dirty="0">
                <a:solidFill>
                  <a:schemeClr val="accent6"/>
                </a:solidFill>
                <a:latin typeface="+mj-lt"/>
              </a:rPr>
              <a:t>500</a:t>
            </a:r>
            <a:r>
              <a:rPr lang="en-US" sz="2400" dirty="0">
                <a:solidFill>
                  <a:schemeClr val="tx1">
                    <a:lumMod val="65000"/>
                    <a:lumOff val="35000"/>
                  </a:schemeClr>
                </a:solidFill>
                <a:latin typeface="+mj-lt"/>
              </a:rPr>
              <a:t>, </a:t>
            </a:r>
            <a:r>
              <a:rPr lang="en-US" sz="2400" dirty="0">
                <a:solidFill>
                  <a:schemeClr val="accent6"/>
                </a:solidFill>
                <a:latin typeface="+mj-lt"/>
              </a:rPr>
              <a:t>750</a:t>
            </a:r>
            <a:r>
              <a:rPr lang="en-US" sz="2400" dirty="0">
                <a:solidFill>
                  <a:schemeClr val="tx1">
                    <a:lumMod val="65000"/>
                    <a:lumOff val="35000"/>
                  </a:schemeClr>
                </a:solidFill>
                <a:latin typeface="+mj-lt"/>
              </a:rPr>
              <a:t>)</a:t>
            </a:r>
          </a:p>
        </p:txBody>
      </p:sp>
      <p:sp>
        <p:nvSpPr>
          <p:cNvPr id="19" name="Espace réservé du contenu 2">
            <a:extLst>
              <a:ext uri="{FF2B5EF4-FFF2-40B4-BE49-F238E27FC236}">
                <a16:creationId xmlns:a16="http://schemas.microsoft.com/office/drawing/2014/main" id="{D6FAE82E-ED9C-46E0-A67E-FB3B2DF0BFFD}"/>
              </a:ext>
            </a:extLst>
          </p:cNvPr>
          <p:cNvSpPr txBox="1">
            <a:spLocks/>
          </p:cNvSpPr>
          <p:nvPr/>
        </p:nvSpPr>
        <p:spPr>
          <a:xfrm>
            <a:off x="6123610" y="5873763"/>
            <a:ext cx="2118305" cy="44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t>
            </a:r>
            <a:r>
              <a:rPr lang="en-US" sz="2400" dirty="0">
                <a:solidFill>
                  <a:schemeClr val="accent6"/>
                </a:solidFill>
                <a:latin typeface="+mj-lt"/>
              </a:rPr>
              <a:t>900</a:t>
            </a:r>
            <a:r>
              <a:rPr lang="en-US" sz="2400" dirty="0">
                <a:solidFill>
                  <a:schemeClr val="tx1">
                    <a:lumMod val="65000"/>
                    <a:lumOff val="35000"/>
                  </a:schemeClr>
                </a:solidFill>
                <a:latin typeface="+mj-lt"/>
              </a:rPr>
              <a:t>, </a:t>
            </a:r>
            <a:r>
              <a:rPr lang="en-US" sz="2400" dirty="0">
                <a:solidFill>
                  <a:schemeClr val="accent6"/>
                </a:solidFill>
                <a:latin typeface="+mj-lt"/>
              </a:rPr>
              <a:t>500</a:t>
            </a:r>
            <a:r>
              <a:rPr lang="en-US" sz="2400" dirty="0">
                <a:solidFill>
                  <a:schemeClr val="tx1">
                    <a:lumMod val="65000"/>
                    <a:lumOff val="35000"/>
                  </a:schemeClr>
                </a:solidFill>
                <a:latin typeface="+mj-lt"/>
              </a:rPr>
              <a:t>, </a:t>
            </a:r>
            <a:r>
              <a:rPr lang="en-US" sz="2400" dirty="0">
                <a:solidFill>
                  <a:schemeClr val="accent6"/>
                </a:solidFill>
                <a:latin typeface="+mj-lt"/>
              </a:rPr>
              <a:t>750</a:t>
            </a:r>
            <a:r>
              <a:rPr lang="en-US" sz="2400" dirty="0">
                <a:solidFill>
                  <a:schemeClr val="tx1">
                    <a:lumMod val="65000"/>
                    <a:lumOff val="35000"/>
                  </a:schemeClr>
                </a:solidFill>
                <a:latin typeface="+mj-lt"/>
              </a:rPr>
              <a:t>)</a:t>
            </a:r>
          </a:p>
        </p:txBody>
      </p:sp>
      <p:cxnSp>
        <p:nvCxnSpPr>
          <p:cNvPr id="20" name="Connecteur droit avec flèche 19">
            <a:extLst>
              <a:ext uri="{FF2B5EF4-FFF2-40B4-BE49-F238E27FC236}">
                <a16:creationId xmlns:a16="http://schemas.microsoft.com/office/drawing/2014/main" id="{64CD23C9-7A7A-456D-9182-91F986AAB616}"/>
              </a:ext>
            </a:extLst>
          </p:cNvPr>
          <p:cNvCxnSpPr>
            <a:cxnSpLocks/>
          </p:cNvCxnSpPr>
          <p:nvPr/>
        </p:nvCxnSpPr>
        <p:spPr>
          <a:xfrm>
            <a:off x="8612692" y="5511764"/>
            <a:ext cx="409756" cy="11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Espace réservé du contenu 2">
            <a:extLst>
              <a:ext uri="{FF2B5EF4-FFF2-40B4-BE49-F238E27FC236}">
                <a16:creationId xmlns:a16="http://schemas.microsoft.com/office/drawing/2014/main" id="{7A2DE7E1-B4C8-4ACB-9A34-831C6DD2FF2D}"/>
              </a:ext>
            </a:extLst>
          </p:cNvPr>
          <p:cNvSpPr txBox="1">
            <a:spLocks/>
          </p:cNvSpPr>
          <p:nvPr/>
        </p:nvSpPr>
        <p:spPr>
          <a:xfrm>
            <a:off x="9325996" y="5298493"/>
            <a:ext cx="2387601" cy="44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j-lt"/>
              </a:rPr>
              <a:t>Not visible</a:t>
            </a:r>
          </a:p>
        </p:txBody>
      </p:sp>
      <p:cxnSp>
        <p:nvCxnSpPr>
          <p:cNvPr id="23" name="Connecteur droit avec flèche 22">
            <a:extLst>
              <a:ext uri="{FF2B5EF4-FFF2-40B4-BE49-F238E27FC236}">
                <a16:creationId xmlns:a16="http://schemas.microsoft.com/office/drawing/2014/main" id="{516CFC09-3A74-476E-930B-B029F5F2C6EF}"/>
              </a:ext>
            </a:extLst>
          </p:cNvPr>
          <p:cNvCxnSpPr>
            <a:cxnSpLocks/>
          </p:cNvCxnSpPr>
          <p:nvPr/>
        </p:nvCxnSpPr>
        <p:spPr>
          <a:xfrm>
            <a:off x="8612692" y="6087034"/>
            <a:ext cx="409756" cy="11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Espace réservé du contenu 2">
            <a:extLst>
              <a:ext uri="{FF2B5EF4-FFF2-40B4-BE49-F238E27FC236}">
                <a16:creationId xmlns:a16="http://schemas.microsoft.com/office/drawing/2014/main" id="{46036F2E-6B29-474C-897D-D17840DBEB2D}"/>
              </a:ext>
            </a:extLst>
          </p:cNvPr>
          <p:cNvSpPr txBox="1">
            <a:spLocks/>
          </p:cNvSpPr>
          <p:nvPr/>
        </p:nvSpPr>
        <p:spPr>
          <a:xfrm>
            <a:off x="9325996" y="5873763"/>
            <a:ext cx="2387601" cy="4493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solidFill>
                <a:latin typeface="+mj-lt"/>
              </a:rPr>
              <a:t>Visible</a:t>
            </a:r>
          </a:p>
        </p:txBody>
      </p:sp>
    </p:spTree>
    <p:extLst>
      <p:ext uri="{BB962C8B-B14F-4D97-AF65-F5344CB8AC3E}">
        <p14:creationId xmlns:p14="http://schemas.microsoft.com/office/powerpoint/2010/main" val="193189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46</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Screen Space</a:t>
            </a:r>
          </a:p>
        </p:txBody>
      </p:sp>
      <p:pic>
        <p:nvPicPr>
          <p:cNvPr id="2" name="Image 1">
            <a:extLst>
              <a:ext uri="{FF2B5EF4-FFF2-40B4-BE49-F238E27FC236}">
                <a16:creationId xmlns:a16="http://schemas.microsoft.com/office/drawing/2014/main" id="{38E4C16A-37F3-40CC-8C76-F0E741184857}"/>
              </a:ext>
            </a:extLst>
          </p:cNvPr>
          <p:cNvPicPr>
            <a:picLocks noChangeAspect="1"/>
          </p:cNvPicPr>
          <p:nvPr/>
        </p:nvPicPr>
        <p:blipFill>
          <a:blip r:embed="rId3"/>
          <a:stretch>
            <a:fillRect/>
          </a:stretch>
        </p:blipFill>
        <p:spPr>
          <a:xfrm>
            <a:off x="1466850" y="2609850"/>
            <a:ext cx="1657350" cy="1638300"/>
          </a:xfrm>
          <a:prstGeom prst="rect">
            <a:avLst/>
          </a:prstGeom>
        </p:spPr>
      </p:pic>
      <p:sp>
        <p:nvSpPr>
          <p:cNvPr id="7" name="Espace réservé du contenu 2">
            <a:extLst>
              <a:ext uri="{FF2B5EF4-FFF2-40B4-BE49-F238E27FC236}">
                <a16:creationId xmlns:a16="http://schemas.microsoft.com/office/drawing/2014/main" id="{B7F5F957-4660-4EF4-AB27-D0CC1E208458}"/>
              </a:ext>
            </a:extLst>
          </p:cNvPr>
          <p:cNvSpPr txBox="1">
            <a:spLocks/>
          </p:cNvSpPr>
          <p:nvPr/>
        </p:nvSpPr>
        <p:spPr>
          <a:xfrm>
            <a:off x="4199460" y="2612501"/>
            <a:ext cx="6443401"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Transforms the NDC coordinates to the window coordinates with the </a:t>
            </a:r>
            <a:r>
              <a:rPr lang="en-US" sz="2400" i="1" dirty="0" err="1">
                <a:solidFill>
                  <a:schemeClr val="tx1">
                    <a:lumMod val="65000"/>
                    <a:lumOff val="35000"/>
                  </a:schemeClr>
                </a:solidFill>
                <a:latin typeface="+mj-lt"/>
              </a:rPr>
              <a:t>glViewport</a:t>
            </a:r>
            <a:r>
              <a:rPr lang="en-US" sz="2400" i="1" dirty="0">
                <a:solidFill>
                  <a:schemeClr val="tx1">
                    <a:lumMod val="65000"/>
                    <a:lumOff val="35000"/>
                  </a:schemeClr>
                </a:solidFill>
                <a:latin typeface="+mj-lt"/>
              </a:rPr>
              <a:t>()</a:t>
            </a:r>
            <a:r>
              <a:rPr lang="en-US" sz="2400" dirty="0">
                <a:solidFill>
                  <a:schemeClr val="tx1">
                    <a:lumMod val="65000"/>
                    <a:lumOff val="35000"/>
                  </a:schemeClr>
                </a:solidFill>
                <a:latin typeface="+mj-lt"/>
              </a:rPr>
              <a:t> function</a:t>
            </a:r>
          </a:p>
        </p:txBody>
      </p:sp>
      <p:sp>
        <p:nvSpPr>
          <p:cNvPr id="9" name="Espace réservé du contenu 2">
            <a:extLst>
              <a:ext uri="{FF2B5EF4-FFF2-40B4-BE49-F238E27FC236}">
                <a16:creationId xmlns:a16="http://schemas.microsoft.com/office/drawing/2014/main" id="{2EF6A56C-3973-4B82-837F-46780495D8FA}"/>
              </a:ext>
            </a:extLst>
          </p:cNvPr>
          <p:cNvSpPr txBox="1">
            <a:spLocks/>
          </p:cNvSpPr>
          <p:nvPr/>
        </p:nvSpPr>
        <p:spPr>
          <a:xfrm>
            <a:off x="4199460" y="4067826"/>
            <a:ext cx="6773339"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Resulting coordinates are then sent to the rasterizer</a:t>
            </a:r>
          </a:p>
        </p:txBody>
      </p:sp>
    </p:spTree>
    <p:extLst>
      <p:ext uri="{BB962C8B-B14F-4D97-AF65-F5344CB8AC3E}">
        <p14:creationId xmlns:p14="http://schemas.microsoft.com/office/powerpoint/2010/main" val="2256971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47</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Overall view</a:t>
            </a:r>
          </a:p>
        </p:txBody>
      </p:sp>
      <p:pic>
        <p:nvPicPr>
          <p:cNvPr id="3" name="Image 2">
            <a:extLst>
              <a:ext uri="{FF2B5EF4-FFF2-40B4-BE49-F238E27FC236}">
                <a16:creationId xmlns:a16="http://schemas.microsoft.com/office/drawing/2014/main" id="{413E8FFE-963E-41B2-A509-1B9021F39920}"/>
              </a:ext>
            </a:extLst>
          </p:cNvPr>
          <p:cNvPicPr>
            <a:picLocks noChangeAspect="1"/>
          </p:cNvPicPr>
          <p:nvPr/>
        </p:nvPicPr>
        <p:blipFill>
          <a:blip r:embed="rId3"/>
          <a:stretch>
            <a:fillRect/>
          </a:stretch>
        </p:blipFill>
        <p:spPr>
          <a:xfrm>
            <a:off x="2378146" y="2401428"/>
            <a:ext cx="7435708" cy="3673594"/>
          </a:xfrm>
          <a:prstGeom prst="rect">
            <a:avLst/>
          </a:prstGeom>
        </p:spPr>
      </p:pic>
      <p:sp>
        <p:nvSpPr>
          <p:cNvPr id="134" name="ZoneTexte 133">
            <a:extLst>
              <a:ext uri="{FF2B5EF4-FFF2-40B4-BE49-F238E27FC236}">
                <a16:creationId xmlns:a16="http://schemas.microsoft.com/office/drawing/2014/main" id="{9C56596D-7B21-44AA-BFE8-655726299CD0}"/>
              </a:ext>
            </a:extLst>
          </p:cNvPr>
          <p:cNvSpPr txBox="1"/>
          <p:nvPr/>
        </p:nvSpPr>
        <p:spPr>
          <a:xfrm>
            <a:off x="5667866" y="6385023"/>
            <a:ext cx="6094428" cy="307777"/>
          </a:xfrm>
          <a:prstGeom prst="rect">
            <a:avLst/>
          </a:prstGeom>
          <a:noFill/>
        </p:spPr>
        <p:txBody>
          <a:bodyPr wrap="square">
            <a:spAutoFit/>
          </a:bodyPr>
          <a:lstStyle/>
          <a:p>
            <a:r>
              <a:rPr lang="fr-CH" sz="1400" u="sng" dirty="0">
                <a:solidFill>
                  <a:schemeClr val="bg2">
                    <a:lumMod val="90000"/>
                  </a:schemeClr>
                </a:solidFill>
              </a:rPr>
              <a:t>Source</a:t>
            </a:r>
            <a:r>
              <a:rPr lang="fr-CH" sz="1400" dirty="0">
                <a:solidFill>
                  <a:schemeClr val="bg2">
                    <a:lumMod val="90000"/>
                  </a:schemeClr>
                </a:solidFill>
              </a:rPr>
              <a:t>: https://learnopengl.com/Getting-started/Coordinate-Systems</a:t>
            </a:r>
          </a:p>
        </p:txBody>
      </p:sp>
      <p:sp>
        <p:nvSpPr>
          <p:cNvPr id="2" name="Espace réservé du contenu 2">
            <a:extLst>
              <a:ext uri="{FF2B5EF4-FFF2-40B4-BE49-F238E27FC236}">
                <a16:creationId xmlns:a16="http://schemas.microsoft.com/office/drawing/2014/main" id="{1523C35A-E1D0-495E-95C2-40D1FEFDD646}"/>
              </a:ext>
            </a:extLst>
          </p:cNvPr>
          <p:cNvSpPr txBox="1">
            <a:spLocks/>
          </p:cNvSpPr>
          <p:nvPr/>
        </p:nvSpPr>
        <p:spPr>
          <a:xfrm>
            <a:off x="186325" y="1690096"/>
            <a:ext cx="8062127" cy="556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A vertex coordinate is transformed to clip coordinates as follow: </a:t>
            </a:r>
          </a:p>
        </p:txBody>
      </p:sp>
      <p:pic>
        <p:nvPicPr>
          <p:cNvPr id="7" name="Image 6">
            <a:extLst>
              <a:ext uri="{FF2B5EF4-FFF2-40B4-BE49-F238E27FC236}">
                <a16:creationId xmlns:a16="http://schemas.microsoft.com/office/drawing/2014/main" id="{231A4B4D-950C-43FE-BA6B-0B165ABECC81}"/>
              </a:ext>
            </a:extLst>
          </p:cNvPr>
          <p:cNvPicPr>
            <a:picLocks noChangeAspect="1"/>
          </p:cNvPicPr>
          <p:nvPr/>
        </p:nvPicPr>
        <p:blipFill>
          <a:blip r:embed="rId4"/>
          <a:stretch>
            <a:fillRect/>
          </a:stretch>
        </p:blipFill>
        <p:spPr>
          <a:xfrm>
            <a:off x="8201025" y="1690096"/>
            <a:ext cx="3990975" cy="419100"/>
          </a:xfrm>
          <a:prstGeom prst="rect">
            <a:avLst/>
          </a:prstGeom>
        </p:spPr>
      </p:pic>
      <p:cxnSp>
        <p:nvCxnSpPr>
          <p:cNvPr id="8" name="Connecteur droit 7">
            <a:extLst>
              <a:ext uri="{FF2B5EF4-FFF2-40B4-BE49-F238E27FC236}">
                <a16:creationId xmlns:a16="http://schemas.microsoft.com/office/drawing/2014/main" id="{F689D937-0129-40B6-B126-37C7100CBD98}"/>
              </a:ext>
            </a:extLst>
          </p:cNvPr>
          <p:cNvCxnSpPr>
            <a:cxnSpLocks/>
          </p:cNvCxnSpPr>
          <p:nvPr/>
        </p:nvCxnSpPr>
        <p:spPr>
          <a:xfrm>
            <a:off x="8983745" y="2109196"/>
            <a:ext cx="25169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75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48</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Camera</a:t>
            </a:r>
          </a:p>
        </p:txBody>
      </p:sp>
      <p:sp>
        <p:nvSpPr>
          <p:cNvPr id="3" name="Espace réservé du contenu 2">
            <a:extLst>
              <a:ext uri="{FF2B5EF4-FFF2-40B4-BE49-F238E27FC236}">
                <a16:creationId xmlns:a16="http://schemas.microsoft.com/office/drawing/2014/main" id="{2E36C16F-8FA5-4698-BFE5-225AE7EE489E}"/>
              </a:ext>
            </a:extLst>
          </p:cNvPr>
          <p:cNvSpPr txBox="1">
            <a:spLocks/>
          </p:cNvSpPr>
          <p:nvPr/>
        </p:nvSpPr>
        <p:spPr>
          <a:xfrm>
            <a:off x="838200" y="1534565"/>
            <a:ext cx="6646667" cy="527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To define a camera we need 4 pieces of information</a:t>
            </a:r>
          </a:p>
        </p:txBody>
      </p:sp>
      <p:grpSp>
        <p:nvGrpSpPr>
          <p:cNvPr id="24" name="Groupe 23">
            <a:extLst>
              <a:ext uri="{FF2B5EF4-FFF2-40B4-BE49-F238E27FC236}">
                <a16:creationId xmlns:a16="http://schemas.microsoft.com/office/drawing/2014/main" id="{E3C12923-2AF8-4B36-ABA7-CB1D4393969B}"/>
              </a:ext>
            </a:extLst>
          </p:cNvPr>
          <p:cNvGrpSpPr/>
          <p:nvPr/>
        </p:nvGrpSpPr>
        <p:grpSpPr>
          <a:xfrm>
            <a:off x="2673290" y="2293362"/>
            <a:ext cx="2351098" cy="1859008"/>
            <a:chOff x="3600451" y="2573745"/>
            <a:chExt cx="2457450" cy="1943100"/>
          </a:xfrm>
        </p:grpSpPr>
        <p:pic>
          <p:nvPicPr>
            <p:cNvPr id="7" name="Image 6">
              <a:extLst>
                <a:ext uri="{FF2B5EF4-FFF2-40B4-BE49-F238E27FC236}">
                  <a16:creationId xmlns:a16="http://schemas.microsoft.com/office/drawing/2014/main" id="{EB146E9A-7F7E-4572-BD9D-33A433A349BC}"/>
                </a:ext>
              </a:extLst>
            </p:cNvPr>
            <p:cNvPicPr>
              <a:picLocks noChangeAspect="1"/>
            </p:cNvPicPr>
            <p:nvPr/>
          </p:nvPicPr>
          <p:blipFill>
            <a:blip r:embed="rId3"/>
            <a:stretch>
              <a:fillRect/>
            </a:stretch>
          </p:blipFill>
          <p:spPr>
            <a:xfrm>
              <a:off x="3600451" y="2573745"/>
              <a:ext cx="2457450" cy="1943100"/>
            </a:xfrm>
            <a:prstGeom prst="rect">
              <a:avLst/>
            </a:prstGeom>
          </p:spPr>
        </p:pic>
        <p:sp>
          <p:nvSpPr>
            <p:cNvPr id="17" name="Rectangle 16">
              <a:extLst>
                <a:ext uri="{FF2B5EF4-FFF2-40B4-BE49-F238E27FC236}">
                  <a16:creationId xmlns:a16="http://schemas.microsoft.com/office/drawing/2014/main" id="{C3502EEF-4209-4C39-87EC-6CD64F7CAF2E}"/>
                </a:ext>
              </a:extLst>
            </p:cNvPr>
            <p:cNvSpPr/>
            <p:nvPr/>
          </p:nvSpPr>
          <p:spPr>
            <a:xfrm>
              <a:off x="4326903" y="4157221"/>
              <a:ext cx="886120" cy="2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25" name="Groupe 24">
            <a:extLst>
              <a:ext uri="{FF2B5EF4-FFF2-40B4-BE49-F238E27FC236}">
                <a16:creationId xmlns:a16="http://schemas.microsoft.com/office/drawing/2014/main" id="{68B25B9A-D7F4-411A-A664-4E6B3F6A70F5}"/>
              </a:ext>
            </a:extLst>
          </p:cNvPr>
          <p:cNvGrpSpPr/>
          <p:nvPr/>
        </p:nvGrpSpPr>
        <p:grpSpPr>
          <a:xfrm>
            <a:off x="7223000" y="2226296"/>
            <a:ext cx="2332873" cy="1986587"/>
            <a:chOff x="7345017" y="2339896"/>
            <a:chExt cx="2438400" cy="2076450"/>
          </a:xfrm>
        </p:grpSpPr>
        <p:pic>
          <p:nvPicPr>
            <p:cNvPr id="9" name="Image 8">
              <a:extLst>
                <a:ext uri="{FF2B5EF4-FFF2-40B4-BE49-F238E27FC236}">
                  <a16:creationId xmlns:a16="http://schemas.microsoft.com/office/drawing/2014/main" id="{B0994DC8-F0BF-4BBB-AD3F-E7A8DDE3FF79}"/>
                </a:ext>
              </a:extLst>
            </p:cNvPr>
            <p:cNvPicPr>
              <a:picLocks noChangeAspect="1"/>
            </p:cNvPicPr>
            <p:nvPr/>
          </p:nvPicPr>
          <p:blipFill>
            <a:blip r:embed="rId4"/>
            <a:stretch>
              <a:fillRect/>
            </a:stretch>
          </p:blipFill>
          <p:spPr>
            <a:xfrm>
              <a:off x="7345017" y="2339896"/>
              <a:ext cx="2438400" cy="2076450"/>
            </a:xfrm>
            <a:prstGeom prst="rect">
              <a:avLst/>
            </a:prstGeom>
          </p:spPr>
        </p:pic>
        <p:sp>
          <p:nvSpPr>
            <p:cNvPr id="19" name="Rectangle 18">
              <a:extLst>
                <a:ext uri="{FF2B5EF4-FFF2-40B4-BE49-F238E27FC236}">
                  <a16:creationId xmlns:a16="http://schemas.microsoft.com/office/drawing/2014/main" id="{2481A79F-9826-4E13-A8E9-B1927F75800E}"/>
                </a:ext>
              </a:extLst>
            </p:cNvPr>
            <p:cNvSpPr/>
            <p:nvPr/>
          </p:nvSpPr>
          <p:spPr>
            <a:xfrm>
              <a:off x="8167540" y="4085205"/>
              <a:ext cx="886120" cy="2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26" name="Groupe 25">
            <a:extLst>
              <a:ext uri="{FF2B5EF4-FFF2-40B4-BE49-F238E27FC236}">
                <a16:creationId xmlns:a16="http://schemas.microsoft.com/office/drawing/2014/main" id="{D4762DEB-F6B5-473E-A75B-B03C3855568A}"/>
              </a:ext>
            </a:extLst>
          </p:cNvPr>
          <p:cNvGrpSpPr/>
          <p:nvPr/>
        </p:nvGrpSpPr>
        <p:grpSpPr>
          <a:xfrm>
            <a:off x="2538854" y="4430061"/>
            <a:ext cx="2369324" cy="1950136"/>
            <a:chOff x="3581401" y="4578350"/>
            <a:chExt cx="2476500" cy="2038350"/>
          </a:xfrm>
        </p:grpSpPr>
        <p:pic>
          <p:nvPicPr>
            <p:cNvPr id="8" name="Image 7">
              <a:extLst>
                <a:ext uri="{FF2B5EF4-FFF2-40B4-BE49-F238E27FC236}">
                  <a16:creationId xmlns:a16="http://schemas.microsoft.com/office/drawing/2014/main" id="{5EB4D8E3-FB1C-43BD-9FCD-7EBEC0D4BD1A}"/>
                </a:ext>
              </a:extLst>
            </p:cNvPr>
            <p:cNvPicPr>
              <a:picLocks noChangeAspect="1"/>
            </p:cNvPicPr>
            <p:nvPr/>
          </p:nvPicPr>
          <p:blipFill>
            <a:blip r:embed="rId5"/>
            <a:stretch>
              <a:fillRect/>
            </a:stretch>
          </p:blipFill>
          <p:spPr>
            <a:xfrm>
              <a:off x="3581401" y="4578350"/>
              <a:ext cx="2476500" cy="2038350"/>
            </a:xfrm>
            <a:prstGeom prst="rect">
              <a:avLst/>
            </a:prstGeom>
          </p:spPr>
        </p:pic>
        <p:sp>
          <p:nvSpPr>
            <p:cNvPr id="21" name="Rectangle 20">
              <a:extLst>
                <a:ext uri="{FF2B5EF4-FFF2-40B4-BE49-F238E27FC236}">
                  <a16:creationId xmlns:a16="http://schemas.microsoft.com/office/drawing/2014/main" id="{A62BD8DC-9B77-48AA-B1C9-1F98BF5E94EC}"/>
                </a:ext>
              </a:extLst>
            </p:cNvPr>
            <p:cNvSpPr/>
            <p:nvPr/>
          </p:nvSpPr>
          <p:spPr>
            <a:xfrm>
              <a:off x="4507584" y="6279787"/>
              <a:ext cx="886120" cy="2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27" name="Groupe 26">
            <a:extLst>
              <a:ext uri="{FF2B5EF4-FFF2-40B4-BE49-F238E27FC236}">
                <a16:creationId xmlns:a16="http://schemas.microsoft.com/office/drawing/2014/main" id="{1FAC2EEC-9C8A-401B-BDC3-81A68C83E61A}"/>
              </a:ext>
            </a:extLst>
          </p:cNvPr>
          <p:cNvGrpSpPr/>
          <p:nvPr/>
        </p:nvGrpSpPr>
        <p:grpSpPr>
          <a:xfrm>
            <a:off x="7396884" y="4430061"/>
            <a:ext cx="2378437" cy="2050377"/>
            <a:chOff x="8446416" y="4578350"/>
            <a:chExt cx="2486025" cy="2143125"/>
          </a:xfrm>
        </p:grpSpPr>
        <p:pic>
          <p:nvPicPr>
            <p:cNvPr id="10" name="Image 9">
              <a:extLst>
                <a:ext uri="{FF2B5EF4-FFF2-40B4-BE49-F238E27FC236}">
                  <a16:creationId xmlns:a16="http://schemas.microsoft.com/office/drawing/2014/main" id="{DF283C3D-CF28-455E-A904-5550C5A50F27}"/>
                </a:ext>
              </a:extLst>
            </p:cNvPr>
            <p:cNvPicPr>
              <a:picLocks noChangeAspect="1"/>
            </p:cNvPicPr>
            <p:nvPr/>
          </p:nvPicPr>
          <p:blipFill>
            <a:blip r:embed="rId6"/>
            <a:stretch>
              <a:fillRect/>
            </a:stretch>
          </p:blipFill>
          <p:spPr>
            <a:xfrm>
              <a:off x="8446416" y="4578350"/>
              <a:ext cx="2486025" cy="2143125"/>
            </a:xfrm>
            <a:prstGeom prst="rect">
              <a:avLst/>
            </a:prstGeom>
          </p:spPr>
        </p:pic>
        <p:sp>
          <p:nvSpPr>
            <p:cNvPr id="23" name="Rectangle 22">
              <a:extLst>
                <a:ext uri="{FF2B5EF4-FFF2-40B4-BE49-F238E27FC236}">
                  <a16:creationId xmlns:a16="http://schemas.microsoft.com/office/drawing/2014/main" id="{6456C661-D43F-47F3-841A-D976514418BA}"/>
                </a:ext>
              </a:extLst>
            </p:cNvPr>
            <p:cNvSpPr/>
            <p:nvPr/>
          </p:nvSpPr>
          <p:spPr>
            <a:xfrm>
              <a:off x="9340357" y="6436639"/>
              <a:ext cx="886120" cy="25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2" name="Espace réservé du contenu 2">
            <a:extLst>
              <a:ext uri="{FF2B5EF4-FFF2-40B4-BE49-F238E27FC236}">
                <a16:creationId xmlns:a16="http://schemas.microsoft.com/office/drawing/2014/main" id="{01915ECA-7DA0-43D8-89F2-FBE6E065F3A3}"/>
              </a:ext>
            </a:extLst>
          </p:cNvPr>
          <p:cNvSpPr txBox="1">
            <a:spLocks/>
          </p:cNvSpPr>
          <p:nvPr/>
        </p:nvSpPr>
        <p:spPr>
          <a:xfrm>
            <a:off x="1857502" y="3942226"/>
            <a:ext cx="3732028" cy="420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1. Its position in the world space</a:t>
            </a:r>
          </a:p>
        </p:txBody>
      </p:sp>
      <p:sp>
        <p:nvSpPr>
          <p:cNvPr id="12" name="Espace réservé du contenu 2">
            <a:extLst>
              <a:ext uri="{FF2B5EF4-FFF2-40B4-BE49-F238E27FC236}">
                <a16:creationId xmlns:a16="http://schemas.microsoft.com/office/drawing/2014/main" id="{FA6DCC21-F854-4F59-A11D-95246E8F5AC5}"/>
              </a:ext>
            </a:extLst>
          </p:cNvPr>
          <p:cNvSpPr txBox="1">
            <a:spLocks/>
          </p:cNvSpPr>
          <p:nvPr/>
        </p:nvSpPr>
        <p:spPr>
          <a:xfrm>
            <a:off x="2658688" y="6214192"/>
            <a:ext cx="2129656" cy="4671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6A6AEA"/>
                </a:solidFill>
                <a:latin typeface="+mj-lt"/>
              </a:rPr>
              <a:t>2. Its direction</a:t>
            </a:r>
          </a:p>
        </p:txBody>
      </p:sp>
      <p:sp>
        <p:nvSpPr>
          <p:cNvPr id="14" name="Espace réservé du contenu 2">
            <a:extLst>
              <a:ext uri="{FF2B5EF4-FFF2-40B4-BE49-F238E27FC236}">
                <a16:creationId xmlns:a16="http://schemas.microsoft.com/office/drawing/2014/main" id="{2A4B05CA-9588-4A9A-A37F-FF3822ACD1A5}"/>
              </a:ext>
            </a:extLst>
          </p:cNvPr>
          <p:cNvSpPr txBox="1">
            <a:spLocks/>
          </p:cNvSpPr>
          <p:nvPr/>
        </p:nvSpPr>
        <p:spPr>
          <a:xfrm>
            <a:off x="6673811" y="3932914"/>
            <a:ext cx="3431250" cy="5272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ED0303"/>
                </a:solidFill>
                <a:latin typeface="+mj-lt"/>
              </a:rPr>
              <a:t>3. A vector pointing to the right</a:t>
            </a:r>
          </a:p>
        </p:txBody>
      </p:sp>
      <p:sp>
        <p:nvSpPr>
          <p:cNvPr id="16" name="Espace réservé du contenu 2">
            <a:extLst>
              <a:ext uri="{FF2B5EF4-FFF2-40B4-BE49-F238E27FC236}">
                <a16:creationId xmlns:a16="http://schemas.microsoft.com/office/drawing/2014/main" id="{9EBEBCD5-E695-457D-B906-E7F2967E48F9}"/>
              </a:ext>
            </a:extLst>
          </p:cNvPr>
          <p:cNvSpPr txBox="1">
            <a:spLocks/>
          </p:cNvSpPr>
          <p:nvPr/>
        </p:nvSpPr>
        <p:spPr>
          <a:xfrm>
            <a:off x="6799448" y="6237893"/>
            <a:ext cx="3179975" cy="4835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62C762"/>
                </a:solidFill>
                <a:latin typeface="+mj-lt"/>
              </a:rPr>
              <a:t>4. A vector pointing upwards</a:t>
            </a:r>
          </a:p>
        </p:txBody>
      </p:sp>
    </p:spTree>
    <p:extLst>
      <p:ext uri="{BB962C8B-B14F-4D97-AF65-F5344CB8AC3E}">
        <p14:creationId xmlns:p14="http://schemas.microsoft.com/office/powerpoint/2010/main" val="963444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49</a:t>
            </a:fld>
            <a:endParaRPr lang="fr-FR"/>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Recall : Graphics pipeline</a:t>
            </a:r>
          </a:p>
        </p:txBody>
      </p:sp>
      <p:sp>
        <p:nvSpPr>
          <p:cNvPr id="18" name="ZoneTexte 17">
            <a:extLst>
              <a:ext uri="{FF2B5EF4-FFF2-40B4-BE49-F238E27FC236}">
                <a16:creationId xmlns:a16="http://schemas.microsoft.com/office/drawing/2014/main" id="{5DD15379-AF46-4D81-99EB-5541DBD85BB8}"/>
              </a:ext>
            </a:extLst>
          </p:cNvPr>
          <p:cNvSpPr txBox="1"/>
          <p:nvPr/>
        </p:nvSpPr>
        <p:spPr>
          <a:xfrm>
            <a:off x="2790629" y="3527527"/>
            <a:ext cx="1578425" cy="369332"/>
          </a:xfrm>
          <a:prstGeom prst="rect">
            <a:avLst/>
          </a:prstGeom>
          <a:noFill/>
        </p:spPr>
        <p:txBody>
          <a:bodyPr wrap="square" rtlCol="0">
            <a:spAutoFit/>
          </a:bodyPr>
          <a:lstStyle/>
          <a:p>
            <a:pPr algn="ctr"/>
            <a:r>
              <a:rPr lang="fr-CH" b="1" dirty="0">
                <a:solidFill>
                  <a:srgbClr val="00B050"/>
                </a:solidFill>
                <a:latin typeface="+mj-lt"/>
              </a:rPr>
              <a:t>Vertex </a:t>
            </a:r>
            <a:r>
              <a:rPr lang="fr-CH" b="1" dirty="0" err="1">
                <a:solidFill>
                  <a:srgbClr val="00B050"/>
                </a:solidFill>
                <a:latin typeface="+mj-lt"/>
              </a:rPr>
              <a:t>Shader</a:t>
            </a:r>
            <a:endParaRPr lang="fr-CH" b="1" dirty="0">
              <a:solidFill>
                <a:srgbClr val="00B050"/>
              </a:solidFill>
              <a:latin typeface="+mj-lt"/>
            </a:endParaRPr>
          </a:p>
        </p:txBody>
      </p:sp>
      <p:sp>
        <p:nvSpPr>
          <p:cNvPr id="20" name="ZoneTexte 19">
            <a:extLst>
              <a:ext uri="{FF2B5EF4-FFF2-40B4-BE49-F238E27FC236}">
                <a16:creationId xmlns:a16="http://schemas.microsoft.com/office/drawing/2014/main" id="{36241E47-DAAF-4D24-B1A5-72DDB5A1FE9A}"/>
              </a:ext>
            </a:extLst>
          </p:cNvPr>
          <p:cNvSpPr txBox="1"/>
          <p:nvPr/>
        </p:nvSpPr>
        <p:spPr>
          <a:xfrm>
            <a:off x="4734898" y="3528813"/>
            <a:ext cx="2020800" cy="369332"/>
          </a:xfrm>
          <a:prstGeom prst="rect">
            <a:avLst/>
          </a:prstGeom>
          <a:noFill/>
        </p:spPr>
        <p:txBody>
          <a:bodyPr wrap="square" rtlCol="0">
            <a:spAutoFit/>
          </a:bodyPr>
          <a:lstStyle/>
          <a:p>
            <a:pPr algn="ctr"/>
            <a:r>
              <a:rPr lang="fr-CH" dirty="0">
                <a:solidFill>
                  <a:srgbClr val="7030A0"/>
                </a:solidFill>
                <a:latin typeface="+mj-lt"/>
              </a:rPr>
              <a:t>Primitive </a:t>
            </a:r>
            <a:r>
              <a:rPr lang="fr-CH" dirty="0" err="1">
                <a:solidFill>
                  <a:srgbClr val="7030A0"/>
                </a:solidFill>
                <a:latin typeface="+mj-lt"/>
              </a:rPr>
              <a:t>Assembly</a:t>
            </a:r>
            <a:endParaRPr lang="fr-CH" dirty="0">
              <a:solidFill>
                <a:srgbClr val="7030A0"/>
              </a:solidFill>
              <a:latin typeface="+mj-lt"/>
            </a:endParaRPr>
          </a:p>
        </p:txBody>
      </p:sp>
      <p:sp>
        <p:nvSpPr>
          <p:cNvPr id="22" name="ZoneTexte 21">
            <a:extLst>
              <a:ext uri="{FF2B5EF4-FFF2-40B4-BE49-F238E27FC236}">
                <a16:creationId xmlns:a16="http://schemas.microsoft.com/office/drawing/2014/main" id="{877E685E-1970-44D5-9577-00167656A75A}"/>
              </a:ext>
            </a:extLst>
          </p:cNvPr>
          <p:cNvSpPr txBox="1"/>
          <p:nvPr/>
        </p:nvSpPr>
        <p:spPr>
          <a:xfrm>
            <a:off x="7283205" y="3522019"/>
            <a:ext cx="1346282" cy="369332"/>
          </a:xfrm>
          <a:prstGeom prst="rect">
            <a:avLst/>
          </a:prstGeom>
          <a:noFill/>
        </p:spPr>
        <p:txBody>
          <a:bodyPr wrap="square" rtlCol="0">
            <a:spAutoFit/>
          </a:bodyPr>
          <a:lstStyle/>
          <a:p>
            <a:pPr algn="ctr"/>
            <a:r>
              <a:rPr lang="fr-CH" dirty="0">
                <a:solidFill>
                  <a:srgbClr val="7030A0"/>
                </a:solidFill>
                <a:latin typeface="+mj-lt"/>
              </a:rPr>
              <a:t>Tessellation</a:t>
            </a:r>
          </a:p>
        </p:txBody>
      </p:sp>
      <p:sp>
        <p:nvSpPr>
          <p:cNvPr id="24" name="ZoneTexte 23">
            <a:extLst>
              <a:ext uri="{FF2B5EF4-FFF2-40B4-BE49-F238E27FC236}">
                <a16:creationId xmlns:a16="http://schemas.microsoft.com/office/drawing/2014/main" id="{85C23763-0AFA-4B61-94EE-464C01462FBE}"/>
              </a:ext>
            </a:extLst>
          </p:cNvPr>
          <p:cNvSpPr txBox="1"/>
          <p:nvPr/>
        </p:nvSpPr>
        <p:spPr>
          <a:xfrm>
            <a:off x="9518158" y="5786613"/>
            <a:ext cx="1405538" cy="369332"/>
          </a:xfrm>
          <a:prstGeom prst="rect">
            <a:avLst/>
          </a:prstGeom>
          <a:noFill/>
        </p:spPr>
        <p:txBody>
          <a:bodyPr wrap="square" rtlCol="0">
            <a:spAutoFit/>
          </a:bodyPr>
          <a:lstStyle/>
          <a:p>
            <a:pPr algn="ctr"/>
            <a:r>
              <a:rPr lang="fr-CH" dirty="0" err="1">
                <a:solidFill>
                  <a:srgbClr val="7030A0"/>
                </a:solidFill>
                <a:latin typeface="+mj-lt"/>
              </a:rPr>
              <a:t>Rasterization</a:t>
            </a:r>
            <a:endParaRPr lang="fr-CH" dirty="0">
              <a:solidFill>
                <a:srgbClr val="7030A0"/>
              </a:solidFill>
              <a:latin typeface="+mj-lt"/>
            </a:endParaRPr>
          </a:p>
        </p:txBody>
      </p:sp>
      <p:sp>
        <p:nvSpPr>
          <p:cNvPr id="26" name="ZoneTexte 25">
            <a:extLst>
              <a:ext uri="{FF2B5EF4-FFF2-40B4-BE49-F238E27FC236}">
                <a16:creationId xmlns:a16="http://schemas.microsoft.com/office/drawing/2014/main" id="{1F4FAC15-6CD3-4118-AAE6-339C1120DEC5}"/>
              </a:ext>
            </a:extLst>
          </p:cNvPr>
          <p:cNvSpPr txBox="1"/>
          <p:nvPr/>
        </p:nvSpPr>
        <p:spPr>
          <a:xfrm>
            <a:off x="9094838" y="3523637"/>
            <a:ext cx="2059054" cy="369332"/>
          </a:xfrm>
          <a:prstGeom prst="rect">
            <a:avLst/>
          </a:prstGeom>
          <a:noFill/>
        </p:spPr>
        <p:txBody>
          <a:bodyPr wrap="square" rtlCol="0">
            <a:spAutoFit/>
          </a:bodyPr>
          <a:lstStyle/>
          <a:p>
            <a:pPr algn="ctr"/>
            <a:r>
              <a:rPr lang="fr-CH" b="1" dirty="0" err="1">
                <a:solidFill>
                  <a:srgbClr val="FF0000"/>
                </a:solidFill>
                <a:latin typeface="+mj-lt"/>
              </a:rPr>
              <a:t>Geometry</a:t>
            </a:r>
            <a:r>
              <a:rPr lang="fr-CH" b="1" dirty="0">
                <a:solidFill>
                  <a:srgbClr val="FF0000"/>
                </a:solidFill>
                <a:latin typeface="+mj-lt"/>
              </a:rPr>
              <a:t> </a:t>
            </a:r>
            <a:r>
              <a:rPr lang="fr-CH" b="1" dirty="0" err="1">
                <a:solidFill>
                  <a:srgbClr val="FF0000"/>
                </a:solidFill>
                <a:latin typeface="+mj-lt"/>
              </a:rPr>
              <a:t>Shader</a:t>
            </a:r>
            <a:endParaRPr lang="fr-CH" b="1" dirty="0">
              <a:solidFill>
                <a:srgbClr val="FF0000"/>
              </a:solidFill>
              <a:latin typeface="+mj-lt"/>
            </a:endParaRPr>
          </a:p>
        </p:txBody>
      </p:sp>
      <p:sp>
        <p:nvSpPr>
          <p:cNvPr id="28" name="ZoneTexte 27">
            <a:extLst>
              <a:ext uri="{FF2B5EF4-FFF2-40B4-BE49-F238E27FC236}">
                <a16:creationId xmlns:a16="http://schemas.microsoft.com/office/drawing/2014/main" id="{0EAA4F7B-1665-485B-A4BD-12E563176CEC}"/>
              </a:ext>
            </a:extLst>
          </p:cNvPr>
          <p:cNvSpPr txBox="1"/>
          <p:nvPr/>
        </p:nvSpPr>
        <p:spPr>
          <a:xfrm>
            <a:off x="4755626" y="5786613"/>
            <a:ext cx="2147610" cy="369332"/>
          </a:xfrm>
          <a:prstGeom prst="rect">
            <a:avLst/>
          </a:prstGeom>
          <a:noFill/>
        </p:spPr>
        <p:txBody>
          <a:bodyPr wrap="square" rtlCol="0">
            <a:spAutoFit/>
          </a:bodyPr>
          <a:lstStyle/>
          <a:p>
            <a:pPr algn="ctr"/>
            <a:r>
              <a:rPr lang="fr-CH" b="1" dirty="0">
                <a:solidFill>
                  <a:srgbClr val="00B0F0"/>
                </a:solidFill>
                <a:latin typeface="+mj-lt"/>
              </a:rPr>
              <a:t>Fragment </a:t>
            </a:r>
            <a:r>
              <a:rPr lang="fr-CH" b="1" dirty="0" err="1">
                <a:solidFill>
                  <a:srgbClr val="00B0F0"/>
                </a:solidFill>
                <a:latin typeface="+mj-lt"/>
              </a:rPr>
              <a:t>Shader</a:t>
            </a:r>
            <a:endParaRPr lang="fr-CH" b="1" dirty="0">
              <a:solidFill>
                <a:srgbClr val="00B0F0"/>
              </a:solidFill>
              <a:latin typeface="+mj-lt"/>
            </a:endParaRPr>
          </a:p>
        </p:txBody>
      </p:sp>
      <p:sp>
        <p:nvSpPr>
          <p:cNvPr id="30" name="ZoneTexte 29">
            <a:extLst>
              <a:ext uri="{FF2B5EF4-FFF2-40B4-BE49-F238E27FC236}">
                <a16:creationId xmlns:a16="http://schemas.microsoft.com/office/drawing/2014/main" id="{0BAC2B63-654B-4F02-8C77-2FB8BA9C00AE}"/>
              </a:ext>
            </a:extLst>
          </p:cNvPr>
          <p:cNvSpPr txBox="1"/>
          <p:nvPr/>
        </p:nvSpPr>
        <p:spPr>
          <a:xfrm>
            <a:off x="2724896" y="5764267"/>
            <a:ext cx="1608332" cy="646331"/>
          </a:xfrm>
          <a:prstGeom prst="rect">
            <a:avLst/>
          </a:prstGeom>
          <a:noFill/>
        </p:spPr>
        <p:txBody>
          <a:bodyPr wrap="square" rtlCol="0">
            <a:spAutoFit/>
          </a:bodyPr>
          <a:lstStyle/>
          <a:p>
            <a:pPr algn="ctr"/>
            <a:r>
              <a:rPr lang="fr-CH" dirty="0">
                <a:solidFill>
                  <a:srgbClr val="7030A0"/>
                </a:solidFill>
                <a:latin typeface="+mj-lt"/>
              </a:rPr>
              <a:t>Alpha test &amp; </a:t>
            </a:r>
            <a:r>
              <a:rPr lang="fr-CH" dirty="0" err="1">
                <a:solidFill>
                  <a:srgbClr val="7030A0"/>
                </a:solidFill>
                <a:latin typeface="+mj-lt"/>
              </a:rPr>
              <a:t>Color</a:t>
            </a:r>
            <a:r>
              <a:rPr lang="fr-CH" dirty="0">
                <a:solidFill>
                  <a:srgbClr val="7030A0"/>
                </a:solidFill>
                <a:latin typeface="+mj-lt"/>
              </a:rPr>
              <a:t> </a:t>
            </a:r>
            <a:r>
              <a:rPr lang="fr-CH" dirty="0" err="1">
                <a:solidFill>
                  <a:srgbClr val="7030A0"/>
                </a:solidFill>
                <a:latin typeface="+mj-lt"/>
              </a:rPr>
              <a:t>Blending</a:t>
            </a:r>
            <a:endParaRPr lang="fr-CH" dirty="0">
              <a:solidFill>
                <a:srgbClr val="7030A0"/>
              </a:solidFill>
              <a:latin typeface="+mj-lt"/>
            </a:endParaRPr>
          </a:p>
        </p:txBody>
      </p:sp>
      <p:sp>
        <p:nvSpPr>
          <p:cNvPr id="34" name="ZoneTexte 33">
            <a:extLst>
              <a:ext uri="{FF2B5EF4-FFF2-40B4-BE49-F238E27FC236}">
                <a16:creationId xmlns:a16="http://schemas.microsoft.com/office/drawing/2014/main" id="{2DDAD794-5C77-44CB-8902-9699D269E1FA}"/>
              </a:ext>
            </a:extLst>
          </p:cNvPr>
          <p:cNvSpPr txBox="1"/>
          <p:nvPr/>
        </p:nvSpPr>
        <p:spPr>
          <a:xfrm>
            <a:off x="806886" y="3528813"/>
            <a:ext cx="1413095" cy="369332"/>
          </a:xfrm>
          <a:prstGeom prst="rect">
            <a:avLst/>
          </a:prstGeom>
          <a:noFill/>
        </p:spPr>
        <p:txBody>
          <a:bodyPr wrap="square" rtlCol="0">
            <a:spAutoFit/>
          </a:bodyPr>
          <a:lstStyle/>
          <a:p>
            <a:pPr algn="ctr"/>
            <a:r>
              <a:rPr lang="fr-CH" dirty="0">
                <a:solidFill>
                  <a:schemeClr val="tx1">
                    <a:lumMod val="65000"/>
                    <a:lumOff val="35000"/>
                  </a:schemeClr>
                </a:solidFill>
                <a:latin typeface="+mj-lt"/>
              </a:rPr>
              <a:t>Input Data</a:t>
            </a:r>
          </a:p>
        </p:txBody>
      </p:sp>
      <p:sp>
        <p:nvSpPr>
          <p:cNvPr id="36" name="ZoneTexte 35">
            <a:extLst>
              <a:ext uri="{FF2B5EF4-FFF2-40B4-BE49-F238E27FC236}">
                <a16:creationId xmlns:a16="http://schemas.microsoft.com/office/drawing/2014/main" id="{4B2BE5BC-955C-4068-9BBF-8612FFAB5D64}"/>
              </a:ext>
            </a:extLst>
          </p:cNvPr>
          <p:cNvSpPr txBox="1"/>
          <p:nvPr/>
        </p:nvSpPr>
        <p:spPr>
          <a:xfrm>
            <a:off x="389415" y="5764267"/>
            <a:ext cx="1837667" cy="369332"/>
          </a:xfrm>
          <a:prstGeom prst="rect">
            <a:avLst/>
          </a:prstGeom>
          <a:noFill/>
        </p:spPr>
        <p:txBody>
          <a:bodyPr wrap="square" rtlCol="0">
            <a:spAutoFit/>
          </a:bodyPr>
          <a:lstStyle/>
          <a:p>
            <a:pPr algn="ctr"/>
            <a:r>
              <a:rPr lang="fr-CH" dirty="0">
                <a:solidFill>
                  <a:schemeClr val="tx1">
                    <a:lumMod val="65000"/>
                    <a:lumOff val="35000"/>
                  </a:schemeClr>
                </a:solidFill>
                <a:latin typeface="+mj-lt"/>
              </a:rPr>
              <a:t>Output Data</a:t>
            </a:r>
          </a:p>
        </p:txBody>
      </p:sp>
      <p:grpSp>
        <p:nvGrpSpPr>
          <p:cNvPr id="31" name="Groupe 30">
            <a:extLst>
              <a:ext uri="{FF2B5EF4-FFF2-40B4-BE49-F238E27FC236}">
                <a16:creationId xmlns:a16="http://schemas.microsoft.com/office/drawing/2014/main" id="{144EF8B4-287B-4113-9CED-7DD2E795465C}"/>
              </a:ext>
            </a:extLst>
          </p:cNvPr>
          <p:cNvGrpSpPr/>
          <p:nvPr/>
        </p:nvGrpSpPr>
        <p:grpSpPr>
          <a:xfrm>
            <a:off x="2819108" y="1821128"/>
            <a:ext cx="1521468" cy="1553840"/>
            <a:chOff x="1002923" y="2693040"/>
            <a:chExt cx="1521468" cy="1553840"/>
          </a:xfrm>
        </p:grpSpPr>
        <p:pic>
          <p:nvPicPr>
            <p:cNvPr id="32" name="Image 31">
              <a:extLst>
                <a:ext uri="{FF2B5EF4-FFF2-40B4-BE49-F238E27FC236}">
                  <a16:creationId xmlns:a16="http://schemas.microsoft.com/office/drawing/2014/main" id="{12B2D2D3-C2E4-4ACF-9297-6434015F680D}"/>
                </a:ext>
              </a:extLst>
            </p:cNvPr>
            <p:cNvPicPr>
              <a:picLocks noChangeAspect="1"/>
            </p:cNvPicPr>
            <p:nvPr/>
          </p:nvPicPr>
          <p:blipFill>
            <a:blip r:embed="rId3"/>
            <a:stretch>
              <a:fillRect/>
            </a:stretch>
          </p:blipFill>
          <p:spPr>
            <a:xfrm>
              <a:off x="1002923" y="2693040"/>
              <a:ext cx="1521468" cy="1553840"/>
            </a:xfrm>
            <a:prstGeom prst="rect">
              <a:avLst/>
            </a:prstGeom>
          </p:spPr>
        </p:pic>
        <p:sp>
          <p:nvSpPr>
            <p:cNvPr id="33" name="Ellipse 32">
              <a:extLst>
                <a:ext uri="{FF2B5EF4-FFF2-40B4-BE49-F238E27FC236}">
                  <a16:creationId xmlns:a16="http://schemas.microsoft.com/office/drawing/2014/main" id="{25C6256F-508C-493C-8813-E92DC91C14D9}"/>
                </a:ext>
              </a:extLst>
            </p:cNvPr>
            <p:cNvSpPr/>
            <p:nvPr/>
          </p:nvSpPr>
          <p:spPr>
            <a:xfrm>
              <a:off x="1913822" y="3168647"/>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5" name="Ellipse 34">
              <a:extLst>
                <a:ext uri="{FF2B5EF4-FFF2-40B4-BE49-F238E27FC236}">
                  <a16:creationId xmlns:a16="http://schemas.microsoft.com/office/drawing/2014/main" id="{F226D4EC-2DCB-42F8-84A5-9F88A7EDFBCA}"/>
                </a:ext>
              </a:extLst>
            </p:cNvPr>
            <p:cNvSpPr/>
            <p:nvPr/>
          </p:nvSpPr>
          <p:spPr>
            <a:xfrm>
              <a:off x="1942828" y="3712526"/>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7" name="Ellipse 36">
              <a:extLst>
                <a:ext uri="{FF2B5EF4-FFF2-40B4-BE49-F238E27FC236}">
                  <a16:creationId xmlns:a16="http://schemas.microsoft.com/office/drawing/2014/main" id="{3A498B20-2DCA-4AD7-8610-42A05571E2F5}"/>
                </a:ext>
              </a:extLst>
            </p:cNvPr>
            <p:cNvSpPr/>
            <p:nvPr/>
          </p:nvSpPr>
          <p:spPr>
            <a:xfrm>
              <a:off x="1369804" y="3520121"/>
              <a:ext cx="72000" cy="7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38" name="Groupe 37">
            <a:extLst>
              <a:ext uri="{FF2B5EF4-FFF2-40B4-BE49-F238E27FC236}">
                <a16:creationId xmlns:a16="http://schemas.microsoft.com/office/drawing/2014/main" id="{956E8C82-F226-4CA6-A356-0F6CC308B6F0}"/>
              </a:ext>
            </a:extLst>
          </p:cNvPr>
          <p:cNvGrpSpPr/>
          <p:nvPr/>
        </p:nvGrpSpPr>
        <p:grpSpPr>
          <a:xfrm>
            <a:off x="4934005" y="1822488"/>
            <a:ext cx="1622587" cy="1539801"/>
            <a:chOff x="932284" y="2676599"/>
            <a:chExt cx="1622587" cy="1539801"/>
          </a:xfrm>
        </p:grpSpPr>
        <p:pic>
          <p:nvPicPr>
            <p:cNvPr id="39" name="Image 38">
              <a:extLst>
                <a:ext uri="{FF2B5EF4-FFF2-40B4-BE49-F238E27FC236}">
                  <a16:creationId xmlns:a16="http://schemas.microsoft.com/office/drawing/2014/main" id="{32B0F4BF-77DB-4B51-9C30-D3E8CD8ED2A8}"/>
                </a:ext>
              </a:extLst>
            </p:cNvPr>
            <p:cNvPicPr>
              <a:picLocks noChangeAspect="1"/>
            </p:cNvPicPr>
            <p:nvPr/>
          </p:nvPicPr>
          <p:blipFill>
            <a:blip r:embed="rId4"/>
            <a:stretch>
              <a:fillRect/>
            </a:stretch>
          </p:blipFill>
          <p:spPr>
            <a:xfrm>
              <a:off x="932284" y="2676599"/>
              <a:ext cx="1622587" cy="1539801"/>
            </a:xfrm>
            <a:prstGeom prst="rect">
              <a:avLst/>
            </a:prstGeom>
          </p:spPr>
        </p:pic>
        <p:cxnSp>
          <p:nvCxnSpPr>
            <p:cNvPr id="40" name="Connecteur droit 39">
              <a:extLst>
                <a:ext uri="{FF2B5EF4-FFF2-40B4-BE49-F238E27FC236}">
                  <a16:creationId xmlns:a16="http://schemas.microsoft.com/office/drawing/2014/main" id="{505AEC45-8C13-42DD-8C8A-43F2386CB719}"/>
                </a:ext>
              </a:extLst>
            </p:cNvPr>
            <p:cNvCxnSpPr/>
            <p:nvPr/>
          </p:nvCxnSpPr>
          <p:spPr>
            <a:xfrm flipV="1">
              <a:off x="1432560" y="3220720"/>
              <a:ext cx="487680" cy="3149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Connecteur droit 40">
              <a:extLst>
                <a:ext uri="{FF2B5EF4-FFF2-40B4-BE49-F238E27FC236}">
                  <a16:creationId xmlns:a16="http://schemas.microsoft.com/office/drawing/2014/main" id="{872CAE70-F48B-46C7-8F6E-40A0A6CF4F4B}"/>
                </a:ext>
              </a:extLst>
            </p:cNvPr>
            <p:cNvCxnSpPr>
              <a:cxnSpLocks/>
            </p:cNvCxnSpPr>
            <p:nvPr/>
          </p:nvCxnSpPr>
          <p:spPr>
            <a:xfrm>
              <a:off x="1432560" y="3577336"/>
              <a:ext cx="493776" cy="16560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C6EC6C4E-659A-42C5-B982-F0966B9B3813}"/>
                </a:ext>
              </a:extLst>
            </p:cNvPr>
            <p:cNvCxnSpPr>
              <a:cxnSpLocks/>
            </p:cNvCxnSpPr>
            <p:nvPr/>
          </p:nvCxnSpPr>
          <p:spPr>
            <a:xfrm flipH="1" flipV="1">
              <a:off x="1950720" y="3242310"/>
              <a:ext cx="28194" cy="4991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44" name="Groupe 43">
            <a:extLst>
              <a:ext uri="{FF2B5EF4-FFF2-40B4-BE49-F238E27FC236}">
                <a16:creationId xmlns:a16="http://schemas.microsoft.com/office/drawing/2014/main" id="{E2403EE1-C797-4C40-AF17-4A495AE4BA02}"/>
              </a:ext>
            </a:extLst>
          </p:cNvPr>
          <p:cNvGrpSpPr/>
          <p:nvPr/>
        </p:nvGrpSpPr>
        <p:grpSpPr>
          <a:xfrm>
            <a:off x="7145053" y="1856481"/>
            <a:ext cx="1622586" cy="1572915"/>
            <a:chOff x="952604" y="2673965"/>
            <a:chExt cx="1622586" cy="1572915"/>
          </a:xfrm>
        </p:grpSpPr>
        <p:pic>
          <p:nvPicPr>
            <p:cNvPr id="45" name="Image 44">
              <a:extLst>
                <a:ext uri="{FF2B5EF4-FFF2-40B4-BE49-F238E27FC236}">
                  <a16:creationId xmlns:a16="http://schemas.microsoft.com/office/drawing/2014/main" id="{73CC1F17-E1CE-4FDE-8BC4-670E335D1186}"/>
                </a:ext>
              </a:extLst>
            </p:cNvPr>
            <p:cNvPicPr>
              <a:picLocks noChangeAspect="1"/>
            </p:cNvPicPr>
            <p:nvPr/>
          </p:nvPicPr>
          <p:blipFill>
            <a:blip r:embed="rId5"/>
            <a:stretch>
              <a:fillRect/>
            </a:stretch>
          </p:blipFill>
          <p:spPr>
            <a:xfrm>
              <a:off x="952604" y="2673965"/>
              <a:ext cx="1622586" cy="1572915"/>
            </a:xfrm>
            <a:prstGeom prst="rect">
              <a:avLst/>
            </a:prstGeom>
          </p:spPr>
        </p:pic>
        <p:cxnSp>
          <p:nvCxnSpPr>
            <p:cNvPr id="50" name="Connecteur droit 49">
              <a:extLst>
                <a:ext uri="{FF2B5EF4-FFF2-40B4-BE49-F238E27FC236}">
                  <a16:creationId xmlns:a16="http://schemas.microsoft.com/office/drawing/2014/main" id="{BF7AEC16-84FD-4F3F-B770-9B3ED1284E55}"/>
                </a:ext>
              </a:extLst>
            </p:cNvPr>
            <p:cNvCxnSpPr>
              <a:cxnSpLocks/>
            </p:cNvCxnSpPr>
            <p:nvPr/>
          </p:nvCxnSpPr>
          <p:spPr>
            <a:xfrm flipH="1">
              <a:off x="1699260" y="3223260"/>
              <a:ext cx="236220" cy="4724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Connecteur droit 53">
              <a:extLst>
                <a:ext uri="{FF2B5EF4-FFF2-40B4-BE49-F238E27FC236}">
                  <a16:creationId xmlns:a16="http://schemas.microsoft.com/office/drawing/2014/main" id="{A1F03356-86D7-401B-B1D8-51C589C4FF1E}"/>
                </a:ext>
              </a:extLst>
            </p:cNvPr>
            <p:cNvCxnSpPr>
              <a:cxnSpLocks/>
            </p:cNvCxnSpPr>
            <p:nvPr/>
          </p:nvCxnSpPr>
          <p:spPr>
            <a:xfrm flipH="1">
              <a:off x="1408938" y="3499104"/>
              <a:ext cx="532638" cy="53340"/>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Connecteur droit 54">
              <a:extLst>
                <a:ext uri="{FF2B5EF4-FFF2-40B4-BE49-F238E27FC236}">
                  <a16:creationId xmlns:a16="http://schemas.microsoft.com/office/drawing/2014/main" id="{BD2F53A9-02C0-4391-977F-44E4B0DEFDF6}"/>
                </a:ext>
              </a:extLst>
            </p:cNvPr>
            <p:cNvCxnSpPr>
              <a:cxnSpLocks/>
            </p:cNvCxnSpPr>
            <p:nvPr/>
          </p:nvCxnSpPr>
          <p:spPr>
            <a:xfrm>
              <a:off x="1681353" y="3352800"/>
              <a:ext cx="305943" cy="443992"/>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56" name="Groupe 55">
            <a:extLst>
              <a:ext uri="{FF2B5EF4-FFF2-40B4-BE49-F238E27FC236}">
                <a16:creationId xmlns:a16="http://schemas.microsoft.com/office/drawing/2014/main" id="{F569ABD8-3FAB-4413-A2A8-92C697261241}"/>
              </a:ext>
            </a:extLst>
          </p:cNvPr>
          <p:cNvGrpSpPr/>
          <p:nvPr/>
        </p:nvGrpSpPr>
        <p:grpSpPr>
          <a:xfrm>
            <a:off x="9361092" y="1907289"/>
            <a:ext cx="1521126" cy="1553840"/>
            <a:chOff x="1002923" y="2683515"/>
            <a:chExt cx="1521126" cy="1553840"/>
          </a:xfrm>
        </p:grpSpPr>
        <p:pic>
          <p:nvPicPr>
            <p:cNvPr id="57" name="Image 56">
              <a:extLst>
                <a:ext uri="{FF2B5EF4-FFF2-40B4-BE49-F238E27FC236}">
                  <a16:creationId xmlns:a16="http://schemas.microsoft.com/office/drawing/2014/main" id="{AC13C8C0-FB80-4617-9C77-85E30DCB6904}"/>
                </a:ext>
              </a:extLst>
            </p:cNvPr>
            <p:cNvPicPr>
              <a:picLocks noChangeAspect="1"/>
            </p:cNvPicPr>
            <p:nvPr/>
          </p:nvPicPr>
          <p:blipFill>
            <a:blip r:embed="rId6"/>
            <a:stretch>
              <a:fillRect/>
            </a:stretch>
          </p:blipFill>
          <p:spPr>
            <a:xfrm>
              <a:off x="1002923" y="2683515"/>
              <a:ext cx="1521126" cy="1553840"/>
            </a:xfrm>
            <a:prstGeom prst="rect">
              <a:avLst/>
            </a:prstGeom>
          </p:spPr>
        </p:pic>
        <p:sp>
          <p:nvSpPr>
            <p:cNvPr id="58" name="Triangle isocèle 57">
              <a:extLst>
                <a:ext uri="{FF2B5EF4-FFF2-40B4-BE49-F238E27FC236}">
                  <a16:creationId xmlns:a16="http://schemas.microsoft.com/office/drawing/2014/main" id="{CC9D57AE-0548-4196-9465-26C90C4D695B}"/>
                </a:ext>
              </a:extLst>
            </p:cNvPr>
            <p:cNvSpPr/>
            <p:nvPr/>
          </p:nvSpPr>
          <p:spPr>
            <a:xfrm rot="11694051">
              <a:off x="1894261" y="3238872"/>
              <a:ext cx="355035" cy="537688"/>
            </a:xfrm>
            <a:prstGeom prst="triangle">
              <a:avLst>
                <a:gd name="adj" fmla="val 54359"/>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grpSp>
        <p:nvGrpSpPr>
          <p:cNvPr id="59" name="Groupe 58">
            <a:extLst>
              <a:ext uri="{FF2B5EF4-FFF2-40B4-BE49-F238E27FC236}">
                <a16:creationId xmlns:a16="http://schemas.microsoft.com/office/drawing/2014/main" id="{F58E6A5F-0A38-45B4-BD6D-380D124E1F74}"/>
              </a:ext>
            </a:extLst>
          </p:cNvPr>
          <p:cNvGrpSpPr/>
          <p:nvPr/>
        </p:nvGrpSpPr>
        <p:grpSpPr>
          <a:xfrm>
            <a:off x="9415267" y="4087496"/>
            <a:ext cx="1548000" cy="1548000"/>
            <a:chOff x="979325" y="2706120"/>
            <a:chExt cx="1548000" cy="1548000"/>
          </a:xfrm>
        </p:grpSpPr>
        <p:pic>
          <p:nvPicPr>
            <p:cNvPr id="60" name="Image 59">
              <a:extLst>
                <a:ext uri="{FF2B5EF4-FFF2-40B4-BE49-F238E27FC236}">
                  <a16:creationId xmlns:a16="http://schemas.microsoft.com/office/drawing/2014/main" id="{4ABDB9F7-0089-4FA3-9D7C-63FACFEE5EA9}"/>
                </a:ext>
              </a:extLst>
            </p:cNvPr>
            <p:cNvPicPr>
              <a:picLocks noChangeAspect="1"/>
            </p:cNvPicPr>
            <p:nvPr/>
          </p:nvPicPr>
          <p:blipFill>
            <a:blip r:embed="rId7"/>
            <a:stretch>
              <a:fillRect/>
            </a:stretch>
          </p:blipFill>
          <p:spPr>
            <a:xfrm>
              <a:off x="979325" y="2706120"/>
              <a:ext cx="1548000" cy="1548000"/>
            </a:xfrm>
            <a:prstGeom prst="rect">
              <a:avLst/>
            </a:prstGeom>
          </p:spPr>
        </p:pic>
        <p:cxnSp>
          <p:nvCxnSpPr>
            <p:cNvPr id="61" name="Connecteur droit 60">
              <a:extLst>
                <a:ext uri="{FF2B5EF4-FFF2-40B4-BE49-F238E27FC236}">
                  <a16:creationId xmlns:a16="http://schemas.microsoft.com/office/drawing/2014/main" id="{ED3967D6-8290-49C5-8FDA-BE976818C9E2}"/>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04ED7701-FD4D-4D49-A5BF-9FD8CC14DC35}"/>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D2A2A67A-7E1B-44A6-BAC6-B321CD79290F}"/>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7C0EB788-A147-4D78-83C6-0E7DC19F62B9}"/>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F244BF8E-124A-4817-8489-B00F1362A0F3}"/>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46A3C0D9-786C-419C-9E4C-48EFE0A4C57A}"/>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Connecteur droit 66">
              <a:extLst>
                <a:ext uri="{FF2B5EF4-FFF2-40B4-BE49-F238E27FC236}">
                  <a16:creationId xmlns:a16="http://schemas.microsoft.com/office/drawing/2014/main" id="{601E0BC9-C6A4-48AC-83C0-8721EB3AFAE0}"/>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Connecteur droit 67">
              <a:extLst>
                <a:ext uri="{FF2B5EF4-FFF2-40B4-BE49-F238E27FC236}">
                  <a16:creationId xmlns:a16="http://schemas.microsoft.com/office/drawing/2014/main" id="{06F63DB1-5BE1-4087-AACD-EC4486829DD7}"/>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5EFD5914-471C-4CEF-BB93-2C7B96336BB5}"/>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C08AED3D-BC6F-45F3-A83C-123008299D90}"/>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6546CF91-82C3-4F7C-A887-8190E204F670}"/>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Connecteur droit 71">
              <a:extLst>
                <a:ext uri="{FF2B5EF4-FFF2-40B4-BE49-F238E27FC236}">
                  <a16:creationId xmlns:a16="http://schemas.microsoft.com/office/drawing/2014/main" id="{8BFE5F14-D696-43DE-95F4-70C397BC0A63}"/>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Connecteur droit 72">
              <a:extLst>
                <a:ext uri="{FF2B5EF4-FFF2-40B4-BE49-F238E27FC236}">
                  <a16:creationId xmlns:a16="http://schemas.microsoft.com/office/drawing/2014/main" id="{54F12F4E-225F-4EB4-BF5B-A7B1AA34E893}"/>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BBC5D5B9-3F63-48AA-B749-5540E106D484}"/>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7" name="Image 6">
            <a:extLst>
              <a:ext uri="{FF2B5EF4-FFF2-40B4-BE49-F238E27FC236}">
                <a16:creationId xmlns:a16="http://schemas.microsoft.com/office/drawing/2014/main" id="{8D11602D-810E-43A7-8B1D-2E80DEDE95E1}"/>
              </a:ext>
            </a:extLst>
          </p:cNvPr>
          <p:cNvPicPr>
            <a:picLocks noChangeAspect="1"/>
          </p:cNvPicPr>
          <p:nvPr/>
        </p:nvPicPr>
        <p:blipFill>
          <a:blip r:embed="rId8"/>
          <a:stretch>
            <a:fillRect/>
          </a:stretch>
        </p:blipFill>
        <p:spPr>
          <a:xfrm>
            <a:off x="5008449" y="4087496"/>
            <a:ext cx="1562213" cy="1530000"/>
          </a:xfrm>
          <a:prstGeom prst="rect">
            <a:avLst/>
          </a:prstGeom>
        </p:spPr>
      </p:pic>
      <p:pic>
        <p:nvPicPr>
          <p:cNvPr id="12" name="Image 11">
            <a:extLst>
              <a:ext uri="{FF2B5EF4-FFF2-40B4-BE49-F238E27FC236}">
                <a16:creationId xmlns:a16="http://schemas.microsoft.com/office/drawing/2014/main" id="{0CFFC3DD-A179-4556-841E-DD93DD6AF297}"/>
              </a:ext>
            </a:extLst>
          </p:cNvPr>
          <p:cNvPicPr>
            <a:picLocks noChangeAspect="1"/>
          </p:cNvPicPr>
          <p:nvPr/>
        </p:nvPicPr>
        <p:blipFill>
          <a:blip r:embed="rId9"/>
          <a:stretch>
            <a:fillRect/>
          </a:stretch>
        </p:blipFill>
        <p:spPr>
          <a:xfrm>
            <a:off x="2783060" y="4151858"/>
            <a:ext cx="1483638" cy="1483638"/>
          </a:xfrm>
          <a:prstGeom prst="rect">
            <a:avLst/>
          </a:prstGeom>
        </p:spPr>
      </p:pic>
      <p:cxnSp>
        <p:nvCxnSpPr>
          <p:cNvPr id="23" name="Connecteur droit 22">
            <a:extLst>
              <a:ext uri="{FF2B5EF4-FFF2-40B4-BE49-F238E27FC236}">
                <a16:creationId xmlns:a16="http://schemas.microsoft.com/office/drawing/2014/main" id="{C83C0F40-45BB-4979-AB6C-8055D31183E4}"/>
              </a:ext>
            </a:extLst>
          </p:cNvPr>
          <p:cNvCxnSpPr/>
          <p:nvPr/>
        </p:nvCxnSpPr>
        <p:spPr>
          <a:xfrm>
            <a:off x="11153892" y="2592388"/>
            <a:ext cx="3659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Connecteur droit 83">
            <a:extLst>
              <a:ext uri="{FF2B5EF4-FFF2-40B4-BE49-F238E27FC236}">
                <a16:creationId xmlns:a16="http://schemas.microsoft.com/office/drawing/2014/main" id="{2BC82F4B-8B4E-4994-848C-7AB33DE204B8}"/>
              </a:ext>
            </a:extLst>
          </p:cNvPr>
          <p:cNvCxnSpPr>
            <a:cxnSpLocks/>
          </p:cNvCxnSpPr>
          <p:nvPr/>
        </p:nvCxnSpPr>
        <p:spPr>
          <a:xfrm>
            <a:off x="11497782" y="2592388"/>
            <a:ext cx="22046" cy="2299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6" name="Groupe 45">
            <a:extLst>
              <a:ext uri="{FF2B5EF4-FFF2-40B4-BE49-F238E27FC236}">
                <a16:creationId xmlns:a16="http://schemas.microsoft.com/office/drawing/2014/main" id="{BFBBA5C3-C40F-4E8A-BA35-6852E2213B45}"/>
              </a:ext>
            </a:extLst>
          </p:cNvPr>
          <p:cNvGrpSpPr/>
          <p:nvPr/>
        </p:nvGrpSpPr>
        <p:grpSpPr>
          <a:xfrm>
            <a:off x="852491" y="1919771"/>
            <a:ext cx="1373164" cy="1373164"/>
            <a:chOff x="852491" y="1919771"/>
            <a:chExt cx="1373164" cy="1373164"/>
          </a:xfrm>
        </p:grpSpPr>
        <p:pic>
          <p:nvPicPr>
            <p:cNvPr id="16" name="Image 15">
              <a:extLst>
                <a:ext uri="{FF2B5EF4-FFF2-40B4-BE49-F238E27FC236}">
                  <a16:creationId xmlns:a16="http://schemas.microsoft.com/office/drawing/2014/main" id="{703FE599-6976-41DE-BF55-1DA9915C097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2491" y="1919771"/>
              <a:ext cx="1373164" cy="1373164"/>
            </a:xfrm>
            <a:prstGeom prst="rect">
              <a:avLst/>
            </a:prstGeom>
          </p:spPr>
        </p:pic>
        <p:sp>
          <p:nvSpPr>
            <p:cNvPr id="15" name="Rectangle 14">
              <a:extLst>
                <a:ext uri="{FF2B5EF4-FFF2-40B4-BE49-F238E27FC236}">
                  <a16:creationId xmlns:a16="http://schemas.microsoft.com/office/drawing/2014/main" id="{6FC07C2F-26B3-4502-89B0-3177F844033F}"/>
                </a:ext>
              </a:extLst>
            </p:cNvPr>
            <p:cNvSpPr/>
            <p:nvPr/>
          </p:nvSpPr>
          <p:spPr>
            <a:xfrm>
              <a:off x="1080312" y="226466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7" name="ZoneTexte 16">
              <a:extLst>
                <a:ext uri="{FF2B5EF4-FFF2-40B4-BE49-F238E27FC236}">
                  <a16:creationId xmlns:a16="http://schemas.microsoft.com/office/drawing/2014/main" id="{1EDA268F-7BE6-4D8C-9B8E-0E4C259559C8}"/>
                </a:ext>
              </a:extLst>
            </p:cNvPr>
            <p:cNvSpPr txBox="1"/>
            <p:nvPr/>
          </p:nvSpPr>
          <p:spPr>
            <a:xfrm>
              <a:off x="1080312" y="2154757"/>
              <a:ext cx="910312" cy="369332"/>
            </a:xfrm>
            <a:prstGeom prst="rect">
              <a:avLst/>
            </a:prstGeom>
            <a:noFill/>
          </p:spPr>
          <p:txBody>
            <a:bodyPr wrap="square" rtlCol="0">
              <a:spAutoFit/>
            </a:bodyPr>
            <a:lstStyle/>
            <a:p>
              <a:r>
                <a:rPr lang="fr-CH" dirty="0"/>
                <a:t>{           }</a:t>
              </a:r>
            </a:p>
          </p:txBody>
        </p:sp>
        <p:sp>
          <p:nvSpPr>
            <p:cNvPr id="19" name="ZoneTexte 18">
              <a:extLst>
                <a:ext uri="{FF2B5EF4-FFF2-40B4-BE49-F238E27FC236}">
                  <a16:creationId xmlns:a16="http://schemas.microsoft.com/office/drawing/2014/main" id="{2DC6258B-89C8-4856-83A4-146C7BD13980}"/>
                </a:ext>
              </a:extLst>
            </p:cNvPr>
            <p:cNvSpPr txBox="1"/>
            <p:nvPr/>
          </p:nvSpPr>
          <p:spPr>
            <a:xfrm>
              <a:off x="1080312" y="2427270"/>
              <a:ext cx="910312" cy="369332"/>
            </a:xfrm>
            <a:prstGeom prst="rect">
              <a:avLst/>
            </a:prstGeom>
            <a:noFill/>
          </p:spPr>
          <p:txBody>
            <a:bodyPr wrap="square" rtlCol="0">
              <a:spAutoFit/>
            </a:bodyPr>
            <a:lstStyle/>
            <a:p>
              <a:r>
                <a:rPr lang="fr-CH" dirty="0"/>
                <a:t>{           }</a:t>
              </a:r>
            </a:p>
          </p:txBody>
        </p:sp>
        <p:sp>
          <p:nvSpPr>
            <p:cNvPr id="21" name="ZoneTexte 20">
              <a:extLst>
                <a:ext uri="{FF2B5EF4-FFF2-40B4-BE49-F238E27FC236}">
                  <a16:creationId xmlns:a16="http://schemas.microsoft.com/office/drawing/2014/main" id="{7B683007-90E6-48AD-A073-11DB175E3508}"/>
                </a:ext>
              </a:extLst>
            </p:cNvPr>
            <p:cNvSpPr txBox="1"/>
            <p:nvPr/>
          </p:nvSpPr>
          <p:spPr>
            <a:xfrm>
              <a:off x="1083042" y="2701026"/>
              <a:ext cx="910312" cy="369332"/>
            </a:xfrm>
            <a:prstGeom prst="rect">
              <a:avLst/>
            </a:prstGeom>
            <a:noFill/>
          </p:spPr>
          <p:txBody>
            <a:bodyPr wrap="square" rtlCol="0">
              <a:spAutoFit/>
            </a:bodyPr>
            <a:lstStyle/>
            <a:p>
              <a:r>
                <a:rPr lang="fr-CH" dirty="0"/>
                <a:t>{           }</a:t>
              </a:r>
            </a:p>
          </p:txBody>
        </p:sp>
      </p:grpSp>
      <p:grpSp>
        <p:nvGrpSpPr>
          <p:cNvPr id="48" name="Groupe 47">
            <a:extLst>
              <a:ext uri="{FF2B5EF4-FFF2-40B4-BE49-F238E27FC236}">
                <a16:creationId xmlns:a16="http://schemas.microsoft.com/office/drawing/2014/main" id="{64E96D9D-5624-425B-A930-BB47D0BB6E2F}"/>
              </a:ext>
            </a:extLst>
          </p:cNvPr>
          <p:cNvGrpSpPr/>
          <p:nvPr/>
        </p:nvGrpSpPr>
        <p:grpSpPr>
          <a:xfrm>
            <a:off x="607256" y="4205074"/>
            <a:ext cx="1373164" cy="1373164"/>
            <a:chOff x="2830620" y="4205074"/>
            <a:chExt cx="1373164" cy="1373164"/>
          </a:xfrm>
        </p:grpSpPr>
        <p:pic>
          <p:nvPicPr>
            <p:cNvPr id="6" name="Image 5">
              <a:extLst>
                <a:ext uri="{FF2B5EF4-FFF2-40B4-BE49-F238E27FC236}">
                  <a16:creationId xmlns:a16="http://schemas.microsoft.com/office/drawing/2014/main" id="{884D9BC5-6C0D-40E1-871D-AD0DA950847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0620" y="4205074"/>
              <a:ext cx="1373164" cy="1373164"/>
            </a:xfrm>
            <a:prstGeom prst="rect">
              <a:avLst/>
            </a:prstGeom>
          </p:spPr>
        </p:pic>
        <p:sp>
          <p:nvSpPr>
            <p:cNvPr id="8" name="Rectangle 7">
              <a:extLst>
                <a:ext uri="{FF2B5EF4-FFF2-40B4-BE49-F238E27FC236}">
                  <a16:creationId xmlns:a16="http://schemas.microsoft.com/office/drawing/2014/main" id="{72173B6D-C27E-4399-8C2A-D8BCD0D689B6}"/>
                </a:ext>
              </a:extLst>
            </p:cNvPr>
            <p:cNvSpPr/>
            <p:nvPr/>
          </p:nvSpPr>
          <p:spPr>
            <a:xfrm>
              <a:off x="3053345" y="4547622"/>
              <a:ext cx="910312" cy="7175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Rectangle 8">
              <a:extLst>
                <a:ext uri="{FF2B5EF4-FFF2-40B4-BE49-F238E27FC236}">
                  <a16:creationId xmlns:a16="http://schemas.microsoft.com/office/drawing/2014/main" id="{07A46597-F1E5-4F7D-A774-79C91D8F3D2B}"/>
                </a:ext>
              </a:extLst>
            </p:cNvPr>
            <p:cNvSpPr/>
            <p:nvPr/>
          </p:nvSpPr>
          <p:spPr>
            <a:xfrm>
              <a:off x="3091051" y="4514632"/>
              <a:ext cx="108680" cy="1122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B19A603E-6FB1-4D17-B4F2-E3FC95410255}"/>
                </a:ext>
              </a:extLst>
            </p:cNvPr>
            <p:cNvSpPr/>
            <p:nvPr/>
          </p:nvSpPr>
          <p:spPr>
            <a:xfrm>
              <a:off x="3815295" y="4507635"/>
              <a:ext cx="108680" cy="112241"/>
            </a:xfrm>
            <a:prstGeom prst="rect">
              <a:avLst/>
            </a:prstGeom>
            <a:solidFill>
              <a:srgbClr val="BC0000"/>
            </a:solidFill>
            <a:ln>
              <a:solidFill>
                <a:srgbClr val="B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1" name="Rectangle 10">
              <a:extLst>
                <a:ext uri="{FF2B5EF4-FFF2-40B4-BE49-F238E27FC236}">
                  <a16:creationId xmlns:a16="http://schemas.microsoft.com/office/drawing/2014/main" id="{9F3DF5CB-5DD0-4C5D-9D18-44182AB98D86}"/>
                </a:ext>
              </a:extLst>
            </p:cNvPr>
            <p:cNvSpPr/>
            <p:nvPr/>
          </p:nvSpPr>
          <p:spPr>
            <a:xfrm>
              <a:off x="3091051" y="5150736"/>
              <a:ext cx="108680" cy="11224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4" name="Rectangle 13">
              <a:extLst>
                <a:ext uri="{FF2B5EF4-FFF2-40B4-BE49-F238E27FC236}">
                  <a16:creationId xmlns:a16="http://schemas.microsoft.com/office/drawing/2014/main" id="{91743209-2705-4865-83FD-9F4924FB4BEB}"/>
                </a:ext>
              </a:extLst>
            </p:cNvPr>
            <p:cNvSpPr/>
            <p:nvPr/>
          </p:nvSpPr>
          <p:spPr>
            <a:xfrm>
              <a:off x="3815295" y="5153116"/>
              <a:ext cx="108680" cy="112241"/>
            </a:xfrm>
            <a:prstGeom prst="rect">
              <a:avLst/>
            </a:prstGeom>
            <a:solidFill>
              <a:srgbClr val="700000"/>
            </a:solidFill>
            <a:ln>
              <a:solidFill>
                <a:srgbClr val="7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25" name="ZoneTexte 24">
              <a:extLst>
                <a:ext uri="{FF2B5EF4-FFF2-40B4-BE49-F238E27FC236}">
                  <a16:creationId xmlns:a16="http://schemas.microsoft.com/office/drawing/2014/main" id="{A72E1A19-BD3D-407E-B8DC-1BFF236F9F1B}"/>
                </a:ext>
              </a:extLst>
            </p:cNvPr>
            <p:cNvSpPr txBox="1"/>
            <p:nvPr/>
          </p:nvSpPr>
          <p:spPr>
            <a:xfrm>
              <a:off x="3088666" y="4361593"/>
              <a:ext cx="910312" cy="369332"/>
            </a:xfrm>
            <a:prstGeom prst="rect">
              <a:avLst/>
            </a:prstGeom>
            <a:noFill/>
          </p:spPr>
          <p:txBody>
            <a:bodyPr wrap="square" rtlCol="0">
              <a:spAutoFit/>
            </a:bodyPr>
            <a:lstStyle/>
            <a:p>
              <a:r>
                <a:rPr lang="fr-CH" dirty="0"/>
                <a:t>     …</a:t>
              </a:r>
            </a:p>
          </p:txBody>
        </p:sp>
        <p:sp>
          <p:nvSpPr>
            <p:cNvPr id="27" name="ZoneTexte 26">
              <a:extLst>
                <a:ext uri="{FF2B5EF4-FFF2-40B4-BE49-F238E27FC236}">
                  <a16:creationId xmlns:a16="http://schemas.microsoft.com/office/drawing/2014/main" id="{C42F960C-8215-43D1-860A-617B4F12CCFB}"/>
                </a:ext>
              </a:extLst>
            </p:cNvPr>
            <p:cNvSpPr txBox="1"/>
            <p:nvPr/>
          </p:nvSpPr>
          <p:spPr>
            <a:xfrm rot="5400000">
              <a:off x="2766833" y="4732288"/>
              <a:ext cx="910312" cy="369332"/>
            </a:xfrm>
            <a:prstGeom prst="rect">
              <a:avLst/>
            </a:prstGeom>
            <a:noFill/>
          </p:spPr>
          <p:txBody>
            <a:bodyPr wrap="square" rtlCol="0">
              <a:spAutoFit/>
            </a:bodyPr>
            <a:lstStyle/>
            <a:p>
              <a:r>
                <a:rPr lang="fr-CH" dirty="0"/>
                <a:t>     …</a:t>
              </a:r>
            </a:p>
          </p:txBody>
        </p:sp>
        <p:sp>
          <p:nvSpPr>
            <p:cNvPr id="29" name="ZoneTexte 28">
              <a:extLst>
                <a:ext uri="{FF2B5EF4-FFF2-40B4-BE49-F238E27FC236}">
                  <a16:creationId xmlns:a16="http://schemas.microsoft.com/office/drawing/2014/main" id="{FD5A9C89-658D-4B54-9168-A7B375FC7C30}"/>
                </a:ext>
              </a:extLst>
            </p:cNvPr>
            <p:cNvSpPr txBox="1"/>
            <p:nvPr/>
          </p:nvSpPr>
          <p:spPr>
            <a:xfrm rot="2601403">
              <a:off x="3115530" y="4688135"/>
              <a:ext cx="910312" cy="369332"/>
            </a:xfrm>
            <a:prstGeom prst="rect">
              <a:avLst/>
            </a:prstGeom>
            <a:noFill/>
          </p:spPr>
          <p:txBody>
            <a:bodyPr wrap="square" rtlCol="0">
              <a:spAutoFit/>
            </a:bodyPr>
            <a:lstStyle/>
            <a:p>
              <a:r>
                <a:rPr lang="fr-CH" dirty="0"/>
                <a:t>     …</a:t>
              </a:r>
            </a:p>
          </p:txBody>
        </p:sp>
      </p:grpSp>
      <p:grpSp>
        <p:nvGrpSpPr>
          <p:cNvPr id="49" name="Groupe 48">
            <a:extLst>
              <a:ext uri="{FF2B5EF4-FFF2-40B4-BE49-F238E27FC236}">
                <a16:creationId xmlns:a16="http://schemas.microsoft.com/office/drawing/2014/main" id="{D74FCDAF-3284-4FF5-B5D6-76D51537AD00}"/>
              </a:ext>
            </a:extLst>
          </p:cNvPr>
          <p:cNvGrpSpPr/>
          <p:nvPr/>
        </p:nvGrpSpPr>
        <p:grpSpPr>
          <a:xfrm>
            <a:off x="2384731" y="2428700"/>
            <a:ext cx="325120" cy="327375"/>
            <a:chOff x="1454260" y="4605708"/>
            <a:chExt cx="325120" cy="327375"/>
          </a:xfrm>
        </p:grpSpPr>
        <p:cxnSp>
          <p:nvCxnSpPr>
            <p:cNvPr id="86" name="Connecteur droit avec flèche 85">
              <a:extLst>
                <a:ext uri="{FF2B5EF4-FFF2-40B4-BE49-F238E27FC236}">
                  <a16:creationId xmlns:a16="http://schemas.microsoft.com/office/drawing/2014/main" id="{7160E0E3-4DF2-41F7-8BE5-ABA7CEFC8D27}"/>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a:extLst>
                <a:ext uri="{FF2B5EF4-FFF2-40B4-BE49-F238E27FC236}">
                  <a16:creationId xmlns:a16="http://schemas.microsoft.com/office/drawing/2014/main" id="{7EB33148-1FBC-4A2E-8456-399C29625FA9}"/>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eur droit avec flèche 87">
              <a:extLst>
                <a:ext uri="{FF2B5EF4-FFF2-40B4-BE49-F238E27FC236}">
                  <a16:creationId xmlns:a16="http://schemas.microsoft.com/office/drawing/2014/main" id="{FB0DFD42-A593-48CC-8FC9-B6602BED514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9" name="Groupe 88">
            <a:extLst>
              <a:ext uri="{FF2B5EF4-FFF2-40B4-BE49-F238E27FC236}">
                <a16:creationId xmlns:a16="http://schemas.microsoft.com/office/drawing/2014/main" id="{62426E71-5937-4B74-BCBD-663EB08EA127}"/>
              </a:ext>
            </a:extLst>
          </p:cNvPr>
          <p:cNvGrpSpPr/>
          <p:nvPr/>
        </p:nvGrpSpPr>
        <p:grpSpPr>
          <a:xfrm>
            <a:off x="4479791" y="2430322"/>
            <a:ext cx="325120" cy="327375"/>
            <a:chOff x="1454260" y="4605708"/>
            <a:chExt cx="325120" cy="327375"/>
          </a:xfrm>
        </p:grpSpPr>
        <p:cxnSp>
          <p:nvCxnSpPr>
            <p:cNvPr id="90" name="Connecteur droit avec flèche 89">
              <a:extLst>
                <a:ext uri="{FF2B5EF4-FFF2-40B4-BE49-F238E27FC236}">
                  <a16:creationId xmlns:a16="http://schemas.microsoft.com/office/drawing/2014/main" id="{C35FCD24-CAA9-4F4D-9D64-847B92331AFC}"/>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eur droit avec flèche 90">
              <a:extLst>
                <a:ext uri="{FF2B5EF4-FFF2-40B4-BE49-F238E27FC236}">
                  <a16:creationId xmlns:a16="http://schemas.microsoft.com/office/drawing/2014/main" id="{11A4321B-857E-4BF7-948D-B74C5C61A2BF}"/>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eur droit avec flèche 91">
              <a:extLst>
                <a:ext uri="{FF2B5EF4-FFF2-40B4-BE49-F238E27FC236}">
                  <a16:creationId xmlns:a16="http://schemas.microsoft.com/office/drawing/2014/main" id="{F691C187-C234-47DE-942F-D2DF11F3D82A}"/>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e 92">
            <a:extLst>
              <a:ext uri="{FF2B5EF4-FFF2-40B4-BE49-F238E27FC236}">
                <a16:creationId xmlns:a16="http://schemas.microsoft.com/office/drawing/2014/main" id="{BDBF807B-F0D4-42F2-81B2-D8C77F258C69}"/>
              </a:ext>
            </a:extLst>
          </p:cNvPr>
          <p:cNvGrpSpPr/>
          <p:nvPr/>
        </p:nvGrpSpPr>
        <p:grpSpPr>
          <a:xfrm>
            <a:off x="6715319" y="2426038"/>
            <a:ext cx="325120" cy="327375"/>
            <a:chOff x="1454260" y="4605708"/>
            <a:chExt cx="325120" cy="327375"/>
          </a:xfrm>
        </p:grpSpPr>
        <p:cxnSp>
          <p:nvCxnSpPr>
            <p:cNvPr id="94" name="Connecteur droit avec flèche 93">
              <a:extLst>
                <a:ext uri="{FF2B5EF4-FFF2-40B4-BE49-F238E27FC236}">
                  <a16:creationId xmlns:a16="http://schemas.microsoft.com/office/drawing/2014/main" id="{044FA1B8-1AC2-4C61-B7CC-F040A63BC7D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94">
              <a:extLst>
                <a:ext uri="{FF2B5EF4-FFF2-40B4-BE49-F238E27FC236}">
                  <a16:creationId xmlns:a16="http://schemas.microsoft.com/office/drawing/2014/main" id="{C71673A6-E321-4862-AB65-E8ED19979F06}"/>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90D303EB-E83B-4673-A8AA-BD130D9DCD83}"/>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e 96">
            <a:extLst>
              <a:ext uri="{FF2B5EF4-FFF2-40B4-BE49-F238E27FC236}">
                <a16:creationId xmlns:a16="http://schemas.microsoft.com/office/drawing/2014/main" id="{123629B2-3201-4C45-8BE0-220DC074FADD}"/>
              </a:ext>
            </a:extLst>
          </p:cNvPr>
          <p:cNvGrpSpPr/>
          <p:nvPr/>
        </p:nvGrpSpPr>
        <p:grpSpPr>
          <a:xfrm>
            <a:off x="8868346" y="2428700"/>
            <a:ext cx="325120" cy="327375"/>
            <a:chOff x="1454260" y="4605708"/>
            <a:chExt cx="325120" cy="327375"/>
          </a:xfrm>
        </p:grpSpPr>
        <p:cxnSp>
          <p:nvCxnSpPr>
            <p:cNvPr id="98" name="Connecteur droit avec flèche 97">
              <a:extLst>
                <a:ext uri="{FF2B5EF4-FFF2-40B4-BE49-F238E27FC236}">
                  <a16:creationId xmlns:a16="http://schemas.microsoft.com/office/drawing/2014/main" id="{750B0648-A7BE-4502-88FE-A7AB8FA1F0BF}"/>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98">
              <a:extLst>
                <a:ext uri="{FF2B5EF4-FFF2-40B4-BE49-F238E27FC236}">
                  <a16:creationId xmlns:a16="http://schemas.microsoft.com/office/drawing/2014/main" id="{7E9578FB-04BF-4B85-871C-6AA0DA0872C6}"/>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a:extLst>
                <a:ext uri="{FF2B5EF4-FFF2-40B4-BE49-F238E27FC236}">
                  <a16:creationId xmlns:a16="http://schemas.microsoft.com/office/drawing/2014/main" id="{3338EC08-DBB3-4B0B-B367-27A2BD31E27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2" name="Connecteur droit avec flèche 101">
            <a:extLst>
              <a:ext uri="{FF2B5EF4-FFF2-40B4-BE49-F238E27FC236}">
                <a16:creationId xmlns:a16="http://schemas.microsoft.com/office/drawing/2014/main" id="{8B0096A0-8F33-492B-8F54-FB3C22476C42}"/>
              </a:ext>
            </a:extLst>
          </p:cNvPr>
          <p:cNvCxnSpPr/>
          <p:nvPr/>
        </p:nvCxnSpPr>
        <p:spPr>
          <a:xfrm flipH="1">
            <a:off x="8963148" y="4874813"/>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5" name="Groupe 104">
            <a:extLst>
              <a:ext uri="{FF2B5EF4-FFF2-40B4-BE49-F238E27FC236}">
                <a16:creationId xmlns:a16="http://schemas.microsoft.com/office/drawing/2014/main" id="{CE29C778-3883-4DE6-B2E3-1C58D5F5A2E8}"/>
              </a:ext>
            </a:extLst>
          </p:cNvPr>
          <p:cNvGrpSpPr/>
          <p:nvPr/>
        </p:nvGrpSpPr>
        <p:grpSpPr>
          <a:xfrm flipH="1">
            <a:off x="4478877" y="4710173"/>
            <a:ext cx="325120" cy="327375"/>
            <a:chOff x="1454260" y="4605708"/>
            <a:chExt cx="325120" cy="327375"/>
          </a:xfrm>
        </p:grpSpPr>
        <p:cxnSp>
          <p:nvCxnSpPr>
            <p:cNvPr id="106" name="Connecteur droit avec flèche 105">
              <a:extLst>
                <a:ext uri="{FF2B5EF4-FFF2-40B4-BE49-F238E27FC236}">
                  <a16:creationId xmlns:a16="http://schemas.microsoft.com/office/drawing/2014/main" id="{F87922D3-AB8A-4E69-8A9A-81EEB8FD016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eur droit avec flèche 106">
              <a:extLst>
                <a:ext uri="{FF2B5EF4-FFF2-40B4-BE49-F238E27FC236}">
                  <a16:creationId xmlns:a16="http://schemas.microsoft.com/office/drawing/2014/main" id="{40E5775B-9E1F-4B66-BA31-BC83F202D7DB}"/>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a:extLst>
                <a:ext uri="{FF2B5EF4-FFF2-40B4-BE49-F238E27FC236}">
                  <a16:creationId xmlns:a16="http://schemas.microsoft.com/office/drawing/2014/main" id="{DFFF9518-00A5-4327-8DB7-CA8AC54F0B0C}"/>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e 108">
            <a:extLst>
              <a:ext uri="{FF2B5EF4-FFF2-40B4-BE49-F238E27FC236}">
                <a16:creationId xmlns:a16="http://schemas.microsoft.com/office/drawing/2014/main" id="{5D106B36-B624-487F-B97A-AD104589D81F}"/>
              </a:ext>
            </a:extLst>
          </p:cNvPr>
          <p:cNvGrpSpPr/>
          <p:nvPr/>
        </p:nvGrpSpPr>
        <p:grpSpPr>
          <a:xfrm flipH="1">
            <a:off x="2237914" y="4720348"/>
            <a:ext cx="325120" cy="327375"/>
            <a:chOff x="1454260" y="4605708"/>
            <a:chExt cx="325120" cy="327375"/>
          </a:xfrm>
        </p:grpSpPr>
        <p:cxnSp>
          <p:nvCxnSpPr>
            <p:cNvPr id="110" name="Connecteur droit avec flèche 109">
              <a:extLst>
                <a:ext uri="{FF2B5EF4-FFF2-40B4-BE49-F238E27FC236}">
                  <a16:creationId xmlns:a16="http://schemas.microsoft.com/office/drawing/2014/main" id="{23608131-F19E-4789-8C7F-D9324D1C5FD7}"/>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eur droit avec flèche 110">
              <a:extLst>
                <a:ext uri="{FF2B5EF4-FFF2-40B4-BE49-F238E27FC236}">
                  <a16:creationId xmlns:a16="http://schemas.microsoft.com/office/drawing/2014/main" id="{699530A0-A7BE-4162-A7B4-570A3A062E57}"/>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droit avec flèche 111">
              <a:extLst>
                <a:ext uri="{FF2B5EF4-FFF2-40B4-BE49-F238E27FC236}">
                  <a16:creationId xmlns:a16="http://schemas.microsoft.com/office/drawing/2014/main" id="{5908DCBE-337F-4CBB-8B1C-A4C2321A5F90}"/>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e 112">
            <a:extLst>
              <a:ext uri="{FF2B5EF4-FFF2-40B4-BE49-F238E27FC236}">
                <a16:creationId xmlns:a16="http://schemas.microsoft.com/office/drawing/2014/main" id="{E79E8860-8AA9-40AC-9D86-6CC3D8930E05}"/>
              </a:ext>
            </a:extLst>
          </p:cNvPr>
          <p:cNvGrpSpPr/>
          <p:nvPr/>
        </p:nvGrpSpPr>
        <p:grpSpPr>
          <a:xfrm flipH="1">
            <a:off x="11211453" y="4722661"/>
            <a:ext cx="325120" cy="327375"/>
            <a:chOff x="1454260" y="4605708"/>
            <a:chExt cx="325120" cy="327375"/>
          </a:xfrm>
        </p:grpSpPr>
        <p:cxnSp>
          <p:nvCxnSpPr>
            <p:cNvPr id="114" name="Connecteur droit avec flèche 113">
              <a:extLst>
                <a:ext uri="{FF2B5EF4-FFF2-40B4-BE49-F238E27FC236}">
                  <a16:creationId xmlns:a16="http://schemas.microsoft.com/office/drawing/2014/main" id="{EB5FBF91-027F-41BD-8FF7-DD838091D0E9}"/>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E9B0DDF5-12B9-41D3-855F-E51AB1A17444}"/>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Connecteur droit avec flèche 115">
              <a:extLst>
                <a:ext uri="{FF2B5EF4-FFF2-40B4-BE49-F238E27FC236}">
                  <a16:creationId xmlns:a16="http://schemas.microsoft.com/office/drawing/2014/main" id="{95D01FC1-1440-4A42-B827-D2F0E11F09EB}"/>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e 116">
            <a:extLst>
              <a:ext uri="{FF2B5EF4-FFF2-40B4-BE49-F238E27FC236}">
                <a16:creationId xmlns:a16="http://schemas.microsoft.com/office/drawing/2014/main" id="{AE15854B-DF05-461E-A9F3-A50DB104B530}"/>
              </a:ext>
            </a:extLst>
          </p:cNvPr>
          <p:cNvGrpSpPr/>
          <p:nvPr/>
        </p:nvGrpSpPr>
        <p:grpSpPr>
          <a:xfrm>
            <a:off x="7227868" y="4100813"/>
            <a:ext cx="1548000" cy="1548000"/>
            <a:chOff x="979325" y="2706120"/>
            <a:chExt cx="1548000" cy="1548000"/>
          </a:xfrm>
        </p:grpSpPr>
        <p:pic>
          <p:nvPicPr>
            <p:cNvPr id="118" name="Image 117">
              <a:extLst>
                <a:ext uri="{FF2B5EF4-FFF2-40B4-BE49-F238E27FC236}">
                  <a16:creationId xmlns:a16="http://schemas.microsoft.com/office/drawing/2014/main" id="{D1F1BDD2-E6C8-4181-872E-1ACF4AC341F2}"/>
                </a:ext>
              </a:extLst>
            </p:cNvPr>
            <p:cNvPicPr>
              <a:picLocks noChangeAspect="1"/>
            </p:cNvPicPr>
            <p:nvPr/>
          </p:nvPicPr>
          <p:blipFill>
            <a:blip r:embed="rId7"/>
            <a:stretch>
              <a:fillRect/>
            </a:stretch>
          </p:blipFill>
          <p:spPr>
            <a:xfrm>
              <a:off x="979325" y="2706120"/>
              <a:ext cx="1548000" cy="1548000"/>
            </a:xfrm>
            <a:prstGeom prst="rect">
              <a:avLst/>
            </a:prstGeom>
          </p:spPr>
        </p:pic>
        <p:cxnSp>
          <p:nvCxnSpPr>
            <p:cNvPr id="119" name="Connecteur droit 118">
              <a:extLst>
                <a:ext uri="{FF2B5EF4-FFF2-40B4-BE49-F238E27FC236}">
                  <a16:creationId xmlns:a16="http://schemas.microsoft.com/office/drawing/2014/main" id="{6426AAAA-20EF-4E02-9354-FF0E886BA523}"/>
                </a:ext>
              </a:extLst>
            </p:cNvPr>
            <p:cNvCxnSpPr>
              <a:cxnSpLocks/>
            </p:cNvCxnSpPr>
            <p:nvPr/>
          </p:nvCxnSpPr>
          <p:spPr>
            <a:xfrm>
              <a:off x="1760220" y="3238500"/>
              <a:ext cx="5562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0" name="Connecteur droit 119">
              <a:extLst>
                <a:ext uri="{FF2B5EF4-FFF2-40B4-BE49-F238E27FC236}">
                  <a16:creationId xmlns:a16="http://schemas.microsoft.com/office/drawing/2014/main" id="{7F1F623B-6E51-4749-B796-B1F233FE0E37}"/>
                </a:ext>
              </a:extLst>
            </p:cNvPr>
            <p:cNvCxnSpPr>
              <a:cxnSpLocks/>
            </p:cNvCxnSpPr>
            <p:nvPr/>
          </p:nvCxnSpPr>
          <p:spPr>
            <a:xfrm>
              <a:off x="1513840" y="3759200"/>
              <a:ext cx="5422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Connecteur droit 120">
              <a:extLst>
                <a:ext uri="{FF2B5EF4-FFF2-40B4-BE49-F238E27FC236}">
                  <a16:creationId xmlns:a16="http://schemas.microsoft.com/office/drawing/2014/main" id="{371CC1AB-9699-4745-A936-B595B0FD332A}"/>
                </a:ext>
              </a:extLst>
            </p:cNvPr>
            <p:cNvCxnSpPr>
              <a:cxnSpLocks/>
            </p:cNvCxnSpPr>
            <p:nvPr/>
          </p:nvCxnSpPr>
          <p:spPr>
            <a:xfrm>
              <a:off x="1513840" y="3360420"/>
              <a:ext cx="2514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Connecteur droit 121">
              <a:extLst>
                <a:ext uri="{FF2B5EF4-FFF2-40B4-BE49-F238E27FC236}">
                  <a16:creationId xmlns:a16="http://schemas.microsoft.com/office/drawing/2014/main" id="{D6333D22-8683-43E4-BEA6-E5B3CBF9BC7F}"/>
                </a:ext>
              </a:extLst>
            </p:cNvPr>
            <p:cNvCxnSpPr>
              <a:cxnSpLocks/>
            </p:cNvCxnSpPr>
            <p:nvPr/>
          </p:nvCxnSpPr>
          <p:spPr>
            <a:xfrm>
              <a:off x="2044700" y="3637280"/>
              <a:ext cx="1308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Connecteur droit 122">
              <a:extLst>
                <a:ext uri="{FF2B5EF4-FFF2-40B4-BE49-F238E27FC236}">
                  <a16:creationId xmlns:a16="http://schemas.microsoft.com/office/drawing/2014/main" id="{AF464373-D0B9-4953-B27D-5A3C61590B28}"/>
                </a:ext>
              </a:extLst>
            </p:cNvPr>
            <p:cNvCxnSpPr>
              <a:cxnSpLocks/>
            </p:cNvCxnSpPr>
            <p:nvPr/>
          </p:nvCxnSpPr>
          <p:spPr>
            <a:xfrm>
              <a:off x="2162810" y="3510280"/>
              <a:ext cx="15367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Connecteur droit 123">
              <a:extLst>
                <a:ext uri="{FF2B5EF4-FFF2-40B4-BE49-F238E27FC236}">
                  <a16:creationId xmlns:a16="http://schemas.microsoft.com/office/drawing/2014/main" id="{268988F3-51DE-4E5B-B857-49AFB2C52A62}"/>
                </a:ext>
              </a:extLst>
            </p:cNvPr>
            <p:cNvCxnSpPr>
              <a:cxnSpLocks/>
            </p:cNvCxnSpPr>
            <p:nvPr/>
          </p:nvCxnSpPr>
          <p:spPr>
            <a:xfrm>
              <a:off x="1402080" y="3637280"/>
              <a:ext cx="11176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Connecteur droit 124">
              <a:extLst>
                <a:ext uri="{FF2B5EF4-FFF2-40B4-BE49-F238E27FC236}">
                  <a16:creationId xmlns:a16="http://schemas.microsoft.com/office/drawing/2014/main" id="{B747E50D-DBC5-4C06-BFA6-90BD7D5B41FC}"/>
                </a:ext>
              </a:extLst>
            </p:cNvPr>
            <p:cNvCxnSpPr>
              <a:cxnSpLocks/>
            </p:cNvCxnSpPr>
            <p:nvPr/>
          </p:nvCxnSpPr>
          <p:spPr>
            <a:xfrm flipV="1">
              <a:off x="1402080" y="3502660"/>
              <a:ext cx="111760" cy="254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Connecteur droit 125">
              <a:extLst>
                <a:ext uri="{FF2B5EF4-FFF2-40B4-BE49-F238E27FC236}">
                  <a16:creationId xmlns:a16="http://schemas.microsoft.com/office/drawing/2014/main" id="{92050B0B-248B-4F21-9480-F068AF5ED35B}"/>
                </a:ext>
              </a:extLst>
            </p:cNvPr>
            <p:cNvCxnSpPr>
              <a:cxnSpLocks/>
            </p:cNvCxnSpPr>
            <p:nvPr/>
          </p:nvCxnSpPr>
          <p:spPr>
            <a:xfrm>
              <a:off x="1402080" y="35052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Connecteur droit 126">
              <a:extLst>
                <a:ext uri="{FF2B5EF4-FFF2-40B4-BE49-F238E27FC236}">
                  <a16:creationId xmlns:a16="http://schemas.microsoft.com/office/drawing/2014/main" id="{95199601-D45D-4176-AA9F-A2225291CBAF}"/>
                </a:ext>
              </a:extLst>
            </p:cNvPr>
            <p:cNvCxnSpPr>
              <a:cxnSpLocks/>
            </p:cNvCxnSpPr>
            <p:nvPr/>
          </p:nvCxnSpPr>
          <p:spPr>
            <a:xfrm>
              <a:off x="1518920" y="362966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Connecteur droit 127">
              <a:extLst>
                <a:ext uri="{FF2B5EF4-FFF2-40B4-BE49-F238E27FC236}">
                  <a16:creationId xmlns:a16="http://schemas.microsoft.com/office/drawing/2014/main" id="{16BBCC67-F5E1-4B90-9BC9-81BD507DB243}"/>
                </a:ext>
              </a:extLst>
            </p:cNvPr>
            <p:cNvCxnSpPr>
              <a:cxnSpLocks/>
            </p:cNvCxnSpPr>
            <p:nvPr/>
          </p:nvCxnSpPr>
          <p:spPr>
            <a:xfrm>
              <a:off x="1513840" y="33705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9" name="Connecteur droit 128">
              <a:extLst>
                <a:ext uri="{FF2B5EF4-FFF2-40B4-BE49-F238E27FC236}">
                  <a16:creationId xmlns:a16="http://schemas.microsoft.com/office/drawing/2014/main" id="{C7174F94-9228-47C0-B4EE-85357976B396}"/>
                </a:ext>
              </a:extLst>
            </p:cNvPr>
            <p:cNvCxnSpPr>
              <a:cxnSpLocks/>
            </p:cNvCxnSpPr>
            <p:nvPr/>
          </p:nvCxnSpPr>
          <p:spPr>
            <a:xfrm>
              <a:off x="2044700" y="3637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0" name="Connecteur droit 129">
              <a:extLst>
                <a:ext uri="{FF2B5EF4-FFF2-40B4-BE49-F238E27FC236}">
                  <a16:creationId xmlns:a16="http://schemas.microsoft.com/office/drawing/2014/main" id="{E395BD30-633C-4CAA-8C5A-665D16C75858}"/>
                </a:ext>
              </a:extLst>
            </p:cNvPr>
            <p:cNvCxnSpPr>
              <a:cxnSpLocks/>
            </p:cNvCxnSpPr>
            <p:nvPr/>
          </p:nvCxnSpPr>
          <p:spPr>
            <a:xfrm>
              <a:off x="2162810" y="351028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1" name="Connecteur droit 130">
              <a:extLst>
                <a:ext uri="{FF2B5EF4-FFF2-40B4-BE49-F238E27FC236}">
                  <a16:creationId xmlns:a16="http://schemas.microsoft.com/office/drawing/2014/main" id="{6ACB3FA7-8C47-4E1F-BB5F-5516F7A06613}"/>
                </a:ext>
              </a:extLst>
            </p:cNvPr>
            <p:cNvCxnSpPr>
              <a:cxnSpLocks/>
            </p:cNvCxnSpPr>
            <p:nvPr/>
          </p:nvCxnSpPr>
          <p:spPr>
            <a:xfrm>
              <a:off x="1767840" y="3238500"/>
              <a:ext cx="0" cy="1320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2" name="Connecteur droit 131">
              <a:extLst>
                <a:ext uri="{FF2B5EF4-FFF2-40B4-BE49-F238E27FC236}">
                  <a16:creationId xmlns:a16="http://schemas.microsoft.com/office/drawing/2014/main" id="{D501A8CB-219F-4C63-855B-75F3F242FF59}"/>
                </a:ext>
              </a:extLst>
            </p:cNvPr>
            <p:cNvCxnSpPr>
              <a:cxnSpLocks/>
            </p:cNvCxnSpPr>
            <p:nvPr/>
          </p:nvCxnSpPr>
          <p:spPr>
            <a:xfrm>
              <a:off x="2316480" y="3238500"/>
              <a:ext cx="0" cy="27178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33" name="Graphique 132" descr="Ciseaux">
            <a:extLst>
              <a:ext uri="{FF2B5EF4-FFF2-40B4-BE49-F238E27FC236}">
                <a16:creationId xmlns:a16="http://schemas.microsoft.com/office/drawing/2014/main" id="{3CDD1E9A-EDD3-44BC-8A00-7F1D26FBD4D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232830">
            <a:off x="8028610" y="4792015"/>
            <a:ext cx="1127732" cy="1127732"/>
          </a:xfrm>
          <a:prstGeom prst="rect">
            <a:avLst/>
          </a:prstGeom>
        </p:spPr>
      </p:pic>
      <p:sp>
        <p:nvSpPr>
          <p:cNvPr id="2" name="ZoneTexte 1">
            <a:extLst>
              <a:ext uri="{FF2B5EF4-FFF2-40B4-BE49-F238E27FC236}">
                <a16:creationId xmlns:a16="http://schemas.microsoft.com/office/drawing/2014/main" id="{142DFD4A-2203-46CD-B708-5691957856A4}"/>
              </a:ext>
            </a:extLst>
          </p:cNvPr>
          <p:cNvSpPr txBox="1"/>
          <p:nvPr/>
        </p:nvSpPr>
        <p:spPr>
          <a:xfrm>
            <a:off x="7017755" y="5786613"/>
            <a:ext cx="2147610" cy="369332"/>
          </a:xfrm>
          <a:prstGeom prst="rect">
            <a:avLst/>
          </a:prstGeom>
          <a:noFill/>
        </p:spPr>
        <p:txBody>
          <a:bodyPr wrap="square" rtlCol="0">
            <a:spAutoFit/>
          </a:bodyPr>
          <a:lstStyle/>
          <a:p>
            <a:pPr algn="ctr"/>
            <a:r>
              <a:rPr lang="fr-CH" dirty="0" err="1">
                <a:solidFill>
                  <a:srgbClr val="7030A0"/>
                </a:solidFill>
                <a:latin typeface="+mj-lt"/>
              </a:rPr>
              <a:t>Clipping</a:t>
            </a:r>
            <a:endParaRPr lang="fr-CH" dirty="0">
              <a:solidFill>
                <a:srgbClr val="7030A0"/>
              </a:solidFill>
              <a:latin typeface="+mj-lt"/>
            </a:endParaRPr>
          </a:p>
        </p:txBody>
      </p:sp>
      <p:grpSp>
        <p:nvGrpSpPr>
          <p:cNvPr id="135" name="Groupe 134">
            <a:extLst>
              <a:ext uri="{FF2B5EF4-FFF2-40B4-BE49-F238E27FC236}">
                <a16:creationId xmlns:a16="http://schemas.microsoft.com/office/drawing/2014/main" id="{A18A55BC-C435-433E-9FC3-6B200D887384}"/>
              </a:ext>
            </a:extLst>
          </p:cNvPr>
          <p:cNvGrpSpPr/>
          <p:nvPr/>
        </p:nvGrpSpPr>
        <p:grpSpPr>
          <a:xfrm flipH="1">
            <a:off x="6712587" y="4691281"/>
            <a:ext cx="325120" cy="327375"/>
            <a:chOff x="1454260" y="4605708"/>
            <a:chExt cx="325120" cy="327375"/>
          </a:xfrm>
        </p:grpSpPr>
        <p:cxnSp>
          <p:nvCxnSpPr>
            <p:cNvPr id="136" name="Connecteur droit avec flèche 135">
              <a:extLst>
                <a:ext uri="{FF2B5EF4-FFF2-40B4-BE49-F238E27FC236}">
                  <a16:creationId xmlns:a16="http://schemas.microsoft.com/office/drawing/2014/main" id="{4A35015A-2E83-48B6-850D-AEBAE655C4F5}"/>
                </a:ext>
              </a:extLst>
            </p:cNvPr>
            <p:cNvCxnSpPr/>
            <p:nvPr/>
          </p:nvCxnSpPr>
          <p:spPr>
            <a:xfrm>
              <a:off x="1454260" y="4772092"/>
              <a:ext cx="325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a:extLst>
                <a:ext uri="{FF2B5EF4-FFF2-40B4-BE49-F238E27FC236}">
                  <a16:creationId xmlns:a16="http://schemas.microsoft.com/office/drawing/2014/main" id="{AB97D817-7F8E-4AC9-99EF-124233B68C48}"/>
                </a:ext>
              </a:extLst>
            </p:cNvPr>
            <p:cNvCxnSpPr>
              <a:cxnSpLocks/>
            </p:cNvCxnSpPr>
            <p:nvPr/>
          </p:nvCxnSpPr>
          <p:spPr>
            <a:xfrm flipV="1">
              <a:off x="1466210" y="4605708"/>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necteur droit avec flèche 137">
              <a:extLst>
                <a:ext uri="{FF2B5EF4-FFF2-40B4-BE49-F238E27FC236}">
                  <a16:creationId xmlns:a16="http://schemas.microsoft.com/office/drawing/2014/main" id="{5B1A95B0-51A4-4F56-BF80-DEEEFB90F733}"/>
                </a:ext>
              </a:extLst>
            </p:cNvPr>
            <p:cNvCxnSpPr>
              <a:cxnSpLocks/>
            </p:cNvCxnSpPr>
            <p:nvPr/>
          </p:nvCxnSpPr>
          <p:spPr>
            <a:xfrm>
              <a:off x="1458368" y="4786343"/>
              <a:ext cx="301220" cy="1467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667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Problem</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a:t>
            </a:fld>
            <a:endParaRPr lang="fr-FR"/>
          </a:p>
        </p:txBody>
      </p:sp>
      <p:sp>
        <p:nvSpPr>
          <p:cNvPr id="3" name="Espace réservé du contenu 2">
            <a:extLst>
              <a:ext uri="{FF2B5EF4-FFF2-40B4-BE49-F238E27FC236}">
                <a16:creationId xmlns:a16="http://schemas.microsoft.com/office/drawing/2014/main" id="{48D966C8-DCB4-4DA1-B53E-3609B2B7FDA8}"/>
              </a:ext>
            </a:extLst>
          </p:cNvPr>
          <p:cNvSpPr txBox="1">
            <a:spLocks/>
          </p:cNvSpPr>
          <p:nvPr/>
        </p:nvSpPr>
        <p:spPr>
          <a:xfrm>
            <a:off x="3431857" y="2204448"/>
            <a:ext cx="6730238" cy="7946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 GLSL, there are no real data structures to easily get the attributes of a primitive (matrices, vectors, …)</a:t>
            </a:r>
          </a:p>
        </p:txBody>
      </p:sp>
      <p:sp>
        <p:nvSpPr>
          <p:cNvPr id="7" name="Espace réservé du contenu 2">
            <a:extLst>
              <a:ext uri="{FF2B5EF4-FFF2-40B4-BE49-F238E27FC236}">
                <a16:creationId xmlns:a16="http://schemas.microsoft.com/office/drawing/2014/main" id="{E92B0A78-D0B4-4421-8ADE-AEB00EA1BFD8}"/>
              </a:ext>
            </a:extLst>
          </p:cNvPr>
          <p:cNvSpPr txBox="1">
            <a:spLocks/>
          </p:cNvSpPr>
          <p:nvPr/>
        </p:nvSpPr>
        <p:spPr>
          <a:xfrm>
            <a:off x="3431857" y="3465746"/>
            <a:ext cx="6497656" cy="7946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The construction of shaders is very repetitive which implies a lot of copy and paste</a:t>
            </a:r>
          </a:p>
        </p:txBody>
      </p:sp>
      <p:sp>
        <p:nvSpPr>
          <p:cNvPr id="9" name="Espace réservé du contenu 2">
            <a:extLst>
              <a:ext uri="{FF2B5EF4-FFF2-40B4-BE49-F238E27FC236}">
                <a16:creationId xmlns:a16="http://schemas.microsoft.com/office/drawing/2014/main" id="{DC00457F-5526-43B2-B7F0-CA5A7CCC90D8}"/>
              </a:ext>
            </a:extLst>
          </p:cNvPr>
          <p:cNvSpPr txBox="1">
            <a:spLocks/>
          </p:cNvSpPr>
          <p:nvPr/>
        </p:nvSpPr>
        <p:spPr>
          <a:xfrm>
            <a:off x="3431857" y="4727044"/>
            <a:ext cx="6497656" cy="7946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Must reduce the data sent in the PCI to avoid multiple synchronizations between CPU &amp; GPU</a:t>
            </a:r>
          </a:p>
        </p:txBody>
      </p:sp>
      <p:grpSp>
        <p:nvGrpSpPr>
          <p:cNvPr id="14" name="Groupe 13">
            <a:extLst>
              <a:ext uri="{FF2B5EF4-FFF2-40B4-BE49-F238E27FC236}">
                <a16:creationId xmlns:a16="http://schemas.microsoft.com/office/drawing/2014/main" id="{56D45DA1-FC38-46CA-A1CB-792A6FF02A17}"/>
              </a:ext>
            </a:extLst>
          </p:cNvPr>
          <p:cNvGrpSpPr/>
          <p:nvPr/>
        </p:nvGrpSpPr>
        <p:grpSpPr>
          <a:xfrm>
            <a:off x="1923121" y="2132604"/>
            <a:ext cx="966087" cy="988956"/>
            <a:chOff x="1715731" y="2178450"/>
            <a:chExt cx="966087" cy="988956"/>
          </a:xfrm>
        </p:grpSpPr>
        <p:pic>
          <p:nvPicPr>
            <p:cNvPr id="11" name="Image 10">
              <a:extLst>
                <a:ext uri="{FF2B5EF4-FFF2-40B4-BE49-F238E27FC236}">
                  <a16:creationId xmlns:a16="http://schemas.microsoft.com/office/drawing/2014/main" id="{5FB309CB-7EA3-4ADE-AF62-2A5979707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731" y="2178450"/>
              <a:ext cx="798138" cy="798138"/>
            </a:xfrm>
            <a:prstGeom prst="rect">
              <a:avLst/>
            </a:prstGeom>
          </p:spPr>
        </p:pic>
        <p:pic>
          <p:nvPicPr>
            <p:cNvPr id="13" name="Graphique 12" descr="Fermer">
              <a:extLst>
                <a:ext uri="{FF2B5EF4-FFF2-40B4-BE49-F238E27FC236}">
                  <a16:creationId xmlns:a16="http://schemas.microsoft.com/office/drawing/2014/main" id="{59E3C645-215D-4EB0-8174-5C26DDDC912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23836" y="2509424"/>
              <a:ext cx="657982" cy="657982"/>
            </a:xfrm>
            <a:prstGeom prst="rect">
              <a:avLst/>
            </a:prstGeom>
          </p:spPr>
        </p:pic>
      </p:grpSp>
      <p:pic>
        <p:nvPicPr>
          <p:cNvPr id="16" name="Image 15" descr="Une image contenant chemise&#10;&#10;Description générée automatiquement">
            <a:extLst>
              <a:ext uri="{FF2B5EF4-FFF2-40B4-BE49-F238E27FC236}">
                <a16:creationId xmlns:a16="http://schemas.microsoft.com/office/drawing/2014/main" id="{54E75529-1699-42BA-B390-8F6A4B7F58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0669" y="3121560"/>
            <a:ext cx="1483042" cy="1483042"/>
          </a:xfrm>
          <a:prstGeom prst="rect">
            <a:avLst/>
          </a:prstGeom>
        </p:spPr>
      </p:pic>
      <p:pic>
        <p:nvPicPr>
          <p:cNvPr id="18" name="Graphique 17" descr="Chronomètre">
            <a:extLst>
              <a:ext uri="{FF2B5EF4-FFF2-40B4-BE49-F238E27FC236}">
                <a16:creationId xmlns:a16="http://schemas.microsoft.com/office/drawing/2014/main" id="{708516D8-3B29-45BF-80F8-3D0E4CE3F1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64990" y="4667179"/>
            <a:ext cx="914400" cy="914400"/>
          </a:xfrm>
          <a:prstGeom prst="rect">
            <a:avLst/>
          </a:prstGeom>
        </p:spPr>
      </p:pic>
    </p:spTree>
    <p:extLst>
      <p:ext uri="{BB962C8B-B14F-4D97-AF65-F5344CB8AC3E}">
        <p14:creationId xmlns:p14="http://schemas.microsoft.com/office/powerpoint/2010/main" val="35541617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656187E5-E7DF-43E6-BF64-A8FCBDEF03A6}"/>
              </a:ext>
            </a:extLst>
          </p:cNvPr>
          <p:cNvSpPr txBox="1">
            <a:spLocks/>
          </p:cNvSpPr>
          <p:nvPr/>
        </p:nvSpPr>
        <p:spPr>
          <a:xfrm>
            <a:off x="1183456" y="4395508"/>
            <a:ext cx="9825087" cy="5454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err="1">
                <a:solidFill>
                  <a:schemeClr val="tx1">
                    <a:lumMod val="65000"/>
                    <a:lumOff val="35000"/>
                  </a:schemeClr>
                </a:solidFill>
                <a:latin typeface="+mj-lt"/>
              </a:rPr>
              <a:t>output_data</a:t>
            </a:r>
            <a:r>
              <a:rPr lang="en-US" sz="2400" i="1" dirty="0">
                <a:solidFill>
                  <a:schemeClr val="tx1">
                    <a:lumMod val="65000"/>
                    <a:lumOff val="35000"/>
                  </a:schemeClr>
                </a:solidFill>
                <a:latin typeface="+mj-lt"/>
              </a:rPr>
              <a:t> </a:t>
            </a:r>
            <a:r>
              <a:rPr lang="en-US" dirty="0">
                <a:solidFill>
                  <a:schemeClr val="tx1">
                    <a:lumMod val="65000"/>
                    <a:lumOff val="35000"/>
                  </a:schemeClr>
                </a:solidFill>
                <a:latin typeface="+mj-lt"/>
              </a:rPr>
              <a:t>= (</a:t>
            </a:r>
            <a:r>
              <a:rPr lang="en-US" dirty="0" err="1">
                <a:solidFill>
                  <a:srgbClr val="7030A0"/>
                </a:solidFill>
                <a:latin typeface="+mj-lt"/>
              </a:rPr>
              <a:t>cb</a:t>
            </a:r>
            <a:r>
              <a:rPr lang="en-US" dirty="0">
                <a:solidFill>
                  <a:srgbClr val="7030A0"/>
                </a:solidFill>
                <a:latin typeface="+mj-lt"/>
              </a:rPr>
              <a:t>   at   </a:t>
            </a:r>
            <a:r>
              <a:rPr lang="en-US" b="1" dirty="0">
                <a:solidFill>
                  <a:srgbClr val="00B0F0"/>
                </a:solidFill>
                <a:latin typeface="+mj-lt"/>
              </a:rPr>
              <a:t>fs</a:t>
            </a:r>
            <a:r>
              <a:rPr lang="en-US" b="1" dirty="0">
                <a:solidFill>
                  <a:srgbClr val="0070C0"/>
                </a:solidFill>
                <a:latin typeface="+mj-lt"/>
              </a:rPr>
              <a:t> </a:t>
            </a:r>
            <a:r>
              <a:rPr lang="en-US" dirty="0">
                <a:solidFill>
                  <a:schemeClr val="tx1">
                    <a:lumMod val="65000"/>
                    <a:lumOff val="35000"/>
                  </a:schemeClr>
                </a:solidFill>
                <a:latin typeface="+mj-lt"/>
              </a:rPr>
              <a:t>  </a:t>
            </a:r>
            <a:r>
              <a:rPr lang="en-US" dirty="0">
                <a:solidFill>
                  <a:srgbClr val="7030A0"/>
                </a:solidFill>
                <a:latin typeface="+mj-lt"/>
              </a:rPr>
              <a:t>c   r   t   pa   </a:t>
            </a:r>
            <a:r>
              <a:rPr lang="en-US" b="1" dirty="0">
                <a:solidFill>
                  <a:srgbClr val="00B050"/>
                </a:solidFill>
                <a:latin typeface="+mj-lt"/>
              </a:rPr>
              <a:t>vs</a:t>
            </a:r>
            <a:r>
              <a:rPr lang="en-US" dirty="0">
                <a:solidFill>
                  <a:schemeClr val="tx1">
                    <a:lumMod val="65000"/>
                    <a:lumOff val="35000"/>
                  </a:schemeClr>
                </a:solidFill>
                <a:latin typeface="+mj-lt"/>
              </a:rPr>
              <a:t>)</a:t>
            </a:r>
            <a:r>
              <a:rPr lang="en-US" sz="2800" i="1" dirty="0">
                <a:solidFill>
                  <a:schemeClr val="tx1">
                    <a:lumMod val="65000"/>
                    <a:lumOff val="35000"/>
                  </a:schemeClr>
                </a:solidFill>
                <a:latin typeface="+mj-lt"/>
              </a:rPr>
              <a:t> (</a:t>
            </a:r>
            <a:r>
              <a:rPr lang="en-US" sz="2400" i="1" dirty="0" err="1">
                <a:solidFill>
                  <a:schemeClr val="tx1">
                    <a:lumMod val="65000"/>
                    <a:lumOff val="35000"/>
                  </a:schemeClr>
                </a:solidFill>
                <a:latin typeface="+mj-lt"/>
              </a:rPr>
              <a:t>input_data</a:t>
            </a:r>
            <a:r>
              <a:rPr lang="en-US" sz="2800" i="1" dirty="0">
                <a:solidFill>
                  <a:schemeClr val="tx1">
                    <a:lumMod val="65000"/>
                    <a:lumOff val="35000"/>
                  </a:schemeClr>
                </a:solidFill>
                <a:latin typeface="+mj-lt"/>
              </a:rPr>
              <a:t>) </a:t>
            </a:r>
            <a:endParaRPr lang="en-US" dirty="0">
              <a:solidFill>
                <a:srgbClr val="7030A0"/>
              </a:solidFill>
              <a:latin typeface="+mj-lt"/>
            </a:endParaRPr>
          </a:p>
        </p:txBody>
      </p:sp>
      <p:pic>
        <p:nvPicPr>
          <p:cNvPr id="16" name="Image 15">
            <a:extLst>
              <a:ext uri="{FF2B5EF4-FFF2-40B4-BE49-F238E27FC236}">
                <a16:creationId xmlns:a16="http://schemas.microsoft.com/office/drawing/2014/main" id="{EF61A211-E626-48C3-9099-AD3B9D5005EE}"/>
              </a:ext>
            </a:extLst>
          </p:cNvPr>
          <p:cNvPicPr>
            <a:picLocks noChangeAspect="1"/>
          </p:cNvPicPr>
          <p:nvPr/>
        </p:nvPicPr>
        <p:blipFill>
          <a:blip r:embed="rId3"/>
          <a:stretch>
            <a:fillRect/>
          </a:stretch>
        </p:blipFill>
        <p:spPr>
          <a:xfrm>
            <a:off x="6563805" y="4470512"/>
            <a:ext cx="200025" cy="314325"/>
          </a:xfrm>
          <a:prstGeom prst="rect">
            <a:avLst/>
          </a:prstGeom>
        </p:spPr>
      </p:pic>
      <p:pic>
        <p:nvPicPr>
          <p:cNvPr id="14" name="Image 13">
            <a:extLst>
              <a:ext uri="{FF2B5EF4-FFF2-40B4-BE49-F238E27FC236}">
                <a16:creationId xmlns:a16="http://schemas.microsoft.com/office/drawing/2014/main" id="{77E7E0E0-7F24-4874-95B5-ADADFE132AB3}"/>
              </a:ext>
            </a:extLst>
          </p:cNvPr>
          <p:cNvPicPr>
            <a:picLocks noChangeAspect="1"/>
          </p:cNvPicPr>
          <p:nvPr/>
        </p:nvPicPr>
        <p:blipFill>
          <a:blip r:embed="rId3"/>
          <a:stretch>
            <a:fillRect/>
          </a:stretch>
        </p:blipFill>
        <p:spPr>
          <a:xfrm>
            <a:off x="6194910" y="4470513"/>
            <a:ext cx="200025" cy="314325"/>
          </a:xfrm>
          <a:prstGeom prst="rect">
            <a:avLst/>
          </a:prstGeom>
        </p:spPr>
      </p:pic>
      <p:pic>
        <p:nvPicPr>
          <p:cNvPr id="12" name="Image 11">
            <a:extLst>
              <a:ext uri="{FF2B5EF4-FFF2-40B4-BE49-F238E27FC236}">
                <a16:creationId xmlns:a16="http://schemas.microsoft.com/office/drawing/2014/main" id="{3A9832BB-87C5-4391-A38A-3D8C3BC596A2}"/>
              </a:ext>
            </a:extLst>
          </p:cNvPr>
          <p:cNvPicPr>
            <a:picLocks noChangeAspect="1"/>
          </p:cNvPicPr>
          <p:nvPr/>
        </p:nvPicPr>
        <p:blipFill>
          <a:blip r:embed="rId3"/>
          <a:stretch>
            <a:fillRect/>
          </a:stretch>
        </p:blipFill>
        <p:spPr>
          <a:xfrm>
            <a:off x="5779972" y="4470512"/>
            <a:ext cx="200025" cy="314325"/>
          </a:xfrm>
          <a:prstGeom prst="rect">
            <a:avLst/>
          </a:prstGeom>
        </p:spPr>
      </p:pic>
      <p:pic>
        <p:nvPicPr>
          <p:cNvPr id="8" name="Image 7">
            <a:extLst>
              <a:ext uri="{FF2B5EF4-FFF2-40B4-BE49-F238E27FC236}">
                <a16:creationId xmlns:a16="http://schemas.microsoft.com/office/drawing/2014/main" id="{D8FFB501-146C-49E1-847E-15ED1516F4F2}"/>
              </a:ext>
            </a:extLst>
          </p:cNvPr>
          <p:cNvPicPr>
            <a:picLocks noChangeAspect="1"/>
          </p:cNvPicPr>
          <p:nvPr/>
        </p:nvPicPr>
        <p:blipFill>
          <a:blip r:embed="rId3"/>
          <a:stretch>
            <a:fillRect/>
          </a:stretch>
        </p:blipFill>
        <p:spPr>
          <a:xfrm>
            <a:off x="5280191" y="4470513"/>
            <a:ext cx="200025" cy="314325"/>
          </a:xfrm>
          <a:prstGeom prst="rect">
            <a:avLst/>
          </a:prstGeom>
        </p:spPr>
      </p:pic>
      <p:pic>
        <p:nvPicPr>
          <p:cNvPr id="7" name="Image 6">
            <a:extLst>
              <a:ext uri="{FF2B5EF4-FFF2-40B4-BE49-F238E27FC236}">
                <a16:creationId xmlns:a16="http://schemas.microsoft.com/office/drawing/2014/main" id="{EEC579BA-03AE-4A27-9E7B-90DC99026C87}"/>
              </a:ext>
            </a:extLst>
          </p:cNvPr>
          <p:cNvPicPr>
            <a:picLocks noChangeAspect="1"/>
          </p:cNvPicPr>
          <p:nvPr/>
        </p:nvPicPr>
        <p:blipFill>
          <a:blip r:embed="rId3"/>
          <a:stretch>
            <a:fillRect/>
          </a:stretch>
        </p:blipFill>
        <p:spPr>
          <a:xfrm>
            <a:off x="4769475" y="4470514"/>
            <a:ext cx="200025" cy="314325"/>
          </a:xfrm>
          <a:prstGeom prst="rect">
            <a:avLst/>
          </a:prstGeom>
        </p:spPr>
      </p:pic>
      <p:pic>
        <p:nvPicPr>
          <p:cNvPr id="3" name="Image 2">
            <a:extLst>
              <a:ext uri="{FF2B5EF4-FFF2-40B4-BE49-F238E27FC236}">
                <a16:creationId xmlns:a16="http://schemas.microsoft.com/office/drawing/2014/main" id="{64481915-21E8-4DB7-84E4-C3CE46082F0E}"/>
              </a:ext>
            </a:extLst>
          </p:cNvPr>
          <p:cNvPicPr>
            <a:picLocks noChangeAspect="1"/>
          </p:cNvPicPr>
          <p:nvPr/>
        </p:nvPicPr>
        <p:blipFill>
          <a:blip r:embed="rId3"/>
          <a:stretch>
            <a:fillRect/>
          </a:stretch>
        </p:blipFill>
        <p:spPr>
          <a:xfrm>
            <a:off x="7460309" y="4447674"/>
            <a:ext cx="229091" cy="36000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50</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Pipeline abstraction</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2678488"/>
            <a:ext cx="7268066" cy="847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can see the pipeline as a function composition</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which can give us:</a:t>
            </a:r>
          </a:p>
        </p:txBody>
      </p:sp>
      <p:pic>
        <p:nvPicPr>
          <p:cNvPr id="18" name="Image 17">
            <a:extLst>
              <a:ext uri="{FF2B5EF4-FFF2-40B4-BE49-F238E27FC236}">
                <a16:creationId xmlns:a16="http://schemas.microsoft.com/office/drawing/2014/main" id="{487E6E12-463F-403E-992A-C1D000B08198}"/>
              </a:ext>
            </a:extLst>
          </p:cNvPr>
          <p:cNvPicPr>
            <a:picLocks noChangeAspect="1"/>
          </p:cNvPicPr>
          <p:nvPr/>
        </p:nvPicPr>
        <p:blipFill>
          <a:blip r:embed="rId3"/>
          <a:stretch>
            <a:fillRect/>
          </a:stretch>
        </p:blipFill>
        <p:spPr>
          <a:xfrm>
            <a:off x="6913851" y="4470514"/>
            <a:ext cx="200025" cy="314325"/>
          </a:xfrm>
          <a:prstGeom prst="rect">
            <a:avLst/>
          </a:prstGeom>
        </p:spPr>
      </p:pic>
      <p:cxnSp>
        <p:nvCxnSpPr>
          <p:cNvPr id="21" name="Connecteur droit avec flèche 20">
            <a:extLst>
              <a:ext uri="{FF2B5EF4-FFF2-40B4-BE49-F238E27FC236}">
                <a16:creationId xmlns:a16="http://schemas.microsoft.com/office/drawing/2014/main" id="{9892E316-9624-4305-89B0-5D14892D8B87}"/>
              </a:ext>
            </a:extLst>
          </p:cNvPr>
          <p:cNvCxnSpPr>
            <a:cxnSpLocks/>
          </p:cNvCxnSpPr>
          <p:nvPr/>
        </p:nvCxnSpPr>
        <p:spPr>
          <a:xfrm flipV="1">
            <a:off x="5308029" y="4976655"/>
            <a:ext cx="189695" cy="4480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171CFAD2-6A96-4C6E-9163-DFC3194F7351}"/>
              </a:ext>
            </a:extLst>
          </p:cNvPr>
          <p:cNvSpPr txBox="1"/>
          <p:nvPr/>
        </p:nvSpPr>
        <p:spPr>
          <a:xfrm>
            <a:off x="3348024" y="5464002"/>
            <a:ext cx="2743189" cy="369332"/>
          </a:xfrm>
          <a:prstGeom prst="rect">
            <a:avLst/>
          </a:prstGeom>
          <a:noFill/>
        </p:spPr>
        <p:txBody>
          <a:bodyPr wrap="square" rtlCol="0">
            <a:spAutoFit/>
          </a:bodyPr>
          <a:lstStyle/>
          <a:p>
            <a:pPr algn="ctr"/>
            <a:r>
              <a:rPr lang="fr-CH" dirty="0">
                <a:solidFill>
                  <a:srgbClr val="00B0F0"/>
                </a:solidFill>
              </a:rPr>
              <a:t>Fragment </a:t>
            </a:r>
            <a:r>
              <a:rPr lang="fr-CH" dirty="0" err="1">
                <a:solidFill>
                  <a:srgbClr val="00B0F0"/>
                </a:solidFill>
              </a:rPr>
              <a:t>Shader</a:t>
            </a:r>
            <a:r>
              <a:rPr lang="fr-CH" dirty="0">
                <a:solidFill>
                  <a:srgbClr val="00B0F0"/>
                </a:solidFill>
              </a:rPr>
              <a:t> </a:t>
            </a:r>
            <a:r>
              <a:rPr lang="fr-CH" dirty="0" err="1">
                <a:solidFill>
                  <a:srgbClr val="00B0F0"/>
                </a:solidFill>
              </a:rPr>
              <a:t>function</a:t>
            </a:r>
            <a:endParaRPr lang="fr-CH" dirty="0">
              <a:solidFill>
                <a:srgbClr val="00B0F0"/>
              </a:solidFill>
            </a:endParaRPr>
          </a:p>
        </p:txBody>
      </p:sp>
      <p:cxnSp>
        <p:nvCxnSpPr>
          <p:cNvPr id="25" name="Connecteur droit avec flèche 24">
            <a:extLst>
              <a:ext uri="{FF2B5EF4-FFF2-40B4-BE49-F238E27FC236}">
                <a16:creationId xmlns:a16="http://schemas.microsoft.com/office/drawing/2014/main" id="{968A51B4-0D88-4C18-B421-FE156E4735EF}"/>
              </a:ext>
            </a:extLst>
          </p:cNvPr>
          <p:cNvCxnSpPr>
            <a:cxnSpLocks/>
          </p:cNvCxnSpPr>
          <p:nvPr/>
        </p:nvCxnSpPr>
        <p:spPr>
          <a:xfrm flipH="1" flipV="1">
            <a:off x="7946797" y="4968905"/>
            <a:ext cx="339364" cy="4506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DBAB68A8-7193-4FD1-B6C7-CF1E8FB67701}"/>
              </a:ext>
            </a:extLst>
          </p:cNvPr>
          <p:cNvSpPr txBox="1"/>
          <p:nvPr/>
        </p:nvSpPr>
        <p:spPr>
          <a:xfrm>
            <a:off x="7403747" y="5480500"/>
            <a:ext cx="2743189" cy="369332"/>
          </a:xfrm>
          <a:prstGeom prst="rect">
            <a:avLst/>
          </a:prstGeom>
          <a:noFill/>
        </p:spPr>
        <p:txBody>
          <a:bodyPr wrap="square" rtlCol="0">
            <a:spAutoFit/>
          </a:bodyPr>
          <a:lstStyle/>
          <a:p>
            <a:pPr algn="ctr"/>
            <a:r>
              <a:rPr lang="fr-CH" dirty="0">
                <a:solidFill>
                  <a:srgbClr val="00B050"/>
                </a:solidFill>
              </a:rPr>
              <a:t>Vertex </a:t>
            </a:r>
            <a:r>
              <a:rPr lang="fr-CH" dirty="0" err="1">
                <a:solidFill>
                  <a:srgbClr val="00B050"/>
                </a:solidFill>
              </a:rPr>
              <a:t>Shader</a:t>
            </a:r>
            <a:r>
              <a:rPr lang="fr-CH" dirty="0">
                <a:solidFill>
                  <a:srgbClr val="00B050"/>
                </a:solidFill>
              </a:rPr>
              <a:t> </a:t>
            </a:r>
            <a:r>
              <a:rPr lang="fr-CH" dirty="0" err="1">
                <a:solidFill>
                  <a:srgbClr val="00B050"/>
                </a:solidFill>
              </a:rPr>
              <a:t>function</a:t>
            </a:r>
            <a:endParaRPr lang="fr-CH" dirty="0">
              <a:solidFill>
                <a:srgbClr val="00B050"/>
              </a:solidFill>
            </a:endParaRPr>
          </a:p>
        </p:txBody>
      </p:sp>
    </p:spTree>
    <p:extLst>
      <p:ext uri="{BB962C8B-B14F-4D97-AF65-F5344CB8AC3E}">
        <p14:creationId xmlns:p14="http://schemas.microsoft.com/office/powerpoint/2010/main" val="175721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656187E5-E7DF-43E6-BF64-A8FCBDEF03A6}"/>
              </a:ext>
            </a:extLst>
          </p:cNvPr>
          <p:cNvSpPr txBox="1">
            <a:spLocks/>
          </p:cNvSpPr>
          <p:nvPr/>
        </p:nvSpPr>
        <p:spPr>
          <a:xfrm>
            <a:off x="1167904" y="4934874"/>
            <a:ext cx="9825087" cy="5454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err="1">
                <a:solidFill>
                  <a:schemeClr val="tx1">
                    <a:lumMod val="65000"/>
                    <a:lumOff val="35000"/>
                  </a:schemeClr>
                </a:solidFill>
                <a:latin typeface="+mj-lt"/>
              </a:rPr>
              <a:t>output_data</a:t>
            </a:r>
            <a:r>
              <a:rPr lang="en-US" sz="2400" i="1" dirty="0">
                <a:solidFill>
                  <a:schemeClr val="tx1">
                    <a:lumMod val="65000"/>
                    <a:lumOff val="35000"/>
                  </a:schemeClr>
                </a:solidFill>
                <a:latin typeface="+mj-lt"/>
              </a:rPr>
              <a:t> </a:t>
            </a:r>
            <a:r>
              <a:rPr lang="en-US" dirty="0">
                <a:solidFill>
                  <a:schemeClr val="tx1">
                    <a:lumMod val="65000"/>
                    <a:lumOff val="35000"/>
                  </a:schemeClr>
                </a:solidFill>
                <a:latin typeface="+mj-lt"/>
              </a:rPr>
              <a:t>= (</a:t>
            </a:r>
            <a:r>
              <a:rPr lang="en-US" dirty="0" err="1">
                <a:solidFill>
                  <a:srgbClr val="7030A0"/>
                </a:solidFill>
                <a:latin typeface="+mj-lt"/>
              </a:rPr>
              <a:t>cb</a:t>
            </a:r>
            <a:r>
              <a:rPr lang="en-US" dirty="0">
                <a:solidFill>
                  <a:srgbClr val="7030A0"/>
                </a:solidFill>
                <a:latin typeface="+mj-lt"/>
              </a:rPr>
              <a:t>   at   </a:t>
            </a:r>
            <a:r>
              <a:rPr lang="en-US" b="1" dirty="0">
                <a:solidFill>
                  <a:srgbClr val="00B0F0"/>
                </a:solidFill>
                <a:latin typeface="+mj-lt"/>
              </a:rPr>
              <a:t>fs</a:t>
            </a:r>
            <a:r>
              <a:rPr lang="en-US" b="1" dirty="0">
                <a:solidFill>
                  <a:srgbClr val="0070C0"/>
                </a:solidFill>
                <a:latin typeface="+mj-lt"/>
              </a:rPr>
              <a:t> </a:t>
            </a:r>
            <a:r>
              <a:rPr lang="en-US" dirty="0">
                <a:solidFill>
                  <a:schemeClr val="tx1">
                    <a:lumMod val="65000"/>
                    <a:lumOff val="35000"/>
                  </a:schemeClr>
                </a:solidFill>
                <a:latin typeface="+mj-lt"/>
              </a:rPr>
              <a:t>  </a:t>
            </a:r>
            <a:r>
              <a:rPr lang="en-US" dirty="0">
                <a:solidFill>
                  <a:srgbClr val="7030A0"/>
                </a:solidFill>
                <a:latin typeface="+mj-lt"/>
              </a:rPr>
              <a:t>c   r   t   pa   </a:t>
            </a:r>
            <a:r>
              <a:rPr lang="en-US" b="1" dirty="0">
                <a:solidFill>
                  <a:srgbClr val="00B050"/>
                </a:solidFill>
                <a:latin typeface="+mj-lt"/>
              </a:rPr>
              <a:t>vs</a:t>
            </a:r>
            <a:r>
              <a:rPr lang="en-US" dirty="0">
                <a:solidFill>
                  <a:schemeClr val="tx1">
                    <a:lumMod val="65000"/>
                    <a:lumOff val="35000"/>
                  </a:schemeClr>
                </a:solidFill>
                <a:latin typeface="+mj-lt"/>
              </a:rPr>
              <a:t>)</a:t>
            </a:r>
            <a:r>
              <a:rPr lang="en-US" sz="2800" i="1" dirty="0">
                <a:solidFill>
                  <a:schemeClr val="tx1">
                    <a:lumMod val="65000"/>
                    <a:lumOff val="35000"/>
                  </a:schemeClr>
                </a:solidFill>
                <a:latin typeface="+mj-lt"/>
              </a:rPr>
              <a:t> (</a:t>
            </a:r>
            <a:r>
              <a:rPr lang="en-US" sz="2400" i="1" dirty="0" err="1">
                <a:solidFill>
                  <a:schemeClr val="tx1">
                    <a:lumMod val="65000"/>
                    <a:lumOff val="35000"/>
                  </a:schemeClr>
                </a:solidFill>
                <a:latin typeface="+mj-lt"/>
              </a:rPr>
              <a:t>input_data</a:t>
            </a:r>
            <a:r>
              <a:rPr lang="en-US" sz="2800" i="1" dirty="0">
                <a:solidFill>
                  <a:schemeClr val="tx1">
                    <a:lumMod val="65000"/>
                    <a:lumOff val="35000"/>
                  </a:schemeClr>
                </a:solidFill>
                <a:latin typeface="+mj-lt"/>
              </a:rPr>
              <a:t>) </a:t>
            </a:r>
            <a:endParaRPr lang="en-US" dirty="0">
              <a:solidFill>
                <a:srgbClr val="7030A0"/>
              </a:solidFill>
              <a:latin typeface="+mj-lt"/>
            </a:endParaRPr>
          </a:p>
        </p:txBody>
      </p:sp>
      <p:pic>
        <p:nvPicPr>
          <p:cNvPr id="16" name="Image 15">
            <a:extLst>
              <a:ext uri="{FF2B5EF4-FFF2-40B4-BE49-F238E27FC236}">
                <a16:creationId xmlns:a16="http://schemas.microsoft.com/office/drawing/2014/main" id="{EF61A211-E626-48C3-9099-AD3B9D5005EE}"/>
              </a:ext>
            </a:extLst>
          </p:cNvPr>
          <p:cNvPicPr>
            <a:picLocks noChangeAspect="1"/>
          </p:cNvPicPr>
          <p:nvPr/>
        </p:nvPicPr>
        <p:blipFill>
          <a:blip r:embed="rId3"/>
          <a:stretch>
            <a:fillRect/>
          </a:stretch>
        </p:blipFill>
        <p:spPr>
          <a:xfrm>
            <a:off x="6548253" y="5009878"/>
            <a:ext cx="200025" cy="314325"/>
          </a:xfrm>
          <a:prstGeom prst="rect">
            <a:avLst/>
          </a:prstGeom>
        </p:spPr>
      </p:pic>
      <p:pic>
        <p:nvPicPr>
          <p:cNvPr id="14" name="Image 13">
            <a:extLst>
              <a:ext uri="{FF2B5EF4-FFF2-40B4-BE49-F238E27FC236}">
                <a16:creationId xmlns:a16="http://schemas.microsoft.com/office/drawing/2014/main" id="{77E7E0E0-7F24-4874-95B5-ADADFE132AB3}"/>
              </a:ext>
            </a:extLst>
          </p:cNvPr>
          <p:cNvPicPr>
            <a:picLocks noChangeAspect="1"/>
          </p:cNvPicPr>
          <p:nvPr/>
        </p:nvPicPr>
        <p:blipFill>
          <a:blip r:embed="rId3"/>
          <a:stretch>
            <a:fillRect/>
          </a:stretch>
        </p:blipFill>
        <p:spPr>
          <a:xfrm>
            <a:off x="6179358" y="5009879"/>
            <a:ext cx="200025" cy="314325"/>
          </a:xfrm>
          <a:prstGeom prst="rect">
            <a:avLst/>
          </a:prstGeom>
        </p:spPr>
      </p:pic>
      <p:pic>
        <p:nvPicPr>
          <p:cNvPr id="12" name="Image 11">
            <a:extLst>
              <a:ext uri="{FF2B5EF4-FFF2-40B4-BE49-F238E27FC236}">
                <a16:creationId xmlns:a16="http://schemas.microsoft.com/office/drawing/2014/main" id="{3A9832BB-87C5-4391-A38A-3D8C3BC596A2}"/>
              </a:ext>
            </a:extLst>
          </p:cNvPr>
          <p:cNvPicPr>
            <a:picLocks noChangeAspect="1"/>
          </p:cNvPicPr>
          <p:nvPr/>
        </p:nvPicPr>
        <p:blipFill>
          <a:blip r:embed="rId3"/>
          <a:stretch>
            <a:fillRect/>
          </a:stretch>
        </p:blipFill>
        <p:spPr>
          <a:xfrm>
            <a:off x="5764420" y="5009878"/>
            <a:ext cx="200025" cy="314325"/>
          </a:xfrm>
          <a:prstGeom prst="rect">
            <a:avLst/>
          </a:prstGeom>
        </p:spPr>
      </p:pic>
      <p:pic>
        <p:nvPicPr>
          <p:cNvPr id="8" name="Image 7">
            <a:extLst>
              <a:ext uri="{FF2B5EF4-FFF2-40B4-BE49-F238E27FC236}">
                <a16:creationId xmlns:a16="http://schemas.microsoft.com/office/drawing/2014/main" id="{D8FFB501-146C-49E1-847E-15ED1516F4F2}"/>
              </a:ext>
            </a:extLst>
          </p:cNvPr>
          <p:cNvPicPr>
            <a:picLocks noChangeAspect="1"/>
          </p:cNvPicPr>
          <p:nvPr/>
        </p:nvPicPr>
        <p:blipFill>
          <a:blip r:embed="rId3"/>
          <a:stretch>
            <a:fillRect/>
          </a:stretch>
        </p:blipFill>
        <p:spPr>
          <a:xfrm>
            <a:off x="5264639" y="5009879"/>
            <a:ext cx="200025" cy="314325"/>
          </a:xfrm>
          <a:prstGeom prst="rect">
            <a:avLst/>
          </a:prstGeom>
        </p:spPr>
      </p:pic>
      <p:pic>
        <p:nvPicPr>
          <p:cNvPr id="7" name="Image 6">
            <a:extLst>
              <a:ext uri="{FF2B5EF4-FFF2-40B4-BE49-F238E27FC236}">
                <a16:creationId xmlns:a16="http://schemas.microsoft.com/office/drawing/2014/main" id="{EEC579BA-03AE-4A27-9E7B-90DC99026C87}"/>
              </a:ext>
            </a:extLst>
          </p:cNvPr>
          <p:cNvPicPr>
            <a:picLocks noChangeAspect="1"/>
          </p:cNvPicPr>
          <p:nvPr/>
        </p:nvPicPr>
        <p:blipFill>
          <a:blip r:embed="rId3"/>
          <a:stretch>
            <a:fillRect/>
          </a:stretch>
        </p:blipFill>
        <p:spPr>
          <a:xfrm>
            <a:off x="4753923" y="5009880"/>
            <a:ext cx="200025" cy="314325"/>
          </a:xfrm>
          <a:prstGeom prst="rect">
            <a:avLst/>
          </a:prstGeom>
        </p:spPr>
      </p:pic>
      <p:pic>
        <p:nvPicPr>
          <p:cNvPr id="3" name="Image 2">
            <a:extLst>
              <a:ext uri="{FF2B5EF4-FFF2-40B4-BE49-F238E27FC236}">
                <a16:creationId xmlns:a16="http://schemas.microsoft.com/office/drawing/2014/main" id="{64481915-21E8-4DB7-84E4-C3CE46082F0E}"/>
              </a:ext>
            </a:extLst>
          </p:cNvPr>
          <p:cNvPicPr>
            <a:picLocks noChangeAspect="1"/>
          </p:cNvPicPr>
          <p:nvPr/>
        </p:nvPicPr>
        <p:blipFill>
          <a:blip r:embed="rId3"/>
          <a:stretch>
            <a:fillRect/>
          </a:stretch>
        </p:blipFill>
        <p:spPr>
          <a:xfrm>
            <a:off x="7444757" y="4987040"/>
            <a:ext cx="229091" cy="36000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51</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Context</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4004275"/>
            <a:ext cx="7268066" cy="4939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formula below is applied for every run</a:t>
            </a:r>
          </a:p>
        </p:txBody>
      </p:sp>
      <p:pic>
        <p:nvPicPr>
          <p:cNvPr id="18" name="Image 17">
            <a:extLst>
              <a:ext uri="{FF2B5EF4-FFF2-40B4-BE49-F238E27FC236}">
                <a16:creationId xmlns:a16="http://schemas.microsoft.com/office/drawing/2014/main" id="{487E6E12-463F-403E-992A-C1D000B08198}"/>
              </a:ext>
            </a:extLst>
          </p:cNvPr>
          <p:cNvPicPr>
            <a:picLocks noChangeAspect="1"/>
          </p:cNvPicPr>
          <p:nvPr/>
        </p:nvPicPr>
        <p:blipFill>
          <a:blip r:embed="rId3"/>
          <a:stretch>
            <a:fillRect/>
          </a:stretch>
        </p:blipFill>
        <p:spPr>
          <a:xfrm>
            <a:off x="6898299" y="5009880"/>
            <a:ext cx="200025" cy="314325"/>
          </a:xfrm>
          <a:prstGeom prst="rect">
            <a:avLst/>
          </a:prstGeom>
        </p:spPr>
      </p:pic>
      <p:sp>
        <p:nvSpPr>
          <p:cNvPr id="6" name="Rectangle 5">
            <a:extLst>
              <a:ext uri="{FF2B5EF4-FFF2-40B4-BE49-F238E27FC236}">
                <a16:creationId xmlns:a16="http://schemas.microsoft.com/office/drawing/2014/main" id="{37B89287-AF1D-40D4-AF50-D33B0B29FA89}"/>
              </a:ext>
            </a:extLst>
          </p:cNvPr>
          <p:cNvSpPr/>
          <p:nvPr/>
        </p:nvSpPr>
        <p:spPr>
          <a:xfrm>
            <a:off x="1999861" y="4767613"/>
            <a:ext cx="8192277" cy="80243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Espace réservé du contenu 2">
            <a:extLst>
              <a:ext uri="{FF2B5EF4-FFF2-40B4-BE49-F238E27FC236}">
                <a16:creationId xmlns:a16="http://schemas.microsoft.com/office/drawing/2014/main" id="{6AB81A0D-6056-4449-9D3E-0EE913A63567}"/>
              </a:ext>
            </a:extLst>
          </p:cNvPr>
          <p:cNvSpPr txBox="1">
            <a:spLocks/>
          </p:cNvSpPr>
          <p:nvPr/>
        </p:nvSpPr>
        <p:spPr>
          <a:xfrm>
            <a:off x="2461967" y="2465643"/>
            <a:ext cx="7268066" cy="847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can define the notion of context that gives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us the valid constants for a run (see after </a:t>
            </a:r>
            <a:r>
              <a:rPr lang="en-US" sz="2400" dirty="0">
                <a:solidFill>
                  <a:schemeClr val="accent1"/>
                </a:solidFill>
                <a:latin typeface="+mj-lt"/>
              </a:rPr>
              <a:t>Uniforms</a:t>
            </a:r>
            <a:r>
              <a:rPr lang="en-US" sz="2400" dirty="0">
                <a:solidFill>
                  <a:schemeClr val="tx1">
                    <a:lumMod val="65000"/>
                    <a:lumOff val="35000"/>
                  </a:schemeClr>
                </a:solidFill>
                <a:latin typeface="+mj-lt"/>
              </a:rPr>
              <a:t>)</a:t>
            </a:r>
          </a:p>
        </p:txBody>
      </p:sp>
    </p:spTree>
    <p:extLst>
      <p:ext uri="{BB962C8B-B14F-4D97-AF65-F5344CB8AC3E}">
        <p14:creationId xmlns:p14="http://schemas.microsoft.com/office/powerpoint/2010/main" val="156644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52</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Recall: Input data</a:t>
            </a:r>
            <a:endParaRPr lang="en-US" dirty="0">
              <a:solidFill>
                <a:srgbClr val="00B050"/>
              </a:solidFill>
            </a:endParaRP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2620006"/>
            <a:ext cx="72680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sp>
        <p:nvSpPr>
          <p:cNvPr id="6" name="Espace réservé du contenu 2">
            <a:extLst>
              <a:ext uri="{FF2B5EF4-FFF2-40B4-BE49-F238E27FC236}">
                <a16:creationId xmlns:a16="http://schemas.microsoft.com/office/drawing/2014/main" id="{22AC05AF-7DEE-4C7F-89B1-F202AA8DD2C4}"/>
              </a:ext>
            </a:extLst>
          </p:cNvPr>
          <p:cNvSpPr txBox="1">
            <a:spLocks/>
          </p:cNvSpPr>
          <p:nvPr/>
        </p:nvSpPr>
        <p:spPr>
          <a:xfrm>
            <a:off x="3423020" y="3190319"/>
            <a:ext cx="7268066"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 VBO is built containing the attributes of all vertices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which give us a huge vector of data</a:t>
            </a:r>
          </a:p>
        </p:txBody>
      </p:sp>
      <p:sp>
        <p:nvSpPr>
          <p:cNvPr id="7" name="Espace réservé du contenu 2">
            <a:extLst>
              <a:ext uri="{FF2B5EF4-FFF2-40B4-BE49-F238E27FC236}">
                <a16:creationId xmlns:a16="http://schemas.microsoft.com/office/drawing/2014/main" id="{DBE13982-3A4D-4E02-9FE7-5F0B1612725E}"/>
              </a:ext>
            </a:extLst>
          </p:cNvPr>
          <p:cNvSpPr txBox="1">
            <a:spLocks/>
          </p:cNvSpPr>
          <p:nvPr/>
        </p:nvSpPr>
        <p:spPr>
          <a:xfrm>
            <a:off x="3423020" y="4819216"/>
            <a:ext cx="7268066" cy="8331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To work with that, we have to use offsets, strides, etc.</a:t>
            </a:r>
          </a:p>
        </p:txBody>
      </p:sp>
      <p:pic>
        <p:nvPicPr>
          <p:cNvPr id="20" name="Image 19">
            <a:extLst>
              <a:ext uri="{FF2B5EF4-FFF2-40B4-BE49-F238E27FC236}">
                <a16:creationId xmlns:a16="http://schemas.microsoft.com/office/drawing/2014/main" id="{79B405D7-CDDD-4540-BDAD-C78D6E21A374}"/>
              </a:ext>
            </a:extLst>
          </p:cNvPr>
          <p:cNvPicPr>
            <a:picLocks noChangeAspect="1"/>
          </p:cNvPicPr>
          <p:nvPr/>
        </p:nvPicPr>
        <p:blipFill>
          <a:blip r:embed="rId3"/>
          <a:stretch>
            <a:fillRect/>
          </a:stretch>
        </p:blipFill>
        <p:spPr>
          <a:xfrm>
            <a:off x="1802664" y="1690688"/>
            <a:ext cx="1318606" cy="4320074"/>
          </a:xfrm>
          <a:prstGeom prst="rect">
            <a:avLst/>
          </a:prstGeom>
        </p:spPr>
      </p:pic>
    </p:spTree>
    <p:extLst>
      <p:ext uri="{BB962C8B-B14F-4D97-AF65-F5344CB8AC3E}">
        <p14:creationId xmlns:p14="http://schemas.microsoft.com/office/powerpoint/2010/main" val="3456620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53</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Idea of the abstraction</a:t>
            </a:r>
            <a:endParaRPr lang="en-US" dirty="0">
              <a:solidFill>
                <a:srgbClr val="00B050"/>
              </a:solidFill>
            </a:endParaRP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2433390"/>
            <a:ext cx="72680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sp>
        <p:nvSpPr>
          <p:cNvPr id="2" name="Espace réservé du contenu 2">
            <a:extLst>
              <a:ext uri="{FF2B5EF4-FFF2-40B4-BE49-F238E27FC236}">
                <a16:creationId xmlns:a16="http://schemas.microsoft.com/office/drawing/2014/main" id="{9E892121-4385-47B5-A9C9-41882FAC6438}"/>
              </a:ext>
            </a:extLst>
          </p:cNvPr>
          <p:cNvSpPr txBox="1">
            <a:spLocks/>
          </p:cNvSpPr>
          <p:nvPr/>
        </p:nvSpPr>
        <p:spPr>
          <a:xfrm>
            <a:off x="3570289" y="2567797"/>
            <a:ext cx="7268066" cy="847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j-lt"/>
              </a:rPr>
              <a:t>No longer working with containers of type</a:t>
            </a:r>
          </a:p>
        </p:txBody>
      </p:sp>
      <p:sp>
        <p:nvSpPr>
          <p:cNvPr id="3" name="Espace réservé du contenu 2">
            <a:extLst>
              <a:ext uri="{FF2B5EF4-FFF2-40B4-BE49-F238E27FC236}">
                <a16:creationId xmlns:a16="http://schemas.microsoft.com/office/drawing/2014/main" id="{73B6714A-A990-4988-A4CA-793547442BEC}"/>
              </a:ext>
            </a:extLst>
          </p:cNvPr>
          <p:cNvSpPr txBox="1">
            <a:spLocks/>
          </p:cNvSpPr>
          <p:nvPr/>
        </p:nvSpPr>
        <p:spPr>
          <a:xfrm>
            <a:off x="3570289" y="4591252"/>
            <a:ext cx="7268066" cy="4850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50"/>
                </a:solidFill>
                <a:latin typeface="+mj-lt"/>
              </a:rPr>
              <a:t>But with abstract type objects</a:t>
            </a:r>
          </a:p>
        </p:txBody>
      </p:sp>
      <p:sp>
        <p:nvSpPr>
          <p:cNvPr id="8" name="Espace réservé du contenu 2">
            <a:extLst>
              <a:ext uri="{FF2B5EF4-FFF2-40B4-BE49-F238E27FC236}">
                <a16:creationId xmlns:a16="http://schemas.microsoft.com/office/drawing/2014/main" id="{8DA5583E-3CDB-4433-BBA3-2A116D7DD23A}"/>
              </a:ext>
            </a:extLst>
          </p:cNvPr>
          <p:cNvSpPr txBox="1">
            <a:spLocks/>
          </p:cNvSpPr>
          <p:nvPr/>
        </p:nvSpPr>
        <p:spPr>
          <a:xfrm>
            <a:off x="3570289" y="3287395"/>
            <a:ext cx="7268066" cy="592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u="sng" dirty="0">
                <a:solidFill>
                  <a:srgbClr val="FF0000"/>
                </a:solidFill>
                <a:latin typeface="+mj-lt"/>
              </a:rPr>
              <a:t>Ex:</a:t>
            </a:r>
            <a:r>
              <a:rPr lang="en-US" sz="2400" dirty="0">
                <a:solidFill>
                  <a:srgbClr val="FF0000"/>
                </a:solidFill>
                <a:latin typeface="+mj-lt"/>
              </a:rPr>
              <a:t> vec3, vec4, ivec4, mat4, … </a:t>
            </a:r>
          </a:p>
        </p:txBody>
      </p:sp>
      <p:sp>
        <p:nvSpPr>
          <p:cNvPr id="12" name="Espace réservé du contenu 2">
            <a:extLst>
              <a:ext uri="{FF2B5EF4-FFF2-40B4-BE49-F238E27FC236}">
                <a16:creationId xmlns:a16="http://schemas.microsoft.com/office/drawing/2014/main" id="{520F9744-B622-4DF2-B8B9-35E5B18B6159}"/>
              </a:ext>
            </a:extLst>
          </p:cNvPr>
          <p:cNvSpPr txBox="1">
            <a:spLocks/>
          </p:cNvSpPr>
          <p:nvPr/>
        </p:nvSpPr>
        <p:spPr>
          <a:xfrm>
            <a:off x="3570289" y="5283059"/>
            <a:ext cx="7268066" cy="592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u="sng" dirty="0">
                <a:solidFill>
                  <a:srgbClr val="00B050"/>
                </a:solidFill>
                <a:latin typeface="+mj-lt"/>
              </a:rPr>
              <a:t>Ex:</a:t>
            </a:r>
            <a:r>
              <a:rPr lang="en-US" sz="2400" dirty="0">
                <a:solidFill>
                  <a:srgbClr val="00B050"/>
                </a:solidFill>
                <a:latin typeface="+mj-lt"/>
              </a:rPr>
              <a:t> color, position, textures, …</a:t>
            </a:r>
          </a:p>
        </p:txBody>
      </p:sp>
      <p:cxnSp>
        <p:nvCxnSpPr>
          <p:cNvPr id="14" name="Connecteur droit 13">
            <a:extLst>
              <a:ext uri="{FF2B5EF4-FFF2-40B4-BE49-F238E27FC236}">
                <a16:creationId xmlns:a16="http://schemas.microsoft.com/office/drawing/2014/main" id="{AB3D938D-BC72-4A60-992F-20CAADA42940}"/>
              </a:ext>
            </a:extLst>
          </p:cNvPr>
          <p:cNvCxnSpPr>
            <a:cxnSpLocks/>
          </p:cNvCxnSpPr>
          <p:nvPr/>
        </p:nvCxnSpPr>
        <p:spPr>
          <a:xfrm rot="600000" flipV="1">
            <a:off x="6172087" y="3102405"/>
            <a:ext cx="2064470" cy="8107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6" name="Image 15" descr="Une image contenant bâtiment&#10;&#10;Description générée automatiquement">
            <a:extLst>
              <a:ext uri="{FF2B5EF4-FFF2-40B4-BE49-F238E27FC236}">
                <a16:creationId xmlns:a16="http://schemas.microsoft.com/office/drawing/2014/main" id="{4E7FE38D-C53B-4C6D-93D9-9EEBF9207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0357" y="2224688"/>
            <a:ext cx="1318522" cy="1409358"/>
          </a:xfrm>
          <a:prstGeom prst="rect">
            <a:avLst/>
          </a:prstGeom>
        </p:spPr>
      </p:pic>
      <p:pic>
        <p:nvPicPr>
          <p:cNvPr id="18" name="Image 17">
            <a:extLst>
              <a:ext uri="{FF2B5EF4-FFF2-40B4-BE49-F238E27FC236}">
                <a16:creationId xmlns:a16="http://schemas.microsoft.com/office/drawing/2014/main" id="{EA815459-5E0C-4223-89C7-7CE79961FB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6391" y="4581068"/>
            <a:ext cx="1186454" cy="1197240"/>
          </a:xfrm>
          <a:prstGeom prst="rect">
            <a:avLst/>
          </a:prstGeom>
        </p:spPr>
      </p:pic>
    </p:spTree>
    <p:extLst>
      <p:ext uri="{BB962C8B-B14F-4D97-AF65-F5344CB8AC3E}">
        <p14:creationId xmlns:p14="http://schemas.microsoft.com/office/powerpoint/2010/main" val="32433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54</a:t>
            </a:fld>
            <a:endParaRPr lang="fr-FR" dirty="0"/>
          </a:p>
        </p:txBody>
      </p:sp>
      <mc:AlternateContent xmlns:mc="http://schemas.openxmlformats.org/markup-compatibility/2006" xmlns:a14="http://schemas.microsoft.com/office/drawing/2010/main">
        <mc:Choice Requires="a14">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Vertex Shader function     </a:t>
                </a:r>
                <a:r>
                  <a:rPr lang="en-US" dirty="0">
                    <a:solidFill>
                      <a:srgbClr val="00B050"/>
                    </a:solidFill>
                  </a:rPr>
                  <a:t>vs </a:t>
                </a:r>
                <a:r>
                  <a:rPr lang="en-US" dirty="0">
                    <a:solidFill>
                      <a:srgbClr val="616161"/>
                    </a:solidFill>
                  </a:rPr>
                  <a:t>:</a:t>
                </a:r>
                <a:r>
                  <a:rPr lang="en-US" dirty="0">
                    <a:solidFill>
                      <a:srgbClr val="00B050"/>
                    </a:solidFill>
                  </a:rPr>
                  <a:t> </a:t>
                </a:r>
                <a:r>
                  <a:rPr lang="en-US" dirty="0">
                    <a:solidFill>
                      <a:srgbClr val="422AFE"/>
                    </a:solidFill>
                  </a:rPr>
                  <a:t>A</a:t>
                </a:r>
                <a:r>
                  <a:rPr lang="en-US" dirty="0">
                    <a:solidFill>
                      <a:srgbClr val="00B050"/>
                    </a:solidFill>
                  </a:rPr>
                  <a:t> </a:t>
                </a:r>
                <a14:m>
                  <m:oMath xmlns:m="http://schemas.openxmlformats.org/officeDocument/2006/math">
                    <m:r>
                      <a:rPr lang="fr-CH" b="0" i="1" smtClean="0">
                        <a:solidFill>
                          <a:srgbClr val="616161"/>
                        </a:solidFill>
                        <a:latin typeface="Cambria Math" panose="02040503050406030204" pitchFamily="18" charset="0"/>
                      </a:rPr>
                      <m:t>→</m:t>
                    </m:r>
                  </m:oMath>
                </a14:m>
                <a:r>
                  <a:rPr lang="en-US" dirty="0">
                    <a:solidFill>
                      <a:srgbClr val="00B050"/>
                    </a:solidFill>
                  </a:rPr>
                  <a:t> </a:t>
                </a:r>
                <a:r>
                  <a:rPr lang="en-US" dirty="0">
                    <a:solidFill>
                      <a:srgbClr val="ED7D31"/>
                    </a:solidFill>
                  </a:rPr>
                  <a:t>B</a:t>
                </a:r>
              </a:p>
            </p:txBody>
          </p:sp>
        </mc:Choice>
        <mc:Fallback xmlns="">
          <p:sp>
            <p:nvSpPr>
              <p:cNvPr id="5" name="Titre 1">
                <a:extLst>
                  <a:ext uri="{FF2B5EF4-FFF2-40B4-BE49-F238E27FC236}">
                    <a16:creationId xmlns:a16="http://schemas.microsoft.com/office/drawing/2014/main" id="{444113DC-9BE5-4CA8-912C-994A92A42EDE}"/>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3"/>
                <a:stretch>
                  <a:fillRect l="-2377"/>
                </a:stretch>
              </a:blipFill>
            </p:spPr>
            <p:txBody>
              <a:bodyPr/>
              <a:lstStyle/>
              <a:p>
                <a:r>
                  <a:rPr lang="fr-CH">
                    <a:noFill/>
                  </a:rPr>
                  <a:t> </a:t>
                </a:r>
              </a:p>
            </p:txBody>
          </p:sp>
        </mc:Fallback>
      </mc:AlternateContent>
      <p:sp>
        <p:nvSpPr>
          <p:cNvPr id="2" name="Ellipse 1">
            <a:extLst>
              <a:ext uri="{FF2B5EF4-FFF2-40B4-BE49-F238E27FC236}">
                <a16:creationId xmlns:a16="http://schemas.microsoft.com/office/drawing/2014/main" id="{26689800-07D8-4BC2-A016-8315D3EBA75D}"/>
              </a:ext>
            </a:extLst>
          </p:cNvPr>
          <p:cNvSpPr/>
          <p:nvPr/>
        </p:nvSpPr>
        <p:spPr>
          <a:xfrm>
            <a:off x="2243280" y="1906953"/>
            <a:ext cx="2905616" cy="3643592"/>
          </a:xfrm>
          <a:prstGeom prst="ellipse">
            <a:avLst/>
          </a:prstGeom>
          <a:solidFill>
            <a:srgbClr val="422AFE">
              <a:alpha val="25098"/>
            </a:srgbClr>
          </a:solidFill>
          <a:ln w="38100">
            <a:solidFill>
              <a:srgbClr val="422A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Ellipse 2">
            <a:extLst>
              <a:ext uri="{FF2B5EF4-FFF2-40B4-BE49-F238E27FC236}">
                <a16:creationId xmlns:a16="http://schemas.microsoft.com/office/drawing/2014/main" id="{7E343B1F-F8C8-4DDC-B712-B4DDAF9F98E7}"/>
              </a:ext>
            </a:extLst>
          </p:cNvPr>
          <p:cNvSpPr/>
          <p:nvPr/>
        </p:nvSpPr>
        <p:spPr>
          <a:xfrm>
            <a:off x="6992627" y="1907345"/>
            <a:ext cx="2905200" cy="3643200"/>
          </a:xfrm>
          <a:prstGeom prst="ellipse">
            <a:avLst/>
          </a:prstGeom>
          <a:solidFill>
            <a:srgbClr val="ED7D31">
              <a:alpha val="25098"/>
            </a:srgb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11" name="Espace réservé du contenu 2">
                <a:extLst>
                  <a:ext uri="{FF2B5EF4-FFF2-40B4-BE49-F238E27FC236}">
                    <a16:creationId xmlns:a16="http://schemas.microsoft.com/office/drawing/2014/main" id="{9C7B4116-A48E-4AC4-A21C-0190F9397C5E}"/>
                  </a:ext>
                </a:extLst>
              </p:cNvPr>
              <p:cNvSpPr txBox="1">
                <a:spLocks/>
              </p:cNvSpPr>
              <p:nvPr/>
            </p:nvSpPr>
            <p:spPr>
              <a:xfrm>
                <a:off x="5527050" y="3511030"/>
                <a:ext cx="1233733"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4000" b="0" i="1" smtClean="0">
                        <a:solidFill>
                          <a:schemeClr val="tx1">
                            <a:lumMod val="65000"/>
                            <a:lumOff val="35000"/>
                          </a:schemeClr>
                        </a:solidFill>
                        <a:latin typeface="Cambria Math" panose="02040503050406030204" pitchFamily="18" charset="0"/>
                      </a:rPr>
                      <m:t>→</m:t>
                    </m:r>
                  </m:oMath>
                </a14:m>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mc:Choice>
        <mc:Fallback xmlns="">
          <p:sp>
            <p:nvSpPr>
              <p:cNvPr id="11" name="Espace réservé du contenu 2">
                <a:extLst>
                  <a:ext uri="{FF2B5EF4-FFF2-40B4-BE49-F238E27FC236}">
                    <a16:creationId xmlns:a16="http://schemas.microsoft.com/office/drawing/2014/main" id="{9C7B4116-A48E-4AC4-A21C-0190F9397C5E}"/>
                  </a:ext>
                </a:extLst>
              </p:cNvPr>
              <p:cNvSpPr txBox="1">
                <a:spLocks noRot="1" noChangeAspect="1" noMove="1" noResize="1" noEditPoints="1" noAdjustHandles="1" noChangeArrowheads="1" noChangeShapeType="1" noTextEdit="1"/>
              </p:cNvSpPr>
              <p:nvPr/>
            </p:nvSpPr>
            <p:spPr>
              <a:xfrm>
                <a:off x="5527050" y="3511030"/>
                <a:ext cx="1233733" cy="538042"/>
              </a:xfrm>
              <a:prstGeom prst="rect">
                <a:avLst/>
              </a:prstGeom>
              <a:blipFill>
                <a:blip r:embed="rId4"/>
                <a:stretch>
                  <a:fillRect/>
                </a:stretch>
              </a:blipFill>
            </p:spPr>
            <p:txBody>
              <a:bodyPr/>
              <a:lstStyle/>
              <a:p>
                <a:r>
                  <a:rPr lang="fr-CH">
                    <a:noFill/>
                  </a:rPr>
                  <a:t> </a:t>
                </a:r>
              </a:p>
            </p:txBody>
          </p:sp>
        </mc:Fallback>
      </mc:AlternateContent>
      <p:sp>
        <p:nvSpPr>
          <p:cNvPr id="13" name="Espace réservé du contenu 2">
            <a:extLst>
              <a:ext uri="{FF2B5EF4-FFF2-40B4-BE49-F238E27FC236}">
                <a16:creationId xmlns:a16="http://schemas.microsoft.com/office/drawing/2014/main" id="{CC60CB31-7E6A-4B7A-A656-45B7CD8F509C}"/>
              </a:ext>
            </a:extLst>
          </p:cNvPr>
          <p:cNvSpPr txBox="1">
            <a:spLocks/>
          </p:cNvSpPr>
          <p:nvPr/>
        </p:nvSpPr>
        <p:spPr>
          <a:xfrm>
            <a:off x="2255528" y="1757938"/>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422AFE"/>
                </a:solidFill>
                <a:latin typeface="+mj-lt"/>
              </a:rPr>
              <a:t>A</a:t>
            </a:r>
            <a:endParaRPr lang="en-US" sz="3200" dirty="0">
              <a:solidFill>
                <a:schemeClr val="accent2"/>
              </a:solidFill>
              <a:latin typeface="+mj-lt"/>
            </a:endParaRPr>
          </a:p>
        </p:txBody>
      </p:sp>
      <p:sp>
        <p:nvSpPr>
          <p:cNvPr id="15" name="Espace réservé du contenu 2">
            <a:extLst>
              <a:ext uri="{FF2B5EF4-FFF2-40B4-BE49-F238E27FC236}">
                <a16:creationId xmlns:a16="http://schemas.microsoft.com/office/drawing/2014/main" id="{217FCCDF-BDDA-4268-AC8D-D23671775013}"/>
              </a:ext>
            </a:extLst>
          </p:cNvPr>
          <p:cNvSpPr txBox="1">
            <a:spLocks/>
          </p:cNvSpPr>
          <p:nvPr/>
        </p:nvSpPr>
        <p:spPr>
          <a:xfrm>
            <a:off x="9180212" y="1756389"/>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2"/>
                </a:solidFill>
                <a:latin typeface="+mj-lt"/>
              </a:rPr>
              <a:t>B</a:t>
            </a:r>
          </a:p>
        </p:txBody>
      </p:sp>
      <p:sp>
        <p:nvSpPr>
          <p:cNvPr id="17" name="Espace réservé du contenu 2">
            <a:extLst>
              <a:ext uri="{FF2B5EF4-FFF2-40B4-BE49-F238E27FC236}">
                <a16:creationId xmlns:a16="http://schemas.microsoft.com/office/drawing/2014/main" id="{8273235D-9930-4319-A025-65DAC82518B7}"/>
              </a:ext>
            </a:extLst>
          </p:cNvPr>
          <p:cNvSpPr txBox="1">
            <a:spLocks/>
          </p:cNvSpPr>
          <p:nvPr/>
        </p:nvSpPr>
        <p:spPr>
          <a:xfrm>
            <a:off x="2677044" y="2812219"/>
            <a:ext cx="1814146"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solidFill>
                  <a:srgbClr val="616161"/>
                </a:solidFill>
                <a:latin typeface="+mj-lt"/>
              </a:rPr>
              <a:t>vertex_position</a:t>
            </a:r>
            <a:endParaRPr lang="en-US" sz="2000" dirty="0">
              <a:solidFill>
                <a:srgbClr val="616161"/>
              </a:solidFill>
              <a:latin typeface="+mj-lt"/>
            </a:endParaRPr>
          </a:p>
        </p:txBody>
      </p:sp>
      <p:sp>
        <p:nvSpPr>
          <p:cNvPr id="19" name="Espace réservé du contenu 2">
            <a:extLst>
              <a:ext uri="{FF2B5EF4-FFF2-40B4-BE49-F238E27FC236}">
                <a16:creationId xmlns:a16="http://schemas.microsoft.com/office/drawing/2014/main" id="{67D81332-A149-4997-8D56-C4DD04EE22FC}"/>
              </a:ext>
            </a:extLst>
          </p:cNvPr>
          <p:cNvSpPr txBox="1">
            <a:spLocks/>
          </p:cNvSpPr>
          <p:nvPr/>
        </p:nvSpPr>
        <p:spPr>
          <a:xfrm>
            <a:off x="2763717" y="3459592"/>
            <a:ext cx="1864741" cy="1178958"/>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r>
              <a:rPr lang="en-US" sz="2000" dirty="0">
                <a:solidFill>
                  <a:srgbClr val="616161"/>
                </a:solidFill>
                <a:latin typeface="+mj-lt"/>
              </a:rPr>
              <a:t>Some other abstract types</a:t>
            </a:r>
          </a:p>
        </p:txBody>
      </p:sp>
      <mc:AlternateContent xmlns:mc="http://schemas.openxmlformats.org/markup-compatibility/2006" xmlns:a14="http://schemas.microsoft.com/office/drawing/2010/main">
        <mc:Choice Requires="a14">
          <p:sp>
            <p:nvSpPr>
              <p:cNvPr id="25" name="Espace réservé du contenu 2">
                <a:extLst>
                  <a:ext uri="{FF2B5EF4-FFF2-40B4-BE49-F238E27FC236}">
                    <a16:creationId xmlns:a16="http://schemas.microsoft.com/office/drawing/2014/main" id="{33678454-E894-4312-BA3E-76D6235700A1}"/>
                  </a:ext>
                </a:extLst>
              </p:cNvPr>
              <p:cNvSpPr txBox="1">
                <a:spLocks/>
              </p:cNvSpPr>
              <p:nvPr/>
            </p:nvSpPr>
            <p:spPr>
              <a:xfrm>
                <a:off x="2716439" y="6087329"/>
                <a:ext cx="6759122"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00B050"/>
                    </a:solidFill>
                    <a:latin typeface="+mj-lt"/>
                    <a:sym typeface="Wingdings" panose="05000000000000000000" pitchFamily="2" charset="2"/>
                  </a:rPr>
                  <a:t>vs(</a:t>
                </a:r>
                <a:r>
                  <a:rPr lang="en-US" sz="2400" dirty="0">
                    <a:solidFill>
                      <a:schemeClr val="tx1">
                        <a:lumMod val="65000"/>
                        <a:lumOff val="35000"/>
                      </a:schemeClr>
                    </a:solidFill>
                    <a:latin typeface="+mj-lt"/>
                    <a:sym typeface="Wingdings" panose="05000000000000000000" pitchFamily="2" charset="2"/>
                  </a:rPr>
                  <a:t>_ :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sym typeface="Wingdings" panose="05000000000000000000" pitchFamily="2" charset="2"/>
                      </a:rPr>
                      <m:t>𝑣𝑒𝑟𝑡𝑒𝑥</m:t>
                    </m:r>
                    <m:r>
                      <a:rPr lang="en-US" sz="2000" i="1" dirty="0" smtClean="0">
                        <a:solidFill>
                          <a:schemeClr val="tx1">
                            <a:lumMod val="65000"/>
                            <a:lumOff val="35000"/>
                          </a:schemeClr>
                        </a:solidFill>
                        <a:latin typeface="Cambria Math" panose="02040503050406030204" pitchFamily="18" charset="0"/>
                        <a:sym typeface="Wingdings" panose="05000000000000000000" pitchFamily="2" charset="2"/>
                      </a:rPr>
                      <m:t>_</m:t>
                    </m:r>
                    <m:r>
                      <a:rPr lang="en-US" sz="2000" i="1" dirty="0" err="1" smtClean="0">
                        <a:solidFill>
                          <a:schemeClr val="tx1">
                            <a:lumMod val="65000"/>
                            <a:lumOff val="35000"/>
                          </a:schemeClr>
                        </a:solidFill>
                        <a:latin typeface="Cambria Math" panose="02040503050406030204" pitchFamily="18" charset="0"/>
                        <a:sym typeface="Wingdings" panose="05000000000000000000" pitchFamily="2" charset="2"/>
                      </a:rPr>
                      <m:t>𝑝𝑜𝑠𝑖𝑡𝑖𝑜𝑛</m:t>
                    </m:r>
                  </m:oMath>
                </a14:m>
                <a:r>
                  <a:rPr lang="en-US" sz="2400" dirty="0">
                    <a:solidFill>
                      <a:schemeClr val="tx1">
                        <a:lumMod val="65000"/>
                        <a:lumOff val="35000"/>
                      </a:schemeClr>
                    </a:solidFill>
                    <a:latin typeface="+mj-lt"/>
                    <a:sym typeface="Wingdings" panose="05000000000000000000" pitchFamily="2" charset="2"/>
                  </a:rPr>
                  <a:t>, </a:t>
                </a:r>
                <a14:m>
                  <m:oMath xmlns:m="http://schemas.openxmlformats.org/officeDocument/2006/math">
                    <m:r>
                      <a:rPr lang="fr-CH" sz="2000" i="1">
                        <a:solidFill>
                          <a:schemeClr val="tx1">
                            <a:lumMod val="65000"/>
                            <a:lumOff val="35000"/>
                          </a:schemeClr>
                        </a:solidFill>
                        <a:latin typeface="Cambria Math" panose="02040503050406030204" pitchFamily="18" charset="0"/>
                        <a:sym typeface="Wingdings" panose="05000000000000000000" pitchFamily="2" charset="2"/>
                      </a:rPr>
                      <m:t>∪</m:t>
                    </m:r>
                  </m:oMath>
                </a14:m>
                <a:r>
                  <a:rPr lang="en-US" sz="2400" dirty="0">
                    <a:solidFill>
                      <a:schemeClr val="tx1">
                        <a:lumMod val="65000"/>
                        <a:lumOff val="35000"/>
                      </a:schemeClr>
                    </a:solidFill>
                    <a:latin typeface="+mj-lt"/>
                    <a:sym typeface="Wingdings" panose="05000000000000000000" pitchFamily="2" charset="2"/>
                  </a:rPr>
                  <a:t> _ : </a:t>
                </a:r>
                <a14:m>
                  <m:oMath xmlns:m="http://schemas.openxmlformats.org/officeDocument/2006/math">
                    <m:r>
                      <a:rPr lang="fr-CH" sz="2000" i="1" dirty="0">
                        <a:solidFill>
                          <a:schemeClr val="tx1">
                            <a:lumMod val="65000"/>
                            <a:lumOff val="35000"/>
                          </a:schemeClr>
                        </a:solidFill>
                        <a:latin typeface="Cambria Math" panose="02040503050406030204" pitchFamily="18" charset="0"/>
                        <a:sym typeface="Wingdings" panose="05000000000000000000" pitchFamily="2" charset="2"/>
                      </a:rPr>
                      <m:t>(</m:t>
                    </m:r>
                    <m:sSub>
                      <m:sSubPr>
                        <m:ctrlPr>
                          <a:rPr lang="fr-CH" sz="2000" b="0" i="1" dirty="0" smtClean="0">
                            <a:solidFill>
                              <a:srgbClr val="422AFE"/>
                            </a:solidFill>
                            <a:latin typeface="Cambria Math" panose="02040503050406030204" pitchFamily="18" charset="0"/>
                            <a:sym typeface="Wingdings" panose="05000000000000000000" pitchFamily="2" charset="2"/>
                          </a:rPr>
                        </m:ctrlPr>
                      </m:sSubPr>
                      <m:e>
                        <m:r>
                          <a:rPr lang="fr-CH" sz="2000" i="1" dirty="0">
                            <a:solidFill>
                              <a:srgbClr val="422AFE"/>
                            </a:solidFill>
                            <a:latin typeface="Cambria Math" panose="02040503050406030204" pitchFamily="18" charset="0"/>
                            <a:sym typeface="Wingdings" panose="05000000000000000000" pitchFamily="2" charset="2"/>
                          </a:rPr>
                          <m:t>𝐴</m:t>
                        </m:r>
                      </m:e>
                      <m:sub>
                        <m:r>
                          <a:rPr lang="fr-CH" sz="2000" b="0" i="1" dirty="0" smtClean="0">
                            <a:solidFill>
                              <a:srgbClr val="422AFE"/>
                            </a:solidFill>
                            <a:latin typeface="Cambria Math" panose="02040503050406030204" pitchFamily="18" charset="0"/>
                            <a:sym typeface="Wingdings" panose="05000000000000000000" pitchFamily="2" charset="2"/>
                          </a:rPr>
                          <m:t>𝑖</m:t>
                        </m:r>
                      </m:sub>
                    </m:sSub>
                    <m:r>
                      <a:rPr lang="fr-CH" sz="2000" i="1" dirty="0">
                        <a:solidFill>
                          <a:schemeClr val="tx1">
                            <a:lumMod val="65000"/>
                            <a:lumOff val="35000"/>
                          </a:schemeClr>
                        </a:solidFill>
                        <a:latin typeface="Cambria Math" panose="02040503050406030204" pitchFamily="18" charset="0"/>
                        <a:sym typeface="Wingdings" panose="05000000000000000000" pitchFamily="2" charset="2"/>
                      </a:rPr>
                      <m:t> \ </m:t>
                    </m:r>
                    <m:r>
                      <a:rPr lang="fr-CH" sz="2000" i="1" dirty="0">
                        <a:solidFill>
                          <a:schemeClr val="tx1">
                            <a:lumMod val="65000"/>
                            <a:lumOff val="35000"/>
                          </a:schemeClr>
                        </a:solidFill>
                        <a:latin typeface="Cambria Math" panose="02040503050406030204" pitchFamily="18" charset="0"/>
                        <a:sym typeface="Wingdings" panose="05000000000000000000" pitchFamily="2" charset="2"/>
                      </a:rPr>
                      <m:t>𝑣𝑒𝑟𝑡𝑒𝑥</m:t>
                    </m:r>
                    <m:r>
                      <a:rPr lang="fr-CH" sz="2000" i="1" dirty="0">
                        <a:solidFill>
                          <a:schemeClr val="tx1">
                            <a:lumMod val="65000"/>
                            <a:lumOff val="35000"/>
                          </a:schemeClr>
                        </a:solidFill>
                        <a:latin typeface="Cambria Math" panose="02040503050406030204" pitchFamily="18" charset="0"/>
                        <a:sym typeface="Wingdings" panose="05000000000000000000" pitchFamily="2" charset="2"/>
                      </a:rPr>
                      <m:t>_</m:t>
                    </m:r>
                    <m:r>
                      <a:rPr lang="fr-CH" sz="2000" i="1" dirty="0">
                        <a:solidFill>
                          <a:schemeClr val="tx1">
                            <a:lumMod val="65000"/>
                            <a:lumOff val="35000"/>
                          </a:schemeClr>
                        </a:solidFill>
                        <a:latin typeface="Cambria Math" panose="02040503050406030204" pitchFamily="18" charset="0"/>
                        <a:sym typeface="Wingdings" panose="05000000000000000000" pitchFamily="2" charset="2"/>
                      </a:rPr>
                      <m:t>𝑝𝑜𝑠𝑖𝑡𝑖𝑜𝑛</m:t>
                    </m:r>
                    <m:r>
                      <a:rPr lang="fr-CH" sz="2000" i="1" dirty="0">
                        <a:solidFill>
                          <a:schemeClr val="tx1">
                            <a:lumMod val="65000"/>
                            <a:lumOff val="35000"/>
                          </a:schemeClr>
                        </a:solidFill>
                        <a:latin typeface="Cambria Math" panose="02040503050406030204" pitchFamily="18" charset="0"/>
                        <a:sym typeface="Wingdings" panose="05000000000000000000" pitchFamily="2" charset="2"/>
                      </a:rPr>
                      <m:t>)</m:t>
                    </m:r>
                  </m:oMath>
                </a14:m>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mc:Choice>
        <mc:Fallback xmlns="">
          <p:sp>
            <p:nvSpPr>
              <p:cNvPr id="25" name="Espace réservé du contenu 2">
                <a:extLst>
                  <a:ext uri="{FF2B5EF4-FFF2-40B4-BE49-F238E27FC236}">
                    <a16:creationId xmlns:a16="http://schemas.microsoft.com/office/drawing/2014/main" id="{33678454-E894-4312-BA3E-76D6235700A1}"/>
                  </a:ext>
                </a:extLst>
              </p:cNvPr>
              <p:cNvSpPr txBox="1">
                <a:spLocks noRot="1" noChangeAspect="1" noMove="1" noResize="1" noEditPoints="1" noAdjustHandles="1" noChangeArrowheads="1" noChangeShapeType="1" noTextEdit="1"/>
              </p:cNvSpPr>
              <p:nvPr/>
            </p:nvSpPr>
            <p:spPr>
              <a:xfrm>
                <a:off x="2716439" y="6087329"/>
                <a:ext cx="6759122" cy="538042"/>
              </a:xfrm>
              <a:prstGeom prst="rect">
                <a:avLst/>
              </a:prstGeom>
              <a:blipFill>
                <a:blip r:embed="rId5"/>
                <a:stretch>
                  <a:fillRect t="-15909" b="-4545"/>
                </a:stretch>
              </a:blipFill>
            </p:spPr>
            <p:txBody>
              <a:bodyPr/>
              <a:lstStyle/>
              <a:p>
                <a:r>
                  <a:rPr lang="fr-CH">
                    <a:noFill/>
                  </a:rPr>
                  <a:t> </a:t>
                </a:r>
              </a:p>
            </p:txBody>
          </p:sp>
        </mc:Fallback>
      </mc:AlternateContent>
      <p:sp>
        <p:nvSpPr>
          <p:cNvPr id="12" name="Espace réservé du contenu 2">
            <a:extLst>
              <a:ext uri="{FF2B5EF4-FFF2-40B4-BE49-F238E27FC236}">
                <a16:creationId xmlns:a16="http://schemas.microsoft.com/office/drawing/2014/main" id="{01A682F1-46FC-4F2A-8032-83404374C918}"/>
              </a:ext>
            </a:extLst>
          </p:cNvPr>
          <p:cNvSpPr txBox="1">
            <a:spLocks/>
          </p:cNvSpPr>
          <p:nvPr/>
        </p:nvSpPr>
        <p:spPr>
          <a:xfrm>
            <a:off x="7077596" y="2847539"/>
            <a:ext cx="2406750"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solidFill>
                  <a:srgbClr val="616161"/>
                </a:solidFill>
                <a:latin typeface="+mj-lt"/>
              </a:rPr>
              <a:t>vertex_position_</a:t>
            </a:r>
            <a:r>
              <a:rPr lang="en-US" sz="2000" dirty="0" err="1">
                <a:solidFill>
                  <a:srgbClr val="FF0000"/>
                </a:solidFill>
                <a:latin typeface="+mj-lt"/>
              </a:rPr>
              <a:t>NDC</a:t>
            </a:r>
            <a:endParaRPr lang="en-US" sz="2000" dirty="0">
              <a:solidFill>
                <a:srgbClr val="FF0000"/>
              </a:solidFill>
              <a:latin typeface="+mj-lt"/>
            </a:endParaRPr>
          </a:p>
        </p:txBody>
      </p:sp>
      <p:pic>
        <p:nvPicPr>
          <p:cNvPr id="33" name="Graphique 32" descr="Avertissement">
            <a:extLst>
              <a:ext uri="{FF2B5EF4-FFF2-40B4-BE49-F238E27FC236}">
                <a16:creationId xmlns:a16="http://schemas.microsoft.com/office/drawing/2014/main" id="{1A5C3DD5-7834-4618-A336-ED859BFFED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28923" y="2802888"/>
            <a:ext cx="350458" cy="350458"/>
          </a:xfrm>
          <a:prstGeom prst="rect">
            <a:avLst/>
          </a:prstGeom>
        </p:spPr>
      </p:pic>
      <p:pic>
        <p:nvPicPr>
          <p:cNvPr id="35" name="Graphique 34" descr="Avertissement">
            <a:extLst>
              <a:ext uri="{FF2B5EF4-FFF2-40B4-BE49-F238E27FC236}">
                <a16:creationId xmlns:a16="http://schemas.microsoft.com/office/drawing/2014/main" id="{14E25D22-C2F6-4B26-AD3E-9A517A4C0E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24560" y="2836981"/>
            <a:ext cx="350458" cy="350458"/>
          </a:xfrm>
          <a:prstGeom prst="rect">
            <a:avLst/>
          </a:prstGeom>
        </p:spPr>
      </p:pic>
      <p:sp>
        <p:nvSpPr>
          <p:cNvPr id="6" name="Titre 1">
            <a:extLst>
              <a:ext uri="{FF2B5EF4-FFF2-40B4-BE49-F238E27FC236}">
                <a16:creationId xmlns:a16="http://schemas.microsoft.com/office/drawing/2014/main" id="{FD3DE1D9-2D69-4562-A8B6-2C49FC8F9D3A}"/>
              </a:ext>
            </a:extLst>
          </p:cNvPr>
          <p:cNvSpPr txBox="1">
            <a:spLocks/>
          </p:cNvSpPr>
          <p:nvPr/>
        </p:nvSpPr>
        <p:spPr>
          <a:xfrm>
            <a:off x="10129671" y="1597609"/>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solidFill>
                  <a:srgbClr val="FF0000"/>
                </a:solidFill>
              </a:rPr>
              <a:t>Constraint</a:t>
            </a:r>
            <a:endParaRPr lang="en-US" sz="2400" b="1" dirty="0">
              <a:solidFill>
                <a:srgbClr val="FF0000"/>
              </a:solidFill>
            </a:endParaRPr>
          </a:p>
        </p:txBody>
      </p:sp>
      <p:sp>
        <p:nvSpPr>
          <p:cNvPr id="7" name="Accolade ouvrante 6">
            <a:extLst>
              <a:ext uri="{FF2B5EF4-FFF2-40B4-BE49-F238E27FC236}">
                <a16:creationId xmlns:a16="http://schemas.microsoft.com/office/drawing/2014/main" id="{C5EE54FA-7873-4CFB-A2AF-35BADE698D59}"/>
              </a:ext>
            </a:extLst>
          </p:cNvPr>
          <p:cNvSpPr/>
          <p:nvPr/>
        </p:nvSpPr>
        <p:spPr>
          <a:xfrm>
            <a:off x="1993257" y="3458537"/>
            <a:ext cx="115311" cy="1198984"/>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9" name="Espace réservé du contenu 2">
                <a:extLst>
                  <a:ext uri="{FF2B5EF4-FFF2-40B4-BE49-F238E27FC236}">
                    <a16:creationId xmlns:a16="http://schemas.microsoft.com/office/drawing/2014/main" id="{3C6C6537-B6DE-48C7-B5C1-58A972583C3F}"/>
                  </a:ext>
                </a:extLst>
              </p:cNvPr>
              <p:cNvSpPr txBox="1">
                <a:spLocks/>
              </p:cNvSpPr>
              <p:nvPr/>
            </p:nvSpPr>
            <p:spPr>
              <a:xfrm>
                <a:off x="96807" y="3827399"/>
                <a:ext cx="1780528" cy="443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2000" b="0" i="1" smtClean="0">
                        <a:solidFill>
                          <a:schemeClr val="tx1">
                            <a:lumMod val="65000"/>
                            <a:lumOff val="35000"/>
                          </a:schemeClr>
                        </a:solidFill>
                        <a:latin typeface="Cambria Math" panose="02040503050406030204" pitchFamily="18" charset="0"/>
                        <a:sym typeface="Wingdings" panose="05000000000000000000" pitchFamily="2" charset="2"/>
                      </a:rPr>
                      <m:t>𝑛</m:t>
                    </m:r>
                  </m:oMath>
                </a14:m>
                <a:r>
                  <a:rPr lang="en-US" sz="2400" dirty="0">
                    <a:solidFill>
                      <a:schemeClr val="tx1">
                        <a:lumMod val="65000"/>
                        <a:lumOff val="35000"/>
                      </a:schemeClr>
                    </a:solidFill>
                    <a:latin typeface="+mj-lt"/>
                    <a:sym typeface="Wingdings" panose="05000000000000000000" pitchFamily="2" charset="2"/>
                  </a:rPr>
                  <a:t> </a:t>
                </a:r>
                <a:r>
                  <a:rPr lang="en-US" sz="2000" dirty="0">
                    <a:solidFill>
                      <a:schemeClr val="tx1">
                        <a:lumMod val="65000"/>
                        <a:lumOff val="35000"/>
                      </a:schemeClr>
                    </a:solidFill>
                    <a:latin typeface="+mj-lt"/>
                    <a:sym typeface="Wingdings" panose="05000000000000000000" pitchFamily="2" charset="2"/>
                  </a:rPr>
                  <a:t>element(s)</a:t>
                </a:r>
                <a:endParaRPr lang="en-US" sz="2400" dirty="0">
                  <a:solidFill>
                    <a:schemeClr val="accent2"/>
                  </a:solidFill>
                  <a:latin typeface="+mj-lt"/>
                </a:endParaRPr>
              </a:p>
            </p:txBody>
          </p:sp>
        </mc:Choice>
        <mc:Fallback xmlns="">
          <p:sp>
            <p:nvSpPr>
              <p:cNvPr id="9" name="Espace réservé du contenu 2">
                <a:extLst>
                  <a:ext uri="{FF2B5EF4-FFF2-40B4-BE49-F238E27FC236}">
                    <a16:creationId xmlns:a16="http://schemas.microsoft.com/office/drawing/2014/main" id="{3C6C6537-B6DE-48C7-B5C1-58A972583C3F}"/>
                  </a:ext>
                </a:extLst>
              </p:cNvPr>
              <p:cNvSpPr txBox="1">
                <a:spLocks noRot="1" noChangeAspect="1" noMove="1" noResize="1" noEditPoints="1" noAdjustHandles="1" noChangeArrowheads="1" noChangeShapeType="1" noTextEdit="1"/>
              </p:cNvSpPr>
              <p:nvPr/>
            </p:nvSpPr>
            <p:spPr>
              <a:xfrm>
                <a:off x="96807" y="3827399"/>
                <a:ext cx="1780528" cy="443345"/>
              </a:xfrm>
              <a:prstGeom prst="rect">
                <a:avLst/>
              </a:prstGeom>
              <a:blipFill>
                <a:blip r:embed="rId8"/>
                <a:stretch>
                  <a:fillRect t="-5479" b="-16438"/>
                </a:stretch>
              </a:blipFill>
            </p:spPr>
            <p:txBody>
              <a:bodyPr/>
              <a:lstStyle/>
              <a:p>
                <a:r>
                  <a:rPr lang="fr-CH">
                    <a:noFill/>
                  </a:rPr>
                  <a:t> </a:t>
                </a:r>
              </a:p>
            </p:txBody>
          </p:sp>
        </mc:Fallback>
      </mc:AlternateContent>
      <p:sp>
        <p:nvSpPr>
          <p:cNvPr id="10" name="Espace réservé du contenu 2">
            <a:extLst>
              <a:ext uri="{FF2B5EF4-FFF2-40B4-BE49-F238E27FC236}">
                <a16:creationId xmlns:a16="http://schemas.microsoft.com/office/drawing/2014/main" id="{1E77D5F2-9ED9-4644-9112-BE3DD3A0DE2A}"/>
              </a:ext>
            </a:extLst>
          </p:cNvPr>
          <p:cNvSpPr txBox="1">
            <a:spLocks/>
          </p:cNvSpPr>
          <p:nvPr/>
        </p:nvSpPr>
        <p:spPr>
          <a:xfrm>
            <a:off x="7512856" y="3429000"/>
            <a:ext cx="1864741" cy="1178958"/>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r>
              <a:rPr lang="en-US" sz="2000" dirty="0">
                <a:solidFill>
                  <a:srgbClr val="616161"/>
                </a:solidFill>
                <a:latin typeface="+mj-lt"/>
              </a:rPr>
              <a:t>Some other abstract types</a:t>
            </a:r>
          </a:p>
        </p:txBody>
      </p:sp>
      <p:cxnSp>
        <p:nvCxnSpPr>
          <p:cNvPr id="28" name="Connecteur droit avec flèche 27">
            <a:extLst>
              <a:ext uri="{FF2B5EF4-FFF2-40B4-BE49-F238E27FC236}">
                <a16:creationId xmlns:a16="http://schemas.microsoft.com/office/drawing/2014/main" id="{69629485-01F7-4619-A00E-D7AC5226426E}"/>
              </a:ext>
            </a:extLst>
          </p:cNvPr>
          <p:cNvCxnSpPr>
            <a:cxnSpLocks/>
          </p:cNvCxnSpPr>
          <p:nvPr/>
        </p:nvCxnSpPr>
        <p:spPr>
          <a:xfrm flipH="1">
            <a:off x="9330755" y="2052006"/>
            <a:ext cx="1211433" cy="7563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Accolade ouvrante 19">
            <a:extLst>
              <a:ext uri="{FF2B5EF4-FFF2-40B4-BE49-F238E27FC236}">
                <a16:creationId xmlns:a16="http://schemas.microsoft.com/office/drawing/2014/main" id="{A47FE932-D03C-4770-9392-C96675145365}"/>
              </a:ext>
            </a:extLst>
          </p:cNvPr>
          <p:cNvSpPr/>
          <p:nvPr/>
        </p:nvSpPr>
        <p:spPr>
          <a:xfrm rot="10800000">
            <a:off x="10014360" y="3418987"/>
            <a:ext cx="115311" cy="1198984"/>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30" name="Espace réservé du contenu 2">
                <a:extLst>
                  <a:ext uri="{FF2B5EF4-FFF2-40B4-BE49-F238E27FC236}">
                    <a16:creationId xmlns:a16="http://schemas.microsoft.com/office/drawing/2014/main" id="{ED652723-EE40-45DE-A290-97B47DD4B547}"/>
                  </a:ext>
                </a:extLst>
              </p:cNvPr>
              <p:cNvSpPr txBox="1">
                <a:spLocks/>
              </p:cNvSpPr>
              <p:nvPr/>
            </p:nvSpPr>
            <p:spPr>
              <a:xfrm>
                <a:off x="10333484" y="3796805"/>
                <a:ext cx="1780528" cy="443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2000" b="0" i="1" smtClean="0">
                        <a:solidFill>
                          <a:schemeClr val="tx1">
                            <a:lumMod val="65000"/>
                            <a:lumOff val="35000"/>
                          </a:schemeClr>
                        </a:solidFill>
                        <a:latin typeface="Cambria Math" panose="02040503050406030204" pitchFamily="18" charset="0"/>
                        <a:sym typeface="Wingdings" panose="05000000000000000000" pitchFamily="2" charset="2"/>
                      </a:rPr>
                      <m:t>𝑚</m:t>
                    </m:r>
                  </m:oMath>
                </a14:m>
                <a:r>
                  <a:rPr lang="en-US" sz="2400" dirty="0">
                    <a:solidFill>
                      <a:schemeClr val="tx1">
                        <a:lumMod val="65000"/>
                        <a:lumOff val="35000"/>
                      </a:schemeClr>
                    </a:solidFill>
                    <a:latin typeface="+mj-lt"/>
                    <a:sym typeface="Wingdings" panose="05000000000000000000" pitchFamily="2" charset="2"/>
                  </a:rPr>
                  <a:t> </a:t>
                </a:r>
                <a:r>
                  <a:rPr lang="en-US" sz="2000" dirty="0">
                    <a:solidFill>
                      <a:schemeClr val="tx1">
                        <a:lumMod val="65000"/>
                        <a:lumOff val="35000"/>
                      </a:schemeClr>
                    </a:solidFill>
                    <a:latin typeface="+mj-lt"/>
                    <a:sym typeface="Wingdings" panose="05000000000000000000" pitchFamily="2" charset="2"/>
                  </a:rPr>
                  <a:t>element(s)</a:t>
                </a:r>
                <a:endParaRPr lang="en-US" sz="2400" dirty="0">
                  <a:solidFill>
                    <a:schemeClr val="accent2"/>
                  </a:solidFill>
                  <a:latin typeface="+mj-lt"/>
                </a:endParaRPr>
              </a:p>
            </p:txBody>
          </p:sp>
        </mc:Choice>
        <mc:Fallback xmlns="">
          <p:sp>
            <p:nvSpPr>
              <p:cNvPr id="30" name="Espace réservé du contenu 2">
                <a:extLst>
                  <a:ext uri="{FF2B5EF4-FFF2-40B4-BE49-F238E27FC236}">
                    <a16:creationId xmlns:a16="http://schemas.microsoft.com/office/drawing/2014/main" id="{ED652723-EE40-45DE-A290-97B47DD4B547}"/>
                  </a:ext>
                </a:extLst>
              </p:cNvPr>
              <p:cNvSpPr txBox="1">
                <a:spLocks noRot="1" noChangeAspect="1" noMove="1" noResize="1" noEditPoints="1" noAdjustHandles="1" noChangeArrowheads="1" noChangeShapeType="1" noTextEdit="1"/>
              </p:cNvSpPr>
              <p:nvPr/>
            </p:nvSpPr>
            <p:spPr>
              <a:xfrm>
                <a:off x="10333484" y="3796805"/>
                <a:ext cx="1780528" cy="443345"/>
              </a:xfrm>
              <a:prstGeom prst="rect">
                <a:avLst/>
              </a:prstGeom>
              <a:blipFill>
                <a:blip r:embed="rId9"/>
                <a:stretch>
                  <a:fillRect t="-5479" b="-16438"/>
                </a:stretch>
              </a:blipFill>
            </p:spPr>
            <p:txBody>
              <a:bodyPr/>
              <a:lstStyle/>
              <a:p>
                <a:r>
                  <a:rPr lang="fr-CH">
                    <a:noFill/>
                  </a:rPr>
                  <a:t> </a:t>
                </a:r>
              </a:p>
            </p:txBody>
          </p:sp>
        </mc:Fallback>
      </mc:AlternateContent>
    </p:spTree>
    <p:extLst>
      <p:ext uri="{BB962C8B-B14F-4D97-AF65-F5344CB8AC3E}">
        <p14:creationId xmlns:p14="http://schemas.microsoft.com/office/powerpoint/2010/main" val="771626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55</a:t>
            </a:fld>
            <a:endParaRPr lang="fr-FR" dirty="0"/>
          </a:p>
        </p:txBody>
      </p:sp>
      <mc:AlternateContent xmlns:mc="http://schemas.openxmlformats.org/markup-compatibility/2006" xmlns:a14="http://schemas.microsoft.com/office/drawing/2010/main">
        <mc:Choice Requires="a14">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Fragment Shader function     </a:t>
                </a:r>
                <a:r>
                  <a:rPr lang="en-US" dirty="0">
                    <a:solidFill>
                      <a:srgbClr val="00B0F0"/>
                    </a:solidFill>
                  </a:rPr>
                  <a:t>fs</a:t>
                </a:r>
                <a:r>
                  <a:rPr lang="en-US" dirty="0">
                    <a:solidFill>
                      <a:srgbClr val="00B050"/>
                    </a:solidFill>
                  </a:rPr>
                  <a:t> </a:t>
                </a:r>
                <a:r>
                  <a:rPr lang="en-US" dirty="0">
                    <a:solidFill>
                      <a:srgbClr val="616161"/>
                    </a:solidFill>
                  </a:rPr>
                  <a:t>:</a:t>
                </a:r>
                <a:r>
                  <a:rPr lang="en-US" dirty="0">
                    <a:solidFill>
                      <a:srgbClr val="00B050"/>
                    </a:solidFill>
                  </a:rPr>
                  <a:t> </a:t>
                </a:r>
                <a:r>
                  <a:rPr lang="en-US" dirty="0">
                    <a:solidFill>
                      <a:srgbClr val="70AD47"/>
                    </a:solidFill>
                  </a:rPr>
                  <a:t>C</a:t>
                </a:r>
                <a:r>
                  <a:rPr lang="en-US" dirty="0">
                    <a:solidFill>
                      <a:srgbClr val="00B050"/>
                    </a:solidFill>
                  </a:rPr>
                  <a:t> </a:t>
                </a:r>
                <a14:m>
                  <m:oMath xmlns:m="http://schemas.openxmlformats.org/officeDocument/2006/math">
                    <m:r>
                      <a:rPr lang="fr-CH" b="0" i="1" smtClean="0">
                        <a:solidFill>
                          <a:srgbClr val="616161"/>
                        </a:solidFill>
                        <a:latin typeface="Cambria Math" panose="02040503050406030204" pitchFamily="18" charset="0"/>
                      </a:rPr>
                      <m:t>→</m:t>
                    </m:r>
                  </m:oMath>
                </a14:m>
                <a:r>
                  <a:rPr lang="en-US" dirty="0">
                    <a:solidFill>
                      <a:srgbClr val="00B050"/>
                    </a:solidFill>
                  </a:rPr>
                  <a:t> </a:t>
                </a:r>
                <a:r>
                  <a:rPr lang="en-US" dirty="0">
                    <a:solidFill>
                      <a:srgbClr val="C00000"/>
                    </a:solidFill>
                  </a:rPr>
                  <a:t>D</a:t>
                </a:r>
              </a:p>
            </p:txBody>
          </p:sp>
        </mc:Choice>
        <mc:Fallback xmlns="">
          <p:sp>
            <p:nvSpPr>
              <p:cNvPr id="5" name="Titre 1">
                <a:extLst>
                  <a:ext uri="{FF2B5EF4-FFF2-40B4-BE49-F238E27FC236}">
                    <a16:creationId xmlns:a16="http://schemas.microsoft.com/office/drawing/2014/main" id="{444113DC-9BE5-4CA8-912C-994A92A42EDE}"/>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3"/>
                <a:stretch>
                  <a:fillRect l="-2377"/>
                </a:stretch>
              </a:blipFill>
            </p:spPr>
            <p:txBody>
              <a:bodyPr/>
              <a:lstStyle/>
              <a:p>
                <a:r>
                  <a:rPr lang="fr-CH">
                    <a:noFill/>
                  </a:rPr>
                  <a:t> </a:t>
                </a:r>
              </a:p>
            </p:txBody>
          </p:sp>
        </mc:Fallback>
      </mc:AlternateContent>
      <p:sp>
        <p:nvSpPr>
          <p:cNvPr id="2" name="Ellipse 1">
            <a:extLst>
              <a:ext uri="{FF2B5EF4-FFF2-40B4-BE49-F238E27FC236}">
                <a16:creationId xmlns:a16="http://schemas.microsoft.com/office/drawing/2014/main" id="{26689800-07D8-4BC2-A016-8315D3EBA75D}"/>
              </a:ext>
            </a:extLst>
          </p:cNvPr>
          <p:cNvSpPr/>
          <p:nvPr/>
        </p:nvSpPr>
        <p:spPr>
          <a:xfrm>
            <a:off x="2228900" y="1959594"/>
            <a:ext cx="2905200" cy="3643200"/>
          </a:xfrm>
          <a:prstGeom prst="ellipse">
            <a:avLst/>
          </a:prstGeom>
          <a:solidFill>
            <a:schemeClr val="accent6">
              <a:alpha val="25098"/>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Ellipse 2">
            <a:extLst>
              <a:ext uri="{FF2B5EF4-FFF2-40B4-BE49-F238E27FC236}">
                <a16:creationId xmlns:a16="http://schemas.microsoft.com/office/drawing/2014/main" id="{7E343B1F-F8C8-4DDC-B712-B4DDAF9F98E7}"/>
              </a:ext>
            </a:extLst>
          </p:cNvPr>
          <p:cNvSpPr/>
          <p:nvPr/>
        </p:nvSpPr>
        <p:spPr>
          <a:xfrm>
            <a:off x="7057900" y="1959594"/>
            <a:ext cx="2905200" cy="3643200"/>
          </a:xfrm>
          <a:prstGeom prst="ellipse">
            <a:avLst/>
          </a:prstGeom>
          <a:solidFill>
            <a:srgbClr val="C00000">
              <a:alpha val="25098"/>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11" name="Espace réservé du contenu 2">
                <a:extLst>
                  <a:ext uri="{FF2B5EF4-FFF2-40B4-BE49-F238E27FC236}">
                    <a16:creationId xmlns:a16="http://schemas.microsoft.com/office/drawing/2014/main" id="{9C7B4116-A48E-4AC4-A21C-0190F9397C5E}"/>
                  </a:ext>
                </a:extLst>
              </p:cNvPr>
              <p:cNvSpPr txBox="1">
                <a:spLocks/>
              </p:cNvSpPr>
              <p:nvPr/>
            </p:nvSpPr>
            <p:spPr>
              <a:xfrm>
                <a:off x="5525286" y="3501246"/>
                <a:ext cx="1197990" cy="559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4000" b="0" i="1" smtClean="0">
                        <a:solidFill>
                          <a:schemeClr val="tx1">
                            <a:lumMod val="65000"/>
                            <a:lumOff val="35000"/>
                          </a:schemeClr>
                        </a:solidFill>
                        <a:latin typeface="Cambria Math" panose="02040503050406030204" pitchFamily="18" charset="0"/>
                      </a:rPr>
                      <m:t>→</m:t>
                    </m:r>
                  </m:oMath>
                </a14:m>
                <a:r>
                  <a:rPr lang="en-US" sz="4000" dirty="0">
                    <a:solidFill>
                      <a:schemeClr val="tx1">
                        <a:lumMod val="65000"/>
                        <a:lumOff val="35000"/>
                      </a:schemeClr>
                    </a:solidFill>
                    <a:latin typeface="+mj-lt"/>
                    <a:sym typeface="Wingdings" panose="05000000000000000000" pitchFamily="2" charset="2"/>
                  </a:rPr>
                  <a:t> </a:t>
                </a:r>
                <a:endParaRPr lang="en-US" sz="4000" dirty="0">
                  <a:solidFill>
                    <a:schemeClr val="accent2"/>
                  </a:solidFill>
                  <a:latin typeface="+mj-lt"/>
                </a:endParaRPr>
              </a:p>
            </p:txBody>
          </p:sp>
        </mc:Choice>
        <mc:Fallback xmlns="">
          <p:sp>
            <p:nvSpPr>
              <p:cNvPr id="11" name="Espace réservé du contenu 2">
                <a:extLst>
                  <a:ext uri="{FF2B5EF4-FFF2-40B4-BE49-F238E27FC236}">
                    <a16:creationId xmlns:a16="http://schemas.microsoft.com/office/drawing/2014/main" id="{9C7B4116-A48E-4AC4-A21C-0190F9397C5E}"/>
                  </a:ext>
                </a:extLst>
              </p:cNvPr>
              <p:cNvSpPr txBox="1">
                <a:spLocks noRot="1" noChangeAspect="1" noMove="1" noResize="1" noEditPoints="1" noAdjustHandles="1" noChangeArrowheads="1" noChangeShapeType="1" noTextEdit="1"/>
              </p:cNvSpPr>
              <p:nvPr/>
            </p:nvSpPr>
            <p:spPr>
              <a:xfrm>
                <a:off x="5525286" y="3501246"/>
                <a:ext cx="1197990" cy="559896"/>
              </a:xfrm>
              <a:prstGeom prst="rect">
                <a:avLst/>
              </a:prstGeom>
              <a:blipFill>
                <a:blip r:embed="rId4"/>
                <a:stretch>
                  <a:fillRect/>
                </a:stretch>
              </a:blipFill>
            </p:spPr>
            <p:txBody>
              <a:bodyPr/>
              <a:lstStyle/>
              <a:p>
                <a:r>
                  <a:rPr lang="fr-CH">
                    <a:noFill/>
                  </a:rPr>
                  <a:t> </a:t>
                </a:r>
              </a:p>
            </p:txBody>
          </p:sp>
        </mc:Fallback>
      </mc:AlternateContent>
      <p:sp>
        <p:nvSpPr>
          <p:cNvPr id="13" name="Espace réservé du contenu 2">
            <a:extLst>
              <a:ext uri="{FF2B5EF4-FFF2-40B4-BE49-F238E27FC236}">
                <a16:creationId xmlns:a16="http://schemas.microsoft.com/office/drawing/2014/main" id="{CC60CB31-7E6A-4B7A-A656-45B7CD8F509C}"/>
              </a:ext>
            </a:extLst>
          </p:cNvPr>
          <p:cNvSpPr txBox="1">
            <a:spLocks/>
          </p:cNvSpPr>
          <p:nvPr/>
        </p:nvSpPr>
        <p:spPr>
          <a:xfrm>
            <a:off x="1988080" y="1914579"/>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6"/>
                </a:solidFill>
                <a:latin typeface="+mj-lt"/>
              </a:rPr>
              <a:t>C</a:t>
            </a:r>
            <a:endParaRPr lang="en-US" sz="2400" dirty="0">
              <a:solidFill>
                <a:schemeClr val="accent6"/>
              </a:solidFill>
              <a:latin typeface="+mj-lt"/>
            </a:endParaRPr>
          </a:p>
        </p:txBody>
      </p:sp>
      <p:sp>
        <p:nvSpPr>
          <p:cNvPr id="15" name="Espace réservé du contenu 2">
            <a:extLst>
              <a:ext uri="{FF2B5EF4-FFF2-40B4-BE49-F238E27FC236}">
                <a16:creationId xmlns:a16="http://schemas.microsoft.com/office/drawing/2014/main" id="{217FCCDF-BDDA-4268-AC8D-D23671775013}"/>
              </a:ext>
            </a:extLst>
          </p:cNvPr>
          <p:cNvSpPr txBox="1">
            <a:spLocks/>
          </p:cNvSpPr>
          <p:nvPr/>
        </p:nvSpPr>
        <p:spPr>
          <a:xfrm>
            <a:off x="9486305" y="1914578"/>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C00000"/>
                </a:solidFill>
                <a:latin typeface="+mj-lt"/>
              </a:rPr>
              <a:t>D</a:t>
            </a:r>
            <a:endParaRPr lang="en-US" sz="2400" dirty="0">
              <a:solidFill>
                <a:srgbClr val="C00000"/>
              </a:solidFill>
              <a:latin typeface="+mj-lt"/>
            </a:endParaRPr>
          </a:p>
        </p:txBody>
      </p:sp>
      <p:sp>
        <p:nvSpPr>
          <p:cNvPr id="6" name="Espace réservé du contenu 2">
            <a:extLst>
              <a:ext uri="{FF2B5EF4-FFF2-40B4-BE49-F238E27FC236}">
                <a16:creationId xmlns:a16="http://schemas.microsoft.com/office/drawing/2014/main" id="{38E6E89C-357D-4E3B-8032-249A9B9FD3DF}"/>
              </a:ext>
            </a:extLst>
          </p:cNvPr>
          <p:cNvSpPr txBox="1">
            <a:spLocks/>
          </p:cNvSpPr>
          <p:nvPr/>
        </p:nvSpPr>
        <p:spPr>
          <a:xfrm>
            <a:off x="7389763" y="3578503"/>
            <a:ext cx="2022198"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err="1">
                <a:solidFill>
                  <a:srgbClr val="616161"/>
                </a:solidFill>
                <a:latin typeface="+mj-lt"/>
              </a:rPr>
              <a:t>pixel_color</a:t>
            </a:r>
            <a:endParaRPr lang="en-US" sz="2000" dirty="0">
              <a:solidFill>
                <a:srgbClr val="616161"/>
              </a:solidFill>
              <a:latin typeface="+mj-lt"/>
            </a:endParaRPr>
          </a:p>
        </p:txBody>
      </p:sp>
      <p:pic>
        <p:nvPicPr>
          <p:cNvPr id="10" name="Graphique 9" descr="Avertissement">
            <a:extLst>
              <a:ext uri="{FF2B5EF4-FFF2-40B4-BE49-F238E27FC236}">
                <a16:creationId xmlns:a16="http://schemas.microsoft.com/office/drawing/2014/main" id="{B29A62B0-CD4A-40B5-982B-9F9B5C0609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5912" y="3578503"/>
            <a:ext cx="350458" cy="350458"/>
          </a:xfrm>
          <a:prstGeom prst="rect">
            <a:avLst/>
          </a:prstGeom>
        </p:spPr>
      </p:pic>
      <p:sp>
        <p:nvSpPr>
          <p:cNvPr id="8" name="Espace réservé du contenu 2">
            <a:extLst>
              <a:ext uri="{FF2B5EF4-FFF2-40B4-BE49-F238E27FC236}">
                <a16:creationId xmlns:a16="http://schemas.microsoft.com/office/drawing/2014/main" id="{6B0E5954-AD2D-4F0E-9C79-7006F158E043}"/>
              </a:ext>
            </a:extLst>
          </p:cNvPr>
          <p:cNvSpPr txBox="1">
            <a:spLocks/>
          </p:cNvSpPr>
          <p:nvPr/>
        </p:nvSpPr>
        <p:spPr>
          <a:xfrm>
            <a:off x="2749129" y="3191714"/>
            <a:ext cx="1864741" cy="1178958"/>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r>
              <a:rPr lang="en-US" sz="2000" dirty="0">
                <a:solidFill>
                  <a:srgbClr val="616161"/>
                </a:solidFill>
                <a:latin typeface="+mj-lt"/>
              </a:rPr>
              <a:t>Some </a:t>
            </a:r>
            <a:br>
              <a:rPr lang="en-US" sz="2000" dirty="0">
                <a:solidFill>
                  <a:srgbClr val="616161"/>
                </a:solidFill>
                <a:latin typeface="+mj-lt"/>
              </a:rPr>
            </a:br>
            <a:r>
              <a:rPr lang="en-US" sz="2000" dirty="0">
                <a:solidFill>
                  <a:srgbClr val="616161"/>
                </a:solidFill>
                <a:latin typeface="+mj-lt"/>
              </a:rPr>
              <a:t>abstract types</a:t>
            </a:r>
          </a:p>
        </p:txBody>
      </p:sp>
      <p:sp>
        <p:nvSpPr>
          <p:cNvPr id="9" name="Accolade ouvrante 8">
            <a:extLst>
              <a:ext uri="{FF2B5EF4-FFF2-40B4-BE49-F238E27FC236}">
                <a16:creationId xmlns:a16="http://schemas.microsoft.com/office/drawing/2014/main" id="{AD020044-65B5-42B3-B796-81509D7485A1}"/>
              </a:ext>
            </a:extLst>
          </p:cNvPr>
          <p:cNvSpPr/>
          <p:nvPr/>
        </p:nvSpPr>
        <p:spPr>
          <a:xfrm>
            <a:off x="1977704" y="3181701"/>
            <a:ext cx="140451" cy="1198984"/>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14" name="Espace réservé du contenu 2">
                <a:extLst>
                  <a:ext uri="{FF2B5EF4-FFF2-40B4-BE49-F238E27FC236}">
                    <a16:creationId xmlns:a16="http://schemas.microsoft.com/office/drawing/2014/main" id="{A2931B31-D009-4055-A4D1-230DDD5D5547}"/>
                  </a:ext>
                </a:extLst>
              </p:cNvPr>
              <p:cNvSpPr txBox="1">
                <a:spLocks/>
              </p:cNvSpPr>
              <p:nvPr/>
            </p:nvSpPr>
            <p:spPr>
              <a:xfrm>
                <a:off x="76766" y="3559520"/>
                <a:ext cx="1780528" cy="443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2000" b="0" i="1" smtClean="0">
                        <a:solidFill>
                          <a:schemeClr val="tx1">
                            <a:lumMod val="65000"/>
                            <a:lumOff val="35000"/>
                          </a:schemeClr>
                        </a:solidFill>
                        <a:latin typeface="Cambria Math" panose="02040503050406030204" pitchFamily="18" charset="0"/>
                        <a:sym typeface="Wingdings" panose="05000000000000000000" pitchFamily="2" charset="2"/>
                      </a:rPr>
                      <m:t>𝑝</m:t>
                    </m:r>
                  </m:oMath>
                </a14:m>
                <a:r>
                  <a:rPr lang="en-US" sz="2400" dirty="0">
                    <a:solidFill>
                      <a:schemeClr val="tx1">
                        <a:lumMod val="65000"/>
                        <a:lumOff val="35000"/>
                      </a:schemeClr>
                    </a:solidFill>
                    <a:latin typeface="+mj-lt"/>
                    <a:sym typeface="Wingdings" panose="05000000000000000000" pitchFamily="2" charset="2"/>
                  </a:rPr>
                  <a:t> </a:t>
                </a:r>
                <a:r>
                  <a:rPr lang="en-US" sz="2000" dirty="0">
                    <a:solidFill>
                      <a:schemeClr val="tx1">
                        <a:lumMod val="65000"/>
                        <a:lumOff val="35000"/>
                      </a:schemeClr>
                    </a:solidFill>
                    <a:latin typeface="+mj-lt"/>
                    <a:sym typeface="Wingdings" panose="05000000000000000000" pitchFamily="2" charset="2"/>
                  </a:rPr>
                  <a:t>element(s)</a:t>
                </a:r>
                <a:endParaRPr lang="en-US" sz="2400" dirty="0">
                  <a:solidFill>
                    <a:schemeClr val="accent2"/>
                  </a:solidFill>
                  <a:latin typeface="+mj-lt"/>
                </a:endParaRPr>
              </a:p>
            </p:txBody>
          </p:sp>
        </mc:Choice>
        <mc:Fallback xmlns="">
          <p:sp>
            <p:nvSpPr>
              <p:cNvPr id="14" name="Espace réservé du contenu 2">
                <a:extLst>
                  <a:ext uri="{FF2B5EF4-FFF2-40B4-BE49-F238E27FC236}">
                    <a16:creationId xmlns:a16="http://schemas.microsoft.com/office/drawing/2014/main" id="{A2931B31-D009-4055-A4D1-230DDD5D5547}"/>
                  </a:ext>
                </a:extLst>
              </p:cNvPr>
              <p:cNvSpPr txBox="1">
                <a:spLocks noRot="1" noChangeAspect="1" noMove="1" noResize="1" noEditPoints="1" noAdjustHandles="1" noChangeArrowheads="1" noChangeShapeType="1" noTextEdit="1"/>
              </p:cNvSpPr>
              <p:nvPr/>
            </p:nvSpPr>
            <p:spPr>
              <a:xfrm>
                <a:off x="76766" y="3559520"/>
                <a:ext cx="1780528" cy="443345"/>
              </a:xfrm>
              <a:prstGeom prst="rect">
                <a:avLst/>
              </a:prstGeom>
              <a:blipFill>
                <a:blip r:embed="rId7"/>
                <a:stretch>
                  <a:fillRect t="-5479" b="-16438"/>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22" name="Espace réservé du contenu 2">
                <a:extLst>
                  <a:ext uri="{FF2B5EF4-FFF2-40B4-BE49-F238E27FC236}">
                    <a16:creationId xmlns:a16="http://schemas.microsoft.com/office/drawing/2014/main" id="{9D8C2A7D-B2DF-4790-B60E-B34EC908AE39}"/>
                  </a:ext>
                </a:extLst>
              </p:cNvPr>
              <p:cNvSpPr txBox="1">
                <a:spLocks/>
              </p:cNvSpPr>
              <p:nvPr/>
            </p:nvSpPr>
            <p:spPr>
              <a:xfrm>
                <a:off x="2716439" y="6087329"/>
                <a:ext cx="6759122"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a:t>
                </a:r>
                <a:r>
                  <a:rPr lang="en-US" sz="2400" dirty="0">
                    <a:solidFill>
                      <a:schemeClr val="tx1">
                        <a:lumMod val="65000"/>
                        <a:lumOff val="35000"/>
                      </a:schemeClr>
                    </a:solidFill>
                    <a:latin typeface="+mj-lt"/>
                    <a:sym typeface="Wingdings" panose="05000000000000000000" pitchFamily="2" charset="2"/>
                  </a:rPr>
                  <a:t>_ : </a:t>
                </a:r>
                <a14:m>
                  <m:oMath xmlns:m="http://schemas.openxmlformats.org/officeDocument/2006/math">
                    <m:sSub>
                      <m:sSubPr>
                        <m:ctrlPr>
                          <a:rPr lang="fr-CH" sz="2000" b="0" i="1" dirty="0" smtClean="0">
                            <a:solidFill>
                              <a:srgbClr val="85B962"/>
                            </a:solidFill>
                            <a:latin typeface="Cambria Math" panose="02040503050406030204" pitchFamily="18" charset="0"/>
                            <a:sym typeface="Wingdings" panose="05000000000000000000" pitchFamily="2" charset="2"/>
                          </a:rPr>
                        </m:ctrlPr>
                      </m:sSubPr>
                      <m:e>
                        <m:r>
                          <a:rPr lang="fr-CH" sz="2000" b="0" i="1" dirty="0" smtClean="0">
                            <a:solidFill>
                              <a:srgbClr val="85B962"/>
                            </a:solidFill>
                            <a:latin typeface="Cambria Math" panose="02040503050406030204" pitchFamily="18" charset="0"/>
                            <a:sym typeface="Wingdings" panose="05000000000000000000" pitchFamily="2" charset="2"/>
                          </a:rPr>
                          <m:t>𝐶</m:t>
                        </m:r>
                      </m:e>
                      <m:sub>
                        <m:r>
                          <a:rPr lang="fr-CH" sz="2000" b="0" i="1" dirty="0" smtClean="0">
                            <a:solidFill>
                              <a:srgbClr val="85B962"/>
                            </a:solidFill>
                            <a:latin typeface="Cambria Math" panose="02040503050406030204" pitchFamily="18" charset="0"/>
                            <a:sym typeface="Wingdings" panose="05000000000000000000" pitchFamily="2" charset="2"/>
                          </a:rPr>
                          <m:t>𝑖</m:t>
                        </m:r>
                      </m:sub>
                    </m:sSub>
                  </m:oMath>
                </a14:m>
                <a:r>
                  <a:rPr lang="en-US" sz="2400" dirty="0">
                    <a:solidFill>
                      <a:srgbClr val="00B0F0"/>
                    </a:solidFill>
                    <a:latin typeface="+mj-lt"/>
                    <a:sym typeface="Wingdings" panose="05000000000000000000" pitchFamily="2" charset="2"/>
                  </a:rPr>
                  <a:t>)</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mc:Choice>
        <mc:Fallback xmlns="">
          <p:sp>
            <p:nvSpPr>
              <p:cNvPr id="22" name="Espace réservé du contenu 2">
                <a:extLst>
                  <a:ext uri="{FF2B5EF4-FFF2-40B4-BE49-F238E27FC236}">
                    <a16:creationId xmlns:a16="http://schemas.microsoft.com/office/drawing/2014/main" id="{9D8C2A7D-B2DF-4790-B60E-B34EC908AE39}"/>
                  </a:ext>
                </a:extLst>
              </p:cNvPr>
              <p:cNvSpPr txBox="1">
                <a:spLocks noRot="1" noChangeAspect="1" noMove="1" noResize="1" noEditPoints="1" noAdjustHandles="1" noChangeArrowheads="1" noChangeShapeType="1" noTextEdit="1"/>
              </p:cNvSpPr>
              <p:nvPr/>
            </p:nvSpPr>
            <p:spPr>
              <a:xfrm>
                <a:off x="2716439" y="6087329"/>
                <a:ext cx="6759122" cy="538042"/>
              </a:xfrm>
              <a:prstGeom prst="rect">
                <a:avLst/>
              </a:prstGeom>
              <a:blipFill>
                <a:blip r:embed="rId8"/>
                <a:stretch>
                  <a:fillRect t="-15909" b="-4545"/>
                </a:stretch>
              </a:blipFill>
            </p:spPr>
            <p:txBody>
              <a:bodyPr/>
              <a:lstStyle/>
              <a:p>
                <a:r>
                  <a:rPr lang="fr-CH">
                    <a:noFill/>
                  </a:rPr>
                  <a:t> </a:t>
                </a:r>
              </a:p>
            </p:txBody>
          </p:sp>
        </mc:Fallback>
      </mc:AlternateContent>
    </p:spTree>
    <p:extLst>
      <p:ext uri="{BB962C8B-B14F-4D97-AF65-F5344CB8AC3E}">
        <p14:creationId xmlns:p14="http://schemas.microsoft.com/office/powerpoint/2010/main" val="23940099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56</a:t>
            </a:fld>
            <a:endParaRPr lang="fr-FR" dirty="0"/>
          </a:p>
        </p:txBody>
      </p:sp>
      <mc:AlternateContent xmlns:mc="http://schemas.openxmlformats.org/markup-compatibility/2006" xmlns:a14="http://schemas.microsoft.com/office/drawing/2010/main">
        <mc:Choice Requires="a14">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440445"/>
                <a:ext cx="10515600" cy="1325563"/>
              </a:xfrm>
            </p:spPr>
            <p:txBody>
              <a:bodyPr/>
              <a:lstStyle/>
              <a:p>
                <a:r>
                  <a:rPr lang="en-US" dirty="0">
                    <a:solidFill>
                      <a:schemeClr val="accent1"/>
                    </a:solidFill>
                  </a:rPr>
                  <a:t>Fragment Shader function     </a:t>
                </a:r>
                <a:r>
                  <a:rPr lang="en-US" dirty="0">
                    <a:solidFill>
                      <a:srgbClr val="00B0F0"/>
                    </a:solidFill>
                  </a:rPr>
                  <a:t>fs</a:t>
                </a:r>
                <a:r>
                  <a:rPr lang="en-US" dirty="0">
                    <a:solidFill>
                      <a:srgbClr val="00B050"/>
                    </a:solidFill>
                  </a:rPr>
                  <a:t> </a:t>
                </a:r>
                <a:r>
                  <a:rPr lang="en-US" dirty="0">
                    <a:solidFill>
                      <a:srgbClr val="616161"/>
                    </a:solidFill>
                  </a:rPr>
                  <a:t>:</a:t>
                </a:r>
                <a:r>
                  <a:rPr lang="en-US" dirty="0">
                    <a:solidFill>
                      <a:srgbClr val="00B050"/>
                    </a:solidFill>
                  </a:rPr>
                  <a:t> </a:t>
                </a:r>
                <a:r>
                  <a:rPr lang="en-US" dirty="0">
                    <a:solidFill>
                      <a:srgbClr val="70AD47"/>
                    </a:solidFill>
                  </a:rPr>
                  <a:t>C</a:t>
                </a:r>
                <a:r>
                  <a:rPr lang="en-US" dirty="0">
                    <a:solidFill>
                      <a:srgbClr val="00B050"/>
                    </a:solidFill>
                  </a:rPr>
                  <a:t> </a:t>
                </a:r>
                <a14:m>
                  <m:oMath xmlns:m="http://schemas.openxmlformats.org/officeDocument/2006/math">
                    <m:r>
                      <a:rPr lang="fr-CH" b="0" i="1" smtClean="0">
                        <a:solidFill>
                          <a:srgbClr val="616161"/>
                        </a:solidFill>
                        <a:latin typeface="Cambria Math" panose="02040503050406030204" pitchFamily="18" charset="0"/>
                      </a:rPr>
                      <m:t>→</m:t>
                    </m:r>
                  </m:oMath>
                </a14:m>
                <a:r>
                  <a:rPr lang="en-US" dirty="0">
                    <a:solidFill>
                      <a:srgbClr val="00B050"/>
                    </a:solidFill>
                  </a:rPr>
                  <a:t> </a:t>
                </a:r>
                <a:r>
                  <a:rPr lang="en-US" dirty="0">
                    <a:solidFill>
                      <a:srgbClr val="C00000"/>
                    </a:solidFill>
                  </a:rPr>
                  <a:t>D</a:t>
                </a:r>
                <a:br>
                  <a:rPr lang="en-US" dirty="0">
                    <a:solidFill>
                      <a:srgbClr val="C00000"/>
                    </a:solidFill>
                  </a:rPr>
                </a:br>
                <a:r>
                  <a:rPr lang="en-US" dirty="0">
                    <a:solidFill>
                      <a:schemeClr val="accent1"/>
                    </a:solidFill>
                  </a:rPr>
                  <a:t>Alternative</a:t>
                </a:r>
              </a:p>
            </p:txBody>
          </p:sp>
        </mc:Choice>
        <mc:Fallback xmlns="">
          <p:sp>
            <p:nvSpPr>
              <p:cNvPr id="5" name="Titre 1">
                <a:extLst>
                  <a:ext uri="{FF2B5EF4-FFF2-40B4-BE49-F238E27FC236}">
                    <a16:creationId xmlns:a16="http://schemas.microsoft.com/office/drawing/2014/main" id="{444113DC-9BE5-4CA8-912C-994A92A42EDE}"/>
                  </a:ext>
                </a:extLst>
              </p:cNvPr>
              <p:cNvSpPr>
                <a:spLocks noGrp="1" noRot="1" noChangeAspect="1" noMove="1" noResize="1" noEditPoints="1" noAdjustHandles="1" noChangeArrowheads="1" noChangeShapeType="1" noTextEdit="1"/>
              </p:cNvSpPr>
              <p:nvPr>
                <p:ph type="title"/>
              </p:nvPr>
            </p:nvSpPr>
            <p:spPr>
              <a:xfrm>
                <a:off x="838200" y="440445"/>
                <a:ext cx="10515600" cy="1325563"/>
              </a:xfrm>
              <a:blipFill>
                <a:blip r:embed="rId3"/>
                <a:stretch>
                  <a:fillRect l="-2377" t="-13303" b="-20642"/>
                </a:stretch>
              </a:blipFill>
            </p:spPr>
            <p:txBody>
              <a:bodyPr/>
              <a:lstStyle/>
              <a:p>
                <a:r>
                  <a:rPr lang="fr-CH">
                    <a:noFill/>
                  </a:rPr>
                  <a:t> </a:t>
                </a:r>
              </a:p>
            </p:txBody>
          </p:sp>
        </mc:Fallback>
      </mc:AlternateContent>
      <p:sp>
        <p:nvSpPr>
          <p:cNvPr id="2" name="Ellipse 1">
            <a:extLst>
              <a:ext uri="{FF2B5EF4-FFF2-40B4-BE49-F238E27FC236}">
                <a16:creationId xmlns:a16="http://schemas.microsoft.com/office/drawing/2014/main" id="{26689800-07D8-4BC2-A016-8315D3EBA75D}"/>
              </a:ext>
            </a:extLst>
          </p:cNvPr>
          <p:cNvSpPr/>
          <p:nvPr/>
        </p:nvSpPr>
        <p:spPr>
          <a:xfrm>
            <a:off x="2228900" y="1959594"/>
            <a:ext cx="2905200" cy="3643200"/>
          </a:xfrm>
          <a:prstGeom prst="ellipse">
            <a:avLst/>
          </a:prstGeom>
          <a:solidFill>
            <a:schemeClr val="accent6">
              <a:alpha val="25098"/>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3" name="Ellipse 2">
            <a:extLst>
              <a:ext uri="{FF2B5EF4-FFF2-40B4-BE49-F238E27FC236}">
                <a16:creationId xmlns:a16="http://schemas.microsoft.com/office/drawing/2014/main" id="{7E343B1F-F8C8-4DDC-B712-B4DDAF9F98E7}"/>
              </a:ext>
            </a:extLst>
          </p:cNvPr>
          <p:cNvSpPr/>
          <p:nvPr/>
        </p:nvSpPr>
        <p:spPr>
          <a:xfrm>
            <a:off x="7057900" y="1959594"/>
            <a:ext cx="2905200" cy="3643200"/>
          </a:xfrm>
          <a:prstGeom prst="ellipse">
            <a:avLst/>
          </a:prstGeom>
          <a:solidFill>
            <a:srgbClr val="C00000">
              <a:alpha val="25098"/>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11" name="Espace réservé du contenu 2">
                <a:extLst>
                  <a:ext uri="{FF2B5EF4-FFF2-40B4-BE49-F238E27FC236}">
                    <a16:creationId xmlns:a16="http://schemas.microsoft.com/office/drawing/2014/main" id="{9C7B4116-A48E-4AC4-A21C-0190F9397C5E}"/>
                  </a:ext>
                </a:extLst>
              </p:cNvPr>
              <p:cNvSpPr txBox="1">
                <a:spLocks/>
              </p:cNvSpPr>
              <p:nvPr/>
            </p:nvSpPr>
            <p:spPr>
              <a:xfrm>
                <a:off x="5525286" y="3501246"/>
                <a:ext cx="1197990" cy="559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4000" b="0" i="1" smtClean="0">
                        <a:solidFill>
                          <a:schemeClr val="tx1">
                            <a:lumMod val="65000"/>
                            <a:lumOff val="35000"/>
                          </a:schemeClr>
                        </a:solidFill>
                        <a:latin typeface="Cambria Math" panose="02040503050406030204" pitchFamily="18" charset="0"/>
                      </a:rPr>
                      <m:t>→</m:t>
                    </m:r>
                  </m:oMath>
                </a14:m>
                <a:r>
                  <a:rPr lang="en-US" sz="4000" dirty="0">
                    <a:solidFill>
                      <a:schemeClr val="tx1">
                        <a:lumMod val="65000"/>
                        <a:lumOff val="35000"/>
                      </a:schemeClr>
                    </a:solidFill>
                    <a:latin typeface="+mj-lt"/>
                    <a:sym typeface="Wingdings" panose="05000000000000000000" pitchFamily="2" charset="2"/>
                  </a:rPr>
                  <a:t> </a:t>
                </a:r>
                <a:endParaRPr lang="en-US" sz="4000" dirty="0">
                  <a:solidFill>
                    <a:schemeClr val="accent2"/>
                  </a:solidFill>
                  <a:latin typeface="+mj-lt"/>
                </a:endParaRPr>
              </a:p>
            </p:txBody>
          </p:sp>
        </mc:Choice>
        <mc:Fallback xmlns="">
          <p:sp>
            <p:nvSpPr>
              <p:cNvPr id="11" name="Espace réservé du contenu 2">
                <a:extLst>
                  <a:ext uri="{FF2B5EF4-FFF2-40B4-BE49-F238E27FC236}">
                    <a16:creationId xmlns:a16="http://schemas.microsoft.com/office/drawing/2014/main" id="{9C7B4116-A48E-4AC4-A21C-0190F9397C5E}"/>
                  </a:ext>
                </a:extLst>
              </p:cNvPr>
              <p:cNvSpPr txBox="1">
                <a:spLocks noRot="1" noChangeAspect="1" noMove="1" noResize="1" noEditPoints="1" noAdjustHandles="1" noChangeArrowheads="1" noChangeShapeType="1" noTextEdit="1"/>
              </p:cNvSpPr>
              <p:nvPr/>
            </p:nvSpPr>
            <p:spPr>
              <a:xfrm>
                <a:off x="5525286" y="3501246"/>
                <a:ext cx="1197990" cy="559896"/>
              </a:xfrm>
              <a:prstGeom prst="rect">
                <a:avLst/>
              </a:prstGeom>
              <a:blipFill>
                <a:blip r:embed="rId4"/>
                <a:stretch>
                  <a:fillRect/>
                </a:stretch>
              </a:blipFill>
            </p:spPr>
            <p:txBody>
              <a:bodyPr/>
              <a:lstStyle/>
              <a:p>
                <a:r>
                  <a:rPr lang="fr-CH">
                    <a:noFill/>
                  </a:rPr>
                  <a:t> </a:t>
                </a:r>
              </a:p>
            </p:txBody>
          </p:sp>
        </mc:Fallback>
      </mc:AlternateContent>
      <p:sp>
        <p:nvSpPr>
          <p:cNvPr id="13" name="Espace réservé du contenu 2">
            <a:extLst>
              <a:ext uri="{FF2B5EF4-FFF2-40B4-BE49-F238E27FC236}">
                <a16:creationId xmlns:a16="http://schemas.microsoft.com/office/drawing/2014/main" id="{CC60CB31-7E6A-4B7A-A656-45B7CD8F509C}"/>
              </a:ext>
            </a:extLst>
          </p:cNvPr>
          <p:cNvSpPr txBox="1">
            <a:spLocks/>
          </p:cNvSpPr>
          <p:nvPr/>
        </p:nvSpPr>
        <p:spPr>
          <a:xfrm>
            <a:off x="1988080" y="1914579"/>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accent6"/>
                </a:solidFill>
                <a:latin typeface="+mj-lt"/>
              </a:rPr>
              <a:t>C</a:t>
            </a:r>
            <a:endParaRPr lang="en-US" sz="2400" dirty="0">
              <a:solidFill>
                <a:schemeClr val="accent6"/>
              </a:solidFill>
              <a:latin typeface="+mj-lt"/>
            </a:endParaRPr>
          </a:p>
        </p:txBody>
      </p:sp>
      <p:sp>
        <p:nvSpPr>
          <p:cNvPr id="15" name="Espace réservé du contenu 2">
            <a:extLst>
              <a:ext uri="{FF2B5EF4-FFF2-40B4-BE49-F238E27FC236}">
                <a16:creationId xmlns:a16="http://schemas.microsoft.com/office/drawing/2014/main" id="{217FCCDF-BDDA-4268-AC8D-D23671775013}"/>
              </a:ext>
            </a:extLst>
          </p:cNvPr>
          <p:cNvSpPr txBox="1">
            <a:spLocks/>
          </p:cNvSpPr>
          <p:nvPr/>
        </p:nvSpPr>
        <p:spPr>
          <a:xfrm>
            <a:off x="9486305" y="1914578"/>
            <a:ext cx="717615" cy="4053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D</a:t>
            </a:r>
          </a:p>
        </p:txBody>
      </p:sp>
      <p:sp>
        <p:nvSpPr>
          <p:cNvPr id="8" name="Espace réservé du contenu 2">
            <a:extLst>
              <a:ext uri="{FF2B5EF4-FFF2-40B4-BE49-F238E27FC236}">
                <a16:creationId xmlns:a16="http://schemas.microsoft.com/office/drawing/2014/main" id="{E4538FEB-0E34-4F33-9FCD-44E198896C34}"/>
              </a:ext>
            </a:extLst>
          </p:cNvPr>
          <p:cNvSpPr txBox="1">
            <a:spLocks/>
          </p:cNvSpPr>
          <p:nvPr/>
        </p:nvSpPr>
        <p:spPr>
          <a:xfrm>
            <a:off x="5230668" y="3167550"/>
            <a:ext cx="1787226" cy="3592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b="1" dirty="0">
                <a:solidFill>
                  <a:srgbClr val="FF0000"/>
                </a:solidFill>
                <a:latin typeface="+mj-lt"/>
                <a:sym typeface="Wingdings" panose="05000000000000000000" pitchFamily="2" charset="2"/>
              </a:rPr>
              <a:t>DISCARD</a:t>
            </a:r>
            <a:endParaRPr lang="en-US" sz="1800" b="1" dirty="0">
              <a:solidFill>
                <a:srgbClr val="FF0000"/>
              </a:solidFill>
              <a:latin typeface="+mj-lt"/>
            </a:endParaRPr>
          </a:p>
        </p:txBody>
      </p:sp>
      <p:sp>
        <p:nvSpPr>
          <p:cNvPr id="9" name="Espace réservé du contenu 2">
            <a:extLst>
              <a:ext uri="{FF2B5EF4-FFF2-40B4-BE49-F238E27FC236}">
                <a16:creationId xmlns:a16="http://schemas.microsoft.com/office/drawing/2014/main" id="{C935F25E-B73F-43B5-BBBB-CB41BD2E9C58}"/>
              </a:ext>
            </a:extLst>
          </p:cNvPr>
          <p:cNvSpPr txBox="1">
            <a:spLocks/>
          </p:cNvSpPr>
          <p:nvPr/>
        </p:nvSpPr>
        <p:spPr>
          <a:xfrm>
            <a:off x="2749129" y="3191714"/>
            <a:ext cx="1864741" cy="1178958"/>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r>
              <a:rPr lang="en-US" sz="2000" dirty="0">
                <a:solidFill>
                  <a:srgbClr val="616161"/>
                </a:solidFill>
                <a:latin typeface="+mj-lt"/>
              </a:rPr>
              <a:t>Some </a:t>
            </a:r>
            <a:br>
              <a:rPr lang="en-US" sz="2000" dirty="0">
                <a:solidFill>
                  <a:srgbClr val="616161"/>
                </a:solidFill>
                <a:latin typeface="+mj-lt"/>
              </a:rPr>
            </a:br>
            <a:r>
              <a:rPr lang="en-US" sz="2000" dirty="0">
                <a:solidFill>
                  <a:srgbClr val="616161"/>
                </a:solidFill>
                <a:latin typeface="+mj-lt"/>
              </a:rPr>
              <a:t>abstract types</a:t>
            </a:r>
          </a:p>
        </p:txBody>
      </p:sp>
      <p:sp>
        <p:nvSpPr>
          <p:cNvPr id="10" name="Accolade ouvrante 9">
            <a:extLst>
              <a:ext uri="{FF2B5EF4-FFF2-40B4-BE49-F238E27FC236}">
                <a16:creationId xmlns:a16="http://schemas.microsoft.com/office/drawing/2014/main" id="{9055BCCB-D15B-44E8-B1F4-E054A5FCCA06}"/>
              </a:ext>
            </a:extLst>
          </p:cNvPr>
          <p:cNvSpPr/>
          <p:nvPr/>
        </p:nvSpPr>
        <p:spPr>
          <a:xfrm>
            <a:off x="1977704" y="3181701"/>
            <a:ext cx="140451" cy="1198984"/>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mc:AlternateContent xmlns:mc="http://schemas.openxmlformats.org/markup-compatibility/2006" xmlns:a14="http://schemas.microsoft.com/office/drawing/2010/main">
        <mc:Choice Requires="a14">
          <p:sp>
            <p:nvSpPr>
              <p:cNvPr id="21" name="Espace réservé du contenu 2">
                <a:extLst>
                  <a:ext uri="{FF2B5EF4-FFF2-40B4-BE49-F238E27FC236}">
                    <a16:creationId xmlns:a16="http://schemas.microsoft.com/office/drawing/2014/main" id="{904153D2-9DA8-4361-83EE-0E6F68654AE1}"/>
                  </a:ext>
                </a:extLst>
              </p:cNvPr>
              <p:cNvSpPr txBox="1">
                <a:spLocks/>
              </p:cNvSpPr>
              <p:nvPr/>
            </p:nvSpPr>
            <p:spPr>
              <a:xfrm>
                <a:off x="76766" y="3559520"/>
                <a:ext cx="1780528" cy="4433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fr-CH" sz="2000" b="0" i="1" smtClean="0">
                        <a:solidFill>
                          <a:schemeClr val="tx1">
                            <a:lumMod val="65000"/>
                            <a:lumOff val="35000"/>
                          </a:schemeClr>
                        </a:solidFill>
                        <a:latin typeface="Cambria Math" panose="02040503050406030204" pitchFamily="18" charset="0"/>
                        <a:sym typeface="Wingdings" panose="05000000000000000000" pitchFamily="2" charset="2"/>
                      </a:rPr>
                      <m:t>𝑝</m:t>
                    </m:r>
                  </m:oMath>
                </a14:m>
                <a:r>
                  <a:rPr lang="en-US" sz="2400" dirty="0">
                    <a:solidFill>
                      <a:schemeClr val="tx1">
                        <a:lumMod val="65000"/>
                        <a:lumOff val="35000"/>
                      </a:schemeClr>
                    </a:solidFill>
                    <a:latin typeface="+mj-lt"/>
                    <a:sym typeface="Wingdings" panose="05000000000000000000" pitchFamily="2" charset="2"/>
                  </a:rPr>
                  <a:t> </a:t>
                </a:r>
                <a:r>
                  <a:rPr lang="en-US" sz="2000" dirty="0">
                    <a:solidFill>
                      <a:schemeClr val="tx1">
                        <a:lumMod val="65000"/>
                        <a:lumOff val="35000"/>
                      </a:schemeClr>
                    </a:solidFill>
                    <a:latin typeface="+mj-lt"/>
                    <a:sym typeface="Wingdings" panose="05000000000000000000" pitchFamily="2" charset="2"/>
                  </a:rPr>
                  <a:t>element(s)</a:t>
                </a:r>
                <a:endParaRPr lang="en-US" sz="2400" dirty="0">
                  <a:solidFill>
                    <a:schemeClr val="accent2"/>
                  </a:solidFill>
                  <a:latin typeface="+mj-lt"/>
                </a:endParaRPr>
              </a:p>
            </p:txBody>
          </p:sp>
        </mc:Choice>
        <mc:Fallback xmlns="">
          <p:sp>
            <p:nvSpPr>
              <p:cNvPr id="21" name="Espace réservé du contenu 2">
                <a:extLst>
                  <a:ext uri="{FF2B5EF4-FFF2-40B4-BE49-F238E27FC236}">
                    <a16:creationId xmlns:a16="http://schemas.microsoft.com/office/drawing/2014/main" id="{904153D2-9DA8-4361-83EE-0E6F68654AE1}"/>
                  </a:ext>
                </a:extLst>
              </p:cNvPr>
              <p:cNvSpPr txBox="1">
                <a:spLocks noRot="1" noChangeAspect="1" noMove="1" noResize="1" noEditPoints="1" noAdjustHandles="1" noChangeArrowheads="1" noChangeShapeType="1" noTextEdit="1"/>
              </p:cNvSpPr>
              <p:nvPr/>
            </p:nvSpPr>
            <p:spPr>
              <a:xfrm>
                <a:off x="76766" y="3559520"/>
                <a:ext cx="1780528" cy="443345"/>
              </a:xfrm>
              <a:prstGeom prst="rect">
                <a:avLst/>
              </a:prstGeom>
              <a:blipFill>
                <a:blip r:embed="rId5"/>
                <a:stretch>
                  <a:fillRect t="-5479" b="-16438"/>
                </a:stretch>
              </a:blipFill>
            </p:spPr>
            <p:txBody>
              <a:bodyPr/>
              <a:lstStyle/>
              <a:p>
                <a:r>
                  <a:rPr lang="fr-CH">
                    <a:noFill/>
                  </a:rPr>
                  <a:t> </a:t>
                </a:r>
              </a:p>
            </p:txBody>
          </p:sp>
        </mc:Fallback>
      </mc:AlternateContent>
      <mc:AlternateContent xmlns:mc="http://schemas.openxmlformats.org/markup-compatibility/2006" xmlns:a14="http://schemas.microsoft.com/office/drawing/2010/main">
        <mc:Choice Requires="a14">
          <p:sp>
            <p:nvSpPr>
              <p:cNvPr id="23" name="Espace réservé du contenu 2">
                <a:extLst>
                  <a:ext uri="{FF2B5EF4-FFF2-40B4-BE49-F238E27FC236}">
                    <a16:creationId xmlns:a16="http://schemas.microsoft.com/office/drawing/2014/main" id="{F8115386-606B-4B49-8B2F-25911E3A2322}"/>
                  </a:ext>
                </a:extLst>
              </p:cNvPr>
              <p:cNvSpPr txBox="1">
                <a:spLocks/>
              </p:cNvSpPr>
              <p:nvPr/>
            </p:nvSpPr>
            <p:spPr>
              <a:xfrm>
                <a:off x="2716439" y="6087329"/>
                <a:ext cx="6759122"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a:t>
                </a:r>
                <a:r>
                  <a:rPr lang="en-US" sz="2400" dirty="0">
                    <a:solidFill>
                      <a:schemeClr val="tx1">
                        <a:lumMod val="65000"/>
                        <a:lumOff val="35000"/>
                      </a:schemeClr>
                    </a:solidFill>
                    <a:latin typeface="+mj-lt"/>
                    <a:sym typeface="Wingdings" panose="05000000000000000000" pitchFamily="2" charset="2"/>
                  </a:rPr>
                  <a:t>_ : </a:t>
                </a:r>
                <a14:m>
                  <m:oMath xmlns:m="http://schemas.openxmlformats.org/officeDocument/2006/math">
                    <m:sSub>
                      <m:sSubPr>
                        <m:ctrlPr>
                          <a:rPr lang="fr-CH" sz="2000" b="0" i="1" dirty="0" smtClean="0">
                            <a:solidFill>
                              <a:srgbClr val="85B962"/>
                            </a:solidFill>
                            <a:latin typeface="Cambria Math" panose="02040503050406030204" pitchFamily="18" charset="0"/>
                            <a:sym typeface="Wingdings" panose="05000000000000000000" pitchFamily="2" charset="2"/>
                          </a:rPr>
                        </m:ctrlPr>
                      </m:sSubPr>
                      <m:e>
                        <m:r>
                          <a:rPr lang="fr-CH" sz="2000" b="0" i="1" dirty="0" smtClean="0">
                            <a:solidFill>
                              <a:srgbClr val="85B962"/>
                            </a:solidFill>
                            <a:latin typeface="Cambria Math" panose="02040503050406030204" pitchFamily="18" charset="0"/>
                            <a:sym typeface="Wingdings" panose="05000000000000000000" pitchFamily="2" charset="2"/>
                          </a:rPr>
                          <m:t>𝐶</m:t>
                        </m:r>
                      </m:e>
                      <m:sub>
                        <m:r>
                          <a:rPr lang="fr-CH" sz="2000" b="0" i="1" dirty="0" smtClean="0">
                            <a:solidFill>
                              <a:srgbClr val="85B962"/>
                            </a:solidFill>
                            <a:latin typeface="Cambria Math" panose="02040503050406030204" pitchFamily="18" charset="0"/>
                            <a:sym typeface="Wingdings" panose="05000000000000000000" pitchFamily="2" charset="2"/>
                          </a:rPr>
                          <m:t>𝑖</m:t>
                        </m:r>
                      </m:sub>
                    </m:sSub>
                  </m:oMath>
                </a14:m>
                <a:r>
                  <a:rPr lang="en-US" sz="2400" dirty="0">
                    <a:solidFill>
                      <a:srgbClr val="00B0F0"/>
                    </a:solidFill>
                    <a:latin typeface="+mj-lt"/>
                    <a:sym typeface="Wingdings" panose="05000000000000000000" pitchFamily="2" charset="2"/>
                  </a:rPr>
                  <a:t>)</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mc:Choice>
        <mc:Fallback xmlns="">
          <p:sp>
            <p:nvSpPr>
              <p:cNvPr id="23" name="Espace réservé du contenu 2">
                <a:extLst>
                  <a:ext uri="{FF2B5EF4-FFF2-40B4-BE49-F238E27FC236}">
                    <a16:creationId xmlns:a16="http://schemas.microsoft.com/office/drawing/2014/main" id="{F8115386-606B-4B49-8B2F-25911E3A2322}"/>
                  </a:ext>
                </a:extLst>
              </p:cNvPr>
              <p:cNvSpPr txBox="1">
                <a:spLocks noRot="1" noChangeAspect="1" noMove="1" noResize="1" noEditPoints="1" noAdjustHandles="1" noChangeArrowheads="1" noChangeShapeType="1" noTextEdit="1"/>
              </p:cNvSpPr>
              <p:nvPr/>
            </p:nvSpPr>
            <p:spPr>
              <a:xfrm>
                <a:off x="2716439" y="6087329"/>
                <a:ext cx="6759122" cy="538042"/>
              </a:xfrm>
              <a:prstGeom prst="rect">
                <a:avLst/>
              </a:prstGeom>
              <a:blipFill>
                <a:blip r:embed="rId6"/>
                <a:stretch>
                  <a:fillRect t="-15909" b="-4545"/>
                </a:stretch>
              </a:blipFill>
            </p:spPr>
            <p:txBody>
              <a:bodyPr/>
              <a:lstStyle/>
              <a:p>
                <a:r>
                  <a:rPr lang="fr-CH">
                    <a:noFill/>
                  </a:rPr>
                  <a:t> </a:t>
                </a:r>
              </a:p>
            </p:txBody>
          </p:sp>
        </mc:Fallback>
      </mc:AlternateContent>
      <p:pic>
        <p:nvPicPr>
          <p:cNvPr id="6" name="Image 5" descr="Une image contenant dessin&#10;&#10;Description générée automatiquement">
            <a:extLst>
              <a:ext uri="{FF2B5EF4-FFF2-40B4-BE49-F238E27FC236}">
                <a16:creationId xmlns:a16="http://schemas.microsoft.com/office/drawing/2014/main" id="{9AAABA70-2521-44FF-BE90-292AC7A08D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3701" y="3501246"/>
            <a:ext cx="641160" cy="641160"/>
          </a:xfrm>
          <a:prstGeom prst="rect">
            <a:avLst/>
          </a:prstGeom>
        </p:spPr>
      </p:pic>
    </p:spTree>
    <p:extLst>
      <p:ext uri="{BB962C8B-B14F-4D97-AF65-F5344CB8AC3E}">
        <p14:creationId xmlns:p14="http://schemas.microsoft.com/office/powerpoint/2010/main" val="2828358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57</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Several signatures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3793961" y="2444490"/>
            <a:ext cx="72680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Depending on why a shader is created,</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the signature will be different</a:t>
            </a:r>
          </a:p>
        </p:txBody>
      </p:sp>
      <p:sp>
        <p:nvSpPr>
          <p:cNvPr id="3" name="Espace réservé du contenu 2">
            <a:extLst>
              <a:ext uri="{FF2B5EF4-FFF2-40B4-BE49-F238E27FC236}">
                <a16:creationId xmlns:a16="http://schemas.microsoft.com/office/drawing/2014/main" id="{6899A083-9F7A-4E38-8B63-6F36B7470821}"/>
              </a:ext>
            </a:extLst>
          </p:cNvPr>
          <p:cNvSpPr txBox="1">
            <a:spLocks/>
          </p:cNvSpPr>
          <p:nvPr/>
        </p:nvSpPr>
        <p:spPr>
          <a:xfrm>
            <a:off x="1436914" y="4769348"/>
            <a:ext cx="4506686"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50"/>
                </a:solidFill>
                <a:latin typeface="+mj-lt"/>
                <a:sym typeface="Wingdings" panose="05000000000000000000" pitchFamily="2" charset="2"/>
              </a:rPr>
              <a:t>vs(</a:t>
            </a:r>
            <a:r>
              <a:rPr lang="en-US" sz="2400" dirty="0">
                <a:solidFill>
                  <a:schemeClr val="tx1">
                    <a:lumMod val="65000"/>
                    <a:lumOff val="35000"/>
                  </a:schemeClr>
                </a:solidFill>
                <a:latin typeface="+mj-lt"/>
                <a:sym typeface="Wingdings" panose="05000000000000000000" pitchFamily="2" charset="2"/>
              </a:rPr>
              <a:t>_ : position</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
        <p:nvSpPr>
          <p:cNvPr id="8" name="Espace réservé du contenu 2">
            <a:extLst>
              <a:ext uri="{FF2B5EF4-FFF2-40B4-BE49-F238E27FC236}">
                <a16:creationId xmlns:a16="http://schemas.microsoft.com/office/drawing/2014/main" id="{51E1042C-8E7D-4C6A-9909-D154D68D3500}"/>
              </a:ext>
            </a:extLst>
          </p:cNvPr>
          <p:cNvSpPr txBox="1">
            <a:spLocks/>
          </p:cNvSpPr>
          <p:nvPr/>
        </p:nvSpPr>
        <p:spPr>
          <a:xfrm>
            <a:off x="6407021" y="4769348"/>
            <a:ext cx="4104237"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grpSp>
        <p:nvGrpSpPr>
          <p:cNvPr id="16" name="Groupe 15">
            <a:extLst>
              <a:ext uri="{FF2B5EF4-FFF2-40B4-BE49-F238E27FC236}">
                <a16:creationId xmlns:a16="http://schemas.microsoft.com/office/drawing/2014/main" id="{3A3587DE-A833-45D3-900F-892ABAFF4390}"/>
              </a:ext>
            </a:extLst>
          </p:cNvPr>
          <p:cNvGrpSpPr/>
          <p:nvPr/>
        </p:nvGrpSpPr>
        <p:grpSpPr>
          <a:xfrm>
            <a:off x="1936219" y="2305117"/>
            <a:ext cx="2399956" cy="1103527"/>
            <a:chOff x="1114137" y="2696417"/>
            <a:chExt cx="2399956" cy="1103527"/>
          </a:xfrm>
        </p:grpSpPr>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3DDA85BF-9CBA-44F0-B813-861E9A9C1801}"/>
                    </a:ext>
                  </a:extLst>
                </p:cNvPr>
                <p:cNvSpPr txBox="1"/>
                <p:nvPr/>
              </p:nvSpPr>
              <p:spPr>
                <a:xfrm>
                  <a:off x="1533096" y="2753504"/>
                  <a:ext cx="1543665" cy="1046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CH" sz="4800" b="0" i="1" smtClean="0">
                            <a:solidFill>
                              <a:srgbClr val="FF0000"/>
                            </a:solidFill>
                            <a:latin typeface="Cambria Math" panose="02040503050406030204" pitchFamily="18" charset="0"/>
                          </a:rPr>
                          <m:t>≠</m:t>
                        </m:r>
                      </m:oMath>
                    </m:oMathPara>
                  </a14:m>
                  <a:endParaRPr lang="fr-CH" sz="4800" b="0" dirty="0">
                    <a:solidFill>
                      <a:srgbClr val="FF0000"/>
                    </a:solidFill>
                  </a:endParaRPr>
                </a:p>
                <a:p>
                  <a:endParaRPr lang="fr-CH" sz="1400" b="0" dirty="0">
                    <a:solidFill>
                      <a:srgbClr val="FF0000"/>
                    </a:solidFill>
                  </a:endParaRPr>
                </a:p>
              </p:txBody>
            </p:sp>
          </mc:Choice>
          <mc:Fallback xmlns="">
            <p:sp>
              <p:nvSpPr>
                <p:cNvPr id="2" name="ZoneTexte 1">
                  <a:extLst>
                    <a:ext uri="{FF2B5EF4-FFF2-40B4-BE49-F238E27FC236}">
                      <a16:creationId xmlns:a16="http://schemas.microsoft.com/office/drawing/2014/main" id="{3DDA85BF-9CBA-44F0-B813-861E9A9C1801}"/>
                    </a:ext>
                  </a:extLst>
                </p:cNvPr>
                <p:cNvSpPr txBox="1">
                  <a:spLocks noRot="1" noChangeAspect="1" noMove="1" noResize="1" noEditPoints="1" noAdjustHandles="1" noChangeArrowheads="1" noChangeShapeType="1" noTextEdit="1"/>
                </p:cNvSpPr>
                <p:nvPr/>
              </p:nvSpPr>
              <p:spPr>
                <a:xfrm>
                  <a:off x="1533096" y="2753504"/>
                  <a:ext cx="1543665" cy="1046440"/>
                </a:xfrm>
                <a:prstGeom prst="rect">
                  <a:avLst/>
                </a:prstGeom>
                <a:blipFill>
                  <a:blip r:embed="rId3"/>
                  <a:stretch>
                    <a:fillRect/>
                  </a:stretch>
                </a:blipFill>
              </p:spPr>
              <p:txBody>
                <a:bodyPr/>
                <a:lstStyle/>
                <a:p>
                  <a:r>
                    <a:rPr lang="fr-CH">
                      <a:noFill/>
                    </a:rPr>
                    <a:t> </a:t>
                  </a:r>
                </a:p>
              </p:txBody>
            </p:sp>
          </mc:Fallback>
        </mc:AlternateContent>
        <p:pic>
          <p:nvPicPr>
            <p:cNvPr id="11" name="Image 10">
              <a:extLst>
                <a:ext uri="{FF2B5EF4-FFF2-40B4-BE49-F238E27FC236}">
                  <a16:creationId xmlns:a16="http://schemas.microsoft.com/office/drawing/2014/main" id="{3F0DE245-CC81-4B48-8E81-CFD683386668}"/>
                </a:ext>
              </a:extLst>
            </p:cNvPr>
            <p:cNvPicPr>
              <a:picLocks noChangeAspect="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14137" y="2696418"/>
              <a:ext cx="952633" cy="952633"/>
            </a:xfrm>
            <a:prstGeom prst="rect">
              <a:avLst/>
            </a:prstGeom>
          </p:spPr>
        </p:pic>
        <p:pic>
          <p:nvPicPr>
            <p:cNvPr id="15" name="Image 14">
              <a:extLst>
                <a:ext uri="{FF2B5EF4-FFF2-40B4-BE49-F238E27FC236}">
                  <a16:creationId xmlns:a16="http://schemas.microsoft.com/office/drawing/2014/main" id="{E7D7236E-279E-42C6-9ED4-16AD6C37FF36}"/>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61460" y="2696417"/>
              <a:ext cx="952633" cy="952633"/>
            </a:xfrm>
            <a:prstGeom prst="rect">
              <a:avLst/>
            </a:prstGeom>
          </p:spPr>
        </p:pic>
      </p:grpSp>
      <p:sp>
        <p:nvSpPr>
          <p:cNvPr id="6" name="Titre 1">
            <a:extLst>
              <a:ext uri="{FF2B5EF4-FFF2-40B4-BE49-F238E27FC236}">
                <a16:creationId xmlns:a16="http://schemas.microsoft.com/office/drawing/2014/main" id="{1B4AF1BA-FD23-4DB7-B0F7-468AF0D10C68}"/>
              </a:ext>
            </a:extLst>
          </p:cNvPr>
          <p:cNvSpPr txBox="1">
            <a:spLocks/>
          </p:cNvSpPr>
          <p:nvPr/>
        </p:nvSpPr>
        <p:spPr>
          <a:xfrm>
            <a:off x="838200" y="4105266"/>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Examples:</a:t>
            </a:r>
          </a:p>
        </p:txBody>
      </p:sp>
      <p:sp>
        <p:nvSpPr>
          <p:cNvPr id="7" name="Espace réservé du contenu 2">
            <a:extLst>
              <a:ext uri="{FF2B5EF4-FFF2-40B4-BE49-F238E27FC236}">
                <a16:creationId xmlns:a16="http://schemas.microsoft.com/office/drawing/2014/main" id="{E1C89D85-D85D-4BAC-8D54-8F78400BF605}"/>
              </a:ext>
            </a:extLst>
          </p:cNvPr>
          <p:cNvSpPr txBox="1">
            <a:spLocks/>
          </p:cNvSpPr>
          <p:nvPr/>
        </p:nvSpPr>
        <p:spPr>
          <a:xfrm>
            <a:off x="1436914" y="5307390"/>
            <a:ext cx="4506686"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50"/>
                </a:solidFill>
                <a:latin typeface="+mj-lt"/>
                <a:sym typeface="Wingdings" panose="05000000000000000000" pitchFamily="2" charset="2"/>
              </a:rPr>
              <a:t>vs(</a:t>
            </a:r>
            <a:r>
              <a:rPr lang="en-US" sz="2400" dirty="0">
                <a:solidFill>
                  <a:schemeClr val="tx1">
                    <a:lumMod val="65000"/>
                    <a:lumOff val="35000"/>
                  </a:schemeClr>
                </a:solidFill>
                <a:latin typeface="+mj-lt"/>
                <a:sym typeface="Wingdings" panose="05000000000000000000" pitchFamily="2" charset="2"/>
              </a:rPr>
              <a:t>_ : position, _ : color</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
        <p:nvSpPr>
          <p:cNvPr id="10" name="Espace réservé du contenu 2">
            <a:extLst>
              <a:ext uri="{FF2B5EF4-FFF2-40B4-BE49-F238E27FC236}">
                <a16:creationId xmlns:a16="http://schemas.microsoft.com/office/drawing/2014/main" id="{27BCFAF9-40AF-4F0A-B0C9-E4AE9169E2E6}"/>
              </a:ext>
            </a:extLst>
          </p:cNvPr>
          <p:cNvSpPr txBox="1">
            <a:spLocks/>
          </p:cNvSpPr>
          <p:nvPr/>
        </p:nvSpPr>
        <p:spPr>
          <a:xfrm>
            <a:off x="6407021" y="5296017"/>
            <a:ext cx="4104237"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a:t>
            </a:r>
            <a:r>
              <a:rPr lang="en-US" sz="2400" dirty="0">
                <a:solidFill>
                  <a:schemeClr val="tx1">
                    <a:lumMod val="65000"/>
                    <a:lumOff val="35000"/>
                  </a:schemeClr>
                </a:solidFill>
                <a:latin typeface="+mj-lt"/>
                <a:sym typeface="Wingdings" panose="05000000000000000000" pitchFamily="2" charset="2"/>
              </a:rPr>
              <a:t>_ : fragment, _ : light:</a:t>
            </a:r>
            <a:r>
              <a:rPr lang="en-US" sz="2400" dirty="0">
                <a:solidFill>
                  <a:srgbClr val="00B0F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
        <p:nvSpPr>
          <p:cNvPr id="13" name="Espace réservé du contenu 2">
            <a:extLst>
              <a:ext uri="{FF2B5EF4-FFF2-40B4-BE49-F238E27FC236}">
                <a16:creationId xmlns:a16="http://schemas.microsoft.com/office/drawing/2014/main" id="{566605C4-1535-410D-93E3-92536D89C5CD}"/>
              </a:ext>
            </a:extLst>
          </p:cNvPr>
          <p:cNvSpPr txBox="1">
            <a:spLocks/>
          </p:cNvSpPr>
          <p:nvPr/>
        </p:nvSpPr>
        <p:spPr>
          <a:xfrm>
            <a:off x="1393969" y="5829681"/>
            <a:ext cx="4592576"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50"/>
                </a:solidFill>
                <a:latin typeface="+mj-lt"/>
                <a:sym typeface="Wingdings" panose="05000000000000000000" pitchFamily="2" charset="2"/>
              </a:rPr>
              <a:t>vs(</a:t>
            </a:r>
            <a:r>
              <a:rPr lang="en-US" sz="2400" dirty="0">
                <a:solidFill>
                  <a:schemeClr val="tx1">
                    <a:lumMod val="65000"/>
                    <a:lumOff val="35000"/>
                  </a:schemeClr>
                </a:solidFill>
                <a:latin typeface="+mj-lt"/>
                <a:sym typeface="Wingdings" panose="05000000000000000000" pitchFamily="2" charset="2"/>
              </a:rPr>
              <a:t>_ : position, _ : color, _ : texture:</a:t>
            </a:r>
            <a:r>
              <a:rPr lang="en-US" sz="2400" dirty="0">
                <a:solidFill>
                  <a:srgbClr val="00B05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
        <p:nvSpPr>
          <p:cNvPr id="19" name="Espace réservé du contenu 2">
            <a:extLst>
              <a:ext uri="{FF2B5EF4-FFF2-40B4-BE49-F238E27FC236}">
                <a16:creationId xmlns:a16="http://schemas.microsoft.com/office/drawing/2014/main" id="{FBE9A3F0-0192-4AC2-BC0F-744696BE3F47}"/>
              </a:ext>
            </a:extLst>
          </p:cNvPr>
          <p:cNvSpPr txBox="1">
            <a:spLocks/>
          </p:cNvSpPr>
          <p:nvPr/>
        </p:nvSpPr>
        <p:spPr>
          <a:xfrm>
            <a:off x="6283097" y="5847916"/>
            <a:ext cx="4655006" cy="5380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00B0F0"/>
                </a:solidFill>
                <a:latin typeface="+mj-lt"/>
                <a:sym typeface="Wingdings" panose="05000000000000000000" pitchFamily="2" charset="2"/>
              </a:rPr>
              <a:t>fs(</a:t>
            </a:r>
            <a:r>
              <a:rPr lang="en-US" sz="2400" dirty="0">
                <a:solidFill>
                  <a:schemeClr val="tx1">
                    <a:lumMod val="65000"/>
                    <a:lumOff val="35000"/>
                  </a:schemeClr>
                </a:solidFill>
                <a:latin typeface="+mj-lt"/>
                <a:sym typeface="Wingdings" panose="05000000000000000000" pitchFamily="2" charset="2"/>
              </a:rPr>
              <a:t>_ : fragment, _ : light, _ : texture:</a:t>
            </a:r>
            <a:r>
              <a:rPr lang="en-US" sz="2400" dirty="0">
                <a:solidFill>
                  <a:srgbClr val="00B0F0"/>
                </a:solidFill>
                <a:latin typeface="+mj-lt"/>
                <a:sym typeface="Wingdings" panose="05000000000000000000" pitchFamily="2" charset="2"/>
              </a:rPr>
              <a:t>) </a:t>
            </a:r>
            <a:r>
              <a:rPr lang="en-US" sz="2400" dirty="0">
                <a:solidFill>
                  <a:schemeClr val="tx1">
                    <a:lumMod val="65000"/>
                    <a:lumOff val="35000"/>
                  </a:schemeClr>
                </a:solidFill>
                <a:latin typeface="+mj-lt"/>
                <a:sym typeface="Wingdings" panose="05000000000000000000" pitchFamily="2" charset="2"/>
              </a:rPr>
              <a:t> </a:t>
            </a:r>
            <a:endParaRPr lang="en-US" sz="2400" dirty="0">
              <a:solidFill>
                <a:schemeClr val="accent2"/>
              </a:solidFill>
              <a:latin typeface="+mj-lt"/>
            </a:endParaRPr>
          </a:p>
        </p:txBody>
      </p:sp>
    </p:spTree>
    <p:extLst>
      <p:ext uri="{BB962C8B-B14F-4D97-AF65-F5344CB8AC3E}">
        <p14:creationId xmlns:p14="http://schemas.microsoft.com/office/powerpoint/2010/main" val="24215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58</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Uniforms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955688" y="2522830"/>
            <a:ext cx="7268066" cy="440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saw that uniform variables are global variables</a:t>
            </a:r>
          </a:p>
        </p:txBody>
      </p:sp>
      <p:pic>
        <p:nvPicPr>
          <p:cNvPr id="2" name="Graphique 1" descr="Globe">
            <a:extLst>
              <a:ext uri="{FF2B5EF4-FFF2-40B4-BE49-F238E27FC236}">
                <a16:creationId xmlns:a16="http://schemas.microsoft.com/office/drawing/2014/main" id="{ACF4B25E-8728-45B9-8C62-C7CE40BF10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46147" y="2115911"/>
            <a:ext cx="1062086" cy="1062086"/>
          </a:xfrm>
          <a:prstGeom prst="rect">
            <a:avLst/>
          </a:prstGeom>
        </p:spPr>
      </p:pic>
      <p:sp>
        <p:nvSpPr>
          <p:cNvPr id="7" name="Espace réservé du contenu 2">
            <a:extLst>
              <a:ext uri="{FF2B5EF4-FFF2-40B4-BE49-F238E27FC236}">
                <a16:creationId xmlns:a16="http://schemas.microsoft.com/office/drawing/2014/main" id="{9C19B75F-8281-4658-AB42-4E3E3C9825ED}"/>
              </a:ext>
            </a:extLst>
          </p:cNvPr>
          <p:cNvSpPr txBox="1">
            <a:spLocks/>
          </p:cNvSpPr>
          <p:nvPr/>
        </p:nvSpPr>
        <p:spPr>
          <a:xfrm>
            <a:off x="2955688" y="3790882"/>
            <a:ext cx="7268066" cy="7437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They are part of the domain and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the codomain of the </a:t>
            </a:r>
            <a:r>
              <a:rPr lang="en-US" sz="2400" dirty="0">
                <a:solidFill>
                  <a:srgbClr val="00B050"/>
                </a:solidFill>
                <a:latin typeface="+mj-lt"/>
              </a:rPr>
              <a:t>vs() </a:t>
            </a:r>
            <a:r>
              <a:rPr lang="en-US" sz="2400" dirty="0">
                <a:solidFill>
                  <a:schemeClr val="tx1">
                    <a:lumMod val="65000"/>
                    <a:lumOff val="35000"/>
                  </a:schemeClr>
                </a:solidFill>
                <a:latin typeface="+mj-lt"/>
              </a:rPr>
              <a:t>&amp; </a:t>
            </a:r>
            <a:r>
              <a:rPr lang="en-US" sz="2400" dirty="0">
                <a:solidFill>
                  <a:srgbClr val="00B0F0"/>
                </a:solidFill>
                <a:latin typeface="+mj-lt"/>
              </a:rPr>
              <a:t>fs() </a:t>
            </a:r>
            <a:r>
              <a:rPr lang="en-US" sz="2400" dirty="0">
                <a:solidFill>
                  <a:schemeClr val="tx1">
                    <a:lumMod val="65000"/>
                    <a:lumOff val="35000"/>
                  </a:schemeClr>
                </a:solidFill>
                <a:latin typeface="+mj-lt"/>
              </a:rPr>
              <a:t>function</a:t>
            </a:r>
          </a:p>
        </p:txBody>
      </p:sp>
      <p:sp>
        <p:nvSpPr>
          <p:cNvPr id="12" name="Espace réservé du contenu 2">
            <a:extLst>
              <a:ext uri="{FF2B5EF4-FFF2-40B4-BE49-F238E27FC236}">
                <a16:creationId xmlns:a16="http://schemas.microsoft.com/office/drawing/2014/main" id="{54D32DC4-8DE7-478A-B084-A6EA7B0E5179}"/>
              </a:ext>
            </a:extLst>
          </p:cNvPr>
          <p:cNvSpPr txBox="1">
            <a:spLocks/>
          </p:cNvSpPr>
          <p:nvPr/>
        </p:nvSpPr>
        <p:spPr>
          <a:xfrm>
            <a:off x="2955688" y="5362405"/>
            <a:ext cx="7268066" cy="5154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These variables are set for a run and define the context</a:t>
            </a:r>
          </a:p>
        </p:txBody>
      </p:sp>
      <p:grpSp>
        <p:nvGrpSpPr>
          <p:cNvPr id="21" name="Groupe 20">
            <a:extLst>
              <a:ext uri="{FF2B5EF4-FFF2-40B4-BE49-F238E27FC236}">
                <a16:creationId xmlns:a16="http://schemas.microsoft.com/office/drawing/2014/main" id="{A1083D1A-80E8-4A86-ABA0-7D789525A16B}"/>
              </a:ext>
            </a:extLst>
          </p:cNvPr>
          <p:cNvGrpSpPr/>
          <p:nvPr/>
        </p:nvGrpSpPr>
        <p:grpSpPr>
          <a:xfrm>
            <a:off x="1710308" y="3701578"/>
            <a:ext cx="1333764" cy="914400"/>
            <a:chOff x="1337157" y="4345802"/>
            <a:chExt cx="1333764" cy="914400"/>
          </a:xfrm>
        </p:grpSpPr>
        <p:sp>
          <p:nvSpPr>
            <p:cNvPr id="3" name="Ellipse 2">
              <a:extLst>
                <a:ext uri="{FF2B5EF4-FFF2-40B4-BE49-F238E27FC236}">
                  <a16:creationId xmlns:a16="http://schemas.microsoft.com/office/drawing/2014/main" id="{FD7A8DE0-35ED-4B01-9517-E7AD801329DD}"/>
                </a:ext>
              </a:extLst>
            </p:cNvPr>
            <p:cNvSpPr/>
            <p:nvPr/>
          </p:nvSpPr>
          <p:spPr>
            <a:xfrm>
              <a:off x="1337157" y="4345802"/>
              <a:ext cx="578498" cy="914400"/>
            </a:xfrm>
            <a:prstGeom prst="ellipse">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llipse 5">
              <a:extLst>
                <a:ext uri="{FF2B5EF4-FFF2-40B4-BE49-F238E27FC236}">
                  <a16:creationId xmlns:a16="http://schemas.microsoft.com/office/drawing/2014/main" id="{E6EAF786-A184-460D-A8AD-8E48B3226C34}"/>
                </a:ext>
              </a:extLst>
            </p:cNvPr>
            <p:cNvSpPr/>
            <p:nvPr/>
          </p:nvSpPr>
          <p:spPr>
            <a:xfrm>
              <a:off x="2092423" y="4345802"/>
              <a:ext cx="578498" cy="914400"/>
            </a:xfrm>
            <a:prstGeom prst="ellipse">
              <a:avLst/>
            </a:prstGeom>
            <a:solidFill>
              <a:schemeClr val="bg2">
                <a:lumMod val="9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1" name="Connecteur droit 10">
              <a:extLst>
                <a:ext uri="{FF2B5EF4-FFF2-40B4-BE49-F238E27FC236}">
                  <a16:creationId xmlns:a16="http://schemas.microsoft.com/office/drawing/2014/main" id="{FB22C383-DBE1-4103-B246-EFFEAE88CD26}"/>
                </a:ext>
              </a:extLst>
            </p:cNvPr>
            <p:cNvCxnSpPr/>
            <p:nvPr/>
          </p:nvCxnSpPr>
          <p:spPr>
            <a:xfrm flipV="1">
              <a:off x="1605775" y="4534453"/>
              <a:ext cx="755266" cy="1452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C6D76152-65DC-49DC-8955-504FD5C3AE71}"/>
                </a:ext>
              </a:extLst>
            </p:cNvPr>
            <p:cNvCxnSpPr>
              <a:cxnSpLocks/>
            </p:cNvCxnSpPr>
            <p:nvPr/>
          </p:nvCxnSpPr>
          <p:spPr>
            <a:xfrm>
              <a:off x="1582213" y="4853731"/>
              <a:ext cx="7994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75CD4CE2-E851-437B-B964-DA101FD213CD}"/>
                </a:ext>
              </a:extLst>
            </p:cNvPr>
            <p:cNvCxnSpPr>
              <a:cxnSpLocks/>
            </p:cNvCxnSpPr>
            <p:nvPr/>
          </p:nvCxnSpPr>
          <p:spPr>
            <a:xfrm>
              <a:off x="1626406" y="5071127"/>
              <a:ext cx="7552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0" name="Image 39">
            <a:extLst>
              <a:ext uri="{FF2B5EF4-FFF2-40B4-BE49-F238E27FC236}">
                <a16:creationId xmlns:a16="http://schemas.microsoft.com/office/drawing/2014/main" id="{5D5CB17F-A30B-43DF-BB57-7E1310D498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1989061" y="5174228"/>
            <a:ext cx="776258" cy="776258"/>
          </a:xfrm>
          <a:prstGeom prst="rect">
            <a:avLst/>
          </a:prstGeom>
        </p:spPr>
      </p:pic>
    </p:spTree>
    <p:extLst>
      <p:ext uri="{BB962C8B-B14F-4D97-AF65-F5344CB8AC3E}">
        <p14:creationId xmlns:p14="http://schemas.microsoft.com/office/powerpoint/2010/main" val="15518704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59</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Type checking between </a:t>
            </a:r>
            <a:r>
              <a:rPr lang="en-US" dirty="0">
                <a:solidFill>
                  <a:srgbClr val="00B050"/>
                </a:solidFill>
              </a:rPr>
              <a:t>vs() </a:t>
            </a:r>
            <a:r>
              <a:rPr lang="en-US" dirty="0">
                <a:solidFill>
                  <a:schemeClr val="accent1"/>
                </a:solidFill>
              </a:rPr>
              <a:t>&amp; </a:t>
            </a:r>
            <a:r>
              <a:rPr lang="en-US" dirty="0">
                <a:solidFill>
                  <a:srgbClr val="00B0F0"/>
                </a:solidFill>
              </a:rPr>
              <a:t>fs()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461967" y="2248554"/>
            <a:ext cx="726806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Check that names and types variables shared between the vertex &amp; the fragment shader are identical</a:t>
            </a:r>
          </a:p>
        </p:txBody>
      </p:sp>
      <p:pic>
        <p:nvPicPr>
          <p:cNvPr id="7" name="Image 6">
            <a:extLst>
              <a:ext uri="{FF2B5EF4-FFF2-40B4-BE49-F238E27FC236}">
                <a16:creationId xmlns:a16="http://schemas.microsoft.com/office/drawing/2014/main" id="{1678EA95-D144-481E-B685-0E95C69EE6C7}"/>
              </a:ext>
            </a:extLst>
          </p:cNvPr>
          <p:cNvPicPr>
            <a:picLocks noChangeAspect="1"/>
          </p:cNvPicPr>
          <p:nvPr/>
        </p:nvPicPr>
        <p:blipFill>
          <a:blip r:embed="rId3"/>
          <a:stretch>
            <a:fillRect/>
          </a:stretch>
        </p:blipFill>
        <p:spPr>
          <a:xfrm>
            <a:off x="672445" y="3949136"/>
            <a:ext cx="5200650" cy="2143125"/>
          </a:xfrm>
          <a:prstGeom prst="rect">
            <a:avLst/>
          </a:prstGeom>
        </p:spPr>
      </p:pic>
      <p:grpSp>
        <p:nvGrpSpPr>
          <p:cNvPr id="12" name="Groupe 11">
            <a:extLst>
              <a:ext uri="{FF2B5EF4-FFF2-40B4-BE49-F238E27FC236}">
                <a16:creationId xmlns:a16="http://schemas.microsoft.com/office/drawing/2014/main" id="{B062B4DD-821B-4059-B614-BEDB21FA3EF2}"/>
              </a:ext>
            </a:extLst>
          </p:cNvPr>
          <p:cNvGrpSpPr/>
          <p:nvPr/>
        </p:nvGrpSpPr>
        <p:grpSpPr>
          <a:xfrm>
            <a:off x="7013542" y="3949135"/>
            <a:ext cx="4506013" cy="2143125"/>
            <a:chOff x="7013542" y="4096868"/>
            <a:chExt cx="4506013" cy="2143125"/>
          </a:xfrm>
        </p:grpSpPr>
        <p:sp>
          <p:nvSpPr>
            <p:cNvPr id="11" name="Rectangle 10">
              <a:extLst>
                <a:ext uri="{FF2B5EF4-FFF2-40B4-BE49-F238E27FC236}">
                  <a16:creationId xmlns:a16="http://schemas.microsoft.com/office/drawing/2014/main" id="{B46CD2DA-5AC6-472D-B218-26EFECFE943A}"/>
                </a:ext>
              </a:extLst>
            </p:cNvPr>
            <p:cNvSpPr/>
            <p:nvPr/>
          </p:nvSpPr>
          <p:spPr>
            <a:xfrm>
              <a:off x="7013542" y="4096868"/>
              <a:ext cx="4506013" cy="2143125"/>
            </a:xfrm>
            <a:prstGeom prst="rect">
              <a:avLst/>
            </a:prstGeom>
            <a:solidFill>
              <a:srgbClr val="282B2E"/>
            </a:solidFill>
            <a:ln>
              <a:solidFill>
                <a:srgbClr val="282B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10" name="Image 9">
              <a:extLst>
                <a:ext uri="{FF2B5EF4-FFF2-40B4-BE49-F238E27FC236}">
                  <a16:creationId xmlns:a16="http://schemas.microsoft.com/office/drawing/2014/main" id="{617BEE50-890C-4D32-BE36-CB45A87B8F65}"/>
                </a:ext>
              </a:extLst>
            </p:cNvPr>
            <p:cNvPicPr>
              <a:picLocks noChangeAspect="1"/>
            </p:cNvPicPr>
            <p:nvPr/>
          </p:nvPicPr>
          <p:blipFill>
            <a:blip r:embed="rId4"/>
            <a:stretch>
              <a:fillRect/>
            </a:stretch>
          </p:blipFill>
          <p:spPr>
            <a:xfrm>
              <a:off x="7027290" y="4096868"/>
              <a:ext cx="4038600" cy="1971675"/>
            </a:xfrm>
            <a:prstGeom prst="rect">
              <a:avLst/>
            </a:prstGeom>
          </p:spPr>
        </p:pic>
      </p:grpSp>
      <p:sp>
        <p:nvSpPr>
          <p:cNvPr id="14" name="Titre 1">
            <a:extLst>
              <a:ext uri="{FF2B5EF4-FFF2-40B4-BE49-F238E27FC236}">
                <a16:creationId xmlns:a16="http://schemas.microsoft.com/office/drawing/2014/main" id="{D8C14933-E679-4045-8970-B3508BC3324C}"/>
              </a:ext>
            </a:extLst>
          </p:cNvPr>
          <p:cNvSpPr txBox="1">
            <a:spLocks/>
          </p:cNvSpPr>
          <p:nvPr/>
        </p:nvSpPr>
        <p:spPr>
          <a:xfrm>
            <a:off x="838249" y="3250355"/>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a:t>
            </a:r>
          </a:p>
        </p:txBody>
      </p:sp>
      <p:sp>
        <p:nvSpPr>
          <p:cNvPr id="16" name="Espace réservé du contenu 2">
            <a:extLst>
              <a:ext uri="{FF2B5EF4-FFF2-40B4-BE49-F238E27FC236}">
                <a16:creationId xmlns:a16="http://schemas.microsoft.com/office/drawing/2014/main" id="{951EA452-4828-481A-A90A-D52FD14ED61B}"/>
              </a:ext>
            </a:extLst>
          </p:cNvPr>
          <p:cNvSpPr txBox="1">
            <a:spLocks/>
          </p:cNvSpPr>
          <p:nvPr/>
        </p:nvSpPr>
        <p:spPr>
          <a:xfrm>
            <a:off x="2190259" y="6216387"/>
            <a:ext cx="2165022" cy="416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00B050"/>
                </a:solidFill>
                <a:latin typeface="+mj-lt"/>
              </a:rPr>
              <a:t>Vertex shader</a:t>
            </a:r>
          </a:p>
        </p:txBody>
      </p:sp>
      <p:sp>
        <p:nvSpPr>
          <p:cNvPr id="18" name="Espace réservé du contenu 2">
            <a:extLst>
              <a:ext uri="{FF2B5EF4-FFF2-40B4-BE49-F238E27FC236}">
                <a16:creationId xmlns:a16="http://schemas.microsoft.com/office/drawing/2014/main" id="{1524BDB7-2845-420B-B054-C85C3C3B96D6}"/>
              </a:ext>
            </a:extLst>
          </p:cNvPr>
          <p:cNvSpPr txBox="1">
            <a:spLocks/>
          </p:cNvSpPr>
          <p:nvPr/>
        </p:nvSpPr>
        <p:spPr>
          <a:xfrm>
            <a:off x="8184037" y="6190649"/>
            <a:ext cx="2165022" cy="416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rgbClr val="00B0F0"/>
                </a:solidFill>
                <a:latin typeface="+mj-lt"/>
              </a:rPr>
              <a:t>Fragment shader</a:t>
            </a:r>
          </a:p>
        </p:txBody>
      </p:sp>
      <p:sp>
        <p:nvSpPr>
          <p:cNvPr id="19" name="Rectangle : coins arrondis 18">
            <a:extLst>
              <a:ext uri="{FF2B5EF4-FFF2-40B4-BE49-F238E27FC236}">
                <a16:creationId xmlns:a16="http://schemas.microsoft.com/office/drawing/2014/main" id="{87016438-263D-4A9C-9C20-D0F6EDD01786}"/>
              </a:ext>
            </a:extLst>
          </p:cNvPr>
          <p:cNvSpPr/>
          <p:nvPr/>
        </p:nvSpPr>
        <p:spPr>
          <a:xfrm>
            <a:off x="700726" y="4507451"/>
            <a:ext cx="2410119" cy="405353"/>
          </a:xfrm>
          <a:prstGeom prst="round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1" name="Connecteur droit 20">
            <a:extLst>
              <a:ext uri="{FF2B5EF4-FFF2-40B4-BE49-F238E27FC236}">
                <a16:creationId xmlns:a16="http://schemas.microsoft.com/office/drawing/2014/main" id="{F5762766-E71C-4831-B79D-D766A9FE6F6A}"/>
              </a:ext>
            </a:extLst>
          </p:cNvPr>
          <p:cNvCxnSpPr>
            <a:cxnSpLocks/>
          </p:cNvCxnSpPr>
          <p:nvPr/>
        </p:nvCxnSpPr>
        <p:spPr>
          <a:xfrm>
            <a:off x="1253765" y="5920148"/>
            <a:ext cx="1153310" cy="0"/>
          </a:xfrm>
          <a:prstGeom prst="line">
            <a:avLst/>
          </a:prstGeom>
          <a:ln w="38100">
            <a:solidFill>
              <a:srgbClr val="FF66FF"/>
            </a:solidFill>
          </a:ln>
        </p:spPr>
        <p:style>
          <a:lnRef idx="1">
            <a:schemeClr val="accent1"/>
          </a:lnRef>
          <a:fillRef idx="0">
            <a:schemeClr val="accent1"/>
          </a:fillRef>
          <a:effectRef idx="0">
            <a:schemeClr val="accent1"/>
          </a:effectRef>
          <a:fontRef idx="minor">
            <a:schemeClr val="tx1"/>
          </a:fontRef>
        </p:style>
      </p:cxnSp>
      <p:sp>
        <p:nvSpPr>
          <p:cNvPr id="24" name="Rectangle : coins arrondis 23">
            <a:extLst>
              <a:ext uri="{FF2B5EF4-FFF2-40B4-BE49-F238E27FC236}">
                <a16:creationId xmlns:a16="http://schemas.microsoft.com/office/drawing/2014/main" id="{4DB643AB-A822-461B-B7C7-85F84A5C35A7}"/>
              </a:ext>
            </a:extLst>
          </p:cNvPr>
          <p:cNvSpPr/>
          <p:nvPr/>
        </p:nvSpPr>
        <p:spPr>
          <a:xfrm>
            <a:off x="7027291" y="4539046"/>
            <a:ext cx="2239258" cy="405353"/>
          </a:xfrm>
          <a:prstGeom prst="roundRect">
            <a:avLst/>
          </a:prstGeom>
          <a:no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25" name="Connecteur droit 24">
            <a:extLst>
              <a:ext uri="{FF2B5EF4-FFF2-40B4-BE49-F238E27FC236}">
                <a16:creationId xmlns:a16="http://schemas.microsoft.com/office/drawing/2014/main" id="{72433D8F-113B-4C86-9772-5D6F9AA73AD5}"/>
              </a:ext>
            </a:extLst>
          </p:cNvPr>
          <p:cNvCxnSpPr>
            <a:cxnSpLocks/>
          </p:cNvCxnSpPr>
          <p:nvPr/>
        </p:nvCxnSpPr>
        <p:spPr>
          <a:xfrm>
            <a:off x="8825060" y="5742610"/>
            <a:ext cx="1205060" cy="0"/>
          </a:xfrm>
          <a:prstGeom prst="line">
            <a:avLst/>
          </a:prstGeom>
          <a:ln w="38100">
            <a:solidFill>
              <a:srgbClr val="FF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222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A733DEE1-0301-4B9D-9942-D383DF49FB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0603" y="2916958"/>
            <a:ext cx="1024084" cy="1024084"/>
          </a:xfrm>
          <a:prstGeom prst="rect">
            <a:avLst/>
          </a:prstGeom>
        </p:spPr>
      </p:pic>
      <p:sp>
        <p:nvSpPr>
          <p:cNvPr id="13" name="Espace réservé du contenu 2">
            <a:extLst>
              <a:ext uri="{FF2B5EF4-FFF2-40B4-BE49-F238E27FC236}">
                <a16:creationId xmlns:a16="http://schemas.microsoft.com/office/drawing/2014/main" id="{19A3BD12-4C0B-4A06-B5FD-F84DEC450C5F}"/>
              </a:ext>
            </a:extLst>
          </p:cNvPr>
          <p:cNvSpPr txBox="1">
            <a:spLocks/>
          </p:cNvSpPr>
          <p:nvPr/>
        </p:nvSpPr>
        <p:spPr>
          <a:xfrm>
            <a:off x="4606701" y="3140009"/>
            <a:ext cx="6497656" cy="7627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Work with the representation of the data</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&amp; abstract the types</a:t>
            </a:r>
          </a:p>
        </p:txBody>
      </p:sp>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Goal of the project</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a:t>
            </a:fld>
            <a:endParaRPr lang="fr-FR"/>
          </a:p>
        </p:txBody>
      </p:sp>
      <p:sp>
        <p:nvSpPr>
          <p:cNvPr id="9" name="Espace réservé du contenu 2">
            <a:extLst>
              <a:ext uri="{FF2B5EF4-FFF2-40B4-BE49-F238E27FC236}">
                <a16:creationId xmlns:a16="http://schemas.microsoft.com/office/drawing/2014/main" id="{5EC7A652-138C-4BEF-8D57-7EF8ABE1E42D}"/>
              </a:ext>
            </a:extLst>
          </p:cNvPr>
          <p:cNvSpPr txBox="1">
            <a:spLocks/>
          </p:cNvSpPr>
          <p:nvPr/>
        </p:nvSpPr>
        <p:spPr>
          <a:xfrm>
            <a:off x="4606701" y="4661411"/>
            <a:ext cx="465656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Construct a DSL for shaders</a:t>
            </a:r>
          </a:p>
        </p:txBody>
      </p:sp>
      <p:pic>
        <p:nvPicPr>
          <p:cNvPr id="19" name="Graphique 18" descr="Marteau">
            <a:extLst>
              <a:ext uri="{FF2B5EF4-FFF2-40B4-BE49-F238E27FC236}">
                <a16:creationId xmlns:a16="http://schemas.microsoft.com/office/drawing/2014/main" id="{FCA42C31-0B87-4869-B040-DEDFD47184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77330" y="4444537"/>
            <a:ext cx="950630" cy="950630"/>
          </a:xfrm>
          <a:prstGeom prst="rect">
            <a:avLst/>
          </a:prstGeom>
        </p:spPr>
      </p:pic>
    </p:spTree>
    <p:extLst>
      <p:ext uri="{BB962C8B-B14F-4D97-AF65-F5344CB8AC3E}">
        <p14:creationId xmlns:p14="http://schemas.microsoft.com/office/powerpoint/2010/main" val="20737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60</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Recall : Different languages</a:t>
            </a:r>
          </a:p>
        </p:txBody>
      </p:sp>
      <p:sp>
        <p:nvSpPr>
          <p:cNvPr id="2" name="Espace réservé du contenu 2">
            <a:extLst>
              <a:ext uri="{FF2B5EF4-FFF2-40B4-BE49-F238E27FC236}">
                <a16:creationId xmlns:a16="http://schemas.microsoft.com/office/drawing/2014/main" id="{D170F7F2-D3DA-48C5-A0BB-3C78D09A1484}"/>
              </a:ext>
            </a:extLst>
          </p:cNvPr>
          <p:cNvSpPr txBox="1">
            <a:spLocks/>
          </p:cNvSpPr>
          <p:nvPr/>
        </p:nvSpPr>
        <p:spPr>
          <a:xfrm>
            <a:off x="4986493" y="2385666"/>
            <a:ext cx="664932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DirectX High-Level Shader Language</a:t>
            </a:r>
          </a:p>
        </p:txBody>
      </p:sp>
      <p:sp>
        <p:nvSpPr>
          <p:cNvPr id="3" name="Espace réservé du contenu 2">
            <a:extLst>
              <a:ext uri="{FF2B5EF4-FFF2-40B4-BE49-F238E27FC236}">
                <a16:creationId xmlns:a16="http://schemas.microsoft.com/office/drawing/2014/main" id="{A4FE5B05-7C40-43D3-9E72-E504E6DB24E3}"/>
              </a:ext>
            </a:extLst>
          </p:cNvPr>
          <p:cNvSpPr txBox="1">
            <a:spLocks/>
          </p:cNvSpPr>
          <p:nvPr/>
        </p:nvSpPr>
        <p:spPr>
          <a:xfrm>
            <a:off x="4986493" y="3859212"/>
            <a:ext cx="6497656"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Cg Shader Language </a:t>
            </a:r>
          </a:p>
        </p:txBody>
      </p:sp>
      <p:pic>
        <p:nvPicPr>
          <p:cNvPr id="8" name="Image 7">
            <a:extLst>
              <a:ext uri="{FF2B5EF4-FFF2-40B4-BE49-F238E27FC236}">
                <a16:creationId xmlns:a16="http://schemas.microsoft.com/office/drawing/2014/main" id="{5E2DB749-E7CC-4656-B6F0-D99C8C2FB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4569" y="2315612"/>
            <a:ext cx="1592704" cy="656990"/>
          </a:xfrm>
          <a:prstGeom prst="rect">
            <a:avLst/>
          </a:prstGeom>
        </p:spPr>
      </p:pic>
      <p:pic>
        <p:nvPicPr>
          <p:cNvPr id="12" name="Image 11">
            <a:extLst>
              <a:ext uri="{FF2B5EF4-FFF2-40B4-BE49-F238E27FC236}">
                <a16:creationId xmlns:a16="http://schemas.microsoft.com/office/drawing/2014/main" id="{AD9A26EC-1C7F-4ED4-92E1-0DD1D6519E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9670" y="3688631"/>
            <a:ext cx="1072816" cy="858044"/>
          </a:xfrm>
          <a:prstGeom prst="rect">
            <a:avLst/>
          </a:prstGeom>
        </p:spPr>
      </p:pic>
      <p:sp>
        <p:nvSpPr>
          <p:cNvPr id="14" name="Espace réservé du contenu 2">
            <a:extLst>
              <a:ext uri="{FF2B5EF4-FFF2-40B4-BE49-F238E27FC236}">
                <a16:creationId xmlns:a16="http://schemas.microsoft.com/office/drawing/2014/main" id="{EBB3DC06-6B59-4DE9-B5E2-3BC44E43FA0A}"/>
              </a:ext>
            </a:extLst>
          </p:cNvPr>
          <p:cNvSpPr txBox="1">
            <a:spLocks/>
          </p:cNvSpPr>
          <p:nvPr/>
        </p:nvSpPr>
        <p:spPr>
          <a:xfrm>
            <a:off x="4968283" y="5325878"/>
            <a:ext cx="465656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OpenGL Shading Language </a:t>
            </a:r>
          </a:p>
        </p:txBody>
      </p:sp>
      <p:pic>
        <p:nvPicPr>
          <p:cNvPr id="16" name="Image 15">
            <a:extLst>
              <a:ext uri="{FF2B5EF4-FFF2-40B4-BE49-F238E27FC236}">
                <a16:creationId xmlns:a16="http://schemas.microsoft.com/office/drawing/2014/main" id="{F0036093-E090-42A7-8074-E5A526ACEC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4569" y="5255824"/>
            <a:ext cx="1556282" cy="648450"/>
          </a:xfrm>
          <a:prstGeom prst="rect">
            <a:avLst/>
          </a:prstGeom>
        </p:spPr>
      </p:pic>
      <p:sp>
        <p:nvSpPr>
          <p:cNvPr id="18" name="Espace réservé du contenu 2">
            <a:extLst>
              <a:ext uri="{FF2B5EF4-FFF2-40B4-BE49-F238E27FC236}">
                <a16:creationId xmlns:a16="http://schemas.microsoft.com/office/drawing/2014/main" id="{5961D282-2923-4ED7-AED1-144123674698}"/>
              </a:ext>
            </a:extLst>
          </p:cNvPr>
          <p:cNvSpPr txBox="1">
            <a:spLocks/>
          </p:cNvSpPr>
          <p:nvPr/>
        </p:nvSpPr>
        <p:spPr>
          <a:xfrm>
            <a:off x="5542675" y="2902775"/>
            <a:ext cx="664932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(Unreal Engine)</a:t>
            </a:r>
          </a:p>
        </p:txBody>
      </p:sp>
      <p:sp>
        <p:nvSpPr>
          <p:cNvPr id="20" name="Espace réservé du contenu 2">
            <a:extLst>
              <a:ext uri="{FF2B5EF4-FFF2-40B4-BE49-F238E27FC236}">
                <a16:creationId xmlns:a16="http://schemas.microsoft.com/office/drawing/2014/main" id="{965309BF-DCE0-475D-A810-10FBA96D2F5C}"/>
              </a:ext>
            </a:extLst>
          </p:cNvPr>
          <p:cNvSpPr txBox="1">
            <a:spLocks/>
          </p:cNvSpPr>
          <p:nvPr/>
        </p:nvSpPr>
        <p:spPr>
          <a:xfrm>
            <a:off x="5542675" y="4368726"/>
            <a:ext cx="664932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(Unity)</a:t>
            </a:r>
          </a:p>
        </p:txBody>
      </p:sp>
    </p:spTree>
    <p:extLst>
      <p:ext uri="{BB962C8B-B14F-4D97-AF65-F5344CB8AC3E}">
        <p14:creationId xmlns:p14="http://schemas.microsoft.com/office/powerpoint/2010/main" val="26162545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61</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Similar structures</a:t>
            </a:r>
          </a:p>
        </p:txBody>
      </p:sp>
      <p:sp>
        <p:nvSpPr>
          <p:cNvPr id="2" name="Titre 1">
            <a:extLst>
              <a:ext uri="{FF2B5EF4-FFF2-40B4-BE49-F238E27FC236}">
                <a16:creationId xmlns:a16="http://schemas.microsoft.com/office/drawing/2014/main" id="{57E319D9-F954-452A-823E-6D782AEFD806}"/>
              </a:ext>
            </a:extLst>
          </p:cNvPr>
          <p:cNvSpPr txBox="1">
            <a:spLocks/>
          </p:cNvSpPr>
          <p:nvPr/>
        </p:nvSpPr>
        <p:spPr>
          <a:xfrm>
            <a:off x="838199" y="1966030"/>
            <a:ext cx="3960043"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A sample Cg vertex shader:</a:t>
            </a:r>
          </a:p>
        </p:txBody>
      </p:sp>
      <p:pic>
        <p:nvPicPr>
          <p:cNvPr id="3" name="Image 2">
            <a:extLst>
              <a:ext uri="{FF2B5EF4-FFF2-40B4-BE49-F238E27FC236}">
                <a16:creationId xmlns:a16="http://schemas.microsoft.com/office/drawing/2014/main" id="{FE66BD4D-07EA-4E55-A155-0A318EEF0576}"/>
              </a:ext>
            </a:extLst>
          </p:cNvPr>
          <p:cNvPicPr>
            <a:picLocks noChangeAspect="1"/>
          </p:cNvPicPr>
          <p:nvPr/>
        </p:nvPicPr>
        <p:blipFill>
          <a:blip r:embed="rId3"/>
          <a:stretch>
            <a:fillRect/>
          </a:stretch>
        </p:blipFill>
        <p:spPr>
          <a:xfrm>
            <a:off x="5142125" y="1642825"/>
            <a:ext cx="5829300" cy="4295775"/>
          </a:xfrm>
          <a:prstGeom prst="rect">
            <a:avLst/>
          </a:prstGeom>
        </p:spPr>
      </p:pic>
      <p:sp>
        <p:nvSpPr>
          <p:cNvPr id="7" name="Accolade ouvrante 6">
            <a:extLst>
              <a:ext uri="{FF2B5EF4-FFF2-40B4-BE49-F238E27FC236}">
                <a16:creationId xmlns:a16="http://schemas.microsoft.com/office/drawing/2014/main" id="{0C604ED1-361F-47F1-92B8-017DB0690317}"/>
              </a:ext>
            </a:extLst>
          </p:cNvPr>
          <p:cNvSpPr/>
          <p:nvPr/>
        </p:nvSpPr>
        <p:spPr>
          <a:xfrm>
            <a:off x="4928285" y="1642825"/>
            <a:ext cx="133908" cy="2498406"/>
          </a:xfrm>
          <a:prstGeom prst="leftBrace">
            <a:avLst/>
          </a:prstGeom>
          <a:ln w="38100">
            <a:solidFill>
              <a:srgbClr val="70AD4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1" name="ZoneTexte 10">
            <a:extLst>
              <a:ext uri="{FF2B5EF4-FFF2-40B4-BE49-F238E27FC236}">
                <a16:creationId xmlns:a16="http://schemas.microsoft.com/office/drawing/2014/main" id="{5C88B276-FE01-466F-A03C-8972816B6977}"/>
              </a:ext>
            </a:extLst>
          </p:cNvPr>
          <p:cNvSpPr txBox="1"/>
          <p:nvPr/>
        </p:nvSpPr>
        <p:spPr>
          <a:xfrm>
            <a:off x="2185096" y="2688508"/>
            <a:ext cx="2743189" cy="369332"/>
          </a:xfrm>
          <a:prstGeom prst="rect">
            <a:avLst/>
          </a:prstGeom>
          <a:noFill/>
          <a:ln>
            <a:noFill/>
          </a:ln>
        </p:spPr>
        <p:txBody>
          <a:bodyPr wrap="square" rtlCol="0">
            <a:spAutoFit/>
          </a:bodyPr>
          <a:lstStyle/>
          <a:p>
            <a:pPr algn="ctr"/>
            <a:r>
              <a:rPr lang="fr-CH" dirty="0">
                <a:solidFill>
                  <a:srgbClr val="70AD47"/>
                </a:solidFill>
              </a:rPr>
              <a:t>Types </a:t>
            </a:r>
            <a:r>
              <a:rPr lang="fr-CH" dirty="0" err="1">
                <a:solidFill>
                  <a:srgbClr val="70AD47"/>
                </a:solidFill>
              </a:rPr>
              <a:t>definition</a:t>
            </a:r>
            <a:r>
              <a:rPr lang="fr-CH" dirty="0">
                <a:solidFill>
                  <a:srgbClr val="70AD47"/>
                </a:solidFill>
              </a:rPr>
              <a:t> </a:t>
            </a:r>
          </a:p>
        </p:txBody>
      </p:sp>
      <p:cxnSp>
        <p:nvCxnSpPr>
          <p:cNvPr id="12" name="Connecteur droit 11">
            <a:extLst>
              <a:ext uri="{FF2B5EF4-FFF2-40B4-BE49-F238E27FC236}">
                <a16:creationId xmlns:a16="http://schemas.microsoft.com/office/drawing/2014/main" id="{CF355F19-929F-4DD3-AB4C-96F583F7CEBD}"/>
              </a:ext>
            </a:extLst>
          </p:cNvPr>
          <p:cNvCxnSpPr>
            <a:cxnSpLocks/>
          </p:cNvCxnSpPr>
          <p:nvPr/>
        </p:nvCxnSpPr>
        <p:spPr>
          <a:xfrm>
            <a:off x="7579150" y="4729800"/>
            <a:ext cx="7258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19477FF2-B71C-4315-8328-3F8F8720FD62}"/>
              </a:ext>
            </a:extLst>
          </p:cNvPr>
          <p:cNvCxnSpPr>
            <a:cxnSpLocks/>
          </p:cNvCxnSpPr>
          <p:nvPr/>
        </p:nvCxnSpPr>
        <p:spPr>
          <a:xfrm flipH="1">
            <a:off x="8262353" y="3949727"/>
            <a:ext cx="574357" cy="4584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A940C5D8-AD5C-4F02-8E9E-F61B54FA9267}"/>
              </a:ext>
            </a:extLst>
          </p:cNvPr>
          <p:cNvSpPr txBox="1"/>
          <p:nvPr/>
        </p:nvSpPr>
        <p:spPr>
          <a:xfrm>
            <a:off x="8262353" y="3551425"/>
            <a:ext cx="2743189" cy="369332"/>
          </a:xfrm>
          <a:prstGeom prst="rect">
            <a:avLst/>
          </a:prstGeom>
          <a:noFill/>
        </p:spPr>
        <p:txBody>
          <a:bodyPr wrap="square" rtlCol="0">
            <a:spAutoFit/>
          </a:bodyPr>
          <a:lstStyle/>
          <a:p>
            <a:pPr algn="ctr"/>
            <a:r>
              <a:rPr lang="fr-CH" dirty="0">
                <a:solidFill>
                  <a:srgbClr val="FF0000"/>
                </a:solidFill>
              </a:rPr>
              <a:t>Uniform keyword</a:t>
            </a:r>
          </a:p>
        </p:txBody>
      </p:sp>
      <p:cxnSp>
        <p:nvCxnSpPr>
          <p:cNvPr id="21" name="Connecteur droit avec flèche 20">
            <a:extLst>
              <a:ext uri="{FF2B5EF4-FFF2-40B4-BE49-F238E27FC236}">
                <a16:creationId xmlns:a16="http://schemas.microsoft.com/office/drawing/2014/main" id="{2B3E0B84-20BE-4A00-BB43-D89E8EBC9DD8}"/>
              </a:ext>
            </a:extLst>
          </p:cNvPr>
          <p:cNvCxnSpPr>
            <a:cxnSpLocks/>
          </p:cNvCxnSpPr>
          <p:nvPr/>
        </p:nvCxnSpPr>
        <p:spPr>
          <a:xfrm>
            <a:off x="4665693" y="4783830"/>
            <a:ext cx="525183" cy="24003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96C5B155-FF8B-4C5E-8EF1-664438D76482}"/>
              </a:ext>
            </a:extLst>
          </p:cNvPr>
          <p:cNvSpPr txBox="1"/>
          <p:nvPr/>
        </p:nvSpPr>
        <p:spPr>
          <a:xfrm>
            <a:off x="2082712" y="4406634"/>
            <a:ext cx="2743189" cy="646331"/>
          </a:xfrm>
          <a:prstGeom prst="rect">
            <a:avLst/>
          </a:prstGeom>
          <a:noFill/>
        </p:spPr>
        <p:txBody>
          <a:bodyPr wrap="square" rtlCol="0">
            <a:spAutoFit/>
          </a:bodyPr>
          <a:lstStyle/>
          <a:p>
            <a:pPr algn="ctr"/>
            <a:r>
              <a:rPr lang="fr-CH" dirty="0" err="1">
                <a:solidFill>
                  <a:srgbClr val="00B0F0"/>
                </a:solidFill>
              </a:rPr>
              <a:t>Calculate</a:t>
            </a:r>
            <a:r>
              <a:rPr lang="fr-CH" dirty="0">
                <a:solidFill>
                  <a:srgbClr val="00B0F0"/>
                </a:solidFill>
              </a:rPr>
              <a:t> output </a:t>
            </a:r>
            <a:r>
              <a:rPr lang="fr-CH" dirty="0" err="1">
                <a:solidFill>
                  <a:srgbClr val="00B0F0"/>
                </a:solidFill>
              </a:rPr>
              <a:t>coordinates</a:t>
            </a:r>
            <a:r>
              <a:rPr lang="fr-CH" dirty="0">
                <a:solidFill>
                  <a:srgbClr val="00B0F0"/>
                </a:solidFill>
              </a:rPr>
              <a:t> &amp; </a:t>
            </a:r>
            <a:r>
              <a:rPr lang="fr-CH" dirty="0" err="1">
                <a:solidFill>
                  <a:srgbClr val="00B0F0"/>
                </a:solidFill>
              </a:rPr>
              <a:t>colors</a:t>
            </a:r>
            <a:endParaRPr lang="fr-CH" dirty="0">
              <a:solidFill>
                <a:srgbClr val="00B0F0"/>
              </a:solidFill>
            </a:endParaRPr>
          </a:p>
        </p:txBody>
      </p:sp>
      <p:sp>
        <p:nvSpPr>
          <p:cNvPr id="27" name="Accolade ouvrante 26">
            <a:extLst>
              <a:ext uri="{FF2B5EF4-FFF2-40B4-BE49-F238E27FC236}">
                <a16:creationId xmlns:a16="http://schemas.microsoft.com/office/drawing/2014/main" id="{F169A5C5-1A90-4BFE-B606-EF1546A800E9}"/>
              </a:ext>
            </a:extLst>
          </p:cNvPr>
          <p:cNvSpPr/>
          <p:nvPr/>
        </p:nvSpPr>
        <p:spPr>
          <a:xfrm>
            <a:off x="5401854" y="4894421"/>
            <a:ext cx="91166" cy="499584"/>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30" name="Connecteur droit 29">
            <a:extLst>
              <a:ext uri="{FF2B5EF4-FFF2-40B4-BE49-F238E27FC236}">
                <a16:creationId xmlns:a16="http://schemas.microsoft.com/office/drawing/2014/main" id="{A4B28C70-46DC-41D5-972A-8F22CAA8C4BF}"/>
              </a:ext>
            </a:extLst>
          </p:cNvPr>
          <p:cNvCxnSpPr>
            <a:cxnSpLocks/>
          </p:cNvCxnSpPr>
          <p:nvPr/>
        </p:nvCxnSpPr>
        <p:spPr>
          <a:xfrm>
            <a:off x="5571241" y="5589210"/>
            <a:ext cx="97096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578012A2-F0BD-44A7-A95F-D263A9C802D5}"/>
              </a:ext>
            </a:extLst>
          </p:cNvPr>
          <p:cNvCxnSpPr>
            <a:cxnSpLocks/>
          </p:cNvCxnSpPr>
          <p:nvPr/>
        </p:nvCxnSpPr>
        <p:spPr>
          <a:xfrm flipV="1">
            <a:off x="5290403" y="5706931"/>
            <a:ext cx="405233" cy="38958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A6C8529D-F02D-4F20-B90A-8499D755BD1A}"/>
              </a:ext>
            </a:extLst>
          </p:cNvPr>
          <p:cNvSpPr txBox="1"/>
          <p:nvPr/>
        </p:nvSpPr>
        <p:spPr>
          <a:xfrm>
            <a:off x="3623644" y="6123543"/>
            <a:ext cx="2743189" cy="369332"/>
          </a:xfrm>
          <a:prstGeom prst="rect">
            <a:avLst/>
          </a:prstGeom>
          <a:noFill/>
        </p:spPr>
        <p:txBody>
          <a:bodyPr wrap="square" rtlCol="0">
            <a:spAutoFit/>
          </a:bodyPr>
          <a:lstStyle/>
          <a:p>
            <a:pPr algn="ctr"/>
            <a:r>
              <a:rPr lang="fr-CH" dirty="0">
                <a:solidFill>
                  <a:srgbClr val="7030A0"/>
                </a:solidFill>
              </a:rPr>
              <a:t>Output</a:t>
            </a:r>
          </a:p>
        </p:txBody>
      </p:sp>
    </p:spTree>
    <p:extLst>
      <p:ext uri="{BB962C8B-B14F-4D97-AF65-F5344CB8AC3E}">
        <p14:creationId xmlns:p14="http://schemas.microsoft.com/office/powerpoint/2010/main" val="356274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4" grpId="0"/>
      <p:bldP spid="22" grpId="0"/>
      <p:bldP spid="27" grpId="0" animBg="1"/>
      <p:bldP spid="3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62</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Same abstraction</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3306609" y="3035321"/>
            <a:ext cx="7268066" cy="526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different shader languages are very similar</a:t>
            </a:r>
          </a:p>
        </p:txBody>
      </p:sp>
      <p:sp>
        <p:nvSpPr>
          <p:cNvPr id="2" name="Espace réservé du contenu 2">
            <a:extLst>
              <a:ext uri="{FF2B5EF4-FFF2-40B4-BE49-F238E27FC236}">
                <a16:creationId xmlns:a16="http://schemas.microsoft.com/office/drawing/2014/main" id="{72F59D98-81B4-4A18-ADA9-9292987046AD}"/>
              </a:ext>
            </a:extLst>
          </p:cNvPr>
          <p:cNvSpPr txBox="1">
            <a:spLocks/>
          </p:cNvSpPr>
          <p:nvPr/>
        </p:nvSpPr>
        <p:spPr>
          <a:xfrm>
            <a:off x="2808368" y="4558494"/>
            <a:ext cx="7945225" cy="5266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could therefore use the same abstraction for any language</a:t>
            </a:r>
          </a:p>
        </p:txBody>
      </p:sp>
      <p:pic>
        <p:nvPicPr>
          <p:cNvPr id="11" name="Image 10">
            <a:extLst>
              <a:ext uri="{FF2B5EF4-FFF2-40B4-BE49-F238E27FC236}">
                <a16:creationId xmlns:a16="http://schemas.microsoft.com/office/drawing/2014/main" id="{77CA7A33-6580-42DA-BC2B-7D1F2AA60745}"/>
              </a:ext>
            </a:extLst>
          </p:cNvPr>
          <p:cNvPicPr>
            <a:picLocks noChangeAspect="1"/>
          </p:cNvPicPr>
          <p:nvPr/>
        </p:nvPicPr>
        <p:blipFill>
          <a:blip r:embed="rId3"/>
          <a:stretch>
            <a:fillRect/>
          </a:stretch>
        </p:blipFill>
        <p:spPr>
          <a:xfrm>
            <a:off x="1630209" y="2734066"/>
            <a:ext cx="838200" cy="781050"/>
          </a:xfrm>
          <a:prstGeom prst="rect">
            <a:avLst/>
          </a:prstGeom>
        </p:spPr>
      </p:pic>
      <p:pic>
        <p:nvPicPr>
          <p:cNvPr id="12" name="Image 11">
            <a:extLst>
              <a:ext uri="{FF2B5EF4-FFF2-40B4-BE49-F238E27FC236}">
                <a16:creationId xmlns:a16="http://schemas.microsoft.com/office/drawing/2014/main" id="{3B540522-8AE8-47BA-AA66-F85110A44FBC}"/>
              </a:ext>
            </a:extLst>
          </p:cNvPr>
          <p:cNvPicPr>
            <a:picLocks noChangeAspect="1"/>
          </p:cNvPicPr>
          <p:nvPr/>
        </p:nvPicPr>
        <p:blipFill>
          <a:blip r:embed="rId4"/>
          <a:stretch>
            <a:fillRect/>
          </a:stretch>
        </p:blipFill>
        <p:spPr>
          <a:xfrm>
            <a:off x="2468409" y="2734066"/>
            <a:ext cx="857250" cy="857250"/>
          </a:xfrm>
          <a:prstGeom prst="rect">
            <a:avLst/>
          </a:prstGeom>
        </p:spPr>
      </p:pic>
      <p:grpSp>
        <p:nvGrpSpPr>
          <p:cNvPr id="28" name="Groupe 27">
            <a:extLst>
              <a:ext uri="{FF2B5EF4-FFF2-40B4-BE49-F238E27FC236}">
                <a16:creationId xmlns:a16="http://schemas.microsoft.com/office/drawing/2014/main" id="{06A22E0C-9CB3-4E47-8CFB-E19C2E2B2AF6}"/>
              </a:ext>
            </a:extLst>
          </p:cNvPr>
          <p:cNvGrpSpPr/>
          <p:nvPr/>
        </p:nvGrpSpPr>
        <p:grpSpPr>
          <a:xfrm>
            <a:off x="1509726" y="4196021"/>
            <a:ext cx="1017900" cy="1075178"/>
            <a:chOff x="1367868" y="4335809"/>
            <a:chExt cx="1110596" cy="1169445"/>
          </a:xfrm>
        </p:grpSpPr>
        <p:sp>
          <p:nvSpPr>
            <p:cNvPr id="27" name="Ellipse 26">
              <a:extLst>
                <a:ext uri="{FF2B5EF4-FFF2-40B4-BE49-F238E27FC236}">
                  <a16:creationId xmlns:a16="http://schemas.microsoft.com/office/drawing/2014/main" id="{9B05512A-4F2F-4071-93C3-84B648ADC5C6}"/>
                </a:ext>
              </a:extLst>
            </p:cNvPr>
            <p:cNvSpPr/>
            <p:nvPr/>
          </p:nvSpPr>
          <p:spPr>
            <a:xfrm>
              <a:off x="1367868" y="4335809"/>
              <a:ext cx="1110596" cy="116944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22" name="Image 21">
              <a:extLst>
                <a:ext uri="{FF2B5EF4-FFF2-40B4-BE49-F238E27FC236}">
                  <a16:creationId xmlns:a16="http://schemas.microsoft.com/office/drawing/2014/main" id="{9BF6F777-CA23-4D92-A70E-A25A1155F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2962" y="4558242"/>
              <a:ext cx="762181" cy="762181"/>
            </a:xfrm>
            <a:prstGeom prst="rect">
              <a:avLst/>
            </a:prstGeom>
          </p:spPr>
        </p:pic>
      </p:grpSp>
    </p:spTree>
    <p:extLst>
      <p:ext uri="{BB962C8B-B14F-4D97-AF65-F5344CB8AC3E}">
        <p14:creationId xmlns:p14="http://schemas.microsoft.com/office/powerpoint/2010/main" val="605661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D1C47BE-CD19-4EB7-B0B6-87FDA1CF2F6D}"/>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49117" y="4222485"/>
            <a:ext cx="952633" cy="952633"/>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63</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Domain-Specific Language (DSL)</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246465" y="3012400"/>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 DSL is a programming language whose specifications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allow to overcome some constraints in a specific domain</a:t>
            </a:r>
          </a:p>
        </p:txBody>
      </p:sp>
      <p:sp>
        <p:nvSpPr>
          <p:cNvPr id="2" name="Espace réservé du contenu 2">
            <a:extLst>
              <a:ext uri="{FF2B5EF4-FFF2-40B4-BE49-F238E27FC236}">
                <a16:creationId xmlns:a16="http://schemas.microsoft.com/office/drawing/2014/main" id="{E6B21533-B620-4175-B72C-BB75797877DC}"/>
              </a:ext>
            </a:extLst>
          </p:cNvPr>
          <p:cNvSpPr txBox="1">
            <a:spLocks/>
          </p:cNvSpPr>
          <p:nvPr/>
        </p:nvSpPr>
        <p:spPr>
          <a:xfrm>
            <a:off x="2527951" y="4478561"/>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specific domain will be for us the shaders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and especially vertex &amp; fragment shaders</a:t>
            </a:r>
          </a:p>
        </p:txBody>
      </p:sp>
      <p:grpSp>
        <p:nvGrpSpPr>
          <p:cNvPr id="14" name="Groupe 13">
            <a:extLst>
              <a:ext uri="{FF2B5EF4-FFF2-40B4-BE49-F238E27FC236}">
                <a16:creationId xmlns:a16="http://schemas.microsoft.com/office/drawing/2014/main" id="{49FA1FFC-3013-47D2-8B3F-FFC3B73BFD87}"/>
              </a:ext>
            </a:extLst>
          </p:cNvPr>
          <p:cNvGrpSpPr/>
          <p:nvPr/>
        </p:nvGrpSpPr>
        <p:grpSpPr>
          <a:xfrm>
            <a:off x="1760316" y="4426650"/>
            <a:ext cx="952633" cy="952633"/>
            <a:chOff x="1770148" y="4418844"/>
            <a:chExt cx="952633" cy="952633"/>
          </a:xfrm>
        </p:grpSpPr>
        <p:sp>
          <p:nvSpPr>
            <p:cNvPr id="12" name="Rectangle 11">
              <a:extLst>
                <a:ext uri="{FF2B5EF4-FFF2-40B4-BE49-F238E27FC236}">
                  <a16:creationId xmlns:a16="http://schemas.microsoft.com/office/drawing/2014/main" id="{82B0C8B4-E66F-433B-8909-ED4E19A420C1}"/>
                </a:ext>
              </a:extLst>
            </p:cNvPr>
            <p:cNvSpPr/>
            <p:nvPr/>
          </p:nvSpPr>
          <p:spPr>
            <a:xfrm rot="2381915">
              <a:off x="2215929" y="4566552"/>
              <a:ext cx="316248" cy="1629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Rectangle 9">
              <a:extLst>
                <a:ext uri="{FF2B5EF4-FFF2-40B4-BE49-F238E27FC236}">
                  <a16:creationId xmlns:a16="http://schemas.microsoft.com/office/drawing/2014/main" id="{A03E27C6-24C5-4312-9062-8C3588274D23}"/>
                </a:ext>
              </a:extLst>
            </p:cNvPr>
            <p:cNvSpPr/>
            <p:nvPr/>
          </p:nvSpPr>
          <p:spPr>
            <a:xfrm>
              <a:off x="1924550" y="4689230"/>
              <a:ext cx="623199" cy="5886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pic>
          <p:nvPicPr>
            <p:cNvPr id="7" name="Image 6">
              <a:extLst>
                <a:ext uri="{FF2B5EF4-FFF2-40B4-BE49-F238E27FC236}">
                  <a16:creationId xmlns:a16="http://schemas.microsoft.com/office/drawing/2014/main" id="{72AB24DC-13A6-4CEC-9968-1A818BB1EAFE}"/>
                </a:ext>
              </a:extLst>
            </p:cNvPr>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770148" y="4418844"/>
              <a:ext cx="952633" cy="952633"/>
            </a:xfrm>
            <a:prstGeom prst="rect">
              <a:avLst/>
            </a:prstGeom>
          </p:spPr>
        </p:pic>
      </p:grpSp>
    </p:spTree>
    <p:extLst>
      <p:ext uri="{BB962C8B-B14F-4D97-AF65-F5344CB8AC3E}">
        <p14:creationId xmlns:p14="http://schemas.microsoft.com/office/powerpoint/2010/main" val="2729418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64</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Advantages &amp; disadvantages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3954625" y="2782413"/>
            <a:ext cx="5477069"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accent6"/>
                </a:solidFill>
                <a:latin typeface="+mj-lt"/>
              </a:rPr>
              <a:t>DSL will allow us to gain in productivity</a:t>
            </a:r>
          </a:p>
        </p:txBody>
      </p:sp>
      <p:sp>
        <p:nvSpPr>
          <p:cNvPr id="2" name="Espace réservé du contenu 2">
            <a:extLst>
              <a:ext uri="{FF2B5EF4-FFF2-40B4-BE49-F238E27FC236}">
                <a16:creationId xmlns:a16="http://schemas.microsoft.com/office/drawing/2014/main" id="{1AF80255-2E87-4E37-B53D-72ADD3C7ECCE}"/>
              </a:ext>
            </a:extLst>
          </p:cNvPr>
          <p:cNvSpPr txBox="1">
            <a:spLocks/>
          </p:cNvSpPr>
          <p:nvPr/>
        </p:nvSpPr>
        <p:spPr>
          <a:xfrm>
            <a:off x="4080587" y="3376932"/>
            <a:ext cx="5225143"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accent6"/>
                </a:solidFill>
                <a:latin typeface="+mj-lt"/>
              </a:rPr>
              <a:t>DSL can be reused for other purposes</a:t>
            </a:r>
          </a:p>
        </p:txBody>
      </p:sp>
      <p:sp>
        <p:nvSpPr>
          <p:cNvPr id="3" name="Espace réservé du contenu 2">
            <a:extLst>
              <a:ext uri="{FF2B5EF4-FFF2-40B4-BE49-F238E27FC236}">
                <a16:creationId xmlns:a16="http://schemas.microsoft.com/office/drawing/2014/main" id="{43750862-F21A-426A-AE3E-52C1B1F2E83F}"/>
              </a:ext>
            </a:extLst>
          </p:cNvPr>
          <p:cNvSpPr txBox="1">
            <a:spLocks/>
          </p:cNvSpPr>
          <p:nvPr/>
        </p:nvSpPr>
        <p:spPr>
          <a:xfrm>
            <a:off x="3470986" y="4804651"/>
            <a:ext cx="6444344"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j-lt"/>
              </a:rPr>
              <a:t>DSL maintenance is complicated</a:t>
            </a:r>
          </a:p>
        </p:txBody>
      </p:sp>
      <p:pic>
        <p:nvPicPr>
          <p:cNvPr id="10" name="Graphique 9" descr="Fermer">
            <a:extLst>
              <a:ext uri="{FF2B5EF4-FFF2-40B4-BE49-F238E27FC236}">
                <a16:creationId xmlns:a16="http://schemas.microsoft.com/office/drawing/2014/main" id="{149CB6DC-7B5B-46F1-953D-5C5DE1B52C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3042" y="5036242"/>
            <a:ext cx="725855" cy="725855"/>
          </a:xfrm>
          <a:prstGeom prst="rect">
            <a:avLst/>
          </a:prstGeom>
        </p:spPr>
      </p:pic>
      <p:pic>
        <p:nvPicPr>
          <p:cNvPr id="12" name="Graphique 11" descr="Coche">
            <a:extLst>
              <a:ext uri="{FF2B5EF4-FFF2-40B4-BE49-F238E27FC236}">
                <a16:creationId xmlns:a16="http://schemas.microsoft.com/office/drawing/2014/main" id="{446634A6-0D82-4A98-ACDC-C8D17DA396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13042" y="2836085"/>
            <a:ext cx="725855" cy="725855"/>
          </a:xfrm>
          <a:prstGeom prst="rect">
            <a:avLst/>
          </a:prstGeom>
        </p:spPr>
      </p:pic>
      <p:sp>
        <p:nvSpPr>
          <p:cNvPr id="6" name="Espace réservé du contenu 2">
            <a:extLst>
              <a:ext uri="{FF2B5EF4-FFF2-40B4-BE49-F238E27FC236}">
                <a16:creationId xmlns:a16="http://schemas.microsoft.com/office/drawing/2014/main" id="{C761B119-D9A5-4EED-BA51-D0CD0089A3DA}"/>
              </a:ext>
            </a:extLst>
          </p:cNvPr>
          <p:cNvSpPr txBox="1">
            <a:spLocks/>
          </p:cNvSpPr>
          <p:nvPr/>
        </p:nvSpPr>
        <p:spPr>
          <a:xfrm>
            <a:off x="3470986" y="5399170"/>
            <a:ext cx="6444344"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FF0000"/>
                </a:solidFill>
                <a:latin typeface="+mj-lt"/>
              </a:rPr>
              <a:t>The cost of a DSL is expensive</a:t>
            </a:r>
          </a:p>
        </p:txBody>
      </p:sp>
    </p:spTree>
    <p:extLst>
      <p:ext uri="{BB962C8B-B14F-4D97-AF65-F5344CB8AC3E}">
        <p14:creationId xmlns:p14="http://schemas.microsoft.com/office/powerpoint/2010/main" val="20260681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65</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Different types of DSL</a:t>
            </a:r>
          </a:p>
        </p:txBody>
      </p:sp>
      <p:pic>
        <p:nvPicPr>
          <p:cNvPr id="2" name="Image 1">
            <a:extLst>
              <a:ext uri="{FF2B5EF4-FFF2-40B4-BE49-F238E27FC236}">
                <a16:creationId xmlns:a16="http://schemas.microsoft.com/office/drawing/2014/main" id="{39B09BA2-4EB0-4AA0-A9B6-7A4A6C5F4687}"/>
              </a:ext>
            </a:extLst>
          </p:cNvPr>
          <p:cNvPicPr>
            <a:picLocks noChangeAspect="1"/>
          </p:cNvPicPr>
          <p:nvPr/>
        </p:nvPicPr>
        <p:blipFill>
          <a:blip r:embed="rId3"/>
          <a:stretch>
            <a:fillRect/>
          </a:stretch>
        </p:blipFill>
        <p:spPr>
          <a:xfrm>
            <a:off x="7876398" y="2682265"/>
            <a:ext cx="2000250" cy="3333750"/>
          </a:xfrm>
          <a:prstGeom prst="rect">
            <a:avLst/>
          </a:prstGeom>
        </p:spPr>
      </p:pic>
      <p:pic>
        <p:nvPicPr>
          <p:cNvPr id="7" name="Image 6">
            <a:extLst>
              <a:ext uri="{FF2B5EF4-FFF2-40B4-BE49-F238E27FC236}">
                <a16:creationId xmlns:a16="http://schemas.microsoft.com/office/drawing/2014/main" id="{8520A157-BFE5-4548-8815-078F03424EEB}"/>
              </a:ext>
            </a:extLst>
          </p:cNvPr>
          <p:cNvPicPr>
            <a:picLocks noChangeAspect="1"/>
          </p:cNvPicPr>
          <p:nvPr/>
        </p:nvPicPr>
        <p:blipFill>
          <a:blip r:embed="rId4"/>
          <a:stretch>
            <a:fillRect/>
          </a:stretch>
        </p:blipFill>
        <p:spPr>
          <a:xfrm>
            <a:off x="2011719" y="2587015"/>
            <a:ext cx="4324350" cy="3429000"/>
          </a:xfrm>
          <a:prstGeom prst="rect">
            <a:avLst/>
          </a:prstGeom>
        </p:spPr>
      </p:pic>
      <p:sp>
        <p:nvSpPr>
          <p:cNvPr id="10" name="ZoneTexte 9">
            <a:extLst>
              <a:ext uri="{FF2B5EF4-FFF2-40B4-BE49-F238E27FC236}">
                <a16:creationId xmlns:a16="http://schemas.microsoft.com/office/drawing/2014/main" id="{5B5FEA30-684B-4328-BFD4-2EE5229BFC8E}"/>
              </a:ext>
            </a:extLst>
          </p:cNvPr>
          <p:cNvSpPr txBox="1"/>
          <p:nvPr/>
        </p:nvSpPr>
        <p:spPr>
          <a:xfrm>
            <a:off x="8101710" y="2172653"/>
            <a:ext cx="1430356" cy="338554"/>
          </a:xfrm>
          <a:prstGeom prst="rect">
            <a:avLst/>
          </a:prstGeom>
          <a:noFill/>
        </p:spPr>
        <p:txBody>
          <a:bodyPr wrap="square" rtlCol="0">
            <a:spAutoFit/>
          </a:bodyPr>
          <a:lstStyle/>
          <a:p>
            <a:pPr algn="ctr"/>
            <a:r>
              <a:rPr lang="fr-CH" sz="1600" dirty="0">
                <a:latin typeface="+mj-lt"/>
              </a:rPr>
              <a:t>DSL Syntaxe</a:t>
            </a:r>
          </a:p>
        </p:txBody>
      </p:sp>
      <p:sp>
        <p:nvSpPr>
          <p:cNvPr id="12" name="ZoneTexte 11">
            <a:extLst>
              <a:ext uri="{FF2B5EF4-FFF2-40B4-BE49-F238E27FC236}">
                <a16:creationId xmlns:a16="http://schemas.microsoft.com/office/drawing/2014/main" id="{727AABFC-C8DA-49F1-A58E-ACE3654A078E}"/>
              </a:ext>
            </a:extLst>
          </p:cNvPr>
          <p:cNvSpPr txBox="1"/>
          <p:nvPr/>
        </p:nvSpPr>
        <p:spPr>
          <a:xfrm>
            <a:off x="4137451" y="2031023"/>
            <a:ext cx="2172038" cy="584775"/>
          </a:xfrm>
          <a:prstGeom prst="rect">
            <a:avLst/>
          </a:prstGeom>
          <a:noFill/>
        </p:spPr>
        <p:txBody>
          <a:bodyPr wrap="square" rtlCol="0">
            <a:spAutoFit/>
          </a:bodyPr>
          <a:lstStyle/>
          <a:p>
            <a:pPr algn="ctr"/>
            <a:r>
              <a:rPr lang="fr-CH" sz="1600" dirty="0">
                <a:latin typeface="+mj-lt"/>
              </a:rPr>
              <a:t>General </a:t>
            </a:r>
            <a:r>
              <a:rPr lang="fr-CH" sz="1600" dirty="0" err="1">
                <a:latin typeface="+mj-lt"/>
              </a:rPr>
              <a:t>Purpose</a:t>
            </a:r>
            <a:r>
              <a:rPr lang="fr-CH" sz="1600" dirty="0">
                <a:latin typeface="+mj-lt"/>
              </a:rPr>
              <a:t> </a:t>
            </a:r>
            <a:r>
              <a:rPr lang="fr-CH" sz="1600" dirty="0" err="1">
                <a:latin typeface="+mj-lt"/>
              </a:rPr>
              <a:t>Language</a:t>
            </a:r>
            <a:r>
              <a:rPr lang="fr-CH" sz="1600" dirty="0">
                <a:latin typeface="+mj-lt"/>
              </a:rPr>
              <a:t> (GPL) Syntaxe</a:t>
            </a:r>
          </a:p>
        </p:txBody>
      </p:sp>
      <p:sp>
        <p:nvSpPr>
          <p:cNvPr id="14" name="ZoneTexte 13">
            <a:extLst>
              <a:ext uri="{FF2B5EF4-FFF2-40B4-BE49-F238E27FC236}">
                <a16:creationId xmlns:a16="http://schemas.microsoft.com/office/drawing/2014/main" id="{CD57F9AF-864C-40A9-AF8D-9AC1085490DE}"/>
              </a:ext>
            </a:extLst>
          </p:cNvPr>
          <p:cNvSpPr txBox="1"/>
          <p:nvPr/>
        </p:nvSpPr>
        <p:spPr>
          <a:xfrm>
            <a:off x="2409902" y="2634640"/>
            <a:ext cx="1430356" cy="338554"/>
          </a:xfrm>
          <a:prstGeom prst="rect">
            <a:avLst/>
          </a:prstGeom>
          <a:noFill/>
        </p:spPr>
        <p:txBody>
          <a:bodyPr wrap="square" rtlCol="0">
            <a:spAutoFit/>
          </a:bodyPr>
          <a:lstStyle/>
          <a:p>
            <a:pPr algn="ctr"/>
            <a:r>
              <a:rPr lang="fr-CH" sz="1600" dirty="0">
                <a:latin typeface="+mj-lt"/>
              </a:rPr>
              <a:t>DSL Syntaxe</a:t>
            </a:r>
          </a:p>
        </p:txBody>
      </p:sp>
    </p:spTree>
    <p:extLst>
      <p:ext uri="{BB962C8B-B14F-4D97-AF65-F5344CB8AC3E}">
        <p14:creationId xmlns:p14="http://schemas.microsoft.com/office/powerpoint/2010/main" val="496068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66</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Our way</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787641" y="2476821"/>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First, we will go on an Internal DSL based</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on the Swift language </a:t>
            </a:r>
          </a:p>
        </p:txBody>
      </p:sp>
      <p:sp>
        <p:nvSpPr>
          <p:cNvPr id="2" name="Espace réservé du contenu 2">
            <a:extLst>
              <a:ext uri="{FF2B5EF4-FFF2-40B4-BE49-F238E27FC236}">
                <a16:creationId xmlns:a16="http://schemas.microsoft.com/office/drawing/2014/main" id="{F79B43D7-E568-4B12-995F-7EC663E54928}"/>
              </a:ext>
            </a:extLst>
          </p:cNvPr>
          <p:cNvSpPr txBox="1">
            <a:spLocks/>
          </p:cNvSpPr>
          <p:nvPr/>
        </p:nvSpPr>
        <p:spPr>
          <a:xfrm>
            <a:off x="2787641" y="3724732"/>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Later, we can potentially encounter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 lot of constraints relating to Swift</a:t>
            </a:r>
          </a:p>
        </p:txBody>
      </p:sp>
      <p:sp>
        <p:nvSpPr>
          <p:cNvPr id="3" name="Espace réservé du contenu 2">
            <a:extLst>
              <a:ext uri="{FF2B5EF4-FFF2-40B4-BE49-F238E27FC236}">
                <a16:creationId xmlns:a16="http://schemas.microsoft.com/office/drawing/2014/main" id="{2C0F8D33-2FB4-4366-8F93-CF51E402C21E}"/>
              </a:ext>
            </a:extLst>
          </p:cNvPr>
          <p:cNvSpPr txBox="1">
            <a:spLocks/>
          </p:cNvSpPr>
          <p:nvPr/>
        </p:nvSpPr>
        <p:spPr>
          <a:xfrm>
            <a:off x="2787641" y="5110241"/>
            <a:ext cx="7699070" cy="618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If so, we will go on an External DSL at this time</a:t>
            </a:r>
          </a:p>
        </p:txBody>
      </p:sp>
      <p:grpSp>
        <p:nvGrpSpPr>
          <p:cNvPr id="12" name="Groupe 11">
            <a:extLst>
              <a:ext uri="{FF2B5EF4-FFF2-40B4-BE49-F238E27FC236}">
                <a16:creationId xmlns:a16="http://schemas.microsoft.com/office/drawing/2014/main" id="{FC7921FA-F990-481D-9FAA-949874CC2A70}"/>
              </a:ext>
            </a:extLst>
          </p:cNvPr>
          <p:cNvGrpSpPr/>
          <p:nvPr/>
        </p:nvGrpSpPr>
        <p:grpSpPr>
          <a:xfrm>
            <a:off x="2265511" y="4355876"/>
            <a:ext cx="1044259" cy="1044259"/>
            <a:chOff x="1372370" y="4628893"/>
            <a:chExt cx="914528" cy="914528"/>
          </a:xfrm>
        </p:grpSpPr>
        <p:pic>
          <p:nvPicPr>
            <p:cNvPr id="10" name="Image 9">
              <a:extLst>
                <a:ext uri="{FF2B5EF4-FFF2-40B4-BE49-F238E27FC236}">
                  <a16:creationId xmlns:a16="http://schemas.microsoft.com/office/drawing/2014/main" id="{70D15A9C-0CD4-4834-A4CF-C3DA959DF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370" y="4628893"/>
              <a:ext cx="914528" cy="914528"/>
            </a:xfrm>
            <a:prstGeom prst="rect">
              <a:avLst/>
            </a:prstGeom>
          </p:spPr>
        </p:pic>
        <p:sp>
          <p:nvSpPr>
            <p:cNvPr id="11" name="Rectangle 10">
              <a:extLst>
                <a:ext uri="{FF2B5EF4-FFF2-40B4-BE49-F238E27FC236}">
                  <a16:creationId xmlns:a16="http://schemas.microsoft.com/office/drawing/2014/main" id="{706600BF-7C96-4636-8BAD-C0F4A9B8AA80}"/>
                </a:ext>
              </a:extLst>
            </p:cNvPr>
            <p:cNvSpPr/>
            <p:nvPr/>
          </p:nvSpPr>
          <p:spPr>
            <a:xfrm>
              <a:off x="1903446" y="4973217"/>
              <a:ext cx="139958" cy="2280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pic>
        <p:nvPicPr>
          <p:cNvPr id="7" name="Image 6">
            <a:extLst>
              <a:ext uri="{FF2B5EF4-FFF2-40B4-BE49-F238E27FC236}">
                <a16:creationId xmlns:a16="http://schemas.microsoft.com/office/drawing/2014/main" id="{E3C5F643-7295-4319-BFA0-FFF5156E9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511" y="2717696"/>
            <a:ext cx="956656" cy="956656"/>
          </a:xfrm>
          <a:prstGeom prst="rect">
            <a:avLst/>
          </a:prstGeom>
        </p:spPr>
      </p:pic>
    </p:spTree>
    <p:extLst>
      <p:ext uri="{BB962C8B-B14F-4D97-AF65-F5344CB8AC3E}">
        <p14:creationId xmlns:p14="http://schemas.microsoft.com/office/powerpoint/2010/main" val="2757029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avec flèche 5">
            <a:extLst>
              <a:ext uri="{FF2B5EF4-FFF2-40B4-BE49-F238E27FC236}">
                <a16:creationId xmlns:a16="http://schemas.microsoft.com/office/drawing/2014/main" id="{888A398C-D893-43AC-BBD5-4ADC29D294E2}"/>
              </a:ext>
            </a:extLst>
          </p:cNvPr>
          <p:cNvCxnSpPr>
            <a:cxnSpLocks/>
          </p:cNvCxnSpPr>
          <p:nvPr/>
        </p:nvCxnSpPr>
        <p:spPr>
          <a:xfrm>
            <a:off x="6319935" y="1334277"/>
            <a:ext cx="0" cy="52997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67</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Main idea</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712995" y="1746671"/>
            <a:ext cx="7699070" cy="83320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write in our program a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vertex &amp; a fragment shader with our DSL </a:t>
            </a:r>
          </a:p>
        </p:txBody>
      </p:sp>
      <p:sp>
        <p:nvSpPr>
          <p:cNvPr id="3" name="Espace réservé du contenu 2">
            <a:extLst>
              <a:ext uri="{FF2B5EF4-FFF2-40B4-BE49-F238E27FC236}">
                <a16:creationId xmlns:a16="http://schemas.microsoft.com/office/drawing/2014/main" id="{180851BD-1513-4374-96B5-09DA347A27AF}"/>
              </a:ext>
            </a:extLst>
          </p:cNvPr>
          <p:cNvSpPr txBox="1">
            <a:spLocks/>
          </p:cNvSpPr>
          <p:nvPr/>
        </p:nvSpPr>
        <p:spPr>
          <a:xfrm>
            <a:off x="2628570" y="2942989"/>
            <a:ext cx="7867919" cy="83320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send them to an encoder which will translate</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the abstract types into containers of types</a:t>
            </a:r>
          </a:p>
        </p:txBody>
      </p:sp>
      <p:sp>
        <p:nvSpPr>
          <p:cNvPr id="12" name="Espace réservé du contenu 2">
            <a:extLst>
              <a:ext uri="{FF2B5EF4-FFF2-40B4-BE49-F238E27FC236}">
                <a16:creationId xmlns:a16="http://schemas.microsoft.com/office/drawing/2014/main" id="{A85210EE-A2EF-46DA-8DDA-9C481FB613B1}"/>
              </a:ext>
            </a:extLst>
          </p:cNvPr>
          <p:cNvSpPr txBox="1">
            <a:spLocks/>
          </p:cNvSpPr>
          <p:nvPr/>
        </p:nvSpPr>
        <p:spPr>
          <a:xfrm>
            <a:off x="2628570" y="4250453"/>
            <a:ext cx="7867919" cy="83320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This translation can then be evaluated by the</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graphics pipeline of OpenGL </a:t>
            </a:r>
          </a:p>
        </p:txBody>
      </p:sp>
      <p:sp>
        <p:nvSpPr>
          <p:cNvPr id="14" name="Espace réservé du contenu 2">
            <a:extLst>
              <a:ext uri="{FF2B5EF4-FFF2-40B4-BE49-F238E27FC236}">
                <a16:creationId xmlns:a16="http://schemas.microsoft.com/office/drawing/2014/main" id="{1046E0DF-5A91-49E5-B481-1657FB344860}"/>
              </a:ext>
            </a:extLst>
          </p:cNvPr>
          <p:cNvSpPr txBox="1">
            <a:spLocks/>
          </p:cNvSpPr>
          <p:nvPr/>
        </p:nvSpPr>
        <p:spPr>
          <a:xfrm>
            <a:off x="2628570" y="5468973"/>
            <a:ext cx="7867919" cy="833200"/>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Then a decoder allows us to get the results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with the desired abstract types</a:t>
            </a:r>
          </a:p>
        </p:txBody>
      </p:sp>
      <p:pic>
        <p:nvPicPr>
          <p:cNvPr id="11" name="Image 10">
            <a:extLst>
              <a:ext uri="{FF2B5EF4-FFF2-40B4-BE49-F238E27FC236}">
                <a16:creationId xmlns:a16="http://schemas.microsoft.com/office/drawing/2014/main" id="{289DE564-F21F-4D64-B46F-75025FB3D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950" y="2944270"/>
            <a:ext cx="789536" cy="789536"/>
          </a:xfrm>
          <a:prstGeom prst="rect">
            <a:avLst/>
          </a:prstGeom>
        </p:spPr>
      </p:pic>
      <p:pic>
        <p:nvPicPr>
          <p:cNvPr id="17" name="Image 16">
            <a:extLst>
              <a:ext uri="{FF2B5EF4-FFF2-40B4-BE49-F238E27FC236}">
                <a16:creationId xmlns:a16="http://schemas.microsoft.com/office/drawing/2014/main" id="{7D2752C0-3A7F-42D2-8D72-42C14E93CE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484" y="1782925"/>
            <a:ext cx="685800" cy="685800"/>
          </a:xfrm>
          <a:prstGeom prst="rect">
            <a:avLst/>
          </a:prstGeom>
        </p:spPr>
      </p:pic>
      <p:pic>
        <p:nvPicPr>
          <p:cNvPr id="19" name="Image 18">
            <a:extLst>
              <a:ext uri="{FF2B5EF4-FFF2-40B4-BE49-F238E27FC236}">
                <a16:creationId xmlns:a16="http://schemas.microsoft.com/office/drawing/2014/main" id="{DAB86C0E-8CD2-4D84-AE32-52DB5CAF84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7467" y="4246569"/>
            <a:ext cx="789537" cy="789537"/>
          </a:xfrm>
          <a:prstGeom prst="rect">
            <a:avLst/>
          </a:prstGeom>
        </p:spPr>
      </p:pic>
      <p:pic>
        <p:nvPicPr>
          <p:cNvPr id="21" name="Image 20">
            <a:extLst>
              <a:ext uri="{FF2B5EF4-FFF2-40B4-BE49-F238E27FC236}">
                <a16:creationId xmlns:a16="http://schemas.microsoft.com/office/drawing/2014/main" id="{0D8B4E3D-86CD-4EE3-9C61-AC9EE24E8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2995" y="5490805"/>
            <a:ext cx="789536" cy="789536"/>
          </a:xfrm>
          <a:prstGeom prst="rect">
            <a:avLst/>
          </a:prstGeom>
        </p:spPr>
      </p:pic>
      <p:sp>
        <p:nvSpPr>
          <p:cNvPr id="2" name="ZoneTexte 1">
            <a:extLst>
              <a:ext uri="{FF2B5EF4-FFF2-40B4-BE49-F238E27FC236}">
                <a16:creationId xmlns:a16="http://schemas.microsoft.com/office/drawing/2014/main" id="{460398F9-72A4-4A7B-89F1-A642F47446C9}"/>
              </a:ext>
            </a:extLst>
          </p:cNvPr>
          <p:cNvSpPr txBox="1"/>
          <p:nvPr/>
        </p:nvSpPr>
        <p:spPr>
          <a:xfrm>
            <a:off x="3557906" y="5414796"/>
            <a:ext cx="397548" cy="830997"/>
          </a:xfrm>
          <a:prstGeom prst="rect">
            <a:avLst/>
          </a:prstGeom>
          <a:noFill/>
        </p:spPr>
        <p:txBody>
          <a:bodyPr wrap="square" rtlCol="0">
            <a:spAutoFit/>
          </a:bodyPr>
          <a:lstStyle/>
          <a:p>
            <a:r>
              <a:rPr lang="fr-CH" sz="4800" dirty="0">
                <a:latin typeface="+mj-lt"/>
              </a:rPr>
              <a:t>(</a:t>
            </a:r>
            <a:endParaRPr lang="fr-CH" sz="2800" dirty="0">
              <a:latin typeface="+mj-lt"/>
            </a:endParaRPr>
          </a:p>
        </p:txBody>
      </p:sp>
      <p:sp>
        <p:nvSpPr>
          <p:cNvPr id="8" name="ZoneTexte 7">
            <a:extLst>
              <a:ext uri="{FF2B5EF4-FFF2-40B4-BE49-F238E27FC236}">
                <a16:creationId xmlns:a16="http://schemas.microsoft.com/office/drawing/2014/main" id="{6E38C156-39B3-4895-BF78-3709AEC5BCC0}"/>
              </a:ext>
            </a:extLst>
          </p:cNvPr>
          <p:cNvSpPr txBox="1"/>
          <p:nvPr/>
        </p:nvSpPr>
        <p:spPr>
          <a:xfrm>
            <a:off x="9181611" y="5414795"/>
            <a:ext cx="397548" cy="830997"/>
          </a:xfrm>
          <a:prstGeom prst="rect">
            <a:avLst/>
          </a:prstGeom>
          <a:noFill/>
        </p:spPr>
        <p:txBody>
          <a:bodyPr wrap="square" rtlCol="0">
            <a:spAutoFit/>
          </a:bodyPr>
          <a:lstStyle/>
          <a:p>
            <a:r>
              <a:rPr lang="fr-CH" sz="4800" dirty="0">
                <a:latin typeface="+mj-lt"/>
              </a:rPr>
              <a:t>)</a:t>
            </a:r>
            <a:endParaRPr lang="fr-CH" sz="2800" dirty="0">
              <a:latin typeface="+mj-lt"/>
            </a:endParaRPr>
          </a:p>
        </p:txBody>
      </p:sp>
    </p:spTree>
    <p:extLst>
      <p:ext uri="{BB962C8B-B14F-4D97-AF65-F5344CB8AC3E}">
        <p14:creationId xmlns:p14="http://schemas.microsoft.com/office/powerpoint/2010/main" val="8681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Espace réservé du contenu 2">
            <a:extLst>
              <a:ext uri="{FF2B5EF4-FFF2-40B4-BE49-F238E27FC236}">
                <a16:creationId xmlns:a16="http://schemas.microsoft.com/office/drawing/2014/main" id="{D2098799-ABB2-454E-A0E0-ECD4BB9DAF37}"/>
              </a:ext>
            </a:extLst>
          </p:cNvPr>
          <p:cNvSpPr txBox="1">
            <a:spLocks/>
          </p:cNvSpPr>
          <p:nvPr/>
        </p:nvSpPr>
        <p:spPr>
          <a:xfrm>
            <a:off x="797347" y="1873329"/>
            <a:ext cx="3202101" cy="4397403"/>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endParaRPr lang="en-US" sz="2000" dirty="0">
              <a:solidFill>
                <a:srgbClr val="616161"/>
              </a:solidFill>
              <a:latin typeface="+mj-lt"/>
            </a:endParaRP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68</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Schema</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3051108" y="813515"/>
            <a:ext cx="144325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DSL</a:t>
            </a:r>
          </a:p>
        </p:txBody>
      </p:sp>
      <p:pic>
        <p:nvPicPr>
          <p:cNvPr id="12" name="Image 11">
            <a:extLst>
              <a:ext uri="{FF2B5EF4-FFF2-40B4-BE49-F238E27FC236}">
                <a16:creationId xmlns:a16="http://schemas.microsoft.com/office/drawing/2014/main" id="{24617F53-65BF-4B27-99CB-4784AA6DE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62" y="5047280"/>
            <a:ext cx="768834" cy="768834"/>
          </a:xfrm>
          <a:prstGeom prst="rect">
            <a:avLst/>
          </a:prstGeom>
        </p:spPr>
      </p:pic>
      <p:pic>
        <p:nvPicPr>
          <p:cNvPr id="14" name="Image 13">
            <a:extLst>
              <a:ext uri="{FF2B5EF4-FFF2-40B4-BE49-F238E27FC236}">
                <a16:creationId xmlns:a16="http://schemas.microsoft.com/office/drawing/2014/main" id="{BDFD7E2B-2D2A-4352-BB69-ADC35F42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6678" y="1205912"/>
            <a:ext cx="1219370" cy="1219370"/>
          </a:xfrm>
          <a:prstGeom prst="rect">
            <a:avLst/>
          </a:prstGeom>
        </p:spPr>
      </p:pic>
      <p:pic>
        <p:nvPicPr>
          <p:cNvPr id="16" name="Image 15">
            <a:extLst>
              <a:ext uri="{FF2B5EF4-FFF2-40B4-BE49-F238E27FC236}">
                <a16:creationId xmlns:a16="http://schemas.microsoft.com/office/drawing/2014/main" id="{E2B551FB-7B6D-4DC4-8149-B6485D5322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0522" y="4128369"/>
            <a:ext cx="1637298" cy="1637298"/>
          </a:xfrm>
          <a:prstGeom prst="rect">
            <a:avLst/>
          </a:prstGeom>
        </p:spPr>
      </p:pic>
      <p:sp>
        <p:nvSpPr>
          <p:cNvPr id="20" name="Espace réservé du contenu 2">
            <a:extLst>
              <a:ext uri="{FF2B5EF4-FFF2-40B4-BE49-F238E27FC236}">
                <a16:creationId xmlns:a16="http://schemas.microsoft.com/office/drawing/2014/main" id="{5EC42D11-074F-48ED-ACE4-C504CA043198}"/>
              </a:ext>
            </a:extLst>
          </p:cNvPr>
          <p:cNvSpPr txBox="1">
            <a:spLocks/>
          </p:cNvSpPr>
          <p:nvPr/>
        </p:nvSpPr>
        <p:spPr>
          <a:xfrm>
            <a:off x="3552749" y="1283787"/>
            <a:ext cx="4182328" cy="1966593"/>
          </a:xfrm>
          <a:prstGeom prst="rect">
            <a:avLst/>
          </a:prstGeom>
          <a:solidFill>
            <a:schemeClr val="bg1"/>
          </a:solidFill>
          <a:ln w="28575">
            <a:solidFill>
              <a:srgbClr val="C00000"/>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endParaRPr lang="en-US" sz="2000" dirty="0">
              <a:solidFill>
                <a:srgbClr val="616161"/>
              </a:solidFill>
              <a:latin typeface="+mj-lt"/>
            </a:endParaRPr>
          </a:p>
        </p:txBody>
      </p:sp>
      <p:sp>
        <p:nvSpPr>
          <p:cNvPr id="22" name="Espace réservé du contenu 2">
            <a:extLst>
              <a:ext uri="{FF2B5EF4-FFF2-40B4-BE49-F238E27FC236}">
                <a16:creationId xmlns:a16="http://schemas.microsoft.com/office/drawing/2014/main" id="{AAAD7071-BC45-4120-8DE5-222C189BC75F}"/>
              </a:ext>
            </a:extLst>
          </p:cNvPr>
          <p:cNvSpPr txBox="1">
            <a:spLocks/>
          </p:cNvSpPr>
          <p:nvPr/>
        </p:nvSpPr>
        <p:spPr>
          <a:xfrm>
            <a:off x="4989274" y="2125122"/>
            <a:ext cx="224830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(Abstract types)</a:t>
            </a:r>
          </a:p>
        </p:txBody>
      </p:sp>
      <p:sp>
        <p:nvSpPr>
          <p:cNvPr id="24" name="Espace réservé du contenu 2">
            <a:extLst>
              <a:ext uri="{FF2B5EF4-FFF2-40B4-BE49-F238E27FC236}">
                <a16:creationId xmlns:a16="http://schemas.microsoft.com/office/drawing/2014/main" id="{53BCA081-6A00-40C8-B775-83B6A716BBDC}"/>
              </a:ext>
            </a:extLst>
          </p:cNvPr>
          <p:cNvSpPr txBox="1">
            <a:spLocks/>
          </p:cNvSpPr>
          <p:nvPr/>
        </p:nvSpPr>
        <p:spPr>
          <a:xfrm>
            <a:off x="8904737" y="2333089"/>
            <a:ext cx="144325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ENCODER</a:t>
            </a:r>
          </a:p>
        </p:txBody>
      </p:sp>
      <p:sp>
        <p:nvSpPr>
          <p:cNvPr id="26" name="Espace réservé du contenu 2">
            <a:extLst>
              <a:ext uri="{FF2B5EF4-FFF2-40B4-BE49-F238E27FC236}">
                <a16:creationId xmlns:a16="http://schemas.microsoft.com/office/drawing/2014/main" id="{E23012F6-78D7-42AB-8CE4-58ECE3C6114A}"/>
              </a:ext>
            </a:extLst>
          </p:cNvPr>
          <p:cNvSpPr txBox="1">
            <a:spLocks/>
          </p:cNvSpPr>
          <p:nvPr/>
        </p:nvSpPr>
        <p:spPr>
          <a:xfrm>
            <a:off x="4861019" y="4751376"/>
            <a:ext cx="1699761"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(DECODER)</a:t>
            </a:r>
          </a:p>
        </p:txBody>
      </p:sp>
      <p:pic>
        <p:nvPicPr>
          <p:cNvPr id="28" name="Image 27">
            <a:extLst>
              <a:ext uri="{FF2B5EF4-FFF2-40B4-BE49-F238E27FC236}">
                <a16:creationId xmlns:a16="http://schemas.microsoft.com/office/drawing/2014/main" id="{F5935300-C931-4CDA-90AD-024A8762F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1215" y="4981210"/>
            <a:ext cx="1219370" cy="1219370"/>
          </a:xfrm>
          <a:prstGeom prst="rect">
            <a:avLst/>
          </a:prstGeom>
        </p:spPr>
      </p:pic>
      <p:sp>
        <p:nvSpPr>
          <p:cNvPr id="30" name="Espace réservé du contenu 2">
            <a:extLst>
              <a:ext uri="{FF2B5EF4-FFF2-40B4-BE49-F238E27FC236}">
                <a16:creationId xmlns:a16="http://schemas.microsoft.com/office/drawing/2014/main" id="{1BAD7507-51A6-452E-B5A2-75B2EC1AC4B5}"/>
              </a:ext>
            </a:extLst>
          </p:cNvPr>
          <p:cNvSpPr txBox="1">
            <a:spLocks/>
          </p:cNvSpPr>
          <p:nvPr/>
        </p:nvSpPr>
        <p:spPr>
          <a:xfrm>
            <a:off x="7828388" y="3820115"/>
            <a:ext cx="3638934" cy="2450617"/>
          </a:xfrm>
          <a:prstGeom prst="rect">
            <a:avLst/>
          </a:prstGeom>
          <a:ln w="28575">
            <a:solidFill>
              <a:schemeClr val="tx1">
                <a:lumMod val="65000"/>
                <a:lumOff val="35000"/>
              </a:schemeClr>
            </a:solidFill>
            <a:prstDash val="dash"/>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br>
              <a:rPr lang="en-US" sz="2000" dirty="0">
                <a:solidFill>
                  <a:srgbClr val="616161"/>
                </a:solidFill>
                <a:latin typeface="+mj-lt"/>
              </a:rPr>
            </a:br>
            <a:endParaRPr lang="en-US" sz="2000" dirty="0">
              <a:solidFill>
                <a:srgbClr val="616161"/>
              </a:solidFill>
              <a:latin typeface="+mj-lt"/>
            </a:endParaRPr>
          </a:p>
        </p:txBody>
      </p:sp>
      <p:sp>
        <p:nvSpPr>
          <p:cNvPr id="32" name="Espace réservé du contenu 2">
            <a:extLst>
              <a:ext uri="{FF2B5EF4-FFF2-40B4-BE49-F238E27FC236}">
                <a16:creationId xmlns:a16="http://schemas.microsoft.com/office/drawing/2014/main" id="{B9219153-3DD7-4552-BED1-307222D4265C}"/>
              </a:ext>
            </a:extLst>
          </p:cNvPr>
          <p:cNvSpPr txBox="1">
            <a:spLocks/>
          </p:cNvSpPr>
          <p:nvPr/>
        </p:nvSpPr>
        <p:spPr>
          <a:xfrm>
            <a:off x="605294" y="1482046"/>
            <a:ext cx="1118959"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PROG</a:t>
            </a:r>
          </a:p>
        </p:txBody>
      </p:sp>
      <p:sp>
        <p:nvSpPr>
          <p:cNvPr id="38" name="Espace réservé du contenu 2">
            <a:extLst>
              <a:ext uri="{FF2B5EF4-FFF2-40B4-BE49-F238E27FC236}">
                <a16:creationId xmlns:a16="http://schemas.microsoft.com/office/drawing/2014/main" id="{7618A0ED-AEE0-426D-B81C-C66D07A31A27}"/>
              </a:ext>
            </a:extLst>
          </p:cNvPr>
          <p:cNvSpPr txBox="1">
            <a:spLocks/>
          </p:cNvSpPr>
          <p:nvPr/>
        </p:nvSpPr>
        <p:spPr>
          <a:xfrm>
            <a:off x="7617672" y="3329449"/>
            <a:ext cx="144325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OpenGL</a:t>
            </a:r>
          </a:p>
        </p:txBody>
      </p:sp>
      <p:cxnSp>
        <p:nvCxnSpPr>
          <p:cNvPr id="42" name="Connecteur droit avec flèche 41">
            <a:extLst>
              <a:ext uri="{FF2B5EF4-FFF2-40B4-BE49-F238E27FC236}">
                <a16:creationId xmlns:a16="http://schemas.microsoft.com/office/drawing/2014/main" id="{7749555C-59BD-4C30-B56F-B6C588164EC3}"/>
              </a:ext>
            </a:extLst>
          </p:cNvPr>
          <p:cNvCxnSpPr>
            <a:cxnSpLocks/>
          </p:cNvCxnSpPr>
          <p:nvPr/>
        </p:nvCxnSpPr>
        <p:spPr>
          <a:xfrm>
            <a:off x="8077704" y="1873329"/>
            <a:ext cx="859470"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EDC29AEA-06D0-4492-B02E-E1A08028F798}"/>
              </a:ext>
            </a:extLst>
          </p:cNvPr>
          <p:cNvCxnSpPr>
            <a:cxnSpLocks/>
          </p:cNvCxnSpPr>
          <p:nvPr/>
        </p:nvCxnSpPr>
        <p:spPr>
          <a:xfrm>
            <a:off x="9626363" y="2856507"/>
            <a:ext cx="0" cy="763772"/>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47ADDC5A-9E75-4E9D-A498-066853FCDAD9}"/>
              </a:ext>
            </a:extLst>
          </p:cNvPr>
          <p:cNvCxnSpPr>
            <a:cxnSpLocks/>
          </p:cNvCxnSpPr>
          <p:nvPr/>
        </p:nvCxnSpPr>
        <p:spPr>
          <a:xfrm flipH="1">
            <a:off x="6440453" y="5590895"/>
            <a:ext cx="989825"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4762D186-EDCB-4D23-8D2C-7F9644715558}"/>
              </a:ext>
            </a:extLst>
          </p:cNvPr>
          <p:cNvCxnSpPr>
            <a:cxnSpLocks/>
          </p:cNvCxnSpPr>
          <p:nvPr/>
        </p:nvCxnSpPr>
        <p:spPr>
          <a:xfrm flipH="1">
            <a:off x="4235318" y="5590895"/>
            <a:ext cx="771835"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4" name="Image 53">
            <a:extLst>
              <a:ext uri="{FF2B5EF4-FFF2-40B4-BE49-F238E27FC236}">
                <a16:creationId xmlns:a16="http://schemas.microsoft.com/office/drawing/2014/main" id="{8552056F-F2CF-4D7B-AC5F-0FF27CB33E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3948" y="2297747"/>
            <a:ext cx="952633" cy="952633"/>
          </a:xfrm>
          <a:prstGeom prst="rect">
            <a:avLst/>
          </a:prstGeom>
        </p:spPr>
      </p:pic>
      <p:sp>
        <p:nvSpPr>
          <p:cNvPr id="58" name="Espace réservé du contenu 2">
            <a:extLst>
              <a:ext uri="{FF2B5EF4-FFF2-40B4-BE49-F238E27FC236}">
                <a16:creationId xmlns:a16="http://schemas.microsoft.com/office/drawing/2014/main" id="{1B28C338-95C6-4651-B7D1-E5818AE85970}"/>
              </a:ext>
            </a:extLst>
          </p:cNvPr>
          <p:cNvSpPr txBox="1">
            <a:spLocks/>
          </p:cNvSpPr>
          <p:nvPr/>
        </p:nvSpPr>
        <p:spPr>
          <a:xfrm>
            <a:off x="8575020" y="5726617"/>
            <a:ext cx="2248302" cy="3912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Graphics pipeline</a:t>
            </a:r>
          </a:p>
        </p:txBody>
      </p:sp>
      <p:grpSp>
        <p:nvGrpSpPr>
          <p:cNvPr id="62" name="Groupe 61">
            <a:extLst>
              <a:ext uri="{FF2B5EF4-FFF2-40B4-BE49-F238E27FC236}">
                <a16:creationId xmlns:a16="http://schemas.microsoft.com/office/drawing/2014/main" id="{3477DFCE-307D-43A4-A4EE-D7A029F0A45F}"/>
              </a:ext>
            </a:extLst>
          </p:cNvPr>
          <p:cNvGrpSpPr/>
          <p:nvPr/>
        </p:nvGrpSpPr>
        <p:grpSpPr>
          <a:xfrm>
            <a:off x="906884" y="2355984"/>
            <a:ext cx="1001824" cy="768834"/>
            <a:chOff x="2170585" y="2385266"/>
            <a:chExt cx="1001824" cy="768834"/>
          </a:xfrm>
        </p:grpSpPr>
        <p:pic>
          <p:nvPicPr>
            <p:cNvPr id="36" name="Image 35">
              <a:extLst>
                <a:ext uri="{FF2B5EF4-FFF2-40B4-BE49-F238E27FC236}">
                  <a16:creationId xmlns:a16="http://schemas.microsoft.com/office/drawing/2014/main" id="{F2B4640F-9183-4D1D-B037-1C757E143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3963" y="2385266"/>
              <a:ext cx="768834" cy="768834"/>
            </a:xfrm>
            <a:prstGeom prst="rect">
              <a:avLst/>
            </a:prstGeom>
          </p:spPr>
        </p:pic>
        <p:sp>
          <p:nvSpPr>
            <p:cNvPr id="59" name="Rectangle 58">
              <a:extLst>
                <a:ext uri="{FF2B5EF4-FFF2-40B4-BE49-F238E27FC236}">
                  <a16:creationId xmlns:a16="http://schemas.microsoft.com/office/drawing/2014/main" id="{0EFA9A01-5169-45F1-98A8-FB2445E402C4}"/>
                </a:ext>
              </a:extLst>
            </p:cNvPr>
            <p:cNvSpPr/>
            <p:nvPr/>
          </p:nvSpPr>
          <p:spPr>
            <a:xfrm>
              <a:off x="2910872" y="2385266"/>
              <a:ext cx="261537" cy="5538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1" name="Rectangle 60">
              <a:extLst>
                <a:ext uri="{FF2B5EF4-FFF2-40B4-BE49-F238E27FC236}">
                  <a16:creationId xmlns:a16="http://schemas.microsoft.com/office/drawing/2014/main" id="{91490888-15AD-43A7-A76E-E1AC51749C03}"/>
                </a:ext>
              </a:extLst>
            </p:cNvPr>
            <p:cNvSpPr/>
            <p:nvPr/>
          </p:nvSpPr>
          <p:spPr>
            <a:xfrm>
              <a:off x="2170585" y="2410109"/>
              <a:ext cx="261537" cy="5538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pic>
        <p:nvPicPr>
          <p:cNvPr id="10" name="Image 9">
            <a:extLst>
              <a:ext uri="{FF2B5EF4-FFF2-40B4-BE49-F238E27FC236}">
                <a16:creationId xmlns:a16="http://schemas.microsoft.com/office/drawing/2014/main" id="{8D205D35-AB4B-4A97-A00F-A52F92957A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1501" y="1751154"/>
            <a:ext cx="952500" cy="952500"/>
          </a:xfrm>
          <a:prstGeom prst="rect">
            <a:avLst/>
          </a:prstGeom>
        </p:spPr>
      </p:pic>
      <p:pic>
        <p:nvPicPr>
          <p:cNvPr id="68" name="Image 67">
            <a:extLst>
              <a:ext uri="{FF2B5EF4-FFF2-40B4-BE49-F238E27FC236}">
                <a16:creationId xmlns:a16="http://schemas.microsoft.com/office/drawing/2014/main" id="{FEB08665-EE4F-47AE-A01F-97DC4D0A5F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80272" y="4999205"/>
            <a:ext cx="952633" cy="952633"/>
          </a:xfrm>
          <a:prstGeom prst="rect">
            <a:avLst/>
          </a:prstGeom>
        </p:spPr>
      </p:pic>
      <p:sp>
        <p:nvSpPr>
          <p:cNvPr id="70" name="Espace réservé du contenu 2">
            <a:extLst>
              <a:ext uri="{FF2B5EF4-FFF2-40B4-BE49-F238E27FC236}">
                <a16:creationId xmlns:a16="http://schemas.microsoft.com/office/drawing/2014/main" id="{978A9DD0-0F20-4AAC-8CD7-B693EBBFE778}"/>
              </a:ext>
            </a:extLst>
          </p:cNvPr>
          <p:cNvSpPr txBox="1">
            <a:spLocks/>
          </p:cNvSpPr>
          <p:nvPr/>
        </p:nvSpPr>
        <p:spPr>
          <a:xfrm>
            <a:off x="1878540" y="3525090"/>
            <a:ext cx="1118959" cy="1421928"/>
          </a:xfrm>
          <a:prstGeom prst="rect">
            <a:avLst/>
          </a:prstGeom>
        </p:spPr>
        <p:txBody>
          <a:bodyPr vert="vert"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dirty="0">
                <a:solidFill>
                  <a:schemeClr val="tx1">
                    <a:lumMod val="65000"/>
                    <a:lumOff val="35000"/>
                  </a:schemeClr>
                </a:solidFill>
                <a:latin typeface="+mj-lt"/>
              </a:rPr>
              <a:t>…</a:t>
            </a:r>
          </a:p>
        </p:txBody>
      </p:sp>
    </p:spTree>
    <p:extLst>
      <p:ext uri="{BB962C8B-B14F-4D97-AF65-F5344CB8AC3E}">
        <p14:creationId xmlns:p14="http://schemas.microsoft.com/office/powerpoint/2010/main" val="4263772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69</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Gator</a:t>
            </a:r>
          </a:p>
        </p:txBody>
      </p:sp>
      <p:sp>
        <p:nvSpPr>
          <p:cNvPr id="3" name="Espace réservé du contenu 2">
            <a:extLst>
              <a:ext uri="{FF2B5EF4-FFF2-40B4-BE49-F238E27FC236}">
                <a16:creationId xmlns:a16="http://schemas.microsoft.com/office/drawing/2014/main" id="{F42FC1F6-7F59-45DB-9240-DE0254D8FDD0}"/>
              </a:ext>
            </a:extLst>
          </p:cNvPr>
          <p:cNvSpPr txBox="1">
            <a:spLocks/>
          </p:cNvSpPr>
          <p:nvPr/>
        </p:nvSpPr>
        <p:spPr>
          <a:xfrm>
            <a:off x="2972023" y="1859789"/>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Language created by </a:t>
            </a:r>
            <a:r>
              <a:rPr lang="en-US" sz="2400" i="1" dirty="0">
                <a:solidFill>
                  <a:schemeClr val="tx1">
                    <a:lumMod val="65000"/>
                    <a:lumOff val="35000"/>
                  </a:schemeClr>
                </a:solidFill>
                <a:latin typeface="+mj-lt"/>
              </a:rPr>
              <a:t>Dietrich Geisler</a:t>
            </a:r>
            <a:r>
              <a:rPr lang="en-US" sz="2400" dirty="0">
                <a:solidFill>
                  <a:schemeClr val="tx1">
                    <a:lumMod val="65000"/>
                    <a:lumOff val="35000"/>
                  </a:schemeClr>
                </a:solidFill>
                <a:latin typeface="+mj-lt"/>
              </a:rPr>
              <a:t>, </a:t>
            </a:r>
            <a:r>
              <a:rPr lang="en-US" sz="2400" i="1" dirty="0">
                <a:solidFill>
                  <a:schemeClr val="tx1">
                    <a:lumMod val="65000"/>
                    <a:lumOff val="35000"/>
                  </a:schemeClr>
                </a:solidFill>
                <a:latin typeface="+mj-lt"/>
              </a:rPr>
              <a:t>Irene Yoon</a:t>
            </a:r>
            <a:r>
              <a:rPr lang="en-US" sz="2400" dirty="0">
                <a:solidFill>
                  <a:schemeClr val="tx1">
                    <a:lumMod val="65000"/>
                    <a:lumOff val="35000"/>
                  </a:schemeClr>
                </a:solidFill>
                <a:latin typeface="+mj-lt"/>
              </a:rPr>
              <a:t>, </a:t>
            </a:r>
            <a:r>
              <a:rPr lang="en-US" sz="2400" i="1" dirty="0">
                <a:solidFill>
                  <a:schemeClr val="tx1">
                    <a:lumMod val="65000"/>
                    <a:lumOff val="35000"/>
                  </a:schemeClr>
                </a:solidFill>
                <a:latin typeface="+mj-lt"/>
              </a:rPr>
              <a:t>Aditi </a:t>
            </a:r>
            <a:r>
              <a:rPr lang="en-US" sz="2400" i="1" dirty="0" err="1">
                <a:solidFill>
                  <a:schemeClr val="tx1">
                    <a:lumMod val="65000"/>
                    <a:lumOff val="35000"/>
                  </a:schemeClr>
                </a:solidFill>
                <a:latin typeface="+mj-lt"/>
              </a:rPr>
              <a:t>Kabra</a:t>
            </a:r>
            <a:r>
              <a:rPr lang="en-US" sz="2400" dirty="0">
                <a:solidFill>
                  <a:schemeClr val="tx1">
                    <a:lumMod val="65000"/>
                    <a:lumOff val="35000"/>
                  </a:schemeClr>
                </a:solidFill>
                <a:latin typeface="+mj-lt"/>
              </a:rPr>
              <a:t>, </a:t>
            </a:r>
            <a:r>
              <a:rPr lang="en-US" sz="2400" i="1" dirty="0">
                <a:solidFill>
                  <a:schemeClr val="tx1">
                    <a:lumMod val="65000"/>
                    <a:lumOff val="35000"/>
                  </a:schemeClr>
                </a:solidFill>
                <a:latin typeface="+mj-lt"/>
              </a:rPr>
              <a:t>Horace He</a:t>
            </a:r>
            <a:r>
              <a:rPr lang="en-US" sz="2400" dirty="0">
                <a:solidFill>
                  <a:schemeClr val="tx1">
                    <a:lumMod val="65000"/>
                    <a:lumOff val="35000"/>
                  </a:schemeClr>
                </a:solidFill>
                <a:latin typeface="+mj-lt"/>
              </a:rPr>
              <a:t>, </a:t>
            </a:r>
            <a:r>
              <a:rPr lang="en-US" sz="2400" i="1" dirty="0" err="1">
                <a:solidFill>
                  <a:schemeClr val="tx1">
                    <a:lumMod val="65000"/>
                    <a:lumOff val="35000"/>
                  </a:schemeClr>
                </a:solidFill>
                <a:latin typeface="+mj-lt"/>
              </a:rPr>
              <a:t>Yinnon</a:t>
            </a:r>
            <a:r>
              <a:rPr lang="en-US" sz="2400" i="1" dirty="0">
                <a:solidFill>
                  <a:schemeClr val="tx1">
                    <a:lumMod val="65000"/>
                    <a:lumOff val="35000"/>
                  </a:schemeClr>
                </a:solidFill>
                <a:latin typeface="+mj-lt"/>
              </a:rPr>
              <a:t> Sanders </a:t>
            </a:r>
            <a:r>
              <a:rPr lang="en-US" sz="2400" dirty="0">
                <a:solidFill>
                  <a:schemeClr val="tx1">
                    <a:lumMod val="65000"/>
                    <a:lumOff val="35000"/>
                  </a:schemeClr>
                </a:solidFill>
                <a:latin typeface="+mj-lt"/>
              </a:rPr>
              <a:t>&amp; </a:t>
            </a:r>
            <a:r>
              <a:rPr lang="en-US" sz="2400" i="1" dirty="0">
                <a:solidFill>
                  <a:schemeClr val="tx1">
                    <a:lumMod val="65000"/>
                    <a:lumOff val="35000"/>
                  </a:schemeClr>
                </a:solidFill>
                <a:latin typeface="+mj-lt"/>
              </a:rPr>
              <a:t>Adrian Sampson</a:t>
            </a:r>
          </a:p>
          <a:p>
            <a:pPr marL="0" indent="0" algn="ctr">
              <a:buFont typeface="Arial" panose="020B0604020202020204" pitchFamily="34" charset="0"/>
              <a:buNone/>
            </a:pPr>
            <a:endParaRPr lang="en-US" sz="2400"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sp>
        <p:nvSpPr>
          <p:cNvPr id="2" name="Espace réservé du contenu 2">
            <a:extLst>
              <a:ext uri="{FF2B5EF4-FFF2-40B4-BE49-F238E27FC236}">
                <a16:creationId xmlns:a16="http://schemas.microsoft.com/office/drawing/2014/main" id="{89772C85-F544-45E5-8A16-9E8730614852}"/>
              </a:ext>
            </a:extLst>
          </p:cNvPr>
          <p:cNvSpPr txBox="1">
            <a:spLocks/>
          </p:cNvSpPr>
          <p:nvPr/>
        </p:nvSpPr>
        <p:spPr>
          <a:xfrm>
            <a:off x="2972023" y="3358607"/>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Higher level programming model that allows focus on the geometric semantics of programs</a:t>
            </a:r>
            <a:endParaRPr lang="en-US" sz="2400" i="1"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sp>
        <p:nvSpPr>
          <p:cNvPr id="9" name="Espace réservé du contenu 2">
            <a:extLst>
              <a:ext uri="{FF2B5EF4-FFF2-40B4-BE49-F238E27FC236}">
                <a16:creationId xmlns:a16="http://schemas.microsoft.com/office/drawing/2014/main" id="{A0DEAE28-64D3-4342-9724-72918136CFC3}"/>
              </a:ext>
            </a:extLst>
          </p:cNvPr>
          <p:cNvSpPr txBox="1">
            <a:spLocks/>
          </p:cNvSpPr>
          <p:nvPr/>
        </p:nvSpPr>
        <p:spPr>
          <a:xfrm>
            <a:off x="2972023" y="4857425"/>
            <a:ext cx="7699070" cy="10861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Gator is a </a:t>
            </a:r>
            <a:r>
              <a:rPr lang="en-US" sz="2400" dirty="0">
                <a:solidFill>
                  <a:srgbClr val="00B050"/>
                </a:solidFill>
                <a:latin typeface="+mj-lt"/>
              </a:rPr>
              <a:t>surface language </a:t>
            </a:r>
            <a:r>
              <a:rPr lang="en-US" sz="2400" dirty="0">
                <a:solidFill>
                  <a:schemeClr val="tx1">
                    <a:lumMod val="65000"/>
                    <a:lumOff val="35000"/>
                  </a:schemeClr>
                </a:solidFill>
                <a:latin typeface="+mj-lt"/>
              </a:rPr>
              <a:t>with an extended type system based on a </a:t>
            </a:r>
            <a:r>
              <a:rPr lang="en-US" sz="2400" dirty="0">
                <a:solidFill>
                  <a:srgbClr val="FF0000"/>
                </a:solidFill>
                <a:latin typeface="+mj-lt"/>
              </a:rPr>
              <a:t>target language </a:t>
            </a:r>
            <a:r>
              <a:rPr lang="en-US" sz="2400" dirty="0">
                <a:solidFill>
                  <a:schemeClr val="tx1">
                    <a:lumMod val="65000"/>
                    <a:lumOff val="35000"/>
                  </a:schemeClr>
                </a:solidFill>
                <a:latin typeface="+mj-lt"/>
              </a:rPr>
              <a:t>with a type set (GLSL)</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A type-directed translation allows to compile Gator to GLSL</a:t>
            </a:r>
            <a:endParaRPr lang="en-US" sz="2400" i="1"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a:p>
            <a:pPr marL="0" indent="0" algn="ctr">
              <a:buFont typeface="Arial" panose="020B0604020202020204" pitchFamily="34" charset="0"/>
              <a:buNone/>
            </a:pPr>
            <a:endParaRPr lang="en-US" sz="2400" dirty="0">
              <a:solidFill>
                <a:schemeClr val="tx1">
                  <a:lumMod val="65000"/>
                  <a:lumOff val="35000"/>
                </a:schemeClr>
              </a:solidFill>
              <a:latin typeface="+mj-lt"/>
            </a:endParaRPr>
          </a:p>
        </p:txBody>
      </p:sp>
      <p:pic>
        <p:nvPicPr>
          <p:cNvPr id="7" name="Image 6">
            <a:extLst>
              <a:ext uri="{FF2B5EF4-FFF2-40B4-BE49-F238E27FC236}">
                <a16:creationId xmlns:a16="http://schemas.microsoft.com/office/drawing/2014/main" id="{0EC3FC76-F017-4805-93AC-A0C70C7D7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758" y="1730444"/>
            <a:ext cx="958562" cy="958562"/>
          </a:xfrm>
          <a:prstGeom prst="rect">
            <a:avLst/>
          </a:prstGeom>
        </p:spPr>
      </p:pic>
      <p:pic>
        <p:nvPicPr>
          <p:cNvPr id="8" name="Image 7">
            <a:extLst>
              <a:ext uri="{FF2B5EF4-FFF2-40B4-BE49-F238E27FC236}">
                <a16:creationId xmlns:a16="http://schemas.microsoft.com/office/drawing/2014/main" id="{1F562F95-2627-4900-839A-476AA4337226}"/>
              </a:ext>
            </a:extLst>
          </p:cNvPr>
          <p:cNvPicPr>
            <a:picLocks noChangeAspect="1"/>
          </p:cNvPicPr>
          <p:nvPr/>
        </p:nvPicPr>
        <p:blipFill>
          <a:blip r:embed="rId4"/>
          <a:stretch>
            <a:fillRect/>
          </a:stretch>
        </p:blipFill>
        <p:spPr>
          <a:xfrm>
            <a:off x="1488923" y="3216954"/>
            <a:ext cx="1375208" cy="1116506"/>
          </a:xfrm>
          <a:prstGeom prst="rect">
            <a:avLst/>
          </a:prstGeom>
        </p:spPr>
      </p:pic>
      <p:sp>
        <p:nvSpPr>
          <p:cNvPr id="10" name="Trapèze 9">
            <a:extLst>
              <a:ext uri="{FF2B5EF4-FFF2-40B4-BE49-F238E27FC236}">
                <a16:creationId xmlns:a16="http://schemas.microsoft.com/office/drawing/2014/main" id="{397BB80A-69DF-45F4-B1A4-984A69C52D00}"/>
              </a:ext>
            </a:extLst>
          </p:cNvPr>
          <p:cNvSpPr/>
          <p:nvPr/>
        </p:nvSpPr>
        <p:spPr>
          <a:xfrm>
            <a:off x="1441175" y="5192677"/>
            <a:ext cx="1262269" cy="88416"/>
          </a:xfrm>
          <a:prstGeom prst="trapezoid">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Trapèze 11">
            <a:extLst>
              <a:ext uri="{FF2B5EF4-FFF2-40B4-BE49-F238E27FC236}">
                <a16:creationId xmlns:a16="http://schemas.microsoft.com/office/drawing/2014/main" id="{9AE4E83B-9477-4295-8945-B16567C2C801}"/>
              </a:ext>
            </a:extLst>
          </p:cNvPr>
          <p:cNvSpPr/>
          <p:nvPr/>
        </p:nvSpPr>
        <p:spPr>
          <a:xfrm>
            <a:off x="1436205" y="5552660"/>
            <a:ext cx="1262269" cy="88416"/>
          </a:xfrm>
          <a:prstGeom prst="trapezoi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4" name="Connecteur droit avec flèche 13">
            <a:extLst>
              <a:ext uri="{FF2B5EF4-FFF2-40B4-BE49-F238E27FC236}">
                <a16:creationId xmlns:a16="http://schemas.microsoft.com/office/drawing/2014/main" id="{65972DFC-9208-4387-ABDC-6AC43371F206}"/>
              </a:ext>
            </a:extLst>
          </p:cNvPr>
          <p:cNvCxnSpPr/>
          <p:nvPr/>
        </p:nvCxnSpPr>
        <p:spPr>
          <a:xfrm>
            <a:off x="1719470" y="5281093"/>
            <a:ext cx="0" cy="29543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9001446F-09D0-484E-A3B0-8DCCB434AE80}"/>
              </a:ext>
            </a:extLst>
          </p:cNvPr>
          <p:cNvCxnSpPr/>
          <p:nvPr/>
        </p:nvCxnSpPr>
        <p:spPr>
          <a:xfrm>
            <a:off x="2057400" y="5281093"/>
            <a:ext cx="0" cy="29543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24F5584D-E8C4-406C-B738-9EDB88DAD17A}"/>
              </a:ext>
            </a:extLst>
          </p:cNvPr>
          <p:cNvCxnSpPr/>
          <p:nvPr/>
        </p:nvCxnSpPr>
        <p:spPr>
          <a:xfrm>
            <a:off x="2392018" y="5281093"/>
            <a:ext cx="0" cy="29543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44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Road map</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a:t>
            </a:fld>
            <a:endParaRPr lang="fr-FR"/>
          </a:p>
        </p:txBody>
      </p:sp>
      <p:pic>
        <p:nvPicPr>
          <p:cNvPr id="25" name="Image 24">
            <a:extLst>
              <a:ext uri="{FF2B5EF4-FFF2-40B4-BE49-F238E27FC236}">
                <a16:creationId xmlns:a16="http://schemas.microsoft.com/office/drawing/2014/main" id="{56A2EBD1-1E54-44FF-854F-13F540347D9D}"/>
              </a:ext>
            </a:extLst>
          </p:cNvPr>
          <p:cNvPicPr>
            <a:picLocks noChangeAspect="1"/>
          </p:cNvPicPr>
          <p:nvPr/>
        </p:nvPicPr>
        <p:blipFill>
          <a:blip r:embed="rId2"/>
          <a:stretch>
            <a:fillRect/>
          </a:stretch>
        </p:blipFill>
        <p:spPr>
          <a:xfrm>
            <a:off x="685800" y="1456690"/>
            <a:ext cx="10820400" cy="4899660"/>
          </a:xfrm>
          <a:prstGeom prst="rect">
            <a:avLst/>
          </a:prstGeom>
        </p:spPr>
      </p:pic>
      <p:sp>
        <p:nvSpPr>
          <p:cNvPr id="27" name="ZoneTexte 26">
            <a:extLst>
              <a:ext uri="{FF2B5EF4-FFF2-40B4-BE49-F238E27FC236}">
                <a16:creationId xmlns:a16="http://schemas.microsoft.com/office/drawing/2014/main" id="{A1A4FDAC-E0DF-4582-979E-F74FB02E7D29}"/>
              </a:ext>
            </a:extLst>
          </p:cNvPr>
          <p:cNvSpPr txBox="1"/>
          <p:nvPr/>
        </p:nvSpPr>
        <p:spPr>
          <a:xfrm>
            <a:off x="772998" y="1868350"/>
            <a:ext cx="1225485" cy="923330"/>
          </a:xfrm>
          <a:prstGeom prst="rect">
            <a:avLst/>
          </a:prstGeom>
          <a:noFill/>
        </p:spPr>
        <p:txBody>
          <a:bodyPr wrap="square" rtlCol="0">
            <a:spAutoFit/>
          </a:bodyPr>
          <a:lstStyle/>
          <a:p>
            <a:pPr algn="ctr"/>
            <a:r>
              <a:rPr lang="fr-CH" b="1" dirty="0" err="1">
                <a:solidFill>
                  <a:schemeClr val="bg1"/>
                </a:solidFill>
              </a:rPr>
              <a:t>Learn</a:t>
            </a:r>
            <a:r>
              <a:rPr lang="fr-CH" b="1" dirty="0">
                <a:solidFill>
                  <a:schemeClr val="bg1"/>
                </a:solidFill>
              </a:rPr>
              <a:t> about concepts</a:t>
            </a:r>
          </a:p>
        </p:txBody>
      </p:sp>
      <p:sp>
        <p:nvSpPr>
          <p:cNvPr id="28" name="ZoneTexte 27">
            <a:extLst>
              <a:ext uri="{FF2B5EF4-FFF2-40B4-BE49-F238E27FC236}">
                <a16:creationId xmlns:a16="http://schemas.microsoft.com/office/drawing/2014/main" id="{3C84C9BD-5AE1-4158-88B4-AAB2F35B4570}"/>
              </a:ext>
            </a:extLst>
          </p:cNvPr>
          <p:cNvSpPr txBox="1"/>
          <p:nvPr/>
        </p:nvSpPr>
        <p:spPr>
          <a:xfrm>
            <a:off x="2593942" y="1858923"/>
            <a:ext cx="1225485" cy="923330"/>
          </a:xfrm>
          <a:prstGeom prst="rect">
            <a:avLst/>
          </a:prstGeom>
          <a:noFill/>
        </p:spPr>
        <p:txBody>
          <a:bodyPr wrap="square" rtlCol="0">
            <a:spAutoFit/>
          </a:bodyPr>
          <a:lstStyle/>
          <a:p>
            <a:pPr algn="ctr"/>
            <a:r>
              <a:rPr lang="fr-CH" b="1" dirty="0" err="1">
                <a:solidFill>
                  <a:schemeClr val="bg1"/>
                </a:solidFill>
              </a:rPr>
              <a:t>Learn</a:t>
            </a:r>
            <a:r>
              <a:rPr lang="fr-CH" b="1" dirty="0">
                <a:solidFill>
                  <a:schemeClr val="bg1"/>
                </a:solidFill>
              </a:rPr>
              <a:t> </a:t>
            </a:r>
            <a:br>
              <a:rPr lang="fr-CH" b="1" dirty="0">
                <a:solidFill>
                  <a:schemeClr val="bg1"/>
                </a:solidFill>
              </a:rPr>
            </a:br>
            <a:r>
              <a:rPr lang="fr-CH" b="1" dirty="0">
                <a:solidFill>
                  <a:schemeClr val="bg1"/>
                </a:solidFill>
              </a:rPr>
              <a:t>&amp; </a:t>
            </a:r>
            <a:r>
              <a:rPr lang="fr-CH" b="1" dirty="0" err="1">
                <a:solidFill>
                  <a:schemeClr val="bg1"/>
                </a:solidFill>
              </a:rPr>
              <a:t>work</a:t>
            </a:r>
            <a:r>
              <a:rPr lang="fr-CH" b="1" dirty="0">
                <a:solidFill>
                  <a:schemeClr val="bg1"/>
                </a:solidFill>
              </a:rPr>
              <a:t> </a:t>
            </a:r>
            <a:r>
              <a:rPr lang="fr-CH" b="1" dirty="0" err="1">
                <a:solidFill>
                  <a:schemeClr val="bg1"/>
                </a:solidFill>
              </a:rPr>
              <a:t>with</a:t>
            </a:r>
            <a:r>
              <a:rPr lang="fr-CH" b="1" dirty="0">
                <a:solidFill>
                  <a:schemeClr val="bg1"/>
                </a:solidFill>
              </a:rPr>
              <a:t> </a:t>
            </a:r>
            <a:r>
              <a:rPr lang="fr-CH" b="1" dirty="0" err="1">
                <a:solidFill>
                  <a:schemeClr val="bg1"/>
                </a:solidFill>
              </a:rPr>
              <a:t>tools</a:t>
            </a:r>
            <a:endParaRPr lang="fr-CH" b="1" dirty="0">
              <a:solidFill>
                <a:schemeClr val="bg1"/>
              </a:solidFill>
            </a:endParaRPr>
          </a:p>
        </p:txBody>
      </p:sp>
      <p:sp>
        <p:nvSpPr>
          <p:cNvPr id="30" name="ZoneTexte 29">
            <a:extLst>
              <a:ext uri="{FF2B5EF4-FFF2-40B4-BE49-F238E27FC236}">
                <a16:creationId xmlns:a16="http://schemas.microsoft.com/office/drawing/2014/main" id="{D22B4EEE-9645-4D05-9D23-D3D238F063C4}"/>
              </a:ext>
            </a:extLst>
          </p:cNvPr>
          <p:cNvSpPr txBox="1"/>
          <p:nvPr/>
        </p:nvSpPr>
        <p:spPr>
          <a:xfrm>
            <a:off x="4377178" y="1981472"/>
            <a:ext cx="1225485" cy="923330"/>
          </a:xfrm>
          <a:prstGeom prst="rect">
            <a:avLst/>
          </a:prstGeom>
          <a:noFill/>
        </p:spPr>
        <p:txBody>
          <a:bodyPr wrap="square" rtlCol="0">
            <a:spAutoFit/>
          </a:bodyPr>
          <a:lstStyle/>
          <a:p>
            <a:pPr algn="ctr"/>
            <a:r>
              <a:rPr lang="fr-CH" b="1" dirty="0">
                <a:solidFill>
                  <a:schemeClr val="bg1"/>
                </a:solidFill>
              </a:rPr>
              <a:t>State</a:t>
            </a:r>
          </a:p>
          <a:p>
            <a:pPr algn="ctr"/>
            <a:r>
              <a:rPr lang="fr-CH" b="1" dirty="0">
                <a:solidFill>
                  <a:schemeClr val="bg1"/>
                </a:solidFill>
              </a:rPr>
              <a:t>of the </a:t>
            </a:r>
          </a:p>
          <a:p>
            <a:pPr algn="ctr"/>
            <a:r>
              <a:rPr lang="fr-CH" b="1" dirty="0">
                <a:solidFill>
                  <a:schemeClr val="bg1"/>
                </a:solidFill>
              </a:rPr>
              <a:t>art</a:t>
            </a:r>
          </a:p>
        </p:txBody>
      </p:sp>
      <p:sp>
        <p:nvSpPr>
          <p:cNvPr id="32" name="ZoneTexte 31">
            <a:extLst>
              <a:ext uri="{FF2B5EF4-FFF2-40B4-BE49-F238E27FC236}">
                <a16:creationId xmlns:a16="http://schemas.microsoft.com/office/drawing/2014/main" id="{3048E45A-CCA6-4EC3-90F0-2F71E0B3DB18}"/>
              </a:ext>
            </a:extLst>
          </p:cNvPr>
          <p:cNvSpPr txBox="1"/>
          <p:nvPr/>
        </p:nvSpPr>
        <p:spPr>
          <a:xfrm>
            <a:off x="10221798" y="2848242"/>
            <a:ext cx="1225485" cy="923330"/>
          </a:xfrm>
          <a:prstGeom prst="rect">
            <a:avLst/>
          </a:prstGeom>
          <a:noFill/>
        </p:spPr>
        <p:txBody>
          <a:bodyPr wrap="square" rtlCol="0">
            <a:spAutoFit/>
          </a:bodyPr>
          <a:lstStyle/>
          <a:p>
            <a:pPr algn="ctr"/>
            <a:r>
              <a:rPr lang="fr-CH" b="1" dirty="0" err="1">
                <a:solidFill>
                  <a:schemeClr val="bg1"/>
                </a:solidFill>
              </a:rPr>
              <a:t>Implement</a:t>
            </a:r>
            <a:br>
              <a:rPr lang="fr-CH" b="1" dirty="0">
                <a:solidFill>
                  <a:schemeClr val="bg1"/>
                </a:solidFill>
              </a:rPr>
            </a:br>
            <a:r>
              <a:rPr lang="fr-CH" b="1" dirty="0">
                <a:solidFill>
                  <a:schemeClr val="bg1"/>
                </a:solidFill>
              </a:rPr>
              <a:t>a solution</a:t>
            </a:r>
            <a:br>
              <a:rPr lang="fr-CH" b="1" dirty="0">
                <a:solidFill>
                  <a:schemeClr val="bg1"/>
                </a:solidFill>
              </a:rPr>
            </a:br>
            <a:r>
              <a:rPr lang="fr-CH" b="1" dirty="0">
                <a:solidFill>
                  <a:schemeClr val="bg1"/>
                </a:solidFill>
              </a:rPr>
              <a:t>+ tests</a:t>
            </a:r>
          </a:p>
        </p:txBody>
      </p:sp>
      <p:sp>
        <p:nvSpPr>
          <p:cNvPr id="34" name="ZoneTexte 33">
            <a:extLst>
              <a:ext uri="{FF2B5EF4-FFF2-40B4-BE49-F238E27FC236}">
                <a16:creationId xmlns:a16="http://schemas.microsoft.com/office/drawing/2014/main" id="{75C03188-DE41-4E94-BD1A-E8E202E2EB7F}"/>
              </a:ext>
            </a:extLst>
          </p:cNvPr>
          <p:cNvSpPr txBox="1"/>
          <p:nvPr/>
        </p:nvSpPr>
        <p:spPr>
          <a:xfrm>
            <a:off x="751002" y="4622548"/>
            <a:ext cx="1225485" cy="923330"/>
          </a:xfrm>
          <a:prstGeom prst="rect">
            <a:avLst/>
          </a:prstGeom>
          <a:noFill/>
        </p:spPr>
        <p:txBody>
          <a:bodyPr wrap="square" rtlCol="0">
            <a:spAutoFit/>
          </a:bodyPr>
          <a:lstStyle/>
          <a:p>
            <a:pPr algn="ctr"/>
            <a:r>
              <a:rPr lang="fr-CH" b="1" dirty="0" err="1">
                <a:solidFill>
                  <a:schemeClr val="bg1"/>
                </a:solidFill>
              </a:rPr>
              <a:t>Writing</a:t>
            </a:r>
            <a:br>
              <a:rPr lang="fr-CH" b="1" dirty="0">
                <a:solidFill>
                  <a:schemeClr val="bg1"/>
                </a:solidFill>
              </a:rPr>
            </a:br>
            <a:r>
              <a:rPr lang="fr-CH" b="1" dirty="0">
                <a:solidFill>
                  <a:schemeClr val="bg1"/>
                </a:solidFill>
              </a:rPr>
              <a:t>of the</a:t>
            </a:r>
            <a:br>
              <a:rPr lang="fr-CH" b="1" dirty="0">
                <a:solidFill>
                  <a:schemeClr val="bg1"/>
                </a:solidFill>
              </a:rPr>
            </a:br>
            <a:r>
              <a:rPr lang="fr-CH" b="1" dirty="0">
                <a:solidFill>
                  <a:schemeClr val="bg1"/>
                </a:solidFill>
              </a:rPr>
              <a:t>report</a:t>
            </a:r>
          </a:p>
        </p:txBody>
      </p:sp>
      <p:cxnSp>
        <p:nvCxnSpPr>
          <p:cNvPr id="37" name="Connecteur droit 36">
            <a:extLst>
              <a:ext uri="{FF2B5EF4-FFF2-40B4-BE49-F238E27FC236}">
                <a16:creationId xmlns:a16="http://schemas.microsoft.com/office/drawing/2014/main" id="{371EFBAA-CB31-48EE-8403-AD58B0ED04DA}"/>
              </a:ext>
            </a:extLst>
          </p:cNvPr>
          <p:cNvCxnSpPr>
            <a:cxnSpLocks/>
          </p:cNvCxnSpPr>
          <p:nvPr/>
        </p:nvCxnSpPr>
        <p:spPr>
          <a:xfrm>
            <a:off x="1998483" y="2592372"/>
            <a:ext cx="620257"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F7B054F9-5FD9-4CCD-991B-A1FA6F3A5943}"/>
              </a:ext>
            </a:extLst>
          </p:cNvPr>
          <p:cNvCxnSpPr>
            <a:cxnSpLocks/>
          </p:cNvCxnSpPr>
          <p:nvPr/>
        </p:nvCxnSpPr>
        <p:spPr>
          <a:xfrm>
            <a:off x="3798472" y="2607612"/>
            <a:ext cx="578706"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6A48DE3D-1BD6-4344-829A-DAA961636570}"/>
              </a:ext>
            </a:extLst>
          </p:cNvPr>
          <p:cNvCxnSpPr>
            <a:cxnSpLocks/>
          </p:cNvCxnSpPr>
          <p:nvPr/>
        </p:nvCxnSpPr>
        <p:spPr>
          <a:xfrm>
            <a:off x="5581708" y="2617039"/>
            <a:ext cx="4392872" cy="0"/>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FC99B950-2E2C-4B04-9265-0E92104CB094}"/>
              </a:ext>
            </a:extLst>
          </p:cNvPr>
          <p:cNvCxnSpPr>
            <a:cxnSpLocks/>
          </p:cNvCxnSpPr>
          <p:nvPr/>
        </p:nvCxnSpPr>
        <p:spPr>
          <a:xfrm>
            <a:off x="3796567" y="2209369"/>
            <a:ext cx="603983" cy="0"/>
          </a:xfrm>
          <a:prstGeom prst="line">
            <a:avLst/>
          </a:prstGeom>
          <a:ln w="76200">
            <a:solidFill>
              <a:srgbClr val="7D377F"/>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a16="http://schemas.microsoft.com/office/drawing/2014/main" id="{844F1E8A-B845-4AC5-AF55-D6D29C20B9BB}"/>
              </a:ext>
            </a:extLst>
          </p:cNvPr>
          <p:cNvCxnSpPr>
            <a:cxnSpLocks/>
          </p:cNvCxnSpPr>
          <p:nvPr/>
        </p:nvCxnSpPr>
        <p:spPr>
          <a:xfrm>
            <a:off x="5564944" y="2209369"/>
            <a:ext cx="4480023" cy="0"/>
          </a:xfrm>
          <a:prstGeom prst="line">
            <a:avLst/>
          </a:prstGeom>
          <a:ln w="76200">
            <a:solidFill>
              <a:srgbClr val="7D377F"/>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D250AA70-D779-4DA3-B084-CFC12EF36B76}"/>
              </a:ext>
            </a:extLst>
          </p:cNvPr>
          <p:cNvCxnSpPr>
            <a:cxnSpLocks/>
          </p:cNvCxnSpPr>
          <p:nvPr/>
        </p:nvCxnSpPr>
        <p:spPr>
          <a:xfrm>
            <a:off x="5602663" y="2389934"/>
            <a:ext cx="4371917" cy="4615"/>
          </a:xfrm>
          <a:prstGeom prst="line">
            <a:avLst/>
          </a:prstGeom>
          <a:ln w="76200">
            <a:solidFill>
              <a:srgbClr val="FF8BB2"/>
            </a:solidFill>
          </a:ln>
        </p:spPr>
        <p:style>
          <a:lnRef idx="1">
            <a:schemeClr val="accent1"/>
          </a:lnRef>
          <a:fillRef idx="0">
            <a:schemeClr val="accent1"/>
          </a:fillRef>
          <a:effectRef idx="0">
            <a:schemeClr val="accent1"/>
          </a:effectRef>
          <a:fontRef idx="minor">
            <a:schemeClr val="tx1"/>
          </a:fontRef>
        </p:style>
      </p:cxnSp>
      <p:sp>
        <p:nvSpPr>
          <p:cNvPr id="56" name="Arc 55">
            <a:extLst>
              <a:ext uri="{FF2B5EF4-FFF2-40B4-BE49-F238E27FC236}">
                <a16:creationId xmlns:a16="http://schemas.microsoft.com/office/drawing/2014/main" id="{DE9A9FA0-7E89-474C-80BD-2F441FED26C7}"/>
              </a:ext>
            </a:extLst>
          </p:cNvPr>
          <p:cNvSpPr/>
          <p:nvPr/>
        </p:nvSpPr>
        <p:spPr>
          <a:xfrm>
            <a:off x="9037729" y="2209369"/>
            <a:ext cx="2004316" cy="1626829"/>
          </a:xfrm>
          <a:prstGeom prst="arc">
            <a:avLst>
              <a:gd name="adj1" fmla="val 16200000"/>
              <a:gd name="adj2" fmla="val 20350864"/>
            </a:avLst>
          </a:prstGeom>
          <a:ln w="76200">
            <a:solidFill>
              <a:srgbClr val="7D37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0" name="Arc 59">
            <a:extLst>
              <a:ext uri="{FF2B5EF4-FFF2-40B4-BE49-F238E27FC236}">
                <a16:creationId xmlns:a16="http://schemas.microsoft.com/office/drawing/2014/main" id="{A61C843A-A39D-4AE5-9349-DF1DB0BA8A7F}"/>
              </a:ext>
            </a:extLst>
          </p:cNvPr>
          <p:cNvSpPr/>
          <p:nvPr/>
        </p:nvSpPr>
        <p:spPr>
          <a:xfrm>
            <a:off x="9119119" y="2393031"/>
            <a:ext cx="1690024" cy="1626829"/>
          </a:xfrm>
          <a:prstGeom prst="arc">
            <a:avLst>
              <a:gd name="adj1" fmla="val 16200000"/>
              <a:gd name="adj2" fmla="val 19346443"/>
            </a:avLst>
          </a:prstGeom>
          <a:ln w="76200">
            <a:solidFill>
              <a:srgbClr val="FF8B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3" name="Arc 62">
            <a:extLst>
              <a:ext uri="{FF2B5EF4-FFF2-40B4-BE49-F238E27FC236}">
                <a16:creationId xmlns:a16="http://schemas.microsoft.com/office/drawing/2014/main" id="{40FD5279-80E2-46F5-8166-4024F7763AA3}"/>
              </a:ext>
            </a:extLst>
          </p:cNvPr>
          <p:cNvSpPr/>
          <p:nvPr/>
        </p:nvSpPr>
        <p:spPr>
          <a:xfrm rot="21336575" flipV="1">
            <a:off x="8732521" y="2956881"/>
            <a:ext cx="2360412" cy="1626829"/>
          </a:xfrm>
          <a:prstGeom prst="arc">
            <a:avLst>
              <a:gd name="adj1" fmla="val 16200000"/>
              <a:gd name="adj2" fmla="val 21070024"/>
            </a:avLst>
          </a:prstGeom>
          <a:ln w="76200">
            <a:solidFill>
              <a:srgbClr val="7D377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67" name="Arc 66">
            <a:extLst>
              <a:ext uri="{FF2B5EF4-FFF2-40B4-BE49-F238E27FC236}">
                <a16:creationId xmlns:a16="http://schemas.microsoft.com/office/drawing/2014/main" id="{1FDCED4E-4345-477C-A64C-DDA02B7DD4DB}"/>
              </a:ext>
            </a:extLst>
          </p:cNvPr>
          <p:cNvSpPr/>
          <p:nvPr/>
        </p:nvSpPr>
        <p:spPr>
          <a:xfrm flipV="1">
            <a:off x="9067715" y="2538181"/>
            <a:ext cx="1690024" cy="1626829"/>
          </a:xfrm>
          <a:prstGeom prst="arc">
            <a:avLst>
              <a:gd name="adj1" fmla="val 16200000"/>
              <a:gd name="adj2" fmla="val 19346443"/>
            </a:avLst>
          </a:prstGeom>
          <a:ln w="76200">
            <a:solidFill>
              <a:srgbClr val="E8570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68" name="Connecteur droit 67">
            <a:extLst>
              <a:ext uri="{FF2B5EF4-FFF2-40B4-BE49-F238E27FC236}">
                <a16:creationId xmlns:a16="http://schemas.microsoft.com/office/drawing/2014/main" id="{4E9FE127-7655-47C5-B91F-F46A75D23CA6}"/>
              </a:ext>
            </a:extLst>
          </p:cNvPr>
          <p:cNvCxnSpPr>
            <a:cxnSpLocks/>
          </p:cNvCxnSpPr>
          <p:nvPr/>
        </p:nvCxnSpPr>
        <p:spPr>
          <a:xfrm>
            <a:off x="5527475" y="4165010"/>
            <a:ext cx="4392872" cy="0"/>
          </a:xfrm>
          <a:prstGeom prst="line">
            <a:avLst/>
          </a:prstGeom>
          <a:ln w="76200">
            <a:solidFill>
              <a:srgbClr val="E8570E"/>
            </a:solidFill>
          </a:ln>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5B405F7F-731F-41A2-8294-7488A5DFAC9B}"/>
              </a:ext>
            </a:extLst>
          </p:cNvPr>
          <p:cNvCxnSpPr>
            <a:cxnSpLocks/>
          </p:cNvCxnSpPr>
          <p:nvPr/>
        </p:nvCxnSpPr>
        <p:spPr>
          <a:xfrm>
            <a:off x="1976487" y="4165010"/>
            <a:ext cx="4392872" cy="0"/>
          </a:xfrm>
          <a:prstGeom prst="line">
            <a:avLst/>
          </a:prstGeom>
          <a:ln w="76200">
            <a:solidFill>
              <a:srgbClr val="E8570E"/>
            </a:solidFill>
          </a:ln>
        </p:spPr>
        <p:style>
          <a:lnRef idx="1">
            <a:schemeClr val="accent1"/>
          </a:lnRef>
          <a:fillRef idx="0">
            <a:schemeClr val="accent1"/>
          </a:fillRef>
          <a:effectRef idx="0">
            <a:schemeClr val="accent1"/>
          </a:effectRef>
          <a:fontRef idx="minor">
            <a:schemeClr val="tx1"/>
          </a:fontRef>
        </p:style>
      </p:cxnSp>
      <p:sp>
        <p:nvSpPr>
          <p:cNvPr id="71" name="Arc 70">
            <a:extLst>
              <a:ext uri="{FF2B5EF4-FFF2-40B4-BE49-F238E27FC236}">
                <a16:creationId xmlns:a16="http://schemas.microsoft.com/office/drawing/2014/main" id="{FFE2FE48-9265-43DE-8D76-0E02205632E9}"/>
              </a:ext>
            </a:extLst>
          </p:cNvPr>
          <p:cNvSpPr/>
          <p:nvPr/>
        </p:nvSpPr>
        <p:spPr>
          <a:xfrm rot="18940316">
            <a:off x="1103167" y="4185933"/>
            <a:ext cx="1690024" cy="1626829"/>
          </a:xfrm>
          <a:prstGeom prst="arc">
            <a:avLst>
              <a:gd name="adj1" fmla="val 15983674"/>
              <a:gd name="adj2" fmla="val 19346443"/>
            </a:avLst>
          </a:prstGeom>
          <a:ln w="76200">
            <a:solidFill>
              <a:srgbClr val="E8570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72" name="Connecteur droit 71">
            <a:extLst>
              <a:ext uri="{FF2B5EF4-FFF2-40B4-BE49-F238E27FC236}">
                <a16:creationId xmlns:a16="http://schemas.microsoft.com/office/drawing/2014/main" id="{B619A66D-FA3F-4A84-B395-D2D89B781A2E}"/>
              </a:ext>
            </a:extLst>
          </p:cNvPr>
          <p:cNvCxnSpPr>
            <a:cxnSpLocks/>
          </p:cNvCxnSpPr>
          <p:nvPr/>
        </p:nvCxnSpPr>
        <p:spPr>
          <a:xfrm>
            <a:off x="1976487" y="6039530"/>
            <a:ext cx="6359793" cy="0"/>
          </a:xfrm>
          <a:prstGeom prst="line">
            <a:avLst/>
          </a:prstGeom>
          <a:ln w="76200">
            <a:solidFill>
              <a:srgbClr val="E8570E"/>
            </a:solidFill>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88CF0C6C-6BA6-432E-8208-1DBB3A3F6C43}"/>
              </a:ext>
            </a:extLst>
          </p:cNvPr>
          <p:cNvCxnSpPr>
            <a:cxnSpLocks/>
          </p:cNvCxnSpPr>
          <p:nvPr/>
        </p:nvCxnSpPr>
        <p:spPr>
          <a:xfrm>
            <a:off x="6736080" y="4583858"/>
            <a:ext cx="3248977" cy="0"/>
          </a:xfrm>
          <a:prstGeom prst="line">
            <a:avLst/>
          </a:prstGeom>
          <a:ln w="76200">
            <a:solidFill>
              <a:srgbClr val="7D377F"/>
            </a:solidFill>
          </a:ln>
        </p:spPr>
        <p:style>
          <a:lnRef idx="1">
            <a:schemeClr val="accent1"/>
          </a:lnRef>
          <a:fillRef idx="0">
            <a:schemeClr val="accent1"/>
          </a:fillRef>
          <a:effectRef idx="0">
            <a:schemeClr val="accent1"/>
          </a:effectRef>
          <a:fontRef idx="minor">
            <a:schemeClr val="tx1"/>
          </a:fontRef>
        </p:style>
      </p:cxnSp>
      <p:sp>
        <p:nvSpPr>
          <p:cNvPr id="77" name="Arc 76">
            <a:extLst>
              <a:ext uri="{FF2B5EF4-FFF2-40B4-BE49-F238E27FC236}">
                <a16:creationId xmlns:a16="http://schemas.microsoft.com/office/drawing/2014/main" id="{C20BB383-E42D-458E-BD9B-2749D8B95998}"/>
              </a:ext>
            </a:extLst>
          </p:cNvPr>
          <p:cNvSpPr/>
          <p:nvPr/>
        </p:nvSpPr>
        <p:spPr>
          <a:xfrm rot="2659684" flipV="1">
            <a:off x="1023163" y="4405481"/>
            <a:ext cx="1699522" cy="1617552"/>
          </a:xfrm>
          <a:prstGeom prst="arc">
            <a:avLst>
              <a:gd name="adj1" fmla="val 15583381"/>
              <a:gd name="adj2" fmla="val 19310806"/>
            </a:avLst>
          </a:prstGeom>
          <a:ln w="76200">
            <a:solidFill>
              <a:srgbClr val="E8570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79" name="Arc 78">
            <a:extLst>
              <a:ext uri="{FF2B5EF4-FFF2-40B4-BE49-F238E27FC236}">
                <a16:creationId xmlns:a16="http://schemas.microsoft.com/office/drawing/2014/main" id="{0C935C01-2B2D-44F8-B139-AD87838C0C2C}"/>
              </a:ext>
            </a:extLst>
          </p:cNvPr>
          <p:cNvSpPr/>
          <p:nvPr/>
        </p:nvSpPr>
        <p:spPr>
          <a:xfrm rot="1488232" flipV="1">
            <a:off x="1429230" y="4687805"/>
            <a:ext cx="1255493" cy="940801"/>
          </a:xfrm>
          <a:prstGeom prst="arc">
            <a:avLst>
              <a:gd name="adj1" fmla="val 15893880"/>
              <a:gd name="adj2" fmla="val 18424374"/>
            </a:avLst>
          </a:prstGeom>
          <a:ln w="76200">
            <a:solidFill>
              <a:srgbClr val="409E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cxnSp>
        <p:nvCxnSpPr>
          <p:cNvPr id="80" name="Connecteur droit 79">
            <a:extLst>
              <a:ext uri="{FF2B5EF4-FFF2-40B4-BE49-F238E27FC236}">
                <a16:creationId xmlns:a16="http://schemas.microsoft.com/office/drawing/2014/main" id="{9B986ECC-B224-4CF1-B529-E31B8672B15B}"/>
              </a:ext>
            </a:extLst>
          </p:cNvPr>
          <p:cNvCxnSpPr>
            <a:cxnSpLocks/>
          </p:cNvCxnSpPr>
          <p:nvPr/>
        </p:nvCxnSpPr>
        <p:spPr>
          <a:xfrm>
            <a:off x="2159367" y="5658530"/>
            <a:ext cx="7495173" cy="0"/>
          </a:xfrm>
          <a:prstGeom prst="line">
            <a:avLst/>
          </a:prstGeom>
          <a:ln w="76200">
            <a:solidFill>
              <a:srgbClr val="409E52"/>
            </a:solidFill>
          </a:ln>
        </p:spPr>
        <p:style>
          <a:lnRef idx="1">
            <a:schemeClr val="accent1"/>
          </a:lnRef>
          <a:fillRef idx="0">
            <a:schemeClr val="accent1"/>
          </a:fillRef>
          <a:effectRef idx="0">
            <a:schemeClr val="accent1"/>
          </a:effectRef>
          <a:fontRef idx="minor">
            <a:schemeClr val="tx1"/>
          </a:fontRef>
        </p:style>
      </p:cxnSp>
      <p:sp>
        <p:nvSpPr>
          <p:cNvPr id="82" name="Triangle isocèle 81">
            <a:extLst>
              <a:ext uri="{FF2B5EF4-FFF2-40B4-BE49-F238E27FC236}">
                <a16:creationId xmlns:a16="http://schemas.microsoft.com/office/drawing/2014/main" id="{D79B5B46-C77B-4436-BCD9-F9E24AFDA304}"/>
              </a:ext>
            </a:extLst>
          </p:cNvPr>
          <p:cNvSpPr/>
          <p:nvPr/>
        </p:nvSpPr>
        <p:spPr>
          <a:xfrm rot="5400000">
            <a:off x="9930016" y="2546416"/>
            <a:ext cx="223069" cy="135986"/>
          </a:xfrm>
          <a:prstGeom prst="triangl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4" name="Triangle isocèle 83">
            <a:extLst>
              <a:ext uri="{FF2B5EF4-FFF2-40B4-BE49-F238E27FC236}">
                <a16:creationId xmlns:a16="http://schemas.microsoft.com/office/drawing/2014/main" id="{34958711-865A-463D-96EA-23C877985B19}"/>
              </a:ext>
            </a:extLst>
          </p:cNvPr>
          <p:cNvSpPr/>
          <p:nvPr/>
        </p:nvSpPr>
        <p:spPr>
          <a:xfrm rot="16200000" flipH="1">
            <a:off x="6556552" y="4514505"/>
            <a:ext cx="223069" cy="135986"/>
          </a:xfrm>
          <a:prstGeom prst="triangle">
            <a:avLst/>
          </a:prstGeom>
          <a:solidFill>
            <a:srgbClr val="7D377F"/>
          </a:solidFill>
          <a:ln>
            <a:solidFill>
              <a:srgbClr val="7D3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8" name="Triangle isocèle 87">
            <a:extLst>
              <a:ext uri="{FF2B5EF4-FFF2-40B4-BE49-F238E27FC236}">
                <a16:creationId xmlns:a16="http://schemas.microsoft.com/office/drawing/2014/main" id="{98F56459-8BB2-4E04-A1CB-1F4D0B4A5B6D}"/>
              </a:ext>
            </a:extLst>
          </p:cNvPr>
          <p:cNvSpPr/>
          <p:nvPr/>
        </p:nvSpPr>
        <p:spPr>
          <a:xfrm rot="5400000">
            <a:off x="9610998" y="5604891"/>
            <a:ext cx="223069" cy="135986"/>
          </a:xfrm>
          <a:prstGeom prst="triangle">
            <a:avLst/>
          </a:prstGeom>
          <a:solidFill>
            <a:srgbClr val="409E52"/>
          </a:solidFill>
          <a:ln>
            <a:solidFill>
              <a:srgbClr val="409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0" name="Triangle isocèle 89">
            <a:extLst>
              <a:ext uri="{FF2B5EF4-FFF2-40B4-BE49-F238E27FC236}">
                <a16:creationId xmlns:a16="http://schemas.microsoft.com/office/drawing/2014/main" id="{28A9B214-09A5-4E52-9741-546AD206CB99}"/>
              </a:ext>
            </a:extLst>
          </p:cNvPr>
          <p:cNvSpPr/>
          <p:nvPr/>
        </p:nvSpPr>
        <p:spPr>
          <a:xfrm rot="5400000">
            <a:off x="8249033" y="5971537"/>
            <a:ext cx="223069" cy="135986"/>
          </a:xfrm>
          <a:prstGeom prst="triangle">
            <a:avLst/>
          </a:prstGeom>
          <a:solidFill>
            <a:srgbClr val="E8570E"/>
          </a:solidFill>
          <a:ln>
            <a:solidFill>
              <a:srgbClr val="E85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91" name="Connecteur droit 90">
            <a:extLst>
              <a:ext uri="{FF2B5EF4-FFF2-40B4-BE49-F238E27FC236}">
                <a16:creationId xmlns:a16="http://schemas.microsoft.com/office/drawing/2014/main" id="{386CA7BF-5856-4596-8D68-16F32C050E1F}"/>
              </a:ext>
            </a:extLst>
          </p:cNvPr>
          <p:cNvCxnSpPr>
            <a:cxnSpLocks/>
          </p:cNvCxnSpPr>
          <p:nvPr/>
        </p:nvCxnSpPr>
        <p:spPr>
          <a:xfrm>
            <a:off x="2159367" y="4369725"/>
            <a:ext cx="3694678" cy="0"/>
          </a:xfrm>
          <a:prstGeom prst="line">
            <a:avLst/>
          </a:prstGeom>
          <a:ln w="76200">
            <a:solidFill>
              <a:srgbClr val="409E52"/>
            </a:solidFill>
          </a:ln>
        </p:spPr>
        <p:style>
          <a:lnRef idx="1">
            <a:schemeClr val="accent1"/>
          </a:lnRef>
          <a:fillRef idx="0">
            <a:schemeClr val="accent1"/>
          </a:fillRef>
          <a:effectRef idx="0">
            <a:schemeClr val="accent1"/>
          </a:effectRef>
          <a:fontRef idx="minor">
            <a:schemeClr val="tx1"/>
          </a:fontRef>
        </p:style>
      </p:cxnSp>
      <p:sp>
        <p:nvSpPr>
          <p:cNvPr id="94" name="Arc 93">
            <a:extLst>
              <a:ext uri="{FF2B5EF4-FFF2-40B4-BE49-F238E27FC236}">
                <a16:creationId xmlns:a16="http://schemas.microsoft.com/office/drawing/2014/main" id="{745F26F1-9F55-4206-ABC5-7EDD469F702B}"/>
              </a:ext>
            </a:extLst>
          </p:cNvPr>
          <p:cNvSpPr/>
          <p:nvPr/>
        </p:nvSpPr>
        <p:spPr>
          <a:xfrm rot="20111768">
            <a:off x="1438253" y="4406691"/>
            <a:ext cx="1255493" cy="940801"/>
          </a:xfrm>
          <a:prstGeom prst="arc">
            <a:avLst>
              <a:gd name="adj1" fmla="val 14981992"/>
              <a:gd name="adj2" fmla="val 18424374"/>
            </a:avLst>
          </a:prstGeom>
          <a:ln w="76200">
            <a:solidFill>
              <a:srgbClr val="409E5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5" name="Ellipse 4">
            <a:extLst>
              <a:ext uri="{FF2B5EF4-FFF2-40B4-BE49-F238E27FC236}">
                <a16:creationId xmlns:a16="http://schemas.microsoft.com/office/drawing/2014/main" id="{01848AC1-51C9-4517-A318-36ACE7D56A33}"/>
              </a:ext>
            </a:extLst>
          </p:cNvPr>
          <p:cNvSpPr/>
          <p:nvPr/>
        </p:nvSpPr>
        <p:spPr>
          <a:xfrm>
            <a:off x="4359713" y="1821077"/>
            <a:ext cx="1261229" cy="1240705"/>
          </a:xfrm>
          <a:prstGeom prst="ellipse">
            <a:avLst/>
          </a:prstGeom>
          <a:noFill/>
          <a:ln w="57150">
            <a:solidFill>
              <a:srgbClr val="FF8B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llipse 5">
            <a:extLst>
              <a:ext uri="{FF2B5EF4-FFF2-40B4-BE49-F238E27FC236}">
                <a16:creationId xmlns:a16="http://schemas.microsoft.com/office/drawing/2014/main" id="{6AEFFB9C-EB96-4E4D-B892-7BAA84E9904C}"/>
              </a:ext>
            </a:extLst>
          </p:cNvPr>
          <p:cNvSpPr/>
          <p:nvPr/>
        </p:nvSpPr>
        <p:spPr>
          <a:xfrm>
            <a:off x="2583223" y="1792837"/>
            <a:ext cx="1261229" cy="1240705"/>
          </a:xfrm>
          <a:prstGeom prst="ellipse">
            <a:avLst/>
          </a:prstGeom>
          <a:noFill/>
          <a:ln w="57150">
            <a:solidFill>
              <a:srgbClr val="7D37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7" name="Ellipse 6">
            <a:extLst>
              <a:ext uri="{FF2B5EF4-FFF2-40B4-BE49-F238E27FC236}">
                <a16:creationId xmlns:a16="http://schemas.microsoft.com/office/drawing/2014/main" id="{BFA11513-6105-41F2-850A-8B3B09F07082}"/>
              </a:ext>
            </a:extLst>
          </p:cNvPr>
          <p:cNvSpPr/>
          <p:nvPr/>
        </p:nvSpPr>
        <p:spPr>
          <a:xfrm>
            <a:off x="752546" y="1787169"/>
            <a:ext cx="1261229" cy="1240705"/>
          </a:xfrm>
          <a:prstGeom prst="ellipse">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Ellipse 7">
            <a:extLst>
              <a:ext uri="{FF2B5EF4-FFF2-40B4-BE49-F238E27FC236}">
                <a16:creationId xmlns:a16="http://schemas.microsoft.com/office/drawing/2014/main" id="{6191FD48-31EA-40A8-A15E-B85BEBC30612}"/>
              </a:ext>
            </a:extLst>
          </p:cNvPr>
          <p:cNvSpPr/>
          <p:nvPr/>
        </p:nvSpPr>
        <p:spPr>
          <a:xfrm>
            <a:off x="10203925" y="2668865"/>
            <a:ext cx="1261229" cy="1240705"/>
          </a:xfrm>
          <a:prstGeom prst="ellipse">
            <a:avLst/>
          </a:prstGeom>
          <a:noFill/>
          <a:ln w="57150">
            <a:solidFill>
              <a:srgbClr val="E857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6" name="Triangle isocèle 85">
            <a:extLst>
              <a:ext uri="{FF2B5EF4-FFF2-40B4-BE49-F238E27FC236}">
                <a16:creationId xmlns:a16="http://schemas.microsoft.com/office/drawing/2014/main" id="{EDEC8363-96E1-4233-B869-D39AFB69D3DD}"/>
              </a:ext>
            </a:extLst>
          </p:cNvPr>
          <p:cNvSpPr/>
          <p:nvPr/>
        </p:nvSpPr>
        <p:spPr>
          <a:xfrm rot="8524739" flipH="1">
            <a:off x="10516433" y="2622956"/>
            <a:ext cx="223069" cy="135986"/>
          </a:xfrm>
          <a:prstGeom prst="triangle">
            <a:avLst/>
          </a:prstGeom>
          <a:solidFill>
            <a:srgbClr val="FF8BB2"/>
          </a:solidFill>
          <a:ln>
            <a:solidFill>
              <a:srgbClr val="FF8B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9" name="Ellipse 8">
            <a:extLst>
              <a:ext uri="{FF2B5EF4-FFF2-40B4-BE49-F238E27FC236}">
                <a16:creationId xmlns:a16="http://schemas.microsoft.com/office/drawing/2014/main" id="{A6F42680-D3F9-4708-853F-E4247004C1EC}"/>
              </a:ext>
            </a:extLst>
          </p:cNvPr>
          <p:cNvSpPr/>
          <p:nvPr/>
        </p:nvSpPr>
        <p:spPr>
          <a:xfrm>
            <a:off x="767918" y="4465922"/>
            <a:ext cx="1261229" cy="1240705"/>
          </a:xfrm>
          <a:prstGeom prst="ellipse">
            <a:avLst/>
          </a:prstGeom>
          <a:noFill/>
          <a:ln w="57150">
            <a:solidFill>
              <a:srgbClr val="409E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10" name="Connecteur droit 9">
            <a:extLst>
              <a:ext uri="{FF2B5EF4-FFF2-40B4-BE49-F238E27FC236}">
                <a16:creationId xmlns:a16="http://schemas.microsoft.com/office/drawing/2014/main" id="{0A35F68F-D9E1-4451-9BF4-BFC787FE3A3F}"/>
              </a:ext>
            </a:extLst>
          </p:cNvPr>
          <p:cNvCxnSpPr>
            <a:cxnSpLocks/>
          </p:cNvCxnSpPr>
          <p:nvPr/>
        </p:nvCxnSpPr>
        <p:spPr>
          <a:xfrm flipH="1">
            <a:off x="2309982" y="2579538"/>
            <a:ext cx="5051" cy="359737"/>
          </a:xfrm>
          <a:prstGeom prst="line">
            <a:avLst/>
          </a:prstGeom>
          <a:ln w="57150">
            <a:solidFill>
              <a:srgbClr val="2F5597"/>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a:extLst>
              <a:ext uri="{FF2B5EF4-FFF2-40B4-BE49-F238E27FC236}">
                <a16:creationId xmlns:a16="http://schemas.microsoft.com/office/drawing/2014/main" id="{210AB12B-BA1F-4592-8AFF-8C03B97CC887}"/>
              </a:ext>
            </a:extLst>
          </p:cNvPr>
          <p:cNvSpPr txBox="1">
            <a:spLocks/>
          </p:cNvSpPr>
          <p:nvPr/>
        </p:nvSpPr>
        <p:spPr>
          <a:xfrm>
            <a:off x="1492197" y="3031793"/>
            <a:ext cx="1645804" cy="6988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solidFill>
                  <a:srgbClr val="2F5597"/>
                </a:solidFill>
                <a:latin typeface="+mj-lt"/>
              </a:rPr>
              <a:t>Shaders</a:t>
            </a:r>
            <a:br>
              <a:rPr lang="en-US" sz="1600" dirty="0">
                <a:solidFill>
                  <a:srgbClr val="2F5597"/>
                </a:solidFill>
                <a:latin typeface="+mj-lt"/>
              </a:rPr>
            </a:br>
            <a:r>
              <a:rPr lang="en-US" sz="1600" dirty="0">
                <a:solidFill>
                  <a:srgbClr val="2F5597"/>
                </a:solidFill>
                <a:latin typeface="+mj-lt"/>
              </a:rPr>
              <a:t>OpenGL – GLSL</a:t>
            </a:r>
            <a:br>
              <a:rPr lang="en-US" sz="1600" dirty="0">
                <a:solidFill>
                  <a:srgbClr val="2F5597"/>
                </a:solidFill>
                <a:latin typeface="+mj-lt"/>
              </a:rPr>
            </a:br>
            <a:r>
              <a:rPr lang="en-US" sz="1600" dirty="0">
                <a:solidFill>
                  <a:srgbClr val="2F5597"/>
                </a:solidFill>
                <a:latin typeface="+mj-lt"/>
              </a:rPr>
              <a:t>DSL</a:t>
            </a:r>
          </a:p>
        </p:txBody>
      </p:sp>
      <p:pic>
        <p:nvPicPr>
          <p:cNvPr id="16" name="Image 15">
            <a:extLst>
              <a:ext uri="{FF2B5EF4-FFF2-40B4-BE49-F238E27FC236}">
                <a16:creationId xmlns:a16="http://schemas.microsoft.com/office/drawing/2014/main" id="{0B74F7C5-ACA9-4137-9B38-91F66632D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7126">
            <a:off x="9778916" y="5354737"/>
            <a:ext cx="685008" cy="685008"/>
          </a:xfrm>
          <a:prstGeom prst="rect">
            <a:avLst/>
          </a:prstGeom>
        </p:spPr>
      </p:pic>
    </p:spTree>
    <p:extLst>
      <p:ext uri="{BB962C8B-B14F-4D97-AF65-F5344CB8AC3E}">
        <p14:creationId xmlns:p14="http://schemas.microsoft.com/office/powerpoint/2010/main" val="15795286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70</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Problem &amp; ideas</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941736" y="2220092"/>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3D scenes consist of many individual objects &amp; the rendering code must combine vectors of different coordinate systems</a:t>
            </a:r>
          </a:p>
        </p:txBody>
      </p:sp>
      <p:sp>
        <p:nvSpPr>
          <p:cNvPr id="2" name="Espace réservé du contenu 2">
            <a:extLst>
              <a:ext uri="{FF2B5EF4-FFF2-40B4-BE49-F238E27FC236}">
                <a16:creationId xmlns:a16="http://schemas.microsoft.com/office/drawing/2014/main" id="{365EE0FC-AC40-432B-B610-70B09C97309F}"/>
              </a:ext>
            </a:extLst>
          </p:cNvPr>
          <p:cNvSpPr txBox="1">
            <a:spLocks/>
          </p:cNvSpPr>
          <p:nvPr/>
        </p:nvSpPr>
        <p:spPr>
          <a:xfrm>
            <a:off x="2941736" y="3903610"/>
            <a:ext cx="7699070" cy="447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Geometry bugs are difficult to detect</a:t>
            </a:r>
          </a:p>
        </p:txBody>
      </p:sp>
      <p:sp>
        <p:nvSpPr>
          <p:cNvPr id="3" name="Espace réservé du contenu 2">
            <a:extLst>
              <a:ext uri="{FF2B5EF4-FFF2-40B4-BE49-F238E27FC236}">
                <a16:creationId xmlns:a16="http://schemas.microsoft.com/office/drawing/2014/main" id="{6DDA8BB3-E400-4D01-B6EB-6B1758DFCE30}"/>
              </a:ext>
            </a:extLst>
          </p:cNvPr>
          <p:cNvSpPr txBox="1">
            <a:spLocks/>
          </p:cNvSpPr>
          <p:nvPr/>
        </p:nvSpPr>
        <p:spPr>
          <a:xfrm>
            <a:off x="2436714" y="5266214"/>
            <a:ext cx="8552906"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Introduce a type system to eliminate this class of bugs &amp; implement a mechanism that can exclude some bugs by construction</a:t>
            </a:r>
          </a:p>
        </p:txBody>
      </p:sp>
      <p:grpSp>
        <p:nvGrpSpPr>
          <p:cNvPr id="22" name="Groupe 21">
            <a:extLst>
              <a:ext uri="{FF2B5EF4-FFF2-40B4-BE49-F238E27FC236}">
                <a16:creationId xmlns:a16="http://schemas.microsoft.com/office/drawing/2014/main" id="{4B7E2FED-820D-44C7-AFD7-74383CEFC986}"/>
              </a:ext>
            </a:extLst>
          </p:cNvPr>
          <p:cNvGrpSpPr/>
          <p:nvPr/>
        </p:nvGrpSpPr>
        <p:grpSpPr>
          <a:xfrm>
            <a:off x="986512" y="3716515"/>
            <a:ext cx="1420945" cy="997894"/>
            <a:chOff x="1066367" y="3582696"/>
            <a:chExt cx="1420945" cy="997894"/>
          </a:xfrm>
        </p:grpSpPr>
        <p:pic>
          <p:nvPicPr>
            <p:cNvPr id="11" name="Image 10">
              <a:extLst>
                <a:ext uri="{FF2B5EF4-FFF2-40B4-BE49-F238E27FC236}">
                  <a16:creationId xmlns:a16="http://schemas.microsoft.com/office/drawing/2014/main" id="{C9BEC30A-41B5-4841-8D08-C36C44598D01}"/>
                </a:ext>
              </a:extLst>
            </p:cNvPr>
            <p:cNvPicPr>
              <a:picLocks noChangeAspect="1"/>
            </p:cNvPicPr>
            <p:nvPr/>
          </p:nvPicPr>
          <p:blipFill>
            <a:blip r:embed="rId3"/>
            <a:stretch>
              <a:fillRect/>
            </a:stretch>
          </p:blipFill>
          <p:spPr>
            <a:xfrm>
              <a:off x="1396330" y="3582696"/>
              <a:ext cx="1090982" cy="997894"/>
            </a:xfrm>
            <a:prstGeom prst="rect">
              <a:avLst/>
            </a:prstGeom>
          </p:spPr>
        </p:pic>
        <p:pic>
          <p:nvPicPr>
            <p:cNvPr id="10" name="Image 9">
              <a:extLst>
                <a:ext uri="{FF2B5EF4-FFF2-40B4-BE49-F238E27FC236}">
                  <a16:creationId xmlns:a16="http://schemas.microsoft.com/office/drawing/2014/main" id="{B7A24752-9EB7-44E9-B11E-4F6A3CFE62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27630">
              <a:off x="1066367" y="3919329"/>
              <a:ext cx="609600" cy="609600"/>
            </a:xfrm>
            <a:prstGeom prst="rect">
              <a:avLst/>
            </a:prstGeom>
          </p:spPr>
        </p:pic>
      </p:grpSp>
      <p:grpSp>
        <p:nvGrpSpPr>
          <p:cNvPr id="21" name="Groupe 20">
            <a:extLst>
              <a:ext uri="{FF2B5EF4-FFF2-40B4-BE49-F238E27FC236}">
                <a16:creationId xmlns:a16="http://schemas.microsoft.com/office/drawing/2014/main" id="{8BD04BD6-E49E-4561-A0C0-5AD4C3FCBE92}"/>
              </a:ext>
            </a:extLst>
          </p:cNvPr>
          <p:cNvGrpSpPr/>
          <p:nvPr/>
        </p:nvGrpSpPr>
        <p:grpSpPr>
          <a:xfrm>
            <a:off x="1140613" y="5225614"/>
            <a:ext cx="914400" cy="914400"/>
            <a:chOff x="1175691" y="5098283"/>
            <a:chExt cx="914400" cy="914400"/>
          </a:xfrm>
        </p:grpSpPr>
        <p:pic>
          <p:nvPicPr>
            <p:cNvPr id="13" name="Image 12">
              <a:extLst>
                <a:ext uri="{FF2B5EF4-FFF2-40B4-BE49-F238E27FC236}">
                  <a16:creationId xmlns:a16="http://schemas.microsoft.com/office/drawing/2014/main" id="{CBC4BFA3-3AD6-4D66-B4BA-A5F31A124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527630">
              <a:off x="1328091" y="5202196"/>
              <a:ext cx="609600" cy="609600"/>
            </a:xfrm>
            <a:prstGeom prst="rect">
              <a:avLst/>
            </a:prstGeom>
          </p:spPr>
        </p:pic>
        <p:pic>
          <p:nvPicPr>
            <p:cNvPr id="17" name="Graphique 16" descr="Fermer">
              <a:extLst>
                <a:ext uri="{FF2B5EF4-FFF2-40B4-BE49-F238E27FC236}">
                  <a16:creationId xmlns:a16="http://schemas.microsoft.com/office/drawing/2014/main" id="{B4B9B152-43E8-4159-A6D9-83884504E2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5691" y="5098283"/>
              <a:ext cx="914400" cy="914400"/>
            </a:xfrm>
            <a:prstGeom prst="rect">
              <a:avLst/>
            </a:prstGeom>
          </p:spPr>
        </p:pic>
      </p:grpSp>
      <p:grpSp>
        <p:nvGrpSpPr>
          <p:cNvPr id="23" name="Groupe 22">
            <a:extLst>
              <a:ext uri="{FF2B5EF4-FFF2-40B4-BE49-F238E27FC236}">
                <a16:creationId xmlns:a16="http://schemas.microsoft.com/office/drawing/2014/main" id="{583D9A60-858B-4ABF-BFA3-FCF6F177EB65}"/>
              </a:ext>
            </a:extLst>
          </p:cNvPr>
          <p:cNvGrpSpPr/>
          <p:nvPr/>
        </p:nvGrpSpPr>
        <p:grpSpPr>
          <a:xfrm>
            <a:off x="815983" y="2019418"/>
            <a:ext cx="1662832" cy="1255886"/>
            <a:chOff x="815983" y="2019418"/>
            <a:chExt cx="1662832" cy="1255886"/>
          </a:xfrm>
        </p:grpSpPr>
        <p:pic>
          <p:nvPicPr>
            <p:cNvPr id="18" name="Image 17">
              <a:extLst>
                <a:ext uri="{FF2B5EF4-FFF2-40B4-BE49-F238E27FC236}">
                  <a16:creationId xmlns:a16="http://schemas.microsoft.com/office/drawing/2014/main" id="{9B0BC687-0F34-488F-B25A-2933EFDF2A69}"/>
                </a:ext>
              </a:extLst>
            </p:cNvPr>
            <p:cNvPicPr>
              <a:picLocks noChangeAspect="1"/>
            </p:cNvPicPr>
            <p:nvPr/>
          </p:nvPicPr>
          <p:blipFill>
            <a:blip r:embed="rId7"/>
            <a:stretch>
              <a:fillRect/>
            </a:stretch>
          </p:blipFill>
          <p:spPr>
            <a:xfrm>
              <a:off x="1696985" y="2019418"/>
              <a:ext cx="781830" cy="645404"/>
            </a:xfrm>
            <a:prstGeom prst="rect">
              <a:avLst/>
            </a:prstGeom>
          </p:spPr>
        </p:pic>
        <p:pic>
          <p:nvPicPr>
            <p:cNvPr id="19" name="Image 18">
              <a:extLst>
                <a:ext uri="{FF2B5EF4-FFF2-40B4-BE49-F238E27FC236}">
                  <a16:creationId xmlns:a16="http://schemas.microsoft.com/office/drawing/2014/main" id="{4578835C-5674-472C-9E82-55176FA623FE}"/>
                </a:ext>
              </a:extLst>
            </p:cNvPr>
            <p:cNvPicPr>
              <a:picLocks noChangeAspect="1"/>
            </p:cNvPicPr>
            <p:nvPr/>
          </p:nvPicPr>
          <p:blipFill>
            <a:blip r:embed="rId8"/>
            <a:stretch>
              <a:fillRect/>
            </a:stretch>
          </p:blipFill>
          <p:spPr>
            <a:xfrm>
              <a:off x="1206674" y="2630846"/>
              <a:ext cx="854946" cy="644458"/>
            </a:xfrm>
            <a:prstGeom prst="rect">
              <a:avLst/>
            </a:prstGeom>
          </p:spPr>
        </p:pic>
        <p:pic>
          <p:nvPicPr>
            <p:cNvPr id="20" name="Image 19">
              <a:extLst>
                <a:ext uri="{FF2B5EF4-FFF2-40B4-BE49-F238E27FC236}">
                  <a16:creationId xmlns:a16="http://schemas.microsoft.com/office/drawing/2014/main" id="{2C4BEA64-83B4-42CE-9C3E-2746D58AC0E6}"/>
                </a:ext>
              </a:extLst>
            </p:cNvPr>
            <p:cNvPicPr>
              <a:picLocks noChangeAspect="1"/>
            </p:cNvPicPr>
            <p:nvPr/>
          </p:nvPicPr>
          <p:blipFill>
            <a:blip r:embed="rId9"/>
            <a:stretch>
              <a:fillRect/>
            </a:stretch>
          </p:blipFill>
          <p:spPr>
            <a:xfrm>
              <a:off x="815983" y="2038369"/>
              <a:ext cx="781830" cy="632664"/>
            </a:xfrm>
            <a:prstGeom prst="rect">
              <a:avLst/>
            </a:prstGeom>
          </p:spPr>
        </p:pic>
      </p:grpSp>
    </p:spTree>
    <p:extLst>
      <p:ext uri="{BB962C8B-B14F-4D97-AF65-F5344CB8AC3E}">
        <p14:creationId xmlns:p14="http://schemas.microsoft.com/office/powerpoint/2010/main" val="38301238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71</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A geometry type</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853477" y="2400666"/>
            <a:ext cx="7926741"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“Geometry types describe the coordinate system representing each value and the transformations that manipulate them”</a:t>
            </a:r>
          </a:p>
        </p:txBody>
      </p:sp>
      <p:sp>
        <p:nvSpPr>
          <p:cNvPr id="2" name="Espace réservé du contenu 2">
            <a:extLst>
              <a:ext uri="{FF2B5EF4-FFF2-40B4-BE49-F238E27FC236}">
                <a16:creationId xmlns:a16="http://schemas.microsoft.com/office/drawing/2014/main" id="{365EE0FC-AC40-432B-B610-70B09C97309F}"/>
              </a:ext>
            </a:extLst>
          </p:cNvPr>
          <p:cNvSpPr txBox="1">
            <a:spLocks/>
          </p:cNvSpPr>
          <p:nvPr/>
        </p:nvSpPr>
        <p:spPr>
          <a:xfrm>
            <a:off x="2246464" y="3925141"/>
            <a:ext cx="6052710"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 geometry type is made up of 3 components:</a:t>
            </a:r>
          </a:p>
        </p:txBody>
      </p:sp>
      <p:sp>
        <p:nvSpPr>
          <p:cNvPr id="6" name="Espace réservé du contenu 2">
            <a:extLst>
              <a:ext uri="{FF2B5EF4-FFF2-40B4-BE49-F238E27FC236}">
                <a16:creationId xmlns:a16="http://schemas.microsoft.com/office/drawing/2014/main" id="{301E0725-C332-424A-939A-FC524902DCEA}"/>
              </a:ext>
            </a:extLst>
          </p:cNvPr>
          <p:cNvSpPr txBox="1">
            <a:spLocks/>
          </p:cNvSpPr>
          <p:nvPr/>
        </p:nvSpPr>
        <p:spPr>
          <a:xfrm>
            <a:off x="2998524" y="4474877"/>
            <a:ext cx="3147170"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 </a:t>
            </a:r>
            <a:r>
              <a:rPr lang="en-US" sz="2000" dirty="0">
                <a:solidFill>
                  <a:srgbClr val="FF0000"/>
                </a:solidFill>
                <a:latin typeface="+mj-lt"/>
              </a:rPr>
              <a:t>Reference frame</a:t>
            </a:r>
          </a:p>
        </p:txBody>
      </p:sp>
      <p:sp>
        <p:nvSpPr>
          <p:cNvPr id="13" name="Espace réservé du contenu 2">
            <a:extLst>
              <a:ext uri="{FF2B5EF4-FFF2-40B4-BE49-F238E27FC236}">
                <a16:creationId xmlns:a16="http://schemas.microsoft.com/office/drawing/2014/main" id="{500B49BA-E535-4772-96E6-C1B49E645671}"/>
              </a:ext>
            </a:extLst>
          </p:cNvPr>
          <p:cNvSpPr txBox="1">
            <a:spLocks/>
          </p:cNvSpPr>
          <p:nvPr/>
        </p:nvSpPr>
        <p:spPr>
          <a:xfrm>
            <a:off x="3038063" y="5026527"/>
            <a:ext cx="3147170"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 </a:t>
            </a:r>
            <a:r>
              <a:rPr lang="en-US" sz="2000" dirty="0">
                <a:solidFill>
                  <a:srgbClr val="00B050"/>
                </a:solidFill>
                <a:latin typeface="+mj-lt"/>
              </a:rPr>
              <a:t>Geometric object</a:t>
            </a:r>
          </a:p>
        </p:txBody>
      </p:sp>
      <p:sp>
        <p:nvSpPr>
          <p:cNvPr id="15" name="Espace réservé du contenu 2">
            <a:extLst>
              <a:ext uri="{FF2B5EF4-FFF2-40B4-BE49-F238E27FC236}">
                <a16:creationId xmlns:a16="http://schemas.microsoft.com/office/drawing/2014/main" id="{0664688F-557E-4929-9446-CD627A7D2FCE}"/>
              </a:ext>
            </a:extLst>
          </p:cNvPr>
          <p:cNvSpPr txBox="1">
            <a:spLocks/>
          </p:cNvSpPr>
          <p:nvPr/>
        </p:nvSpPr>
        <p:spPr>
          <a:xfrm>
            <a:off x="3125968" y="5570330"/>
            <a:ext cx="3147170"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 </a:t>
            </a:r>
            <a:r>
              <a:rPr lang="en-US" sz="2000" dirty="0">
                <a:solidFill>
                  <a:srgbClr val="7030A0"/>
                </a:solidFill>
                <a:latin typeface="+mj-lt"/>
              </a:rPr>
              <a:t>Coordinate scheme</a:t>
            </a:r>
          </a:p>
        </p:txBody>
      </p:sp>
      <p:sp>
        <p:nvSpPr>
          <p:cNvPr id="17" name="Accolade ouvrante 16">
            <a:extLst>
              <a:ext uri="{FF2B5EF4-FFF2-40B4-BE49-F238E27FC236}">
                <a16:creationId xmlns:a16="http://schemas.microsoft.com/office/drawing/2014/main" id="{E0AC588B-25D1-4FC7-9530-7E03600FA051}"/>
              </a:ext>
            </a:extLst>
          </p:cNvPr>
          <p:cNvSpPr/>
          <p:nvPr/>
        </p:nvSpPr>
        <p:spPr>
          <a:xfrm rot="10800000">
            <a:off x="6380921" y="4481444"/>
            <a:ext cx="81210" cy="1460876"/>
          </a:xfrm>
          <a:prstGeom prst="leftBrace">
            <a:avLst/>
          </a:prstGeom>
          <a:ln w="38100">
            <a:solidFill>
              <a:srgbClr val="61616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CH"/>
          </a:p>
        </p:txBody>
      </p:sp>
      <p:sp>
        <p:nvSpPr>
          <p:cNvPr id="19" name="Espace réservé du contenu 2">
            <a:extLst>
              <a:ext uri="{FF2B5EF4-FFF2-40B4-BE49-F238E27FC236}">
                <a16:creationId xmlns:a16="http://schemas.microsoft.com/office/drawing/2014/main" id="{A7836BDB-4AC7-44D3-9725-FAB496918FE9}"/>
              </a:ext>
            </a:extLst>
          </p:cNvPr>
          <p:cNvSpPr txBox="1">
            <a:spLocks/>
          </p:cNvSpPr>
          <p:nvPr/>
        </p:nvSpPr>
        <p:spPr>
          <a:xfrm>
            <a:off x="6816848" y="4982874"/>
            <a:ext cx="4268598" cy="4580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Define which operations are legal</a:t>
            </a:r>
          </a:p>
        </p:txBody>
      </p:sp>
      <p:grpSp>
        <p:nvGrpSpPr>
          <p:cNvPr id="21" name="Groupe 20">
            <a:extLst>
              <a:ext uri="{FF2B5EF4-FFF2-40B4-BE49-F238E27FC236}">
                <a16:creationId xmlns:a16="http://schemas.microsoft.com/office/drawing/2014/main" id="{A87151FE-5371-48A3-8267-818B541DC3ED}"/>
              </a:ext>
            </a:extLst>
          </p:cNvPr>
          <p:cNvGrpSpPr/>
          <p:nvPr/>
        </p:nvGrpSpPr>
        <p:grpSpPr>
          <a:xfrm>
            <a:off x="1217041" y="2143587"/>
            <a:ext cx="1231029" cy="1035137"/>
            <a:chOff x="1217041" y="2143587"/>
            <a:chExt cx="1231029" cy="1035137"/>
          </a:xfrm>
        </p:grpSpPr>
        <p:pic>
          <p:nvPicPr>
            <p:cNvPr id="3" name="Image 2">
              <a:extLst>
                <a:ext uri="{FF2B5EF4-FFF2-40B4-BE49-F238E27FC236}">
                  <a16:creationId xmlns:a16="http://schemas.microsoft.com/office/drawing/2014/main" id="{BB3663F1-914D-4802-B2C2-24B4101972FD}"/>
                </a:ext>
              </a:extLst>
            </p:cNvPr>
            <p:cNvPicPr>
              <a:picLocks noChangeAspect="1"/>
            </p:cNvPicPr>
            <p:nvPr/>
          </p:nvPicPr>
          <p:blipFill>
            <a:blip r:embed="rId3"/>
            <a:stretch>
              <a:fillRect/>
            </a:stretch>
          </p:blipFill>
          <p:spPr>
            <a:xfrm>
              <a:off x="1479028" y="2143587"/>
              <a:ext cx="430952" cy="598544"/>
            </a:xfrm>
            <a:prstGeom prst="rect">
              <a:avLst/>
            </a:prstGeom>
          </p:spPr>
        </p:pic>
        <p:pic>
          <p:nvPicPr>
            <p:cNvPr id="7" name="Image 6">
              <a:extLst>
                <a:ext uri="{FF2B5EF4-FFF2-40B4-BE49-F238E27FC236}">
                  <a16:creationId xmlns:a16="http://schemas.microsoft.com/office/drawing/2014/main" id="{BB45E935-BC1C-42C2-89E9-1AFA67BE3D99}"/>
                </a:ext>
              </a:extLst>
            </p:cNvPr>
            <p:cNvPicPr>
              <a:picLocks noChangeAspect="1"/>
            </p:cNvPicPr>
            <p:nvPr/>
          </p:nvPicPr>
          <p:blipFill>
            <a:blip r:embed="rId3"/>
            <a:stretch>
              <a:fillRect/>
            </a:stretch>
          </p:blipFill>
          <p:spPr>
            <a:xfrm rot="5400000">
              <a:off x="1932105" y="2486816"/>
              <a:ext cx="413173" cy="618757"/>
            </a:xfrm>
            <a:prstGeom prst="rect">
              <a:avLst/>
            </a:prstGeom>
          </p:spPr>
        </p:pic>
        <p:pic>
          <p:nvPicPr>
            <p:cNvPr id="8" name="Image 7">
              <a:extLst>
                <a:ext uri="{FF2B5EF4-FFF2-40B4-BE49-F238E27FC236}">
                  <a16:creationId xmlns:a16="http://schemas.microsoft.com/office/drawing/2014/main" id="{77ECAF97-70D0-4FD6-9115-6149159F4A4C}"/>
                </a:ext>
              </a:extLst>
            </p:cNvPr>
            <p:cNvPicPr>
              <a:picLocks noChangeAspect="1"/>
            </p:cNvPicPr>
            <p:nvPr/>
          </p:nvPicPr>
          <p:blipFill>
            <a:blip r:embed="rId3"/>
            <a:stretch>
              <a:fillRect/>
            </a:stretch>
          </p:blipFill>
          <p:spPr>
            <a:xfrm rot="13663256">
              <a:off x="1300837" y="2663976"/>
              <a:ext cx="430952" cy="598544"/>
            </a:xfrm>
            <a:prstGeom prst="rect">
              <a:avLst/>
            </a:prstGeom>
          </p:spPr>
        </p:pic>
        <p:cxnSp>
          <p:nvCxnSpPr>
            <p:cNvPr id="11" name="Connecteur droit 10">
              <a:extLst>
                <a:ext uri="{FF2B5EF4-FFF2-40B4-BE49-F238E27FC236}">
                  <a16:creationId xmlns:a16="http://schemas.microsoft.com/office/drawing/2014/main" id="{419EFB58-D2DA-4EC7-92A6-FF552AEEA67D}"/>
                </a:ext>
              </a:extLst>
            </p:cNvPr>
            <p:cNvCxnSpPr>
              <a:cxnSpLocks/>
            </p:cNvCxnSpPr>
            <p:nvPr/>
          </p:nvCxnSpPr>
          <p:spPr>
            <a:xfrm>
              <a:off x="1694504" y="2796195"/>
              <a:ext cx="604888" cy="0"/>
            </a:xfrm>
            <a:prstGeom prst="line">
              <a:avLst/>
            </a:prstGeom>
            <a:ln w="42545">
              <a:solidFill>
                <a:srgbClr val="2C364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61906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72</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Syntax</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644031" y="2144285"/>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Geometry types give more information about the objects they represent than simple vector types in GLSL</a:t>
            </a:r>
          </a:p>
        </p:txBody>
      </p:sp>
      <p:sp>
        <p:nvSpPr>
          <p:cNvPr id="2" name="Espace réservé du contenu 2">
            <a:extLst>
              <a:ext uri="{FF2B5EF4-FFF2-40B4-BE49-F238E27FC236}">
                <a16:creationId xmlns:a16="http://schemas.microsoft.com/office/drawing/2014/main" id="{365EE0FC-AC40-432B-B610-70B09C97309F}"/>
              </a:ext>
            </a:extLst>
          </p:cNvPr>
          <p:cNvSpPr txBox="1">
            <a:spLocks/>
          </p:cNvSpPr>
          <p:nvPr/>
        </p:nvSpPr>
        <p:spPr>
          <a:xfrm>
            <a:off x="2246465" y="3619931"/>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Syntax for a geometry type is </a:t>
            </a:r>
            <a:r>
              <a:rPr lang="en-US" sz="2400" i="1" dirty="0">
                <a:solidFill>
                  <a:srgbClr val="7030A0"/>
                </a:solidFill>
                <a:latin typeface="+mj-lt"/>
              </a:rPr>
              <a:t>scheme</a:t>
            </a:r>
            <a:r>
              <a:rPr lang="en-US" sz="2400" i="1" dirty="0">
                <a:solidFill>
                  <a:schemeClr val="tx1">
                    <a:lumMod val="65000"/>
                    <a:lumOff val="35000"/>
                  </a:schemeClr>
                </a:solidFill>
                <a:latin typeface="+mj-lt"/>
              </a:rPr>
              <a:t>&lt;</a:t>
            </a:r>
            <a:r>
              <a:rPr lang="en-US" sz="2400" i="1" dirty="0">
                <a:solidFill>
                  <a:srgbClr val="FF0000"/>
                </a:solidFill>
                <a:latin typeface="+mj-lt"/>
              </a:rPr>
              <a:t>frame</a:t>
            </a:r>
            <a:r>
              <a:rPr lang="en-US" sz="2400" i="1" dirty="0">
                <a:solidFill>
                  <a:schemeClr val="tx1">
                    <a:lumMod val="65000"/>
                    <a:lumOff val="35000"/>
                  </a:schemeClr>
                </a:solidFill>
                <a:latin typeface="+mj-lt"/>
              </a:rPr>
              <a:t>&gt;.</a:t>
            </a:r>
            <a:r>
              <a:rPr lang="en-US" sz="2400" i="1" dirty="0">
                <a:solidFill>
                  <a:srgbClr val="00B050"/>
                </a:solidFill>
                <a:latin typeface="+mj-lt"/>
              </a:rPr>
              <a:t>object</a:t>
            </a:r>
          </a:p>
        </p:txBody>
      </p:sp>
      <p:sp>
        <p:nvSpPr>
          <p:cNvPr id="7" name="Espace réservé du contenu 2">
            <a:extLst>
              <a:ext uri="{FF2B5EF4-FFF2-40B4-BE49-F238E27FC236}">
                <a16:creationId xmlns:a16="http://schemas.microsoft.com/office/drawing/2014/main" id="{47D25012-75E4-49A1-8C37-CB1C2584D4D3}"/>
              </a:ext>
            </a:extLst>
          </p:cNvPr>
          <p:cNvSpPr txBox="1">
            <a:spLocks/>
          </p:cNvSpPr>
          <p:nvPr/>
        </p:nvSpPr>
        <p:spPr>
          <a:xfrm>
            <a:off x="2246465" y="5001398"/>
            <a:ext cx="7699070" cy="52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7030A0"/>
                </a:solidFill>
                <a:latin typeface="+mj-lt"/>
              </a:rPr>
              <a:t>cart3</a:t>
            </a:r>
            <a:r>
              <a:rPr lang="en-US" sz="2400" dirty="0">
                <a:solidFill>
                  <a:schemeClr val="tx1">
                    <a:lumMod val="65000"/>
                    <a:lumOff val="35000"/>
                  </a:schemeClr>
                </a:solidFill>
                <a:latin typeface="+mj-lt"/>
              </a:rPr>
              <a:t>&lt;</a:t>
            </a:r>
            <a:r>
              <a:rPr lang="en-US" sz="2400" dirty="0">
                <a:solidFill>
                  <a:srgbClr val="FF0000"/>
                </a:solidFill>
                <a:latin typeface="+mj-lt"/>
              </a:rPr>
              <a:t>world</a:t>
            </a:r>
            <a:r>
              <a:rPr lang="en-US" sz="2400" dirty="0">
                <a:solidFill>
                  <a:schemeClr val="tx1">
                    <a:lumMod val="65000"/>
                    <a:lumOff val="35000"/>
                  </a:schemeClr>
                </a:solidFill>
                <a:latin typeface="+mj-lt"/>
              </a:rPr>
              <a:t>&gt;.</a:t>
            </a:r>
            <a:r>
              <a:rPr lang="en-US" sz="2400" dirty="0">
                <a:solidFill>
                  <a:srgbClr val="00B050"/>
                </a:solidFill>
                <a:latin typeface="+mj-lt"/>
              </a:rPr>
              <a:t>point</a:t>
            </a:r>
            <a:endParaRPr lang="en-US" sz="2400" i="1" dirty="0">
              <a:solidFill>
                <a:srgbClr val="00B050"/>
              </a:solidFill>
              <a:latin typeface="+mj-lt"/>
            </a:endParaRPr>
          </a:p>
        </p:txBody>
      </p:sp>
      <p:sp>
        <p:nvSpPr>
          <p:cNvPr id="11" name="Titre 1">
            <a:extLst>
              <a:ext uri="{FF2B5EF4-FFF2-40B4-BE49-F238E27FC236}">
                <a16:creationId xmlns:a16="http://schemas.microsoft.com/office/drawing/2014/main" id="{EE62CA95-3228-47F5-9EF4-3E7133557EC4}"/>
              </a:ext>
            </a:extLst>
          </p:cNvPr>
          <p:cNvSpPr txBox="1">
            <a:spLocks/>
          </p:cNvSpPr>
          <p:nvPr/>
        </p:nvSpPr>
        <p:spPr>
          <a:xfrm>
            <a:off x="838200" y="4738063"/>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a:t>
            </a:r>
          </a:p>
        </p:txBody>
      </p:sp>
      <p:sp>
        <p:nvSpPr>
          <p:cNvPr id="13" name="Espace réservé du contenu 2">
            <a:extLst>
              <a:ext uri="{FF2B5EF4-FFF2-40B4-BE49-F238E27FC236}">
                <a16:creationId xmlns:a16="http://schemas.microsoft.com/office/drawing/2014/main" id="{579D2831-E835-41D2-86FC-F2727B3FE841}"/>
              </a:ext>
            </a:extLst>
          </p:cNvPr>
          <p:cNvSpPr txBox="1">
            <a:spLocks/>
          </p:cNvSpPr>
          <p:nvPr/>
        </p:nvSpPr>
        <p:spPr>
          <a:xfrm>
            <a:off x="2246465" y="5516789"/>
            <a:ext cx="7699070" cy="7637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represents the type of a point in world space represented in a 3D cartesian coordinate scheme</a:t>
            </a:r>
          </a:p>
        </p:txBody>
      </p:sp>
      <p:grpSp>
        <p:nvGrpSpPr>
          <p:cNvPr id="12" name="Groupe 11">
            <a:extLst>
              <a:ext uri="{FF2B5EF4-FFF2-40B4-BE49-F238E27FC236}">
                <a16:creationId xmlns:a16="http://schemas.microsoft.com/office/drawing/2014/main" id="{F867E722-0E35-4DEC-851D-88B555A53F1A}"/>
              </a:ext>
            </a:extLst>
          </p:cNvPr>
          <p:cNvGrpSpPr/>
          <p:nvPr/>
        </p:nvGrpSpPr>
        <p:grpSpPr>
          <a:xfrm>
            <a:off x="1656418" y="2051105"/>
            <a:ext cx="908100" cy="874087"/>
            <a:chOff x="1725992" y="2083016"/>
            <a:chExt cx="908100" cy="874087"/>
          </a:xfrm>
        </p:grpSpPr>
        <p:pic>
          <p:nvPicPr>
            <p:cNvPr id="6" name="Image 5">
              <a:extLst>
                <a:ext uri="{FF2B5EF4-FFF2-40B4-BE49-F238E27FC236}">
                  <a16:creationId xmlns:a16="http://schemas.microsoft.com/office/drawing/2014/main" id="{23D39800-028E-42EE-94E3-24BD5F4CA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5992" y="2083016"/>
              <a:ext cx="803208" cy="803208"/>
            </a:xfrm>
            <a:prstGeom prst="rect">
              <a:avLst/>
            </a:prstGeom>
          </p:spPr>
        </p:pic>
        <p:pic>
          <p:nvPicPr>
            <p:cNvPr id="10" name="Graphique 9" descr="Ajouter">
              <a:extLst>
                <a:ext uri="{FF2B5EF4-FFF2-40B4-BE49-F238E27FC236}">
                  <a16:creationId xmlns:a16="http://schemas.microsoft.com/office/drawing/2014/main" id="{1DFFCEE7-C7F1-4901-8AC9-CAEB7D2704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27935" y="2550946"/>
              <a:ext cx="406157" cy="406157"/>
            </a:xfrm>
            <a:prstGeom prst="rect">
              <a:avLst/>
            </a:prstGeom>
          </p:spPr>
        </p:pic>
      </p:grpSp>
    </p:spTree>
    <p:extLst>
      <p:ext uri="{BB962C8B-B14F-4D97-AF65-F5344CB8AC3E}">
        <p14:creationId xmlns:p14="http://schemas.microsoft.com/office/powerpoint/2010/main" val="35342327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73</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Example: Diffuse Lighting</a:t>
            </a:r>
          </a:p>
        </p:txBody>
      </p:sp>
      <p:sp>
        <p:nvSpPr>
          <p:cNvPr id="7" name="Espace réservé du contenu 2">
            <a:extLst>
              <a:ext uri="{FF2B5EF4-FFF2-40B4-BE49-F238E27FC236}">
                <a16:creationId xmlns:a16="http://schemas.microsoft.com/office/drawing/2014/main" id="{1B097320-7107-4239-9A55-F5B4D3F7B051}"/>
              </a:ext>
            </a:extLst>
          </p:cNvPr>
          <p:cNvSpPr txBox="1">
            <a:spLocks/>
          </p:cNvSpPr>
          <p:nvPr/>
        </p:nvSpPr>
        <p:spPr>
          <a:xfrm>
            <a:off x="838200" y="1765203"/>
            <a:ext cx="3137452"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a:t>
            </a:r>
          </a:p>
        </p:txBody>
      </p:sp>
      <p:pic>
        <p:nvPicPr>
          <p:cNvPr id="10" name="Image 9">
            <a:extLst>
              <a:ext uri="{FF2B5EF4-FFF2-40B4-BE49-F238E27FC236}">
                <a16:creationId xmlns:a16="http://schemas.microsoft.com/office/drawing/2014/main" id="{72F56E6A-5C10-4DAD-9843-2D5B583190B1}"/>
              </a:ext>
            </a:extLst>
          </p:cNvPr>
          <p:cNvPicPr>
            <a:picLocks noChangeAspect="1"/>
          </p:cNvPicPr>
          <p:nvPr/>
        </p:nvPicPr>
        <p:blipFill>
          <a:blip r:embed="rId3"/>
          <a:stretch>
            <a:fillRect/>
          </a:stretch>
        </p:blipFill>
        <p:spPr>
          <a:xfrm>
            <a:off x="1914520" y="2740721"/>
            <a:ext cx="8362950" cy="1238250"/>
          </a:xfrm>
          <a:prstGeom prst="rect">
            <a:avLst/>
          </a:prstGeom>
        </p:spPr>
      </p:pic>
      <p:sp>
        <p:nvSpPr>
          <p:cNvPr id="6" name="Rectangle : coins arrondis 5">
            <a:extLst>
              <a:ext uri="{FF2B5EF4-FFF2-40B4-BE49-F238E27FC236}">
                <a16:creationId xmlns:a16="http://schemas.microsoft.com/office/drawing/2014/main" id="{4C67F413-E5D6-4742-845D-F7CED0E786B9}"/>
              </a:ext>
            </a:extLst>
          </p:cNvPr>
          <p:cNvSpPr/>
          <p:nvPr/>
        </p:nvSpPr>
        <p:spPr>
          <a:xfrm>
            <a:off x="4366586" y="2795628"/>
            <a:ext cx="3478695" cy="27829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8" name="Espace réservé du contenu 2">
            <a:extLst>
              <a:ext uri="{FF2B5EF4-FFF2-40B4-BE49-F238E27FC236}">
                <a16:creationId xmlns:a16="http://schemas.microsoft.com/office/drawing/2014/main" id="{ECF01AD8-8BE4-4FDA-BFD5-F09421AE965C}"/>
              </a:ext>
            </a:extLst>
          </p:cNvPr>
          <p:cNvSpPr txBox="1">
            <a:spLocks/>
          </p:cNvSpPr>
          <p:nvPr/>
        </p:nvSpPr>
        <p:spPr>
          <a:xfrm>
            <a:off x="967406" y="4559320"/>
            <a:ext cx="10257183" cy="867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solidFill>
                  <a:srgbClr val="C00000"/>
                </a:solidFill>
                <a:latin typeface="+mj-lt"/>
              </a:rPr>
              <a:t>lightPos</a:t>
            </a:r>
            <a:r>
              <a:rPr lang="en-US" sz="2400" dirty="0">
                <a:solidFill>
                  <a:srgbClr val="C00000"/>
                </a:solidFill>
                <a:latin typeface="+mj-lt"/>
              </a:rPr>
              <a:t> &amp; </a:t>
            </a:r>
            <a:r>
              <a:rPr lang="en-US" sz="2400" dirty="0" err="1">
                <a:solidFill>
                  <a:srgbClr val="C00000"/>
                </a:solidFill>
                <a:latin typeface="+mj-lt"/>
              </a:rPr>
              <a:t>fragPos</a:t>
            </a:r>
            <a:r>
              <a:rPr lang="en-US" sz="2400" dirty="0">
                <a:solidFill>
                  <a:srgbClr val="C00000"/>
                </a:solidFill>
                <a:latin typeface="+mj-lt"/>
              </a:rPr>
              <a:t> have the same type but they are not geometrically compatible</a:t>
            </a:r>
            <a:br>
              <a:rPr lang="en-US" sz="2400" dirty="0">
                <a:solidFill>
                  <a:srgbClr val="C00000"/>
                </a:solidFill>
                <a:latin typeface="+mj-lt"/>
              </a:rPr>
            </a:br>
            <a:r>
              <a:rPr lang="en-US" sz="2400" dirty="0">
                <a:solidFill>
                  <a:srgbClr val="C00000"/>
                </a:solidFill>
                <a:latin typeface="+mj-lt"/>
              </a:rPr>
              <a:t>We have different vectors in different coordinate systems</a:t>
            </a:r>
          </a:p>
          <a:p>
            <a:pPr marL="0" indent="0">
              <a:buFont typeface="Arial" panose="020B0604020202020204" pitchFamily="34" charset="0"/>
              <a:buNone/>
            </a:pPr>
            <a:endParaRPr lang="en-US" sz="2400" dirty="0">
              <a:solidFill>
                <a:srgbClr val="C00000"/>
              </a:solidFill>
              <a:latin typeface="+mj-lt"/>
            </a:endParaRPr>
          </a:p>
        </p:txBody>
      </p:sp>
      <p:cxnSp>
        <p:nvCxnSpPr>
          <p:cNvPr id="12" name="Connecteur droit 11">
            <a:extLst>
              <a:ext uri="{FF2B5EF4-FFF2-40B4-BE49-F238E27FC236}">
                <a16:creationId xmlns:a16="http://schemas.microsoft.com/office/drawing/2014/main" id="{B0A74A00-A41A-4F25-839C-2E2B2896EA26}"/>
              </a:ext>
            </a:extLst>
          </p:cNvPr>
          <p:cNvCxnSpPr/>
          <p:nvPr/>
        </p:nvCxnSpPr>
        <p:spPr>
          <a:xfrm>
            <a:off x="5575847" y="3349907"/>
            <a:ext cx="224955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Espace réservé du contenu 2">
            <a:extLst>
              <a:ext uri="{FF2B5EF4-FFF2-40B4-BE49-F238E27FC236}">
                <a16:creationId xmlns:a16="http://schemas.microsoft.com/office/drawing/2014/main" id="{15DA7FCA-0FF7-4086-9D05-449335DA4702}"/>
              </a:ext>
            </a:extLst>
          </p:cNvPr>
          <p:cNvSpPr txBox="1">
            <a:spLocks/>
          </p:cNvSpPr>
          <p:nvPr/>
        </p:nvSpPr>
        <p:spPr>
          <a:xfrm>
            <a:off x="967404" y="5791926"/>
            <a:ext cx="10257183" cy="56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latin typeface="+mj-lt"/>
              </a:rPr>
              <a:t>Subtraction between </a:t>
            </a:r>
            <a:r>
              <a:rPr lang="en-US" sz="2400" dirty="0" err="1">
                <a:solidFill>
                  <a:srgbClr val="7030A0"/>
                </a:solidFill>
                <a:latin typeface="+mj-lt"/>
              </a:rPr>
              <a:t>fragPos</a:t>
            </a:r>
            <a:r>
              <a:rPr lang="en-US" sz="2400" dirty="0">
                <a:solidFill>
                  <a:srgbClr val="7030A0"/>
                </a:solidFill>
                <a:latin typeface="+mj-lt"/>
              </a:rPr>
              <a:t> (model space) &amp; </a:t>
            </a:r>
            <a:r>
              <a:rPr lang="en-US" sz="2400" dirty="0" err="1">
                <a:solidFill>
                  <a:srgbClr val="7030A0"/>
                </a:solidFill>
                <a:latin typeface="+mj-lt"/>
              </a:rPr>
              <a:t>lightPos</a:t>
            </a:r>
            <a:r>
              <a:rPr lang="en-US" sz="2400" dirty="0">
                <a:solidFill>
                  <a:srgbClr val="7030A0"/>
                </a:solidFill>
                <a:latin typeface="+mj-lt"/>
              </a:rPr>
              <a:t> (world space)</a:t>
            </a:r>
          </a:p>
        </p:txBody>
      </p:sp>
    </p:spTree>
    <p:extLst>
      <p:ext uri="{BB962C8B-B14F-4D97-AF65-F5344CB8AC3E}">
        <p14:creationId xmlns:p14="http://schemas.microsoft.com/office/powerpoint/2010/main" val="255049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58C1DE7D-B777-43E7-B0EF-79877EFF3C18}"/>
              </a:ext>
            </a:extLst>
          </p:cNvPr>
          <p:cNvPicPr>
            <a:picLocks noChangeAspect="1"/>
          </p:cNvPicPr>
          <p:nvPr/>
        </p:nvPicPr>
        <p:blipFill>
          <a:blip r:embed="rId3"/>
          <a:stretch>
            <a:fillRect/>
          </a:stretch>
        </p:blipFill>
        <p:spPr>
          <a:xfrm>
            <a:off x="2005010" y="2577340"/>
            <a:ext cx="8181975" cy="1285875"/>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74</a:t>
            </a:fld>
            <a:endParaRPr lang="fr-FR" dirty="0"/>
          </a:p>
        </p:txBody>
      </p:sp>
      <p:sp>
        <p:nvSpPr>
          <p:cNvPr id="7" name="Espace réservé du contenu 2">
            <a:extLst>
              <a:ext uri="{FF2B5EF4-FFF2-40B4-BE49-F238E27FC236}">
                <a16:creationId xmlns:a16="http://schemas.microsoft.com/office/drawing/2014/main" id="{1B097320-7107-4239-9A55-F5B4D3F7B051}"/>
              </a:ext>
            </a:extLst>
          </p:cNvPr>
          <p:cNvSpPr txBox="1">
            <a:spLocks/>
          </p:cNvSpPr>
          <p:nvPr/>
        </p:nvSpPr>
        <p:spPr>
          <a:xfrm>
            <a:off x="838199" y="1437211"/>
            <a:ext cx="3773557"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 (Cont.)</a:t>
            </a:r>
          </a:p>
        </p:txBody>
      </p:sp>
      <p:sp>
        <p:nvSpPr>
          <p:cNvPr id="8" name="Espace réservé du contenu 2">
            <a:extLst>
              <a:ext uri="{FF2B5EF4-FFF2-40B4-BE49-F238E27FC236}">
                <a16:creationId xmlns:a16="http://schemas.microsoft.com/office/drawing/2014/main" id="{6323FF4F-C846-4F1A-9028-03D9980874E7}"/>
              </a:ext>
            </a:extLst>
          </p:cNvPr>
          <p:cNvSpPr txBox="1">
            <a:spLocks/>
          </p:cNvSpPr>
          <p:nvPr/>
        </p:nvSpPr>
        <p:spPr>
          <a:xfrm>
            <a:off x="483703" y="4488393"/>
            <a:ext cx="11224594" cy="514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1">
                    <a:lumMod val="65000"/>
                    <a:lumOff val="35000"/>
                  </a:schemeClr>
                </a:solidFill>
                <a:latin typeface="+mj-lt"/>
              </a:rPr>
              <a:t>To correct the problem we transform the two vectors into a common coordinate system</a:t>
            </a:r>
          </a:p>
          <a:p>
            <a:pPr marL="0" indent="0">
              <a:buFont typeface="Arial" panose="020B0604020202020204" pitchFamily="34" charset="0"/>
              <a:buNone/>
            </a:pPr>
            <a:endParaRPr lang="en-US" sz="2400" dirty="0">
              <a:solidFill>
                <a:srgbClr val="C00000"/>
              </a:solidFill>
              <a:latin typeface="+mj-lt"/>
            </a:endParaRPr>
          </a:p>
        </p:txBody>
      </p:sp>
      <p:sp>
        <p:nvSpPr>
          <p:cNvPr id="9" name="Espace réservé du contenu 2">
            <a:extLst>
              <a:ext uri="{FF2B5EF4-FFF2-40B4-BE49-F238E27FC236}">
                <a16:creationId xmlns:a16="http://schemas.microsoft.com/office/drawing/2014/main" id="{EAE40496-4BF2-4A2D-A915-17B67EBC1A67}"/>
              </a:ext>
            </a:extLst>
          </p:cNvPr>
          <p:cNvSpPr txBox="1">
            <a:spLocks/>
          </p:cNvSpPr>
          <p:nvPr/>
        </p:nvSpPr>
        <p:spPr>
          <a:xfrm>
            <a:off x="1805606" y="5267775"/>
            <a:ext cx="8580785" cy="5370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6A7E4D"/>
                </a:solidFill>
                <a:latin typeface="+mj-lt"/>
              </a:rPr>
              <a:t>We define a transformation matrix to go from model to world space	</a:t>
            </a:r>
          </a:p>
          <a:p>
            <a:pPr marL="0" indent="0">
              <a:buFont typeface="Arial" panose="020B0604020202020204" pitchFamily="34" charset="0"/>
              <a:buNone/>
            </a:pPr>
            <a:endParaRPr lang="en-US" sz="2400" dirty="0">
              <a:solidFill>
                <a:srgbClr val="C00000"/>
              </a:solidFill>
              <a:latin typeface="+mj-lt"/>
            </a:endParaRPr>
          </a:p>
        </p:txBody>
      </p:sp>
      <p:cxnSp>
        <p:nvCxnSpPr>
          <p:cNvPr id="10" name="Connecteur droit 9">
            <a:extLst>
              <a:ext uri="{FF2B5EF4-FFF2-40B4-BE49-F238E27FC236}">
                <a16:creationId xmlns:a16="http://schemas.microsoft.com/office/drawing/2014/main" id="{6B71FD0F-7FB5-4A57-945F-92CBFD885611}"/>
              </a:ext>
            </a:extLst>
          </p:cNvPr>
          <p:cNvCxnSpPr>
            <a:cxnSpLocks/>
          </p:cNvCxnSpPr>
          <p:nvPr/>
        </p:nvCxnSpPr>
        <p:spPr>
          <a:xfrm>
            <a:off x="7007082" y="3220278"/>
            <a:ext cx="775257" cy="0"/>
          </a:xfrm>
          <a:prstGeom prst="line">
            <a:avLst/>
          </a:prstGeom>
          <a:ln w="28575">
            <a:solidFill>
              <a:srgbClr val="6A7E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41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CF09D36-4A4A-469A-956D-183F4CEF30AB}"/>
              </a:ext>
            </a:extLst>
          </p:cNvPr>
          <p:cNvPicPr>
            <a:picLocks noChangeAspect="1"/>
          </p:cNvPicPr>
          <p:nvPr/>
        </p:nvPicPr>
        <p:blipFill>
          <a:blip r:embed="rId3"/>
          <a:stretch>
            <a:fillRect/>
          </a:stretch>
        </p:blipFill>
        <p:spPr>
          <a:xfrm>
            <a:off x="1576401" y="2233405"/>
            <a:ext cx="9410700" cy="1238250"/>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75</a:t>
            </a:fld>
            <a:endParaRPr lang="fr-FR" dirty="0"/>
          </a:p>
        </p:txBody>
      </p:sp>
      <p:sp>
        <p:nvSpPr>
          <p:cNvPr id="7" name="Espace réservé du contenu 2">
            <a:extLst>
              <a:ext uri="{FF2B5EF4-FFF2-40B4-BE49-F238E27FC236}">
                <a16:creationId xmlns:a16="http://schemas.microsoft.com/office/drawing/2014/main" id="{1B097320-7107-4239-9A55-F5B4D3F7B051}"/>
              </a:ext>
            </a:extLst>
          </p:cNvPr>
          <p:cNvSpPr txBox="1">
            <a:spLocks/>
          </p:cNvSpPr>
          <p:nvPr/>
        </p:nvSpPr>
        <p:spPr>
          <a:xfrm>
            <a:off x="838199" y="1188733"/>
            <a:ext cx="3863009"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 (Cont.)</a:t>
            </a:r>
          </a:p>
        </p:txBody>
      </p:sp>
      <p:sp>
        <p:nvSpPr>
          <p:cNvPr id="3" name="Espace réservé du contenu 2">
            <a:extLst>
              <a:ext uri="{FF2B5EF4-FFF2-40B4-BE49-F238E27FC236}">
                <a16:creationId xmlns:a16="http://schemas.microsoft.com/office/drawing/2014/main" id="{EF41EAE8-4E63-4164-B238-E104DAFB725D}"/>
              </a:ext>
            </a:extLst>
          </p:cNvPr>
          <p:cNvSpPr txBox="1">
            <a:spLocks/>
          </p:cNvSpPr>
          <p:nvPr/>
        </p:nvSpPr>
        <p:spPr>
          <a:xfrm>
            <a:off x="483703" y="4236130"/>
            <a:ext cx="11224594" cy="514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65000"/>
                    <a:lumOff val="35000"/>
                  </a:schemeClr>
                </a:solidFill>
                <a:latin typeface="+mj-lt"/>
              </a:rPr>
              <a:t>3x3 Cartesian transformation matrices allow only linear transformations</a:t>
            </a:r>
          </a:p>
          <a:p>
            <a:pPr marL="0" indent="0">
              <a:buFont typeface="Arial" panose="020B0604020202020204" pitchFamily="34" charset="0"/>
              <a:buNone/>
            </a:pPr>
            <a:endParaRPr lang="en-US" sz="2400" dirty="0">
              <a:solidFill>
                <a:srgbClr val="C00000"/>
              </a:solidFill>
              <a:latin typeface="+mj-lt"/>
            </a:endParaRPr>
          </a:p>
        </p:txBody>
      </p:sp>
      <p:sp>
        <p:nvSpPr>
          <p:cNvPr id="5" name="Espace réservé du contenu 2">
            <a:extLst>
              <a:ext uri="{FF2B5EF4-FFF2-40B4-BE49-F238E27FC236}">
                <a16:creationId xmlns:a16="http://schemas.microsoft.com/office/drawing/2014/main" id="{50CFFC67-BD4D-481E-A117-1CEF3C1CF9E9}"/>
              </a:ext>
            </a:extLst>
          </p:cNvPr>
          <p:cNvSpPr txBox="1">
            <a:spLocks/>
          </p:cNvSpPr>
          <p:nvPr/>
        </p:nvSpPr>
        <p:spPr>
          <a:xfrm>
            <a:off x="241851" y="4641568"/>
            <a:ext cx="11708297" cy="514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65000"/>
                    <a:lumOff val="35000"/>
                  </a:schemeClr>
                </a:solidFill>
                <a:latin typeface="+mj-lt"/>
              </a:rPr>
              <a:t>4x4 transformation matrices in Homogeneous coordinates can express affine transformations</a:t>
            </a:r>
          </a:p>
          <a:p>
            <a:pPr marL="0" indent="0">
              <a:buFont typeface="Arial" panose="020B0604020202020204" pitchFamily="34" charset="0"/>
              <a:buNone/>
            </a:pPr>
            <a:endParaRPr lang="en-US" sz="2400" dirty="0">
              <a:solidFill>
                <a:srgbClr val="C00000"/>
              </a:solidFill>
              <a:latin typeface="+mj-lt"/>
            </a:endParaRPr>
          </a:p>
        </p:txBody>
      </p:sp>
      <p:cxnSp>
        <p:nvCxnSpPr>
          <p:cNvPr id="10" name="Connecteur droit 9">
            <a:extLst>
              <a:ext uri="{FF2B5EF4-FFF2-40B4-BE49-F238E27FC236}">
                <a16:creationId xmlns:a16="http://schemas.microsoft.com/office/drawing/2014/main" id="{FA370674-FB86-4E22-9997-E8C28D333609}"/>
              </a:ext>
            </a:extLst>
          </p:cNvPr>
          <p:cNvCxnSpPr>
            <a:cxnSpLocks/>
          </p:cNvCxnSpPr>
          <p:nvPr/>
        </p:nvCxnSpPr>
        <p:spPr>
          <a:xfrm>
            <a:off x="8309108" y="2882349"/>
            <a:ext cx="2097162" cy="0"/>
          </a:xfrm>
          <a:prstGeom prst="line">
            <a:avLst/>
          </a:prstGeom>
          <a:ln w="28575">
            <a:solidFill>
              <a:srgbClr val="6A7E4D"/>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Espace réservé du contenu 2">
                <a:extLst>
                  <a:ext uri="{FF2B5EF4-FFF2-40B4-BE49-F238E27FC236}">
                    <a16:creationId xmlns:a16="http://schemas.microsoft.com/office/drawing/2014/main" id="{65893C40-9A85-4EDE-A9EA-EE45220A9861}"/>
                  </a:ext>
                </a:extLst>
              </p:cNvPr>
              <p:cNvSpPr txBox="1">
                <a:spLocks/>
              </p:cNvSpPr>
              <p:nvPr/>
            </p:nvSpPr>
            <p:spPr>
              <a:xfrm>
                <a:off x="2282684" y="5413125"/>
                <a:ext cx="8580785" cy="9022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6A7E4D"/>
                    </a:solidFill>
                    <a:latin typeface="+mj-lt"/>
                  </a:rPr>
                  <a:t>Cartesian to Homogeneous: </a:t>
                </a:r>
                <a14:m>
                  <m:oMath xmlns:m="http://schemas.openxmlformats.org/officeDocument/2006/math">
                    <m:d>
                      <m:dPr>
                        <m:begChr m:val="["/>
                        <m:endChr m:val="]"/>
                        <m:ctrlPr>
                          <a:rPr lang="fr-CH" sz="2400" b="0" i="1" smtClean="0">
                            <a:solidFill>
                              <a:srgbClr val="6A7E4D"/>
                            </a:solidFill>
                            <a:latin typeface="Cambria Math" panose="02040503050406030204" pitchFamily="18" charset="0"/>
                          </a:rPr>
                        </m:ctrlPr>
                      </m:dPr>
                      <m:e>
                        <m:r>
                          <a:rPr lang="fr-CH" sz="2400" b="0" i="1" smtClean="0">
                            <a:solidFill>
                              <a:srgbClr val="6A7E4D"/>
                            </a:solidFill>
                            <a:latin typeface="Cambria Math" panose="02040503050406030204" pitchFamily="18" charset="0"/>
                          </a:rPr>
                          <m:t>𝑥</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𝑦</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𝑧</m:t>
                        </m:r>
                      </m:e>
                    </m:d>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𝑥</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𝑦</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𝑧</m:t>
                    </m:r>
                    <m:r>
                      <a:rPr lang="fr-CH" sz="2400" b="0" i="1" smtClean="0">
                        <a:solidFill>
                          <a:srgbClr val="6A7E4D"/>
                        </a:solidFill>
                        <a:latin typeface="Cambria Math" panose="02040503050406030204" pitchFamily="18" charset="0"/>
                      </a:rPr>
                      <m:t>,1.]</m:t>
                    </m:r>
                  </m:oMath>
                </a14:m>
                <a:r>
                  <a:rPr lang="en-US" sz="2400" dirty="0">
                    <a:solidFill>
                      <a:srgbClr val="6A7E4D"/>
                    </a:solidFill>
                    <a:latin typeface="+mj-lt"/>
                  </a:rPr>
                  <a:t> </a:t>
                </a:r>
                <a:br>
                  <a:rPr lang="en-US" sz="2400" dirty="0">
                    <a:solidFill>
                      <a:srgbClr val="6A7E4D"/>
                    </a:solidFill>
                    <a:latin typeface="+mj-lt"/>
                  </a:rPr>
                </a:br>
                <a:r>
                  <a:rPr lang="en-US" sz="2400" dirty="0">
                    <a:solidFill>
                      <a:srgbClr val="6A7E4D"/>
                    </a:solidFill>
                    <a:latin typeface="+mj-lt"/>
                  </a:rPr>
                  <a:t>Homogeneous to Cartesian: </a:t>
                </a:r>
                <a14:m>
                  <m:oMath xmlns:m="http://schemas.openxmlformats.org/officeDocument/2006/math">
                    <m:d>
                      <m:dPr>
                        <m:begChr m:val="["/>
                        <m:endChr m:val="]"/>
                        <m:ctrlPr>
                          <a:rPr lang="fr-CH" sz="2400" i="1">
                            <a:solidFill>
                              <a:srgbClr val="6A7E4D"/>
                            </a:solidFill>
                            <a:latin typeface="Cambria Math" panose="02040503050406030204" pitchFamily="18" charset="0"/>
                          </a:rPr>
                        </m:ctrlPr>
                      </m:dPr>
                      <m:e>
                        <m:r>
                          <a:rPr lang="fr-CH" sz="2400" i="1">
                            <a:solidFill>
                              <a:srgbClr val="6A7E4D"/>
                            </a:solidFill>
                            <a:latin typeface="Cambria Math" panose="02040503050406030204" pitchFamily="18" charset="0"/>
                          </a:rPr>
                          <m:t>𝑥</m:t>
                        </m:r>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𝑦</m:t>
                        </m:r>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𝑧</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𝑤</m:t>
                        </m:r>
                      </m:e>
                    </m:d>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𝑥</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𝑤</m:t>
                    </m:r>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𝑦</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𝑤</m:t>
                    </m:r>
                    <m:r>
                      <a:rPr lang="fr-CH" sz="2400" i="1">
                        <a:solidFill>
                          <a:srgbClr val="6A7E4D"/>
                        </a:solidFill>
                        <a:latin typeface="Cambria Math" panose="02040503050406030204" pitchFamily="18" charset="0"/>
                      </a:rPr>
                      <m:t>,</m:t>
                    </m:r>
                    <m:r>
                      <a:rPr lang="fr-CH" sz="2400" i="1">
                        <a:solidFill>
                          <a:srgbClr val="6A7E4D"/>
                        </a:solidFill>
                        <a:latin typeface="Cambria Math" panose="02040503050406030204" pitchFamily="18" charset="0"/>
                      </a:rPr>
                      <m:t>𝑧</m:t>
                    </m:r>
                    <m:r>
                      <a:rPr lang="fr-CH" sz="2400" b="0" i="1" smtClean="0">
                        <a:solidFill>
                          <a:srgbClr val="6A7E4D"/>
                        </a:solidFill>
                        <a:latin typeface="Cambria Math" panose="02040503050406030204" pitchFamily="18" charset="0"/>
                      </a:rPr>
                      <m:t>/</m:t>
                    </m:r>
                    <m:r>
                      <a:rPr lang="fr-CH" sz="2400" b="0" i="1" smtClean="0">
                        <a:solidFill>
                          <a:srgbClr val="6A7E4D"/>
                        </a:solidFill>
                        <a:latin typeface="Cambria Math" panose="02040503050406030204" pitchFamily="18" charset="0"/>
                      </a:rPr>
                      <m:t>𝑤</m:t>
                    </m:r>
                    <m:r>
                      <a:rPr lang="fr-CH" sz="2400" i="1">
                        <a:solidFill>
                          <a:srgbClr val="6A7E4D"/>
                        </a:solidFill>
                        <a:latin typeface="Cambria Math" panose="02040503050406030204" pitchFamily="18" charset="0"/>
                      </a:rPr>
                      <m:t>]</m:t>
                    </m:r>
                  </m:oMath>
                </a14:m>
                <a:r>
                  <a:rPr lang="en-US" sz="2400" dirty="0">
                    <a:solidFill>
                      <a:srgbClr val="6A7E4D"/>
                    </a:solidFill>
                  </a:rPr>
                  <a:t> </a:t>
                </a:r>
                <a:endParaRPr lang="en-US" sz="2400" dirty="0">
                  <a:solidFill>
                    <a:srgbClr val="6A7E4D"/>
                  </a:solidFill>
                  <a:latin typeface="+mj-lt"/>
                </a:endParaRPr>
              </a:p>
              <a:p>
                <a:pPr marL="0" indent="0">
                  <a:buFont typeface="Arial" panose="020B0604020202020204" pitchFamily="34" charset="0"/>
                  <a:buNone/>
                </a:pPr>
                <a:endParaRPr lang="en-US" sz="2400" dirty="0">
                  <a:solidFill>
                    <a:srgbClr val="C00000"/>
                  </a:solidFill>
                  <a:latin typeface="+mj-lt"/>
                </a:endParaRPr>
              </a:p>
            </p:txBody>
          </p:sp>
        </mc:Choice>
        <mc:Fallback xmlns="">
          <p:sp>
            <p:nvSpPr>
              <p:cNvPr id="13" name="Espace réservé du contenu 2">
                <a:extLst>
                  <a:ext uri="{FF2B5EF4-FFF2-40B4-BE49-F238E27FC236}">
                    <a16:creationId xmlns:a16="http://schemas.microsoft.com/office/drawing/2014/main" id="{65893C40-9A85-4EDE-A9EA-EE45220A9861}"/>
                  </a:ext>
                </a:extLst>
              </p:cNvPr>
              <p:cNvSpPr txBox="1">
                <a:spLocks noRot="1" noChangeAspect="1" noMove="1" noResize="1" noEditPoints="1" noAdjustHandles="1" noChangeArrowheads="1" noChangeShapeType="1" noTextEdit="1"/>
              </p:cNvSpPr>
              <p:nvPr/>
            </p:nvSpPr>
            <p:spPr>
              <a:xfrm>
                <a:off x="2282684" y="5413125"/>
                <a:ext cx="8580785" cy="902204"/>
              </a:xfrm>
              <a:prstGeom prst="rect">
                <a:avLst/>
              </a:prstGeom>
              <a:blipFill>
                <a:blip r:embed="rId4"/>
                <a:stretch>
                  <a:fillRect l="-1065" t="-9459"/>
                </a:stretch>
              </a:blipFill>
            </p:spPr>
            <p:txBody>
              <a:bodyPr/>
              <a:lstStyle/>
              <a:p>
                <a:r>
                  <a:rPr lang="fr-CH">
                    <a:noFill/>
                  </a:rPr>
                  <a:t> </a:t>
                </a:r>
              </a:p>
            </p:txBody>
          </p:sp>
        </mc:Fallback>
      </mc:AlternateContent>
    </p:spTree>
    <p:extLst>
      <p:ext uri="{BB962C8B-B14F-4D97-AF65-F5344CB8AC3E}">
        <p14:creationId xmlns:p14="http://schemas.microsoft.com/office/powerpoint/2010/main" val="5009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FE9E02B9-A368-4340-BABB-EBAD7C0996E8}"/>
              </a:ext>
            </a:extLst>
          </p:cNvPr>
          <p:cNvPicPr>
            <a:picLocks noChangeAspect="1"/>
          </p:cNvPicPr>
          <p:nvPr/>
        </p:nvPicPr>
        <p:blipFill>
          <a:blip r:embed="rId3"/>
          <a:stretch>
            <a:fillRect/>
          </a:stretch>
        </p:blipFill>
        <p:spPr>
          <a:xfrm>
            <a:off x="1477617" y="2291519"/>
            <a:ext cx="9458325" cy="1247775"/>
          </a:xfrm>
          <a:prstGeom prst="rect">
            <a:avLst/>
          </a:prstGeom>
        </p:spPr>
      </p:pic>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76</a:t>
            </a:fld>
            <a:endParaRPr lang="fr-FR" dirty="0"/>
          </a:p>
        </p:txBody>
      </p:sp>
      <p:sp>
        <p:nvSpPr>
          <p:cNvPr id="3" name="Espace réservé du contenu 2">
            <a:extLst>
              <a:ext uri="{FF2B5EF4-FFF2-40B4-BE49-F238E27FC236}">
                <a16:creationId xmlns:a16="http://schemas.microsoft.com/office/drawing/2014/main" id="{BE56777E-F134-45C2-9938-142C9425E46E}"/>
              </a:ext>
            </a:extLst>
          </p:cNvPr>
          <p:cNvSpPr txBox="1">
            <a:spLocks/>
          </p:cNvSpPr>
          <p:nvPr/>
        </p:nvSpPr>
        <p:spPr>
          <a:xfrm>
            <a:off x="838199" y="1188733"/>
            <a:ext cx="3863009"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 (Cont.)</a:t>
            </a:r>
          </a:p>
        </p:txBody>
      </p:sp>
      <p:cxnSp>
        <p:nvCxnSpPr>
          <p:cNvPr id="8" name="Connecteur droit 7">
            <a:extLst>
              <a:ext uri="{FF2B5EF4-FFF2-40B4-BE49-F238E27FC236}">
                <a16:creationId xmlns:a16="http://schemas.microsoft.com/office/drawing/2014/main" id="{216F174A-4BAB-4C5C-A451-46FEF57514AA}"/>
              </a:ext>
            </a:extLst>
          </p:cNvPr>
          <p:cNvCxnSpPr>
            <a:cxnSpLocks/>
          </p:cNvCxnSpPr>
          <p:nvPr/>
        </p:nvCxnSpPr>
        <p:spPr>
          <a:xfrm>
            <a:off x="2683561" y="3279914"/>
            <a:ext cx="79612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593074BC-4A18-4353-B844-490CBDE4DD15}"/>
              </a:ext>
            </a:extLst>
          </p:cNvPr>
          <p:cNvSpPr txBox="1">
            <a:spLocks/>
          </p:cNvSpPr>
          <p:nvPr/>
        </p:nvSpPr>
        <p:spPr>
          <a:xfrm>
            <a:off x="967408" y="4241268"/>
            <a:ext cx="10257183" cy="867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C00000"/>
                </a:solidFill>
                <a:latin typeface="+mj-lt"/>
              </a:rPr>
              <a:t>The final calculation of the diffuse intensity</a:t>
            </a:r>
          </a:p>
          <a:p>
            <a:pPr marL="0" indent="0">
              <a:buFont typeface="Arial" panose="020B0604020202020204" pitchFamily="34" charset="0"/>
              <a:buNone/>
            </a:pPr>
            <a:endParaRPr lang="en-US" sz="2400" dirty="0">
              <a:solidFill>
                <a:srgbClr val="C00000"/>
              </a:solidFill>
              <a:latin typeface="+mj-lt"/>
            </a:endParaRPr>
          </a:p>
        </p:txBody>
      </p:sp>
      <p:sp>
        <p:nvSpPr>
          <p:cNvPr id="11" name="Rectangle : coins arrondis 10">
            <a:extLst>
              <a:ext uri="{FF2B5EF4-FFF2-40B4-BE49-F238E27FC236}">
                <a16:creationId xmlns:a16="http://schemas.microsoft.com/office/drawing/2014/main" id="{B3BD1A66-2A07-427E-8E3E-EBE632D41793}"/>
              </a:ext>
            </a:extLst>
          </p:cNvPr>
          <p:cNvSpPr/>
          <p:nvPr/>
        </p:nvSpPr>
        <p:spPr>
          <a:xfrm>
            <a:off x="7951304" y="2941984"/>
            <a:ext cx="2266122" cy="337930"/>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2" name="Espace réservé du contenu 2">
            <a:extLst>
              <a:ext uri="{FF2B5EF4-FFF2-40B4-BE49-F238E27FC236}">
                <a16:creationId xmlns:a16="http://schemas.microsoft.com/office/drawing/2014/main" id="{7764A014-828C-4F2E-A698-4BF4829AC99C}"/>
              </a:ext>
            </a:extLst>
          </p:cNvPr>
          <p:cNvSpPr txBox="1">
            <a:spLocks/>
          </p:cNvSpPr>
          <p:nvPr/>
        </p:nvSpPr>
        <p:spPr>
          <a:xfrm>
            <a:off x="967407" y="5108749"/>
            <a:ext cx="10257183" cy="7569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7030A0"/>
                </a:solidFill>
                <a:latin typeface="+mj-lt"/>
              </a:rPr>
              <a:t>We must transform now </a:t>
            </a:r>
            <a:r>
              <a:rPr lang="en-US" sz="2400" dirty="0" err="1">
                <a:solidFill>
                  <a:srgbClr val="7030A0"/>
                </a:solidFill>
                <a:latin typeface="+mj-lt"/>
              </a:rPr>
              <a:t>fragNorm</a:t>
            </a:r>
            <a:r>
              <a:rPr lang="en-US" sz="2400" dirty="0">
                <a:solidFill>
                  <a:srgbClr val="7030A0"/>
                </a:solidFill>
                <a:latin typeface="+mj-lt"/>
              </a:rPr>
              <a:t> into world space</a:t>
            </a:r>
            <a:br>
              <a:rPr lang="en-US" sz="2400" dirty="0">
                <a:solidFill>
                  <a:srgbClr val="7030A0"/>
                </a:solidFill>
                <a:latin typeface="+mj-lt"/>
              </a:rPr>
            </a:br>
            <a:r>
              <a:rPr lang="en-US" sz="2400" dirty="0">
                <a:solidFill>
                  <a:srgbClr val="7030A0"/>
                </a:solidFill>
                <a:latin typeface="+mj-lt"/>
              </a:rPr>
              <a:t>It’s a direction so w should be 0</a:t>
            </a:r>
          </a:p>
        </p:txBody>
      </p:sp>
    </p:spTree>
    <p:extLst>
      <p:ext uri="{BB962C8B-B14F-4D97-AF65-F5344CB8AC3E}">
        <p14:creationId xmlns:p14="http://schemas.microsoft.com/office/powerpoint/2010/main" val="29983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77</a:t>
            </a:fld>
            <a:endParaRPr lang="fr-FR" dirty="0"/>
          </a:p>
        </p:txBody>
      </p:sp>
      <p:sp>
        <p:nvSpPr>
          <p:cNvPr id="3" name="Espace réservé du contenu 2">
            <a:extLst>
              <a:ext uri="{FF2B5EF4-FFF2-40B4-BE49-F238E27FC236}">
                <a16:creationId xmlns:a16="http://schemas.microsoft.com/office/drawing/2014/main" id="{BE56777E-F134-45C2-9938-142C9425E46E}"/>
              </a:ext>
            </a:extLst>
          </p:cNvPr>
          <p:cNvSpPr txBox="1">
            <a:spLocks/>
          </p:cNvSpPr>
          <p:nvPr/>
        </p:nvSpPr>
        <p:spPr>
          <a:xfrm>
            <a:off x="838199" y="1188733"/>
            <a:ext cx="3863009"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GLSL implementation (Cont.)</a:t>
            </a:r>
          </a:p>
        </p:txBody>
      </p:sp>
      <p:pic>
        <p:nvPicPr>
          <p:cNvPr id="9" name="Image 8">
            <a:extLst>
              <a:ext uri="{FF2B5EF4-FFF2-40B4-BE49-F238E27FC236}">
                <a16:creationId xmlns:a16="http://schemas.microsoft.com/office/drawing/2014/main" id="{20BFBAF2-6176-4AD3-B846-B328608E397A}"/>
              </a:ext>
            </a:extLst>
          </p:cNvPr>
          <p:cNvPicPr>
            <a:picLocks noChangeAspect="1"/>
          </p:cNvPicPr>
          <p:nvPr/>
        </p:nvPicPr>
        <p:blipFill>
          <a:blip r:embed="rId3"/>
          <a:stretch>
            <a:fillRect/>
          </a:stretch>
        </p:blipFill>
        <p:spPr>
          <a:xfrm>
            <a:off x="4085629" y="2042491"/>
            <a:ext cx="4020740" cy="3020816"/>
          </a:xfrm>
          <a:prstGeom prst="rect">
            <a:avLst/>
          </a:prstGeom>
        </p:spPr>
      </p:pic>
      <p:sp>
        <p:nvSpPr>
          <p:cNvPr id="14" name="Espace réservé du contenu 2">
            <a:extLst>
              <a:ext uri="{FF2B5EF4-FFF2-40B4-BE49-F238E27FC236}">
                <a16:creationId xmlns:a16="http://schemas.microsoft.com/office/drawing/2014/main" id="{7A7B65F0-E4B3-44CD-9CC1-0D1349585185}"/>
              </a:ext>
            </a:extLst>
          </p:cNvPr>
          <p:cNvSpPr txBox="1">
            <a:spLocks/>
          </p:cNvSpPr>
          <p:nvPr/>
        </p:nvSpPr>
        <p:spPr>
          <a:xfrm>
            <a:off x="967407" y="5772071"/>
            <a:ext cx="10257183" cy="7569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Subtle differences can imply errors</a:t>
            </a:r>
          </a:p>
        </p:txBody>
      </p:sp>
    </p:spTree>
    <p:extLst>
      <p:ext uri="{BB962C8B-B14F-4D97-AF65-F5344CB8AC3E}">
        <p14:creationId xmlns:p14="http://schemas.microsoft.com/office/powerpoint/2010/main" val="2117030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78</a:t>
            </a:fld>
            <a:endParaRPr lang="fr-FR" dirty="0"/>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838199" y="1200706"/>
            <a:ext cx="3137452"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Gator implementation</a:t>
            </a:r>
          </a:p>
        </p:txBody>
      </p:sp>
      <p:pic>
        <p:nvPicPr>
          <p:cNvPr id="7" name="Image 6">
            <a:extLst>
              <a:ext uri="{FF2B5EF4-FFF2-40B4-BE49-F238E27FC236}">
                <a16:creationId xmlns:a16="http://schemas.microsoft.com/office/drawing/2014/main" id="{CB18341C-786D-490F-A6D8-76209238E31A}"/>
              </a:ext>
            </a:extLst>
          </p:cNvPr>
          <p:cNvPicPr>
            <a:picLocks noChangeAspect="1"/>
          </p:cNvPicPr>
          <p:nvPr/>
        </p:nvPicPr>
        <p:blipFill>
          <a:blip r:embed="rId3"/>
          <a:stretch>
            <a:fillRect/>
          </a:stretch>
        </p:blipFill>
        <p:spPr>
          <a:xfrm>
            <a:off x="1876425" y="2176877"/>
            <a:ext cx="8439150" cy="2066925"/>
          </a:xfrm>
          <a:prstGeom prst="rect">
            <a:avLst/>
          </a:prstGeom>
        </p:spPr>
      </p:pic>
      <p:sp>
        <p:nvSpPr>
          <p:cNvPr id="8" name="Rectangle : coins arrondis 7">
            <a:extLst>
              <a:ext uri="{FF2B5EF4-FFF2-40B4-BE49-F238E27FC236}">
                <a16:creationId xmlns:a16="http://schemas.microsoft.com/office/drawing/2014/main" id="{DF13C4C8-CFF7-4325-AC55-BA06D772F8DB}"/>
              </a:ext>
            </a:extLst>
          </p:cNvPr>
          <p:cNvSpPr/>
          <p:nvPr/>
        </p:nvSpPr>
        <p:spPr>
          <a:xfrm>
            <a:off x="2406925" y="2477577"/>
            <a:ext cx="4123084" cy="5836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10" name="Espace réservé du contenu 2">
            <a:extLst>
              <a:ext uri="{FF2B5EF4-FFF2-40B4-BE49-F238E27FC236}">
                <a16:creationId xmlns:a16="http://schemas.microsoft.com/office/drawing/2014/main" id="{F0F00455-63FD-4E20-8EE3-9E5608A56150}"/>
              </a:ext>
            </a:extLst>
          </p:cNvPr>
          <p:cNvSpPr txBox="1">
            <a:spLocks/>
          </p:cNvSpPr>
          <p:nvPr/>
        </p:nvSpPr>
        <p:spPr>
          <a:xfrm>
            <a:off x="967406" y="4559320"/>
            <a:ext cx="10257183" cy="867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err="1">
                <a:solidFill>
                  <a:srgbClr val="C00000"/>
                </a:solidFill>
                <a:latin typeface="+mj-lt"/>
              </a:rPr>
              <a:t>lightPos</a:t>
            </a:r>
            <a:r>
              <a:rPr lang="en-US" sz="2400" dirty="0">
                <a:solidFill>
                  <a:srgbClr val="C00000"/>
                </a:solidFill>
                <a:latin typeface="+mj-lt"/>
              </a:rPr>
              <a:t> &amp; </a:t>
            </a:r>
            <a:r>
              <a:rPr lang="en-US" sz="2400" dirty="0" err="1">
                <a:solidFill>
                  <a:srgbClr val="C00000"/>
                </a:solidFill>
                <a:latin typeface="+mj-lt"/>
              </a:rPr>
              <a:t>fragPos</a:t>
            </a:r>
            <a:r>
              <a:rPr lang="en-US" sz="2400" dirty="0">
                <a:solidFill>
                  <a:srgbClr val="C00000"/>
                </a:solidFill>
                <a:latin typeface="+mj-lt"/>
              </a:rPr>
              <a:t> are both positions but their reference frames</a:t>
            </a:r>
            <a:br>
              <a:rPr lang="en-US" sz="2400" dirty="0">
                <a:solidFill>
                  <a:srgbClr val="C00000"/>
                </a:solidFill>
                <a:latin typeface="+mj-lt"/>
              </a:rPr>
            </a:br>
            <a:r>
              <a:rPr lang="en-US" sz="2400" dirty="0">
                <a:solidFill>
                  <a:srgbClr val="C00000"/>
                </a:solidFill>
                <a:latin typeface="+mj-lt"/>
              </a:rPr>
              <a:t> are different : &lt;world&gt; vs &lt;model&gt;</a:t>
            </a:r>
          </a:p>
        </p:txBody>
      </p:sp>
      <p:cxnSp>
        <p:nvCxnSpPr>
          <p:cNvPr id="11" name="Connecteur droit 10">
            <a:extLst>
              <a:ext uri="{FF2B5EF4-FFF2-40B4-BE49-F238E27FC236}">
                <a16:creationId xmlns:a16="http://schemas.microsoft.com/office/drawing/2014/main" id="{E804A7A4-5994-4466-B88C-24C9424CF6EF}"/>
              </a:ext>
            </a:extLst>
          </p:cNvPr>
          <p:cNvCxnSpPr/>
          <p:nvPr/>
        </p:nvCxnSpPr>
        <p:spPr>
          <a:xfrm>
            <a:off x="7772397" y="3602935"/>
            <a:ext cx="2249556"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2" name="Espace réservé du contenu 2">
            <a:extLst>
              <a:ext uri="{FF2B5EF4-FFF2-40B4-BE49-F238E27FC236}">
                <a16:creationId xmlns:a16="http://schemas.microsoft.com/office/drawing/2014/main" id="{0E15EB97-C7F3-4EF5-8B22-83787D1FCD11}"/>
              </a:ext>
            </a:extLst>
          </p:cNvPr>
          <p:cNvSpPr txBox="1">
            <a:spLocks/>
          </p:cNvSpPr>
          <p:nvPr/>
        </p:nvSpPr>
        <p:spPr>
          <a:xfrm>
            <a:off x="967406" y="5736841"/>
            <a:ext cx="10257183" cy="56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7030A0"/>
                </a:solidFill>
                <a:latin typeface="+mj-lt"/>
              </a:rPr>
              <a:t>The subtraction implies an error</a:t>
            </a:r>
          </a:p>
        </p:txBody>
      </p:sp>
      <p:pic>
        <p:nvPicPr>
          <p:cNvPr id="5" name="Image 4">
            <a:extLst>
              <a:ext uri="{FF2B5EF4-FFF2-40B4-BE49-F238E27FC236}">
                <a16:creationId xmlns:a16="http://schemas.microsoft.com/office/drawing/2014/main" id="{3090BDBD-60E6-487C-8F32-E26BFB5CF23C}"/>
              </a:ext>
            </a:extLst>
          </p:cNvPr>
          <p:cNvPicPr>
            <a:picLocks noChangeAspect="1"/>
          </p:cNvPicPr>
          <p:nvPr/>
        </p:nvPicPr>
        <p:blipFill>
          <a:blip r:embed="rId4"/>
          <a:stretch>
            <a:fillRect/>
          </a:stretch>
        </p:blipFill>
        <p:spPr>
          <a:xfrm>
            <a:off x="8610600" y="600631"/>
            <a:ext cx="3000375" cy="600075"/>
          </a:xfrm>
          <a:prstGeom prst="rect">
            <a:avLst/>
          </a:prstGeom>
        </p:spPr>
      </p:pic>
      <p:sp>
        <p:nvSpPr>
          <p:cNvPr id="13" name="Rectangle 12">
            <a:extLst>
              <a:ext uri="{FF2B5EF4-FFF2-40B4-BE49-F238E27FC236}">
                <a16:creationId xmlns:a16="http://schemas.microsoft.com/office/drawing/2014/main" id="{37F8402D-C247-4242-99B8-A5B0E05CF572}"/>
              </a:ext>
            </a:extLst>
          </p:cNvPr>
          <p:cNvSpPr/>
          <p:nvPr/>
        </p:nvSpPr>
        <p:spPr>
          <a:xfrm>
            <a:off x="8358808" y="464466"/>
            <a:ext cx="3525077" cy="8674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425606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838199" y="1200705"/>
            <a:ext cx="3843130"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Gator implementation (Cont.)</a:t>
            </a:r>
          </a:p>
        </p:txBody>
      </p:sp>
      <p:grpSp>
        <p:nvGrpSpPr>
          <p:cNvPr id="12" name="Groupe 11">
            <a:extLst>
              <a:ext uri="{FF2B5EF4-FFF2-40B4-BE49-F238E27FC236}">
                <a16:creationId xmlns:a16="http://schemas.microsoft.com/office/drawing/2014/main" id="{D7633E6F-5A45-4C10-8C53-E11676A4F944}"/>
              </a:ext>
            </a:extLst>
          </p:cNvPr>
          <p:cNvGrpSpPr/>
          <p:nvPr/>
        </p:nvGrpSpPr>
        <p:grpSpPr>
          <a:xfrm>
            <a:off x="2174599" y="2121296"/>
            <a:ext cx="8439150" cy="2314575"/>
            <a:chOff x="2131307" y="2683324"/>
            <a:chExt cx="8439150" cy="2314575"/>
          </a:xfrm>
        </p:grpSpPr>
        <p:pic>
          <p:nvPicPr>
            <p:cNvPr id="8" name="Image 7">
              <a:extLst>
                <a:ext uri="{FF2B5EF4-FFF2-40B4-BE49-F238E27FC236}">
                  <a16:creationId xmlns:a16="http://schemas.microsoft.com/office/drawing/2014/main" id="{75211DF8-BEAC-4827-BBBA-AE9A21BBF418}"/>
                </a:ext>
              </a:extLst>
            </p:cNvPr>
            <p:cNvPicPr>
              <a:picLocks noChangeAspect="1"/>
            </p:cNvPicPr>
            <p:nvPr/>
          </p:nvPicPr>
          <p:blipFill>
            <a:blip r:embed="rId3"/>
            <a:stretch>
              <a:fillRect/>
            </a:stretch>
          </p:blipFill>
          <p:spPr>
            <a:xfrm>
              <a:off x="2131307" y="2683324"/>
              <a:ext cx="8029575" cy="2314575"/>
            </a:xfrm>
            <a:prstGeom prst="rect">
              <a:avLst/>
            </a:prstGeom>
          </p:spPr>
        </p:pic>
        <p:sp>
          <p:nvSpPr>
            <p:cNvPr id="11" name="Rectangle 10">
              <a:extLst>
                <a:ext uri="{FF2B5EF4-FFF2-40B4-BE49-F238E27FC236}">
                  <a16:creationId xmlns:a16="http://schemas.microsoft.com/office/drawing/2014/main" id="{76AF46AD-3F26-4EFC-81A3-7AEB3A7439FF}"/>
                </a:ext>
              </a:extLst>
            </p:cNvPr>
            <p:cNvSpPr/>
            <p:nvPr/>
          </p:nvSpPr>
          <p:spPr>
            <a:xfrm>
              <a:off x="10060693" y="3840611"/>
              <a:ext cx="509764" cy="492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79</a:t>
            </a:fld>
            <a:endParaRPr lang="fr-FR" dirty="0"/>
          </a:p>
        </p:txBody>
      </p:sp>
      <p:sp>
        <p:nvSpPr>
          <p:cNvPr id="13" name="Espace réservé du contenu 2">
            <a:extLst>
              <a:ext uri="{FF2B5EF4-FFF2-40B4-BE49-F238E27FC236}">
                <a16:creationId xmlns:a16="http://schemas.microsoft.com/office/drawing/2014/main" id="{EF7B546E-48FF-4949-B72E-EA6FE19EB6EF}"/>
              </a:ext>
            </a:extLst>
          </p:cNvPr>
          <p:cNvSpPr txBox="1">
            <a:spLocks/>
          </p:cNvSpPr>
          <p:nvPr/>
        </p:nvSpPr>
        <p:spPr>
          <a:xfrm>
            <a:off x="1805607" y="4882617"/>
            <a:ext cx="8580785" cy="814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rgbClr val="6A7E4D"/>
                </a:solidFill>
                <a:latin typeface="+mj-lt"/>
              </a:rPr>
              <a:t>We need to define an affine transformation matrix to transform </a:t>
            </a:r>
            <a:r>
              <a:rPr lang="en-US" sz="2400" dirty="0" err="1">
                <a:solidFill>
                  <a:srgbClr val="6A7E4D"/>
                </a:solidFill>
                <a:latin typeface="+mj-lt"/>
              </a:rPr>
              <a:t>fragPos</a:t>
            </a:r>
            <a:r>
              <a:rPr lang="en-US" sz="2400" dirty="0">
                <a:solidFill>
                  <a:srgbClr val="6A7E4D"/>
                </a:solidFill>
                <a:latin typeface="+mj-lt"/>
              </a:rPr>
              <a:t> &amp; </a:t>
            </a:r>
            <a:r>
              <a:rPr lang="en-US" sz="2400" dirty="0" err="1">
                <a:solidFill>
                  <a:srgbClr val="6A7E4D"/>
                </a:solidFill>
                <a:latin typeface="+mj-lt"/>
              </a:rPr>
              <a:t>fragNorm</a:t>
            </a:r>
            <a:r>
              <a:rPr lang="en-US" sz="2400" dirty="0">
                <a:solidFill>
                  <a:srgbClr val="6A7E4D"/>
                </a:solidFill>
                <a:latin typeface="+mj-lt"/>
              </a:rPr>
              <a:t> into world reference frame	</a:t>
            </a:r>
          </a:p>
          <a:p>
            <a:pPr marL="0" indent="0">
              <a:buFont typeface="Arial" panose="020B0604020202020204" pitchFamily="34" charset="0"/>
              <a:buNone/>
            </a:pPr>
            <a:endParaRPr lang="en-US" sz="2400" dirty="0">
              <a:solidFill>
                <a:srgbClr val="C00000"/>
              </a:solidFill>
              <a:latin typeface="+mj-lt"/>
            </a:endParaRPr>
          </a:p>
        </p:txBody>
      </p:sp>
      <p:cxnSp>
        <p:nvCxnSpPr>
          <p:cNvPr id="14" name="Connecteur droit 13">
            <a:extLst>
              <a:ext uri="{FF2B5EF4-FFF2-40B4-BE49-F238E27FC236}">
                <a16:creationId xmlns:a16="http://schemas.microsoft.com/office/drawing/2014/main" id="{29381BB4-33F7-4970-881C-62075E7442A0}"/>
              </a:ext>
            </a:extLst>
          </p:cNvPr>
          <p:cNvCxnSpPr>
            <a:cxnSpLocks/>
          </p:cNvCxnSpPr>
          <p:nvPr/>
        </p:nvCxnSpPr>
        <p:spPr>
          <a:xfrm>
            <a:off x="2723317" y="3538330"/>
            <a:ext cx="5039144" cy="0"/>
          </a:xfrm>
          <a:prstGeom prst="line">
            <a:avLst/>
          </a:prstGeom>
          <a:ln w="28575">
            <a:solidFill>
              <a:srgbClr val="6A7E4D"/>
            </a:solidFill>
          </a:ln>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02E79DAD-D6DF-4767-A456-8917CCBCB610}"/>
              </a:ext>
            </a:extLst>
          </p:cNvPr>
          <p:cNvSpPr txBox="1">
            <a:spLocks/>
          </p:cNvSpPr>
          <p:nvPr/>
        </p:nvSpPr>
        <p:spPr>
          <a:xfrm>
            <a:off x="173933" y="5996872"/>
            <a:ext cx="11844132" cy="7627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rgbClr val="C00000"/>
                </a:solidFill>
                <a:latin typeface="+mj-lt"/>
              </a:rPr>
              <a:t>Multiplying </a:t>
            </a:r>
            <a:r>
              <a:rPr lang="en-US" sz="2400" dirty="0" err="1">
                <a:solidFill>
                  <a:srgbClr val="C00000"/>
                </a:solidFill>
                <a:latin typeface="+mj-lt"/>
              </a:rPr>
              <a:t>uModel</a:t>
            </a:r>
            <a:r>
              <a:rPr lang="en-US" sz="2400" dirty="0">
                <a:solidFill>
                  <a:srgbClr val="C00000"/>
                </a:solidFill>
                <a:latin typeface="+mj-lt"/>
              </a:rPr>
              <a:t> &amp; </a:t>
            </a:r>
            <a:r>
              <a:rPr lang="en-US" sz="2400" dirty="0" err="1">
                <a:solidFill>
                  <a:srgbClr val="C00000"/>
                </a:solidFill>
                <a:latin typeface="+mj-lt"/>
              </a:rPr>
              <a:t>fragPos</a:t>
            </a:r>
            <a:r>
              <a:rPr lang="en-US" sz="2400" dirty="0">
                <a:solidFill>
                  <a:srgbClr val="C00000"/>
                </a:solidFill>
                <a:latin typeface="+mj-lt"/>
              </a:rPr>
              <a:t> implies an error because the coordinate schemes are different</a:t>
            </a:r>
          </a:p>
        </p:txBody>
      </p:sp>
      <p:cxnSp>
        <p:nvCxnSpPr>
          <p:cNvPr id="16" name="Connecteur droit 15">
            <a:extLst>
              <a:ext uri="{FF2B5EF4-FFF2-40B4-BE49-F238E27FC236}">
                <a16:creationId xmlns:a16="http://schemas.microsoft.com/office/drawing/2014/main" id="{321C6631-1E91-4277-BFB6-8A6BD3492BA4}"/>
              </a:ext>
            </a:extLst>
          </p:cNvPr>
          <p:cNvCxnSpPr>
            <a:cxnSpLocks/>
          </p:cNvCxnSpPr>
          <p:nvPr/>
        </p:nvCxnSpPr>
        <p:spPr>
          <a:xfrm>
            <a:off x="5469830" y="4108173"/>
            <a:ext cx="203421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19" name="Image 18">
            <a:extLst>
              <a:ext uri="{FF2B5EF4-FFF2-40B4-BE49-F238E27FC236}">
                <a16:creationId xmlns:a16="http://schemas.microsoft.com/office/drawing/2014/main" id="{6B608B4D-015C-4040-B3FA-DAEF931E5228}"/>
              </a:ext>
            </a:extLst>
          </p:cNvPr>
          <p:cNvPicPr>
            <a:picLocks noChangeAspect="1"/>
          </p:cNvPicPr>
          <p:nvPr/>
        </p:nvPicPr>
        <p:blipFill>
          <a:blip r:embed="rId4"/>
          <a:stretch>
            <a:fillRect/>
          </a:stretch>
        </p:blipFill>
        <p:spPr>
          <a:xfrm>
            <a:off x="8521146" y="573113"/>
            <a:ext cx="3200400" cy="1228725"/>
          </a:xfrm>
          <a:prstGeom prst="rect">
            <a:avLst/>
          </a:prstGeom>
        </p:spPr>
      </p:pic>
      <p:sp>
        <p:nvSpPr>
          <p:cNvPr id="21" name="Rectangle 20">
            <a:extLst>
              <a:ext uri="{FF2B5EF4-FFF2-40B4-BE49-F238E27FC236}">
                <a16:creationId xmlns:a16="http://schemas.microsoft.com/office/drawing/2014/main" id="{17102CFB-3CCD-46EF-B3B7-27B37CB96E07}"/>
              </a:ext>
            </a:extLst>
          </p:cNvPr>
          <p:cNvSpPr/>
          <p:nvPr/>
        </p:nvSpPr>
        <p:spPr>
          <a:xfrm>
            <a:off x="8358808" y="464466"/>
            <a:ext cx="3525077" cy="13575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6184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a:t>
            </a:fld>
            <a:endParaRPr lang="fr-FR"/>
          </a:p>
        </p:txBody>
      </p:sp>
      <p:sp>
        <p:nvSpPr>
          <p:cNvPr id="5" name="Titre 1">
            <a:extLst>
              <a:ext uri="{FF2B5EF4-FFF2-40B4-BE49-F238E27FC236}">
                <a16:creationId xmlns:a16="http://schemas.microsoft.com/office/drawing/2014/main" id="{1D80E648-B5C0-4C5C-9CA3-8BD7A3819AC0}"/>
              </a:ext>
            </a:extLst>
          </p:cNvPr>
          <p:cNvSpPr>
            <a:spLocks noGrp="1"/>
          </p:cNvSpPr>
          <p:nvPr>
            <p:ph type="title"/>
          </p:nvPr>
        </p:nvSpPr>
        <p:spPr>
          <a:xfrm>
            <a:off x="838200" y="365125"/>
            <a:ext cx="10515600" cy="1325563"/>
          </a:xfrm>
        </p:spPr>
        <p:txBody>
          <a:bodyPr/>
          <a:lstStyle/>
          <a:p>
            <a:r>
              <a:rPr lang="en-US" dirty="0">
                <a:solidFill>
                  <a:schemeClr val="accent1"/>
                </a:solidFill>
              </a:rPr>
              <a:t>3D space to 2D screen space</a:t>
            </a:r>
          </a:p>
        </p:txBody>
      </p:sp>
      <p:sp>
        <p:nvSpPr>
          <p:cNvPr id="9" name="Espace réservé du contenu 2">
            <a:extLst>
              <a:ext uri="{FF2B5EF4-FFF2-40B4-BE49-F238E27FC236}">
                <a16:creationId xmlns:a16="http://schemas.microsoft.com/office/drawing/2014/main" id="{EE2465FD-AC01-419C-964E-438823D21328}"/>
              </a:ext>
            </a:extLst>
          </p:cNvPr>
          <p:cNvSpPr txBox="1">
            <a:spLocks/>
          </p:cNvSpPr>
          <p:nvPr/>
        </p:nvSpPr>
        <p:spPr>
          <a:xfrm>
            <a:off x="2847172" y="2645324"/>
            <a:ext cx="6497656" cy="738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process of transforming 3D coordinates to 2D pixel is done by the </a:t>
            </a:r>
            <a:r>
              <a:rPr lang="en-US" sz="2400" dirty="0">
                <a:solidFill>
                  <a:schemeClr val="accent1"/>
                </a:solidFill>
                <a:latin typeface="+mj-lt"/>
              </a:rPr>
              <a:t>graphics pipeline</a:t>
            </a:r>
          </a:p>
        </p:txBody>
      </p:sp>
      <p:sp>
        <p:nvSpPr>
          <p:cNvPr id="11" name="Espace réservé du contenu 2">
            <a:extLst>
              <a:ext uri="{FF2B5EF4-FFF2-40B4-BE49-F238E27FC236}">
                <a16:creationId xmlns:a16="http://schemas.microsoft.com/office/drawing/2014/main" id="{B7564654-5BB8-417B-8137-423999C4B08F}"/>
              </a:ext>
            </a:extLst>
          </p:cNvPr>
          <p:cNvSpPr txBox="1">
            <a:spLocks/>
          </p:cNvSpPr>
          <p:nvPr/>
        </p:nvSpPr>
        <p:spPr>
          <a:xfrm>
            <a:off x="1693821" y="4338653"/>
            <a:ext cx="8804358" cy="738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solidFill>
                  <a:schemeClr val="tx1">
                    <a:lumMod val="65000"/>
                    <a:lumOff val="35000"/>
                  </a:schemeClr>
                </a:solidFill>
                <a:latin typeface="+mj-lt"/>
              </a:rPr>
              <a:t>First big part</a:t>
            </a:r>
            <a:r>
              <a:rPr lang="en-US" sz="2400" b="1" dirty="0">
                <a:solidFill>
                  <a:schemeClr val="tx1">
                    <a:lumMod val="65000"/>
                    <a:lumOff val="35000"/>
                  </a:schemeClr>
                </a:solidFill>
                <a:latin typeface="+mj-lt"/>
              </a:rPr>
              <a:t>: </a:t>
            </a:r>
            <a:r>
              <a:rPr lang="en-US" sz="2400" dirty="0">
                <a:solidFill>
                  <a:schemeClr val="tx1">
                    <a:lumMod val="65000"/>
                    <a:lumOff val="35000"/>
                  </a:schemeClr>
                </a:solidFill>
                <a:latin typeface="+mj-lt"/>
              </a:rPr>
              <a:t>transforms 3D coordinates into 2D coordinates</a:t>
            </a:r>
          </a:p>
        </p:txBody>
      </p:sp>
      <p:sp>
        <p:nvSpPr>
          <p:cNvPr id="13" name="Espace réservé du contenu 2">
            <a:extLst>
              <a:ext uri="{FF2B5EF4-FFF2-40B4-BE49-F238E27FC236}">
                <a16:creationId xmlns:a16="http://schemas.microsoft.com/office/drawing/2014/main" id="{079D8588-6858-400E-A333-6A9A6146F47B}"/>
              </a:ext>
            </a:extLst>
          </p:cNvPr>
          <p:cNvSpPr txBox="1">
            <a:spLocks/>
          </p:cNvSpPr>
          <p:nvPr/>
        </p:nvSpPr>
        <p:spPr>
          <a:xfrm>
            <a:off x="1531925" y="5064218"/>
            <a:ext cx="9128150" cy="738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solidFill>
                  <a:schemeClr val="tx1">
                    <a:lumMod val="65000"/>
                    <a:lumOff val="35000"/>
                  </a:schemeClr>
                </a:solidFill>
                <a:latin typeface="+mj-lt"/>
              </a:rPr>
              <a:t>Second big part</a:t>
            </a:r>
            <a:r>
              <a:rPr lang="en-US" sz="2400" dirty="0">
                <a:solidFill>
                  <a:schemeClr val="tx1">
                    <a:lumMod val="65000"/>
                    <a:lumOff val="35000"/>
                  </a:schemeClr>
                </a:solidFill>
                <a:latin typeface="+mj-lt"/>
              </a:rPr>
              <a:t>: transforms the 2D coordinates into actual colored pixels</a:t>
            </a:r>
          </a:p>
        </p:txBody>
      </p:sp>
      <p:pic>
        <p:nvPicPr>
          <p:cNvPr id="3" name="Image 2">
            <a:extLst>
              <a:ext uri="{FF2B5EF4-FFF2-40B4-BE49-F238E27FC236}">
                <a16:creationId xmlns:a16="http://schemas.microsoft.com/office/drawing/2014/main" id="{B8560751-C5B8-42F7-AD2B-1DFB0B1D9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254" y="2383158"/>
            <a:ext cx="1263024" cy="1263024"/>
          </a:xfrm>
          <a:prstGeom prst="rect">
            <a:avLst/>
          </a:prstGeom>
        </p:spPr>
      </p:pic>
    </p:spTree>
    <p:extLst>
      <p:ext uri="{BB962C8B-B14F-4D97-AF65-F5344CB8AC3E}">
        <p14:creationId xmlns:p14="http://schemas.microsoft.com/office/powerpoint/2010/main" val="30971265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80</a:t>
            </a:fld>
            <a:endParaRPr lang="fr-FR" dirty="0"/>
          </a:p>
        </p:txBody>
      </p:sp>
      <p:sp>
        <p:nvSpPr>
          <p:cNvPr id="3" name="Espace réservé du contenu 2">
            <a:extLst>
              <a:ext uri="{FF2B5EF4-FFF2-40B4-BE49-F238E27FC236}">
                <a16:creationId xmlns:a16="http://schemas.microsoft.com/office/drawing/2014/main" id="{F1CF82B8-DE80-438D-B552-436BC604E5DD}"/>
              </a:ext>
            </a:extLst>
          </p:cNvPr>
          <p:cNvSpPr txBox="1">
            <a:spLocks/>
          </p:cNvSpPr>
          <p:nvPr/>
        </p:nvSpPr>
        <p:spPr>
          <a:xfrm>
            <a:off x="838199" y="1200705"/>
            <a:ext cx="3843130" cy="400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Gator implementation (Cont.)</a:t>
            </a:r>
          </a:p>
        </p:txBody>
      </p:sp>
      <p:pic>
        <p:nvPicPr>
          <p:cNvPr id="5" name="Image 4">
            <a:extLst>
              <a:ext uri="{FF2B5EF4-FFF2-40B4-BE49-F238E27FC236}">
                <a16:creationId xmlns:a16="http://schemas.microsoft.com/office/drawing/2014/main" id="{6940EEF1-2F08-4618-A4A7-EC7D57F1E401}"/>
              </a:ext>
            </a:extLst>
          </p:cNvPr>
          <p:cNvPicPr>
            <a:picLocks noChangeAspect="1"/>
          </p:cNvPicPr>
          <p:nvPr/>
        </p:nvPicPr>
        <p:blipFill>
          <a:blip r:embed="rId3"/>
          <a:stretch>
            <a:fillRect/>
          </a:stretch>
        </p:blipFill>
        <p:spPr>
          <a:xfrm>
            <a:off x="1090612" y="1914939"/>
            <a:ext cx="10010775" cy="2590800"/>
          </a:xfrm>
          <a:prstGeom prst="rect">
            <a:avLst/>
          </a:prstGeom>
        </p:spPr>
      </p:pic>
      <p:sp>
        <p:nvSpPr>
          <p:cNvPr id="11" name="Espace réservé du contenu 2">
            <a:extLst>
              <a:ext uri="{FF2B5EF4-FFF2-40B4-BE49-F238E27FC236}">
                <a16:creationId xmlns:a16="http://schemas.microsoft.com/office/drawing/2014/main" id="{87D809E1-C884-411F-83FC-2E0DC01C414E}"/>
              </a:ext>
            </a:extLst>
          </p:cNvPr>
          <p:cNvSpPr txBox="1">
            <a:spLocks/>
          </p:cNvSpPr>
          <p:nvPr/>
        </p:nvSpPr>
        <p:spPr>
          <a:xfrm>
            <a:off x="1020415" y="4842322"/>
            <a:ext cx="10151168" cy="814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err="1">
                <a:solidFill>
                  <a:schemeClr val="tx1">
                    <a:lumMod val="65000"/>
                    <a:lumOff val="35000"/>
                  </a:schemeClr>
                </a:solidFill>
                <a:latin typeface="+mj-lt"/>
              </a:rPr>
              <a:t>homify</a:t>
            </a:r>
            <a:r>
              <a:rPr lang="en-US" sz="2400" dirty="0">
                <a:solidFill>
                  <a:schemeClr val="tx1">
                    <a:lumMod val="65000"/>
                    <a:lumOff val="35000"/>
                  </a:schemeClr>
                </a:solidFill>
                <a:latin typeface="+mj-lt"/>
              </a:rPr>
              <a:t>() allows us to go from </a:t>
            </a:r>
            <a:r>
              <a:rPr lang="en-US" sz="2400" dirty="0">
                <a:solidFill>
                  <a:srgbClr val="7030A0"/>
                </a:solidFill>
                <a:latin typeface="+mj-lt"/>
              </a:rPr>
              <a:t>cart3&lt;model&gt;.point </a:t>
            </a:r>
            <a:r>
              <a:rPr lang="en-US" sz="2400" dirty="0">
                <a:solidFill>
                  <a:schemeClr val="tx1">
                    <a:lumMod val="65000"/>
                    <a:lumOff val="35000"/>
                  </a:schemeClr>
                </a:solidFill>
                <a:latin typeface="+mj-lt"/>
              </a:rPr>
              <a:t>to</a:t>
            </a:r>
            <a:r>
              <a:rPr lang="en-US" sz="2400" dirty="0">
                <a:solidFill>
                  <a:srgbClr val="6A7E4D"/>
                </a:solidFill>
                <a:latin typeface="+mj-lt"/>
              </a:rPr>
              <a:t> </a:t>
            </a:r>
            <a:r>
              <a:rPr lang="en-US" sz="2400" dirty="0">
                <a:solidFill>
                  <a:srgbClr val="7030A0"/>
                </a:solidFill>
                <a:latin typeface="+mj-lt"/>
              </a:rPr>
              <a:t>hom3&lt;model&gt;.point </a:t>
            </a:r>
            <a:r>
              <a:rPr lang="en-US" sz="2400" dirty="0">
                <a:solidFill>
                  <a:schemeClr val="tx1">
                    <a:lumMod val="65000"/>
                    <a:lumOff val="35000"/>
                  </a:schemeClr>
                </a:solidFill>
                <a:latin typeface="+mj-lt"/>
              </a:rPr>
              <a:t>(w=1)</a:t>
            </a:r>
            <a:br>
              <a:rPr lang="en-US" sz="2400" dirty="0">
                <a:solidFill>
                  <a:srgbClr val="C00000"/>
                </a:solidFill>
                <a:latin typeface="+mj-lt"/>
              </a:rPr>
            </a:br>
            <a:r>
              <a:rPr lang="en-US" sz="2400" dirty="0">
                <a:solidFill>
                  <a:schemeClr val="tx1">
                    <a:lumMod val="65000"/>
                    <a:lumOff val="35000"/>
                  </a:schemeClr>
                </a:solidFill>
                <a:latin typeface="+mj-lt"/>
              </a:rPr>
              <a:t>or to go from </a:t>
            </a:r>
            <a:r>
              <a:rPr lang="en-US" sz="2400" dirty="0">
                <a:solidFill>
                  <a:srgbClr val="C00000"/>
                </a:solidFill>
                <a:latin typeface="+mj-lt"/>
              </a:rPr>
              <a:t>cart3&lt;model&gt;.direction</a:t>
            </a:r>
            <a:r>
              <a:rPr lang="en-US" sz="2400" dirty="0">
                <a:solidFill>
                  <a:schemeClr val="tx1">
                    <a:lumMod val="65000"/>
                    <a:lumOff val="35000"/>
                  </a:schemeClr>
                </a:solidFill>
                <a:latin typeface="+mj-lt"/>
              </a:rPr>
              <a:t> to </a:t>
            </a:r>
            <a:r>
              <a:rPr lang="en-US" sz="2400" dirty="0">
                <a:solidFill>
                  <a:srgbClr val="C00000"/>
                </a:solidFill>
                <a:latin typeface="+mj-lt"/>
              </a:rPr>
              <a:t>hom3&lt;model&gt;.direction</a:t>
            </a:r>
            <a:r>
              <a:rPr lang="en-US" sz="2400" dirty="0">
                <a:solidFill>
                  <a:schemeClr val="tx1">
                    <a:lumMod val="65000"/>
                    <a:lumOff val="35000"/>
                  </a:schemeClr>
                </a:solidFill>
                <a:latin typeface="+mj-lt"/>
              </a:rPr>
              <a:t> (w=0)</a:t>
            </a:r>
          </a:p>
        </p:txBody>
      </p:sp>
      <p:cxnSp>
        <p:nvCxnSpPr>
          <p:cNvPr id="12" name="Connecteur droit 11">
            <a:extLst>
              <a:ext uri="{FF2B5EF4-FFF2-40B4-BE49-F238E27FC236}">
                <a16:creationId xmlns:a16="http://schemas.microsoft.com/office/drawing/2014/main" id="{E5161E2B-2D90-4304-ADAB-023AB3D2E585}"/>
              </a:ext>
            </a:extLst>
          </p:cNvPr>
          <p:cNvCxnSpPr>
            <a:cxnSpLocks/>
          </p:cNvCxnSpPr>
          <p:nvPr/>
        </p:nvCxnSpPr>
        <p:spPr>
          <a:xfrm>
            <a:off x="6400796" y="3866322"/>
            <a:ext cx="1848682"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6B35ECEB-91A6-4716-9F59-A86B0413E70E}"/>
              </a:ext>
            </a:extLst>
          </p:cNvPr>
          <p:cNvCxnSpPr>
            <a:cxnSpLocks/>
          </p:cNvCxnSpPr>
          <p:nvPr/>
        </p:nvCxnSpPr>
        <p:spPr>
          <a:xfrm>
            <a:off x="7855222" y="4167809"/>
            <a:ext cx="190500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Espace réservé du contenu 2">
            <a:extLst>
              <a:ext uri="{FF2B5EF4-FFF2-40B4-BE49-F238E27FC236}">
                <a16:creationId xmlns:a16="http://schemas.microsoft.com/office/drawing/2014/main" id="{A028E713-3A36-4484-AAC6-58248063105A}"/>
              </a:ext>
            </a:extLst>
          </p:cNvPr>
          <p:cNvSpPr txBox="1">
            <a:spLocks/>
          </p:cNvSpPr>
          <p:nvPr/>
        </p:nvSpPr>
        <p:spPr>
          <a:xfrm>
            <a:off x="1020415" y="5817707"/>
            <a:ext cx="10151168" cy="5386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tx1">
                    <a:lumMod val="65000"/>
                    <a:lumOff val="35000"/>
                  </a:schemeClr>
                </a:solidFill>
                <a:latin typeface="+mj-lt"/>
              </a:rPr>
              <a:t>reduce() allows to map Homogeneous to Cartesian coordinates</a:t>
            </a:r>
          </a:p>
        </p:txBody>
      </p:sp>
      <p:pic>
        <p:nvPicPr>
          <p:cNvPr id="15" name="Image 14">
            <a:extLst>
              <a:ext uri="{FF2B5EF4-FFF2-40B4-BE49-F238E27FC236}">
                <a16:creationId xmlns:a16="http://schemas.microsoft.com/office/drawing/2014/main" id="{6F3269C8-3061-40FB-A288-48B03E1FA3EC}"/>
              </a:ext>
            </a:extLst>
          </p:cNvPr>
          <p:cNvPicPr>
            <a:picLocks noChangeAspect="1"/>
          </p:cNvPicPr>
          <p:nvPr/>
        </p:nvPicPr>
        <p:blipFill>
          <a:blip r:embed="rId4"/>
          <a:stretch>
            <a:fillRect/>
          </a:stretch>
        </p:blipFill>
        <p:spPr>
          <a:xfrm>
            <a:off x="7884836" y="455477"/>
            <a:ext cx="4105275" cy="1628775"/>
          </a:xfrm>
          <a:prstGeom prst="rect">
            <a:avLst/>
          </a:prstGeom>
        </p:spPr>
      </p:pic>
      <p:sp>
        <p:nvSpPr>
          <p:cNvPr id="17" name="Rectangle 16">
            <a:extLst>
              <a:ext uri="{FF2B5EF4-FFF2-40B4-BE49-F238E27FC236}">
                <a16:creationId xmlns:a16="http://schemas.microsoft.com/office/drawing/2014/main" id="{8B04F988-8A99-4F3D-9BB1-B26E9E34E4C7}"/>
              </a:ext>
            </a:extLst>
          </p:cNvPr>
          <p:cNvSpPr/>
          <p:nvPr/>
        </p:nvSpPr>
        <p:spPr>
          <a:xfrm>
            <a:off x="7828306" y="444587"/>
            <a:ext cx="4105275" cy="16396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225066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81</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Subtyping in Gator</a:t>
            </a:r>
          </a:p>
        </p:txBody>
      </p:sp>
      <p:sp>
        <p:nvSpPr>
          <p:cNvPr id="9" name="Espace réservé du contenu 2">
            <a:extLst>
              <a:ext uri="{FF2B5EF4-FFF2-40B4-BE49-F238E27FC236}">
                <a16:creationId xmlns:a16="http://schemas.microsoft.com/office/drawing/2014/main" id="{A8F89060-8800-4BFF-A10B-023299785F47}"/>
              </a:ext>
            </a:extLst>
          </p:cNvPr>
          <p:cNvSpPr txBox="1">
            <a:spLocks/>
          </p:cNvSpPr>
          <p:nvPr/>
        </p:nvSpPr>
        <p:spPr>
          <a:xfrm>
            <a:off x="2246465" y="2253680"/>
            <a:ext cx="7699070" cy="52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Object &amp; type declarations extend existing types</a:t>
            </a:r>
          </a:p>
        </p:txBody>
      </p:sp>
      <p:sp>
        <p:nvSpPr>
          <p:cNvPr id="3" name="Titre 1">
            <a:extLst>
              <a:ext uri="{FF2B5EF4-FFF2-40B4-BE49-F238E27FC236}">
                <a16:creationId xmlns:a16="http://schemas.microsoft.com/office/drawing/2014/main" id="{5CC95B91-25E3-4EDF-88A5-1513197C9629}"/>
              </a:ext>
            </a:extLst>
          </p:cNvPr>
          <p:cNvSpPr txBox="1">
            <a:spLocks/>
          </p:cNvSpPr>
          <p:nvPr/>
        </p:nvSpPr>
        <p:spPr>
          <a:xfrm>
            <a:off x="838200" y="5378243"/>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1"/>
                </a:solidFill>
              </a:rPr>
              <a:t>Example:</a:t>
            </a:r>
          </a:p>
        </p:txBody>
      </p:sp>
      <p:pic>
        <p:nvPicPr>
          <p:cNvPr id="7" name="Image 6">
            <a:extLst>
              <a:ext uri="{FF2B5EF4-FFF2-40B4-BE49-F238E27FC236}">
                <a16:creationId xmlns:a16="http://schemas.microsoft.com/office/drawing/2014/main" id="{84F2FD6E-409C-495E-A95B-1D44937AB5C1}"/>
              </a:ext>
            </a:extLst>
          </p:cNvPr>
          <p:cNvPicPr>
            <a:picLocks noChangeAspect="1"/>
          </p:cNvPicPr>
          <p:nvPr/>
        </p:nvPicPr>
        <p:blipFill>
          <a:blip r:embed="rId3"/>
          <a:stretch>
            <a:fillRect/>
          </a:stretch>
        </p:blipFill>
        <p:spPr>
          <a:xfrm>
            <a:off x="4819148" y="5224978"/>
            <a:ext cx="2553704" cy="833200"/>
          </a:xfrm>
          <a:prstGeom prst="rect">
            <a:avLst/>
          </a:prstGeom>
        </p:spPr>
      </p:pic>
      <p:sp>
        <p:nvSpPr>
          <p:cNvPr id="6" name="Espace réservé du contenu 2">
            <a:extLst>
              <a:ext uri="{FF2B5EF4-FFF2-40B4-BE49-F238E27FC236}">
                <a16:creationId xmlns:a16="http://schemas.microsoft.com/office/drawing/2014/main" id="{AB65424F-9F20-43BD-AF48-F3A8A7D583B3}"/>
              </a:ext>
            </a:extLst>
          </p:cNvPr>
          <p:cNvSpPr txBox="1">
            <a:spLocks/>
          </p:cNvSpPr>
          <p:nvPr/>
        </p:nvSpPr>
        <p:spPr>
          <a:xfrm>
            <a:off x="2246465" y="3173643"/>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All types must be given a supertype which can be a primitive type (</a:t>
            </a:r>
            <a:r>
              <a:rPr lang="en-US" sz="2400" b="1" dirty="0">
                <a:solidFill>
                  <a:schemeClr val="tx1">
                    <a:lumMod val="65000"/>
                    <a:lumOff val="35000"/>
                  </a:schemeClr>
                </a:solidFill>
                <a:latin typeface="+mj-lt"/>
              </a:rPr>
              <a:t>bool</a:t>
            </a:r>
            <a:r>
              <a:rPr lang="en-US" sz="2400" dirty="0">
                <a:solidFill>
                  <a:schemeClr val="tx1">
                    <a:lumMod val="65000"/>
                    <a:lumOff val="35000"/>
                  </a:schemeClr>
                </a:solidFill>
                <a:latin typeface="+mj-lt"/>
              </a:rPr>
              <a:t>, </a:t>
            </a:r>
            <a:r>
              <a:rPr lang="en-US" sz="2400" b="1" dirty="0">
                <a:solidFill>
                  <a:schemeClr val="tx1">
                    <a:lumMod val="65000"/>
                    <a:lumOff val="35000"/>
                  </a:schemeClr>
                </a:solidFill>
                <a:latin typeface="+mj-lt"/>
              </a:rPr>
              <a:t>int</a:t>
            </a:r>
            <a:r>
              <a:rPr lang="en-US" sz="2400" dirty="0">
                <a:solidFill>
                  <a:schemeClr val="tx1">
                    <a:lumMod val="65000"/>
                    <a:lumOff val="35000"/>
                  </a:schemeClr>
                </a:solidFill>
                <a:latin typeface="+mj-lt"/>
              </a:rPr>
              <a:t>, </a:t>
            </a:r>
            <a:r>
              <a:rPr lang="en-US" sz="2400" b="1" dirty="0">
                <a:solidFill>
                  <a:schemeClr val="tx1">
                    <a:lumMod val="65000"/>
                    <a:lumOff val="35000"/>
                  </a:schemeClr>
                </a:solidFill>
                <a:latin typeface="+mj-lt"/>
              </a:rPr>
              <a:t>float</a:t>
            </a:r>
            <a:r>
              <a:rPr lang="en-US" sz="2400" dirty="0">
                <a:solidFill>
                  <a:schemeClr val="tx1">
                    <a:lumMod val="65000"/>
                    <a:lumOff val="35000"/>
                  </a:schemeClr>
                </a:solidFill>
                <a:latin typeface="+mj-lt"/>
              </a:rPr>
              <a:t>, </a:t>
            </a:r>
            <a:r>
              <a:rPr lang="en-US" sz="2400" b="1" dirty="0">
                <a:solidFill>
                  <a:schemeClr val="tx1">
                    <a:lumMod val="65000"/>
                    <a:lumOff val="35000"/>
                  </a:schemeClr>
                </a:solidFill>
                <a:latin typeface="+mj-lt"/>
              </a:rPr>
              <a:t>string</a:t>
            </a:r>
            <a:r>
              <a:rPr lang="en-US" sz="2400" dirty="0">
                <a:solidFill>
                  <a:schemeClr val="tx1">
                    <a:lumMod val="65000"/>
                    <a:lumOff val="35000"/>
                  </a:schemeClr>
                </a:solidFill>
                <a:latin typeface="+mj-lt"/>
              </a:rPr>
              <a:t>, </a:t>
            </a:r>
            <a:r>
              <a:rPr lang="en-US" sz="2400" i="1" dirty="0">
                <a:solidFill>
                  <a:schemeClr val="tx1">
                    <a:lumMod val="65000"/>
                    <a:lumOff val="35000"/>
                  </a:schemeClr>
                </a:solidFill>
                <a:latin typeface="+mj-lt"/>
              </a:rPr>
              <a:t>array</a:t>
            </a:r>
            <a:r>
              <a:rPr lang="en-US" sz="2400" dirty="0">
                <a:solidFill>
                  <a:schemeClr val="tx1">
                    <a:lumMod val="65000"/>
                    <a:lumOff val="35000"/>
                  </a:schemeClr>
                </a:solidFill>
                <a:latin typeface="+mj-lt"/>
              </a:rPr>
              <a:t>) or a geometry type</a:t>
            </a:r>
          </a:p>
        </p:txBody>
      </p:sp>
      <p:sp>
        <p:nvSpPr>
          <p:cNvPr id="10" name="Titre 1">
            <a:extLst>
              <a:ext uri="{FF2B5EF4-FFF2-40B4-BE49-F238E27FC236}">
                <a16:creationId xmlns:a16="http://schemas.microsoft.com/office/drawing/2014/main" id="{B546BB0D-C2FC-4800-A2E2-ACD2DEE54E2A}"/>
              </a:ext>
            </a:extLst>
          </p:cNvPr>
          <p:cNvSpPr txBox="1">
            <a:spLocks/>
          </p:cNvSpPr>
          <p:nvPr/>
        </p:nvSpPr>
        <p:spPr>
          <a:xfrm>
            <a:off x="6520069" y="4342397"/>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rgbClr val="FF0000"/>
                </a:solidFill>
              </a:rPr>
              <a:t>Subtype of float</a:t>
            </a:r>
            <a:endParaRPr lang="en-US" sz="2400" dirty="0">
              <a:solidFill>
                <a:srgbClr val="FF0000"/>
              </a:solidFill>
            </a:endParaRPr>
          </a:p>
        </p:txBody>
      </p:sp>
      <p:cxnSp>
        <p:nvCxnSpPr>
          <p:cNvPr id="11" name="Connecteur droit avec flèche 10">
            <a:extLst>
              <a:ext uri="{FF2B5EF4-FFF2-40B4-BE49-F238E27FC236}">
                <a16:creationId xmlns:a16="http://schemas.microsoft.com/office/drawing/2014/main" id="{DA6FDEA8-31A3-4880-948C-849C11273325}"/>
              </a:ext>
            </a:extLst>
          </p:cNvPr>
          <p:cNvCxnSpPr>
            <a:cxnSpLocks/>
          </p:cNvCxnSpPr>
          <p:nvPr/>
        </p:nvCxnSpPr>
        <p:spPr>
          <a:xfrm flipH="1">
            <a:off x="5842120" y="4657460"/>
            <a:ext cx="677949" cy="5324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itre 1">
            <a:extLst>
              <a:ext uri="{FF2B5EF4-FFF2-40B4-BE49-F238E27FC236}">
                <a16:creationId xmlns:a16="http://schemas.microsoft.com/office/drawing/2014/main" id="{0CF20EAE-5B15-45A1-997E-62037A9ACED1}"/>
              </a:ext>
            </a:extLst>
          </p:cNvPr>
          <p:cNvSpPr txBox="1">
            <a:spLocks/>
          </p:cNvSpPr>
          <p:nvPr/>
        </p:nvSpPr>
        <p:spPr>
          <a:xfrm>
            <a:off x="7077005" y="6030760"/>
            <a:ext cx="1984341" cy="526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rgbClr val="00B050"/>
                </a:solidFill>
              </a:rPr>
              <a:t>Subtype of angle</a:t>
            </a:r>
            <a:endParaRPr lang="en-US" sz="2400" dirty="0">
              <a:solidFill>
                <a:srgbClr val="00B050"/>
              </a:solidFill>
            </a:endParaRPr>
          </a:p>
        </p:txBody>
      </p:sp>
      <p:cxnSp>
        <p:nvCxnSpPr>
          <p:cNvPr id="15" name="Connecteur droit avec flèche 14">
            <a:extLst>
              <a:ext uri="{FF2B5EF4-FFF2-40B4-BE49-F238E27FC236}">
                <a16:creationId xmlns:a16="http://schemas.microsoft.com/office/drawing/2014/main" id="{47B4BF4E-7CB8-48EE-9714-D6C6F24F58B2}"/>
              </a:ext>
            </a:extLst>
          </p:cNvPr>
          <p:cNvCxnSpPr>
            <a:cxnSpLocks/>
          </p:cNvCxnSpPr>
          <p:nvPr/>
        </p:nvCxnSpPr>
        <p:spPr>
          <a:xfrm flipH="1" flipV="1">
            <a:off x="6181095" y="6157571"/>
            <a:ext cx="776296" cy="13652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3FC59476-65E8-48EF-9E50-DC2EF4A5B76E}"/>
              </a:ext>
            </a:extLst>
          </p:cNvPr>
          <p:cNvCxnSpPr>
            <a:cxnSpLocks/>
          </p:cNvCxnSpPr>
          <p:nvPr/>
        </p:nvCxnSpPr>
        <p:spPr>
          <a:xfrm>
            <a:off x="5467848" y="5748134"/>
            <a:ext cx="628152"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DD03D8BC-441A-410C-AC41-221BEC7192D5}"/>
              </a:ext>
            </a:extLst>
          </p:cNvPr>
          <p:cNvCxnSpPr>
            <a:cxnSpLocks/>
          </p:cNvCxnSpPr>
          <p:nvPr/>
        </p:nvCxnSpPr>
        <p:spPr>
          <a:xfrm flipH="1">
            <a:off x="5546035" y="6030760"/>
            <a:ext cx="607617"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0589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82</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Conclusion</a:t>
            </a:r>
          </a:p>
        </p:txBody>
      </p:sp>
      <p:sp>
        <p:nvSpPr>
          <p:cNvPr id="2" name="Espace réservé du contenu 2">
            <a:extLst>
              <a:ext uri="{FF2B5EF4-FFF2-40B4-BE49-F238E27FC236}">
                <a16:creationId xmlns:a16="http://schemas.microsoft.com/office/drawing/2014/main" id="{695E563B-C66A-4CB3-AA1A-81463D109A49}"/>
              </a:ext>
            </a:extLst>
          </p:cNvPr>
          <p:cNvSpPr txBox="1">
            <a:spLocks/>
          </p:cNvSpPr>
          <p:nvPr/>
        </p:nvSpPr>
        <p:spPr>
          <a:xfrm>
            <a:off x="1429686" y="1941913"/>
            <a:ext cx="10087996" cy="777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Gator type system avoids statically incorrect </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coordinate system transformation codes</a:t>
            </a:r>
          </a:p>
        </p:txBody>
      </p:sp>
      <p:sp>
        <p:nvSpPr>
          <p:cNvPr id="3" name="Espace réservé du contenu 2">
            <a:extLst>
              <a:ext uri="{FF2B5EF4-FFF2-40B4-BE49-F238E27FC236}">
                <a16:creationId xmlns:a16="http://schemas.microsoft.com/office/drawing/2014/main" id="{08B23742-31C5-4A59-95D4-288E82789B06}"/>
              </a:ext>
            </a:extLst>
          </p:cNvPr>
          <p:cNvSpPr txBox="1">
            <a:spLocks/>
          </p:cNvSpPr>
          <p:nvPr/>
        </p:nvSpPr>
        <p:spPr>
          <a:xfrm>
            <a:off x="1429686" y="3314240"/>
            <a:ext cx="10087996" cy="777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We can thus automatically generate a correct</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rPr>
              <a:t>transformation code by construction</a:t>
            </a:r>
          </a:p>
        </p:txBody>
      </p:sp>
      <p:sp>
        <p:nvSpPr>
          <p:cNvPr id="9" name="Espace réservé du contenu 2">
            <a:extLst>
              <a:ext uri="{FF2B5EF4-FFF2-40B4-BE49-F238E27FC236}">
                <a16:creationId xmlns:a16="http://schemas.microsoft.com/office/drawing/2014/main" id="{67F87E55-5FD2-4313-8052-A895207DF63B}"/>
              </a:ext>
            </a:extLst>
          </p:cNvPr>
          <p:cNvSpPr txBox="1">
            <a:spLocks/>
          </p:cNvSpPr>
          <p:nvPr/>
        </p:nvSpPr>
        <p:spPr>
          <a:xfrm>
            <a:off x="1429686" y="4217609"/>
            <a:ext cx="10087996" cy="777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sym typeface="Wingdings" panose="05000000000000000000" pitchFamily="2" charset="2"/>
              </a:rPr>
              <a:t></a:t>
            </a:r>
            <a:r>
              <a:rPr lang="en-US" sz="2400" dirty="0">
                <a:solidFill>
                  <a:schemeClr val="tx1">
                    <a:lumMod val="65000"/>
                    <a:lumOff val="35000"/>
                  </a:schemeClr>
                </a:solidFill>
                <a:latin typeface="+mj-lt"/>
              </a:rPr>
              <a:t> Programmers do not write vector-matrix multiplication calculations</a:t>
            </a:r>
            <a:br>
              <a:rPr lang="en-US" sz="2400" dirty="0">
                <a:solidFill>
                  <a:schemeClr val="tx1">
                    <a:lumMod val="65000"/>
                    <a:lumOff val="35000"/>
                  </a:schemeClr>
                </a:solidFill>
                <a:latin typeface="+mj-lt"/>
              </a:rPr>
            </a:br>
            <a:r>
              <a:rPr lang="en-US" sz="2400" dirty="0">
                <a:solidFill>
                  <a:schemeClr val="tx1">
                    <a:lumMod val="65000"/>
                    <a:lumOff val="35000"/>
                  </a:schemeClr>
                </a:solidFill>
                <a:latin typeface="+mj-lt"/>
                <a:sym typeface="Wingdings" panose="05000000000000000000" pitchFamily="2" charset="2"/>
              </a:rPr>
              <a:t> Let the compiler find the right transformations</a:t>
            </a:r>
            <a:endParaRPr lang="en-US" sz="2400" dirty="0">
              <a:solidFill>
                <a:schemeClr val="tx1">
                  <a:lumMod val="65000"/>
                  <a:lumOff val="35000"/>
                </a:schemeClr>
              </a:solidFill>
              <a:latin typeface="+mj-lt"/>
            </a:endParaRPr>
          </a:p>
        </p:txBody>
      </p:sp>
      <p:sp>
        <p:nvSpPr>
          <p:cNvPr id="11" name="Espace réservé du contenu 2">
            <a:extLst>
              <a:ext uri="{FF2B5EF4-FFF2-40B4-BE49-F238E27FC236}">
                <a16:creationId xmlns:a16="http://schemas.microsoft.com/office/drawing/2014/main" id="{F592313E-B455-4552-AA91-25339448DA7E}"/>
              </a:ext>
            </a:extLst>
          </p:cNvPr>
          <p:cNvSpPr txBox="1">
            <a:spLocks/>
          </p:cNvSpPr>
          <p:nvPr/>
        </p:nvSpPr>
        <p:spPr>
          <a:xfrm>
            <a:off x="1429686" y="5578595"/>
            <a:ext cx="10087996" cy="516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Gator helps to limit the number of geometry bugs</a:t>
            </a:r>
          </a:p>
        </p:txBody>
      </p:sp>
      <p:pic>
        <p:nvPicPr>
          <p:cNvPr id="7" name="Image 6">
            <a:extLst>
              <a:ext uri="{FF2B5EF4-FFF2-40B4-BE49-F238E27FC236}">
                <a16:creationId xmlns:a16="http://schemas.microsoft.com/office/drawing/2014/main" id="{C98E78B9-19D0-46AF-99D6-B2E16520F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686" y="2816411"/>
            <a:ext cx="1401198" cy="1401198"/>
          </a:xfrm>
          <a:prstGeom prst="rect">
            <a:avLst/>
          </a:prstGeom>
        </p:spPr>
      </p:pic>
      <p:pic>
        <p:nvPicPr>
          <p:cNvPr id="10" name="Image 9">
            <a:extLst>
              <a:ext uri="{FF2B5EF4-FFF2-40B4-BE49-F238E27FC236}">
                <a16:creationId xmlns:a16="http://schemas.microsoft.com/office/drawing/2014/main" id="{CF2E76F4-2CA3-4892-9549-843D1CC65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0208" y="5200418"/>
            <a:ext cx="1080154" cy="1080154"/>
          </a:xfrm>
          <a:prstGeom prst="rect">
            <a:avLst/>
          </a:prstGeom>
        </p:spPr>
      </p:pic>
      <p:grpSp>
        <p:nvGrpSpPr>
          <p:cNvPr id="16" name="Groupe 15">
            <a:extLst>
              <a:ext uri="{FF2B5EF4-FFF2-40B4-BE49-F238E27FC236}">
                <a16:creationId xmlns:a16="http://schemas.microsoft.com/office/drawing/2014/main" id="{264DB273-B99E-466D-82E7-E0C374419053}"/>
              </a:ext>
            </a:extLst>
          </p:cNvPr>
          <p:cNvGrpSpPr/>
          <p:nvPr/>
        </p:nvGrpSpPr>
        <p:grpSpPr>
          <a:xfrm>
            <a:off x="1694098" y="1811693"/>
            <a:ext cx="1136786" cy="966497"/>
            <a:chOff x="1316414" y="1811693"/>
            <a:chExt cx="1136786" cy="966497"/>
          </a:xfrm>
        </p:grpSpPr>
        <p:pic>
          <p:nvPicPr>
            <p:cNvPr id="13" name="Image 12">
              <a:extLst>
                <a:ext uri="{FF2B5EF4-FFF2-40B4-BE49-F238E27FC236}">
                  <a16:creationId xmlns:a16="http://schemas.microsoft.com/office/drawing/2014/main" id="{14000ABA-9A3E-425F-B710-3F5DBCB148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414" y="1811693"/>
              <a:ext cx="872374" cy="872374"/>
            </a:xfrm>
            <a:prstGeom prst="rect">
              <a:avLst/>
            </a:prstGeom>
          </p:spPr>
        </p:pic>
        <p:pic>
          <p:nvPicPr>
            <p:cNvPr id="15" name="Graphique 14" descr="Badge Tick1">
              <a:extLst>
                <a:ext uri="{FF2B5EF4-FFF2-40B4-BE49-F238E27FC236}">
                  <a16:creationId xmlns:a16="http://schemas.microsoft.com/office/drawing/2014/main" id="{7236D7B8-2B86-4EF7-950D-D6498AE0F4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20388" y="2245378"/>
              <a:ext cx="532812" cy="532812"/>
            </a:xfrm>
            <a:prstGeom prst="rect">
              <a:avLst/>
            </a:prstGeom>
          </p:spPr>
        </p:pic>
      </p:grpSp>
    </p:spTree>
    <p:extLst>
      <p:ext uri="{BB962C8B-B14F-4D97-AF65-F5344CB8AC3E}">
        <p14:creationId xmlns:p14="http://schemas.microsoft.com/office/powerpoint/2010/main" val="34741020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83</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Limitations</a:t>
            </a:r>
          </a:p>
        </p:txBody>
      </p:sp>
      <p:sp>
        <p:nvSpPr>
          <p:cNvPr id="2" name="Espace réservé du contenu 2">
            <a:extLst>
              <a:ext uri="{FF2B5EF4-FFF2-40B4-BE49-F238E27FC236}">
                <a16:creationId xmlns:a16="http://schemas.microsoft.com/office/drawing/2014/main" id="{D67C236C-2088-4E4E-A543-45AB8FC65BAF}"/>
              </a:ext>
            </a:extLst>
          </p:cNvPr>
          <p:cNvSpPr txBox="1">
            <a:spLocks/>
          </p:cNvSpPr>
          <p:nvPr/>
        </p:nvSpPr>
        <p:spPr>
          <a:xfrm>
            <a:off x="2246465" y="2526227"/>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created abstraction remains low level</a:t>
            </a:r>
          </a:p>
        </p:txBody>
      </p:sp>
      <p:sp>
        <p:nvSpPr>
          <p:cNvPr id="3" name="Espace réservé du contenu 2">
            <a:extLst>
              <a:ext uri="{FF2B5EF4-FFF2-40B4-BE49-F238E27FC236}">
                <a16:creationId xmlns:a16="http://schemas.microsoft.com/office/drawing/2014/main" id="{4E94FE35-9622-4158-96D4-45DD682893BA}"/>
              </a:ext>
            </a:extLst>
          </p:cNvPr>
          <p:cNvSpPr txBox="1">
            <a:spLocks/>
          </p:cNvSpPr>
          <p:nvPr/>
        </p:nvSpPr>
        <p:spPr>
          <a:xfrm>
            <a:off x="3485765" y="3798010"/>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It’s only based on coordinate system transformations </a:t>
            </a:r>
          </a:p>
        </p:txBody>
      </p:sp>
      <p:sp>
        <p:nvSpPr>
          <p:cNvPr id="8" name="Espace réservé du contenu 2">
            <a:extLst>
              <a:ext uri="{FF2B5EF4-FFF2-40B4-BE49-F238E27FC236}">
                <a16:creationId xmlns:a16="http://schemas.microsoft.com/office/drawing/2014/main" id="{20852607-2CCD-4885-8C0A-A679918A3FAD}"/>
              </a:ext>
            </a:extLst>
          </p:cNvPr>
          <p:cNvSpPr txBox="1">
            <a:spLocks/>
          </p:cNvSpPr>
          <p:nvPr/>
        </p:nvSpPr>
        <p:spPr>
          <a:xfrm>
            <a:off x="2283130" y="5069794"/>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syntax is a bit complicated</a:t>
            </a:r>
          </a:p>
        </p:txBody>
      </p:sp>
      <p:pic>
        <p:nvPicPr>
          <p:cNvPr id="9" name="Image 8">
            <a:extLst>
              <a:ext uri="{FF2B5EF4-FFF2-40B4-BE49-F238E27FC236}">
                <a16:creationId xmlns:a16="http://schemas.microsoft.com/office/drawing/2014/main" id="{B76E2568-5665-4666-8FD2-EF9626399AA6}"/>
              </a:ext>
            </a:extLst>
          </p:cNvPr>
          <p:cNvPicPr>
            <a:picLocks noChangeAspect="1"/>
          </p:cNvPicPr>
          <p:nvPr/>
        </p:nvPicPr>
        <p:blipFill>
          <a:blip r:embed="rId3"/>
          <a:stretch>
            <a:fillRect/>
          </a:stretch>
        </p:blipFill>
        <p:spPr>
          <a:xfrm>
            <a:off x="1949046" y="2342558"/>
            <a:ext cx="927712" cy="927712"/>
          </a:xfrm>
          <a:prstGeom prst="rect">
            <a:avLst/>
          </a:prstGeom>
        </p:spPr>
      </p:pic>
      <p:pic>
        <p:nvPicPr>
          <p:cNvPr id="11" name="Image 10">
            <a:extLst>
              <a:ext uri="{FF2B5EF4-FFF2-40B4-BE49-F238E27FC236}">
                <a16:creationId xmlns:a16="http://schemas.microsoft.com/office/drawing/2014/main" id="{78F7430C-109E-41A7-90C1-E836203F1B71}"/>
              </a:ext>
            </a:extLst>
          </p:cNvPr>
          <p:cNvPicPr>
            <a:picLocks noChangeAspect="1"/>
          </p:cNvPicPr>
          <p:nvPr/>
        </p:nvPicPr>
        <p:blipFill>
          <a:blip r:embed="rId4"/>
          <a:stretch>
            <a:fillRect/>
          </a:stretch>
        </p:blipFill>
        <p:spPr>
          <a:xfrm>
            <a:off x="4465982" y="5684294"/>
            <a:ext cx="3418950" cy="735498"/>
          </a:xfrm>
          <a:prstGeom prst="rect">
            <a:avLst/>
          </a:prstGeom>
        </p:spPr>
      </p:pic>
      <p:pic>
        <p:nvPicPr>
          <p:cNvPr id="14" name="Image 13">
            <a:extLst>
              <a:ext uri="{FF2B5EF4-FFF2-40B4-BE49-F238E27FC236}">
                <a16:creationId xmlns:a16="http://schemas.microsoft.com/office/drawing/2014/main" id="{7F8FD440-A263-41B8-820F-EC7C780946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2771" y="3573388"/>
            <a:ext cx="900262" cy="900262"/>
          </a:xfrm>
          <a:prstGeom prst="rect">
            <a:avLst/>
          </a:prstGeom>
        </p:spPr>
      </p:pic>
    </p:spTree>
    <p:extLst>
      <p:ext uri="{BB962C8B-B14F-4D97-AF65-F5344CB8AC3E}">
        <p14:creationId xmlns:p14="http://schemas.microsoft.com/office/powerpoint/2010/main" val="9224920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84</a:t>
            </a:fld>
            <a:endParaRPr lang="fr-FR" dirty="0"/>
          </a:p>
        </p:txBody>
      </p:sp>
      <p:sp>
        <p:nvSpPr>
          <p:cNvPr id="5" name="Titre 1">
            <a:extLst>
              <a:ext uri="{FF2B5EF4-FFF2-40B4-BE49-F238E27FC236}">
                <a16:creationId xmlns:a16="http://schemas.microsoft.com/office/drawing/2014/main" id="{444113DC-9BE5-4CA8-912C-994A92A42EDE}"/>
              </a:ext>
            </a:extLst>
          </p:cNvPr>
          <p:cNvSpPr>
            <a:spLocks noGrp="1"/>
          </p:cNvSpPr>
          <p:nvPr>
            <p:ph type="title"/>
          </p:nvPr>
        </p:nvSpPr>
        <p:spPr>
          <a:xfrm>
            <a:off x="838200" y="365125"/>
            <a:ext cx="10515600" cy="1325563"/>
          </a:xfrm>
        </p:spPr>
        <p:txBody>
          <a:bodyPr/>
          <a:lstStyle/>
          <a:p>
            <a:r>
              <a:rPr lang="en-US" dirty="0">
                <a:solidFill>
                  <a:schemeClr val="accent1"/>
                </a:solidFill>
              </a:rPr>
              <a:t>Inspiration</a:t>
            </a:r>
          </a:p>
        </p:txBody>
      </p:sp>
      <p:sp>
        <p:nvSpPr>
          <p:cNvPr id="2" name="Espace réservé du contenu 2">
            <a:extLst>
              <a:ext uri="{FF2B5EF4-FFF2-40B4-BE49-F238E27FC236}">
                <a16:creationId xmlns:a16="http://schemas.microsoft.com/office/drawing/2014/main" id="{D67C236C-2088-4E4E-A543-45AB8FC65BAF}"/>
              </a:ext>
            </a:extLst>
          </p:cNvPr>
          <p:cNvSpPr txBox="1">
            <a:spLocks/>
          </p:cNvSpPr>
          <p:nvPr/>
        </p:nvSpPr>
        <p:spPr>
          <a:xfrm>
            <a:off x="2246464" y="2268180"/>
            <a:ext cx="7699070" cy="52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The notion of surface language</a:t>
            </a:r>
          </a:p>
        </p:txBody>
      </p:sp>
      <p:pic>
        <p:nvPicPr>
          <p:cNvPr id="3" name="Image 2">
            <a:extLst>
              <a:ext uri="{FF2B5EF4-FFF2-40B4-BE49-F238E27FC236}">
                <a16:creationId xmlns:a16="http://schemas.microsoft.com/office/drawing/2014/main" id="{57A50427-E911-45C1-BB13-23E57CEFA5FC}"/>
              </a:ext>
            </a:extLst>
          </p:cNvPr>
          <p:cNvPicPr>
            <a:picLocks noChangeAspect="1"/>
          </p:cNvPicPr>
          <p:nvPr/>
        </p:nvPicPr>
        <p:blipFill>
          <a:blip r:embed="rId3"/>
          <a:stretch>
            <a:fillRect/>
          </a:stretch>
        </p:blipFill>
        <p:spPr>
          <a:xfrm>
            <a:off x="4157143" y="5603166"/>
            <a:ext cx="3877711" cy="524424"/>
          </a:xfrm>
          <a:prstGeom prst="rect">
            <a:avLst/>
          </a:prstGeom>
        </p:spPr>
      </p:pic>
      <p:sp>
        <p:nvSpPr>
          <p:cNvPr id="8" name="Espace réservé du contenu 2">
            <a:extLst>
              <a:ext uri="{FF2B5EF4-FFF2-40B4-BE49-F238E27FC236}">
                <a16:creationId xmlns:a16="http://schemas.microsoft.com/office/drawing/2014/main" id="{99A0C6EE-AD5F-4138-8317-691AC2C3AE50}"/>
              </a:ext>
            </a:extLst>
          </p:cNvPr>
          <p:cNvSpPr txBox="1">
            <a:spLocks/>
          </p:cNvSpPr>
          <p:nvPr/>
        </p:nvSpPr>
        <p:spPr>
          <a:xfrm>
            <a:off x="2246464" y="4924506"/>
            <a:ext cx="7699070" cy="833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A little less complicated syntax</a:t>
            </a:r>
          </a:p>
        </p:txBody>
      </p:sp>
      <p:sp>
        <p:nvSpPr>
          <p:cNvPr id="10" name="Espace réservé du contenu 2">
            <a:extLst>
              <a:ext uri="{FF2B5EF4-FFF2-40B4-BE49-F238E27FC236}">
                <a16:creationId xmlns:a16="http://schemas.microsoft.com/office/drawing/2014/main" id="{67788F0A-61B5-4161-A5DE-DF3D9BB58F42}"/>
              </a:ext>
            </a:extLst>
          </p:cNvPr>
          <p:cNvSpPr txBox="1">
            <a:spLocks/>
          </p:cNvSpPr>
          <p:nvPr/>
        </p:nvSpPr>
        <p:spPr>
          <a:xfrm>
            <a:off x="2246464" y="3380938"/>
            <a:ext cx="7699070" cy="52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solidFill>
                  <a:schemeClr val="tx1">
                    <a:lumMod val="65000"/>
                    <a:lumOff val="35000"/>
                  </a:schemeClr>
                </a:solidFill>
                <a:latin typeface="+mj-lt"/>
              </a:rPr>
              <a:t>New types based on primitives</a:t>
            </a:r>
          </a:p>
        </p:txBody>
      </p:sp>
      <p:pic>
        <p:nvPicPr>
          <p:cNvPr id="12" name="Image 11">
            <a:extLst>
              <a:ext uri="{FF2B5EF4-FFF2-40B4-BE49-F238E27FC236}">
                <a16:creationId xmlns:a16="http://schemas.microsoft.com/office/drawing/2014/main" id="{676EF3DA-0313-4D33-861A-DBFEF51CD1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9946" y="2032971"/>
            <a:ext cx="944263" cy="944263"/>
          </a:xfrm>
          <a:prstGeom prst="rect">
            <a:avLst/>
          </a:prstGeom>
        </p:spPr>
      </p:pic>
      <p:sp>
        <p:nvSpPr>
          <p:cNvPr id="14" name="Espace réservé du contenu 2">
            <a:extLst>
              <a:ext uri="{FF2B5EF4-FFF2-40B4-BE49-F238E27FC236}">
                <a16:creationId xmlns:a16="http://schemas.microsoft.com/office/drawing/2014/main" id="{A46CFC63-F0F3-4829-8324-44F5492E6DD1}"/>
              </a:ext>
            </a:extLst>
          </p:cNvPr>
          <p:cNvSpPr txBox="1">
            <a:spLocks/>
          </p:cNvSpPr>
          <p:nvPr/>
        </p:nvSpPr>
        <p:spPr>
          <a:xfrm>
            <a:off x="3034967" y="4012943"/>
            <a:ext cx="7699070" cy="52442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tx1">
                    <a:lumMod val="65000"/>
                    <a:lumOff val="35000"/>
                  </a:schemeClr>
                </a:solidFill>
                <a:latin typeface="+mj-lt"/>
              </a:rPr>
              <a:t>color, light, texture, normal, (position)</a:t>
            </a:r>
          </a:p>
        </p:txBody>
      </p:sp>
      <p:pic>
        <p:nvPicPr>
          <p:cNvPr id="15" name="Image 14">
            <a:extLst>
              <a:ext uri="{FF2B5EF4-FFF2-40B4-BE49-F238E27FC236}">
                <a16:creationId xmlns:a16="http://schemas.microsoft.com/office/drawing/2014/main" id="{F1EE4082-C08E-4391-950A-0D4FD9EE869A}"/>
              </a:ext>
            </a:extLst>
          </p:cNvPr>
          <p:cNvPicPr>
            <a:picLocks noChangeAspect="1"/>
          </p:cNvPicPr>
          <p:nvPr/>
        </p:nvPicPr>
        <p:blipFill>
          <a:blip r:embed="rId5"/>
          <a:stretch>
            <a:fillRect/>
          </a:stretch>
        </p:blipFill>
        <p:spPr>
          <a:xfrm>
            <a:off x="2591533" y="3514582"/>
            <a:ext cx="1221088" cy="889142"/>
          </a:xfrm>
          <a:prstGeom prst="rect">
            <a:avLst/>
          </a:prstGeom>
        </p:spPr>
      </p:pic>
    </p:spTree>
    <p:extLst>
      <p:ext uri="{BB962C8B-B14F-4D97-AF65-F5344CB8AC3E}">
        <p14:creationId xmlns:p14="http://schemas.microsoft.com/office/powerpoint/2010/main" val="3505108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Work incoming</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85</a:t>
            </a:fld>
            <a:endParaRPr lang="fr-FR"/>
          </a:p>
        </p:txBody>
      </p:sp>
      <p:sp>
        <p:nvSpPr>
          <p:cNvPr id="13" name="Espace réservé du contenu 2">
            <a:extLst>
              <a:ext uri="{FF2B5EF4-FFF2-40B4-BE49-F238E27FC236}">
                <a16:creationId xmlns:a16="http://schemas.microsoft.com/office/drawing/2014/main" id="{1761A191-46BE-4189-B124-23FA10410341}"/>
              </a:ext>
            </a:extLst>
          </p:cNvPr>
          <p:cNvSpPr txBox="1">
            <a:spLocks/>
          </p:cNvSpPr>
          <p:nvPr/>
        </p:nvSpPr>
        <p:spPr>
          <a:xfrm>
            <a:off x="3897849" y="5548347"/>
            <a:ext cx="3924298"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1">
                    <a:lumMod val="65000"/>
                    <a:lumOff val="35000"/>
                  </a:schemeClr>
                </a:solidFill>
                <a:latin typeface="+mj-lt"/>
              </a:rPr>
              <a:t>Begin to work with </a:t>
            </a:r>
            <a:r>
              <a:rPr lang="en-US" sz="2400" dirty="0" err="1">
                <a:solidFill>
                  <a:schemeClr val="tx1">
                    <a:lumMod val="65000"/>
                    <a:lumOff val="35000"/>
                  </a:schemeClr>
                </a:solidFill>
                <a:latin typeface="+mj-lt"/>
              </a:rPr>
              <a:t>Rendery</a:t>
            </a:r>
            <a:endParaRPr lang="en-US" sz="2400" dirty="0">
              <a:solidFill>
                <a:schemeClr val="tx1">
                  <a:lumMod val="65000"/>
                  <a:lumOff val="35000"/>
                </a:schemeClr>
              </a:solidFill>
              <a:latin typeface="+mj-lt"/>
            </a:endParaRPr>
          </a:p>
        </p:txBody>
      </p:sp>
      <p:sp>
        <p:nvSpPr>
          <p:cNvPr id="17" name="Espace réservé du contenu 2">
            <a:extLst>
              <a:ext uri="{FF2B5EF4-FFF2-40B4-BE49-F238E27FC236}">
                <a16:creationId xmlns:a16="http://schemas.microsoft.com/office/drawing/2014/main" id="{ECDDF823-C45A-4785-9888-DDF13C8FA334}"/>
              </a:ext>
            </a:extLst>
          </p:cNvPr>
          <p:cNvSpPr txBox="1">
            <a:spLocks/>
          </p:cNvSpPr>
          <p:nvPr/>
        </p:nvSpPr>
        <p:spPr>
          <a:xfrm>
            <a:off x="3870137" y="4593063"/>
            <a:ext cx="6501449"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(To document more about other shader languages)</a:t>
            </a:r>
          </a:p>
        </p:txBody>
      </p:sp>
      <p:pic>
        <p:nvPicPr>
          <p:cNvPr id="7" name="Image 6" descr="Une image contenant conteneur, table, assis, boîte&#10;&#10;Description générée automatiquement">
            <a:extLst>
              <a:ext uri="{FF2B5EF4-FFF2-40B4-BE49-F238E27FC236}">
                <a16:creationId xmlns:a16="http://schemas.microsoft.com/office/drawing/2014/main" id="{3FA3D6D4-8087-4C8A-8DCE-12E679DC6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084" y="5374498"/>
            <a:ext cx="938324" cy="864580"/>
          </a:xfrm>
          <a:prstGeom prst="rect">
            <a:avLst/>
          </a:prstGeom>
        </p:spPr>
      </p:pic>
      <p:sp>
        <p:nvSpPr>
          <p:cNvPr id="8" name="Espace réservé du contenu 2">
            <a:extLst>
              <a:ext uri="{FF2B5EF4-FFF2-40B4-BE49-F238E27FC236}">
                <a16:creationId xmlns:a16="http://schemas.microsoft.com/office/drawing/2014/main" id="{AB56FA63-AE52-40C7-BD18-B8664F61611B}"/>
              </a:ext>
            </a:extLst>
          </p:cNvPr>
          <p:cNvSpPr txBox="1">
            <a:spLocks/>
          </p:cNvSpPr>
          <p:nvPr/>
        </p:nvSpPr>
        <p:spPr>
          <a:xfrm>
            <a:off x="3870136" y="2255201"/>
            <a:ext cx="6846683"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Learn more about DSL &amp; the creation of abstract types </a:t>
            </a:r>
          </a:p>
        </p:txBody>
      </p:sp>
      <p:pic>
        <p:nvPicPr>
          <p:cNvPr id="10" name="Graphique 9" descr="Toque d'étudiant">
            <a:extLst>
              <a:ext uri="{FF2B5EF4-FFF2-40B4-BE49-F238E27FC236}">
                <a16:creationId xmlns:a16="http://schemas.microsoft.com/office/drawing/2014/main" id="{E9E10592-EBC4-4D9D-B3BC-98199B0BA3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7189" y="1937779"/>
            <a:ext cx="886688" cy="995338"/>
          </a:xfrm>
          <a:prstGeom prst="rect">
            <a:avLst/>
          </a:prstGeom>
        </p:spPr>
      </p:pic>
      <p:pic>
        <p:nvPicPr>
          <p:cNvPr id="12" name="Graphique 11" descr="Livres">
            <a:extLst>
              <a:ext uri="{FF2B5EF4-FFF2-40B4-BE49-F238E27FC236}">
                <a16:creationId xmlns:a16="http://schemas.microsoft.com/office/drawing/2014/main" id="{9B870CD4-9704-4D3D-AF96-10BC329792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34902" y="4422016"/>
            <a:ext cx="858976" cy="858976"/>
          </a:xfrm>
          <a:prstGeom prst="rect">
            <a:avLst/>
          </a:prstGeom>
        </p:spPr>
      </p:pic>
      <p:sp>
        <p:nvSpPr>
          <p:cNvPr id="3" name="Espace réservé du contenu 2">
            <a:extLst>
              <a:ext uri="{FF2B5EF4-FFF2-40B4-BE49-F238E27FC236}">
                <a16:creationId xmlns:a16="http://schemas.microsoft.com/office/drawing/2014/main" id="{816BE65F-0DCE-4A51-9D6F-CD12468949C8}"/>
              </a:ext>
            </a:extLst>
          </p:cNvPr>
          <p:cNvSpPr txBox="1">
            <a:spLocks/>
          </p:cNvSpPr>
          <p:nvPr/>
        </p:nvSpPr>
        <p:spPr>
          <a:xfrm>
            <a:off x="4786440" y="3333381"/>
            <a:ext cx="5838490" cy="428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Look steps to create an Internal DSL in Swift</a:t>
            </a:r>
          </a:p>
        </p:txBody>
      </p:sp>
      <p:sp>
        <p:nvSpPr>
          <p:cNvPr id="9" name="Espace réservé du contenu 2">
            <a:extLst>
              <a:ext uri="{FF2B5EF4-FFF2-40B4-BE49-F238E27FC236}">
                <a16:creationId xmlns:a16="http://schemas.microsoft.com/office/drawing/2014/main" id="{472D5ADD-AD59-4496-844B-A98F2E57A4D1}"/>
              </a:ext>
            </a:extLst>
          </p:cNvPr>
          <p:cNvSpPr txBox="1">
            <a:spLocks/>
          </p:cNvSpPr>
          <p:nvPr/>
        </p:nvSpPr>
        <p:spPr>
          <a:xfrm>
            <a:off x="4786440" y="2838645"/>
            <a:ext cx="3355129" cy="428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Construct abstract types</a:t>
            </a:r>
          </a:p>
        </p:txBody>
      </p:sp>
      <p:sp>
        <p:nvSpPr>
          <p:cNvPr id="19" name="Espace réservé du contenu 2">
            <a:extLst>
              <a:ext uri="{FF2B5EF4-FFF2-40B4-BE49-F238E27FC236}">
                <a16:creationId xmlns:a16="http://schemas.microsoft.com/office/drawing/2014/main" id="{B0822894-5641-4DB1-96D0-1D72DC841379}"/>
              </a:ext>
            </a:extLst>
          </p:cNvPr>
          <p:cNvSpPr txBox="1">
            <a:spLocks/>
          </p:cNvSpPr>
          <p:nvPr/>
        </p:nvSpPr>
        <p:spPr>
          <a:xfrm>
            <a:off x="4786440" y="3828120"/>
            <a:ext cx="5267905" cy="428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65000"/>
                    <a:lumOff val="35000"/>
                  </a:schemeClr>
                </a:solidFill>
                <a:latin typeface="+mj-lt"/>
              </a:rPr>
              <a:t>How to link the DSL to the OpenGL pipeline</a:t>
            </a:r>
          </a:p>
        </p:txBody>
      </p:sp>
    </p:spTree>
    <p:extLst>
      <p:ext uri="{BB962C8B-B14F-4D97-AF65-F5344CB8AC3E}">
        <p14:creationId xmlns:p14="http://schemas.microsoft.com/office/powerpoint/2010/main" val="26438175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References (Links)</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86</a:t>
            </a:fld>
            <a:endParaRPr lang="fr-FR"/>
          </a:p>
        </p:txBody>
      </p:sp>
      <p:sp>
        <p:nvSpPr>
          <p:cNvPr id="10" name="ZoneTexte 9">
            <a:extLst>
              <a:ext uri="{FF2B5EF4-FFF2-40B4-BE49-F238E27FC236}">
                <a16:creationId xmlns:a16="http://schemas.microsoft.com/office/drawing/2014/main" id="{34BA1EB8-6152-4E7F-B0B9-8F46E6E3A315}"/>
              </a:ext>
            </a:extLst>
          </p:cNvPr>
          <p:cNvSpPr txBox="1"/>
          <p:nvPr/>
        </p:nvSpPr>
        <p:spPr>
          <a:xfrm>
            <a:off x="1934851" y="3350567"/>
            <a:ext cx="3975755" cy="369332"/>
          </a:xfrm>
          <a:prstGeom prst="rect">
            <a:avLst/>
          </a:prstGeom>
          <a:noFill/>
        </p:spPr>
        <p:txBody>
          <a:bodyPr wrap="square">
            <a:spAutoFit/>
          </a:bodyPr>
          <a:lstStyle/>
          <a:p>
            <a:r>
              <a:rPr lang="fr-CH" dirty="0">
                <a:solidFill>
                  <a:schemeClr val="tx1">
                    <a:lumMod val="65000"/>
                    <a:lumOff val="35000"/>
                  </a:schemeClr>
                </a:solidFill>
                <a:latin typeface="+mj-lt"/>
                <a:hlinkClick r:id="rId3"/>
              </a:rPr>
              <a:t>https://fr.wikipedia.org/wiki/Shader</a:t>
            </a:r>
            <a:endParaRPr lang="fr-CH" dirty="0">
              <a:solidFill>
                <a:schemeClr val="tx1">
                  <a:lumMod val="65000"/>
                  <a:lumOff val="35000"/>
                </a:schemeClr>
              </a:solidFill>
              <a:latin typeface="+mj-lt"/>
            </a:endParaRPr>
          </a:p>
        </p:txBody>
      </p:sp>
      <p:sp>
        <p:nvSpPr>
          <p:cNvPr id="12" name="ZoneTexte 11">
            <a:extLst>
              <a:ext uri="{FF2B5EF4-FFF2-40B4-BE49-F238E27FC236}">
                <a16:creationId xmlns:a16="http://schemas.microsoft.com/office/drawing/2014/main" id="{80DC7B7C-CAD9-49BA-8C99-FED405DED307}"/>
              </a:ext>
            </a:extLst>
          </p:cNvPr>
          <p:cNvSpPr txBox="1"/>
          <p:nvPr/>
        </p:nvSpPr>
        <p:spPr>
          <a:xfrm>
            <a:off x="1944278" y="3952935"/>
            <a:ext cx="3758938" cy="369332"/>
          </a:xfrm>
          <a:prstGeom prst="rect">
            <a:avLst/>
          </a:prstGeom>
          <a:noFill/>
        </p:spPr>
        <p:txBody>
          <a:bodyPr wrap="square">
            <a:spAutoFit/>
          </a:bodyPr>
          <a:lstStyle/>
          <a:p>
            <a:r>
              <a:rPr lang="fr-CH" dirty="0">
                <a:solidFill>
                  <a:schemeClr val="tx1">
                    <a:lumMod val="65000"/>
                    <a:lumOff val="35000"/>
                  </a:schemeClr>
                </a:solidFill>
                <a:latin typeface="+mj-lt"/>
                <a:hlinkClick r:id="rId4"/>
              </a:rPr>
              <a:t>https://fr.wikipedia.org/wiki/OpenGL</a:t>
            </a:r>
            <a:endParaRPr lang="fr-CH" dirty="0">
              <a:solidFill>
                <a:schemeClr val="tx1">
                  <a:lumMod val="65000"/>
                  <a:lumOff val="35000"/>
                </a:schemeClr>
              </a:solidFill>
              <a:latin typeface="+mj-lt"/>
            </a:endParaRPr>
          </a:p>
        </p:txBody>
      </p:sp>
      <p:sp>
        <p:nvSpPr>
          <p:cNvPr id="16" name="ZoneTexte 15">
            <a:extLst>
              <a:ext uri="{FF2B5EF4-FFF2-40B4-BE49-F238E27FC236}">
                <a16:creationId xmlns:a16="http://schemas.microsoft.com/office/drawing/2014/main" id="{5EAFACA9-C010-4B26-A00A-E7CAAB30B647}"/>
              </a:ext>
            </a:extLst>
          </p:cNvPr>
          <p:cNvSpPr txBox="1"/>
          <p:nvPr/>
        </p:nvSpPr>
        <p:spPr>
          <a:xfrm>
            <a:off x="1934851" y="4555303"/>
            <a:ext cx="3975755" cy="369332"/>
          </a:xfrm>
          <a:prstGeom prst="rect">
            <a:avLst/>
          </a:prstGeom>
          <a:noFill/>
        </p:spPr>
        <p:txBody>
          <a:bodyPr wrap="square">
            <a:spAutoFit/>
          </a:bodyPr>
          <a:lstStyle/>
          <a:p>
            <a:r>
              <a:rPr lang="fr-CH" dirty="0">
                <a:solidFill>
                  <a:schemeClr val="tx1">
                    <a:lumMod val="65000"/>
                    <a:lumOff val="35000"/>
                  </a:schemeClr>
                </a:solidFill>
                <a:latin typeface="+mj-lt"/>
                <a:hlinkClick r:id="rId5"/>
              </a:rPr>
              <a:t>https://fr.wikipedia.org/wiki/DirectX</a:t>
            </a:r>
            <a:endParaRPr lang="fr-CH" dirty="0">
              <a:solidFill>
                <a:schemeClr val="tx1">
                  <a:lumMod val="65000"/>
                  <a:lumOff val="35000"/>
                </a:schemeClr>
              </a:solidFill>
              <a:latin typeface="+mj-lt"/>
            </a:endParaRPr>
          </a:p>
        </p:txBody>
      </p:sp>
      <p:sp>
        <p:nvSpPr>
          <p:cNvPr id="18" name="ZoneTexte 17">
            <a:extLst>
              <a:ext uri="{FF2B5EF4-FFF2-40B4-BE49-F238E27FC236}">
                <a16:creationId xmlns:a16="http://schemas.microsoft.com/office/drawing/2014/main" id="{2E915351-DDB2-4882-84C4-D58988E47023}"/>
              </a:ext>
            </a:extLst>
          </p:cNvPr>
          <p:cNvSpPr txBox="1"/>
          <p:nvPr/>
        </p:nvSpPr>
        <p:spPr>
          <a:xfrm>
            <a:off x="6497423" y="3348131"/>
            <a:ext cx="4589283" cy="369332"/>
          </a:xfrm>
          <a:prstGeom prst="rect">
            <a:avLst/>
          </a:prstGeom>
          <a:noFill/>
        </p:spPr>
        <p:txBody>
          <a:bodyPr wrap="square">
            <a:spAutoFit/>
          </a:bodyPr>
          <a:lstStyle/>
          <a:p>
            <a:r>
              <a:rPr lang="fr-CH" dirty="0">
                <a:solidFill>
                  <a:schemeClr val="tx1">
                    <a:lumMod val="65000"/>
                    <a:lumOff val="35000"/>
                  </a:schemeClr>
                </a:solidFill>
                <a:latin typeface="+mj-lt"/>
                <a:hlinkClick r:id="rId6"/>
              </a:rPr>
              <a:t>https://github.com/RenderyEngine/Rendery</a:t>
            </a:r>
            <a:endParaRPr lang="fr-CH" dirty="0">
              <a:solidFill>
                <a:schemeClr val="tx1">
                  <a:lumMod val="65000"/>
                  <a:lumOff val="35000"/>
                </a:schemeClr>
              </a:solidFill>
              <a:latin typeface="+mj-lt"/>
            </a:endParaRPr>
          </a:p>
        </p:txBody>
      </p:sp>
      <p:sp>
        <p:nvSpPr>
          <p:cNvPr id="22" name="ZoneTexte 21">
            <a:extLst>
              <a:ext uri="{FF2B5EF4-FFF2-40B4-BE49-F238E27FC236}">
                <a16:creationId xmlns:a16="http://schemas.microsoft.com/office/drawing/2014/main" id="{A071BBBF-79B3-46D7-9F38-6CD33E80224F}"/>
              </a:ext>
            </a:extLst>
          </p:cNvPr>
          <p:cNvSpPr txBox="1"/>
          <p:nvPr/>
        </p:nvSpPr>
        <p:spPr>
          <a:xfrm>
            <a:off x="6497423" y="2741341"/>
            <a:ext cx="3758938" cy="369332"/>
          </a:xfrm>
          <a:prstGeom prst="rect">
            <a:avLst/>
          </a:prstGeom>
          <a:noFill/>
        </p:spPr>
        <p:txBody>
          <a:bodyPr wrap="square">
            <a:spAutoFit/>
          </a:bodyPr>
          <a:lstStyle/>
          <a:p>
            <a:r>
              <a:rPr lang="fr-CH" dirty="0">
                <a:solidFill>
                  <a:schemeClr val="tx1">
                    <a:lumMod val="65000"/>
                    <a:lumOff val="35000"/>
                  </a:schemeClr>
                </a:solidFill>
                <a:latin typeface="+mj-lt"/>
                <a:hlinkClick r:id="rId7"/>
              </a:rPr>
              <a:t>https://developer.apple.com/metal</a:t>
            </a:r>
            <a:endParaRPr lang="fr-CH" dirty="0">
              <a:solidFill>
                <a:schemeClr val="tx1">
                  <a:lumMod val="65000"/>
                  <a:lumOff val="35000"/>
                </a:schemeClr>
              </a:solidFill>
              <a:latin typeface="+mj-lt"/>
            </a:endParaRPr>
          </a:p>
        </p:txBody>
      </p:sp>
      <p:sp>
        <p:nvSpPr>
          <p:cNvPr id="13" name="ZoneTexte 12">
            <a:extLst>
              <a:ext uri="{FF2B5EF4-FFF2-40B4-BE49-F238E27FC236}">
                <a16:creationId xmlns:a16="http://schemas.microsoft.com/office/drawing/2014/main" id="{E38E0960-2982-4E15-9416-A5BBD51638F3}"/>
              </a:ext>
            </a:extLst>
          </p:cNvPr>
          <p:cNvSpPr txBox="1"/>
          <p:nvPr/>
        </p:nvSpPr>
        <p:spPr>
          <a:xfrm>
            <a:off x="1944278" y="2747206"/>
            <a:ext cx="2967087" cy="369332"/>
          </a:xfrm>
          <a:prstGeom prst="rect">
            <a:avLst/>
          </a:prstGeom>
          <a:noFill/>
        </p:spPr>
        <p:txBody>
          <a:bodyPr wrap="square">
            <a:spAutoFit/>
          </a:bodyPr>
          <a:lstStyle/>
          <a:p>
            <a:r>
              <a:rPr lang="fr-CH" dirty="0">
                <a:solidFill>
                  <a:schemeClr val="tx1">
                    <a:lumMod val="65000"/>
                    <a:lumOff val="35000"/>
                  </a:schemeClr>
                </a:solidFill>
                <a:latin typeface="+mj-lt"/>
                <a:hlinkClick r:id="rId8"/>
              </a:rPr>
              <a:t>https://learnopengl.com</a:t>
            </a:r>
            <a:endParaRPr lang="fr-CH" dirty="0">
              <a:solidFill>
                <a:schemeClr val="tx1">
                  <a:lumMod val="65000"/>
                  <a:lumOff val="35000"/>
                </a:schemeClr>
              </a:solidFill>
              <a:latin typeface="+mj-lt"/>
            </a:endParaRPr>
          </a:p>
        </p:txBody>
      </p:sp>
      <p:sp>
        <p:nvSpPr>
          <p:cNvPr id="15" name="ZoneTexte 14">
            <a:extLst>
              <a:ext uri="{FF2B5EF4-FFF2-40B4-BE49-F238E27FC236}">
                <a16:creationId xmlns:a16="http://schemas.microsoft.com/office/drawing/2014/main" id="{185BBF22-AA99-4BCB-B070-C8EB4A9E55DC}"/>
              </a:ext>
            </a:extLst>
          </p:cNvPr>
          <p:cNvSpPr txBox="1"/>
          <p:nvPr/>
        </p:nvSpPr>
        <p:spPr>
          <a:xfrm>
            <a:off x="6497423" y="3952935"/>
            <a:ext cx="3758938" cy="646331"/>
          </a:xfrm>
          <a:prstGeom prst="rect">
            <a:avLst/>
          </a:prstGeom>
          <a:noFill/>
        </p:spPr>
        <p:txBody>
          <a:bodyPr wrap="square">
            <a:spAutoFit/>
          </a:bodyPr>
          <a:lstStyle/>
          <a:p>
            <a:r>
              <a:rPr lang="fr-CH" dirty="0">
                <a:latin typeface="+mj-lt"/>
                <a:hlinkClick r:id="rId9"/>
              </a:rPr>
              <a:t>https://www.khronos.org/opengl/wiki</a:t>
            </a:r>
            <a:br>
              <a:rPr lang="fr-CH" dirty="0">
                <a:latin typeface="+mj-lt"/>
              </a:rPr>
            </a:br>
            <a:endParaRPr lang="fr-CH" dirty="0">
              <a:latin typeface="+mj-lt"/>
            </a:endParaRPr>
          </a:p>
        </p:txBody>
      </p:sp>
      <p:sp>
        <p:nvSpPr>
          <p:cNvPr id="14" name="ZoneTexte 13">
            <a:extLst>
              <a:ext uri="{FF2B5EF4-FFF2-40B4-BE49-F238E27FC236}">
                <a16:creationId xmlns:a16="http://schemas.microsoft.com/office/drawing/2014/main" id="{79B607D2-0B14-4685-9C43-3118BAA0742B}"/>
              </a:ext>
            </a:extLst>
          </p:cNvPr>
          <p:cNvSpPr txBox="1"/>
          <p:nvPr/>
        </p:nvSpPr>
        <p:spPr>
          <a:xfrm>
            <a:off x="6497423" y="4599266"/>
            <a:ext cx="6097554" cy="369332"/>
          </a:xfrm>
          <a:prstGeom prst="rect">
            <a:avLst/>
          </a:prstGeom>
          <a:noFill/>
        </p:spPr>
        <p:txBody>
          <a:bodyPr wrap="square">
            <a:spAutoFit/>
          </a:bodyPr>
          <a:lstStyle/>
          <a:p>
            <a:r>
              <a:rPr lang="fr-CH" dirty="0">
                <a:latin typeface="+mj-lt"/>
                <a:hlinkClick r:id="rId10"/>
              </a:rPr>
              <a:t>https://en.wikipedia.org/wiki/Domain-specific_language</a:t>
            </a:r>
            <a:r>
              <a:rPr lang="fr-CH" dirty="0">
                <a:latin typeface="+mj-lt"/>
              </a:rPr>
              <a:t> </a:t>
            </a:r>
          </a:p>
        </p:txBody>
      </p:sp>
      <p:sp>
        <p:nvSpPr>
          <p:cNvPr id="17" name="ZoneTexte 16">
            <a:extLst>
              <a:ext uri="{FF2B5EF4-FFF2-40B4-BE49-F238E27FC236}">
                <a16:creationId xmlns:a16="http://schemas.microsoft.com/office/drawing/2014/main" id="{02C3E9EA-7812-45E7-9DAD-C76778A2815F}"/>
              </a:ext>
            </a:extLst>
          </p:cNvPr>
          <p:cNvSpPr txBox="1"/>
          <p:nvPr/>
        </p:nvSpPr>
        <p:spPr>
          <a:xfrm>
            <a:off x="1934851" y="5157671"/>
            <a:ext cx="6298162" cy="369332"/>
          </a:xfrm>
          <a:prstGeom prst="rect">
            <a:avLst/>
          </a:prstGeom>
          <a:noFill/>
        </p:spPr>
        <p:txBody>
          <a:bodyPr wrap="square">
            <a:spAutoFit/>
          </a:bodyPr>
          <a:lstStyle/>
          <a:p>
            <a:r>
              <a:rPr lang="fr-CH" dirty="0">
                <a:latin typeface="+mj-lt"/>
                <a:hlinkClick r:id="rId11"/>
              </a:rPr>
              <a:t>https://tomassetti.me/domain-specific-languages/</a:t>
            </a:r>
            <a:endParaRPr lang="fr-CH" dirty="0">
              <a:latin typeface="+mj-lt"/>
            </a:endParaRPr>
          </a:p>
        </p:txBody>
      </p:sp>
    </p:spTree>
    <p:extLst>
      <p:ext uri="{BB962C8B-B14F-4D97-AF65-F5344CB8AC3E}">
        <p14:creationId xmlns:p14="http://schemas.microsoft.com/office/powerpoint/2010/main" val="35156340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References (Research)</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87</a:t>
            </a:fld>
            <a:endParaRPr lang="fr-FR"/>
          </a:p>
        </p:txBody>
      </p:sp>
      <p:sp>
        <p:nvSpPr>
          <p:cNvPr id="20" name="ZoneTexte 19">
            <a:extLst>
              <a:ext uri="{FF2B5EF4-FFF2-40B4-BE49-F238E27FC236}">
                <a16:creationId xmlns:a16="http://schemas.microsoft.com/office/drawing/2014/main" id="{ED1B4AF6-336C-468D-8990-543F0056BC9B}"/>
              </a:ext>
            </a:extLst>
          </p:cNvPr>
          <p:cNvSpPr txBox="1"/>
          <p:nvPr/>
        </p:nvSpPr>
        <p:spPr>
          <a:xfrm>
            <a:off x="838200" y="2103280"/>
            <a:ext cx="10672556" cy="646331"/>
          </a:xfrm>
          <a:prstGeom prst="rect">
            <a:avLst/>
          </a:prstGeom>
          <a:noFill/>
        </p:spPr>
        <p:txBody>
          <a:bodyPr wrap="square">
            <a:spAutoFit/>
          </a:bodyPr>
          <a:lstStyle/>
          <a:p>
            <a:pPr algn="l"/>
            <a:r>
              <a:rPr lang="fr-CH" b="0" i="0" u="none" strike="noStrike" baseline="0" dirty="0">
                <a:solidFill>
                  <a:schemeClr val="tx1">
                    <a:lumMod val="65000"/>
                    <a:lumOff val="35000"/>
                  </a:schemeClr>
                </a:solidFill>
                <a:latin typeface="+mj-lt"/>
              </a:rPr>
              <a:t>Dietrich </a:t>
            </a:r>
            <a:r>
              <a:rPr lang="fr-CH" b="0" i="0" u="none" strike="noStrike" baseline="0" dirty="0" err="1">
                <a:solidFill>
                  <a:schemeClr val="tx1">
                    <a:lumMod val="65000"/>
                    <a:lumOff val="35000"/>
                  </a:schemeClr>
                </a:solidFill>
                <a:latin typeface="+mj-lt"/>
              </a:rPr>
              <a:t>Geisler</a:t>
            </a:r>
            <a:r>
              <a:rPr lang="fr-CH" b="0" i="0" u="none" strike="noStrike" baseline="0" dirty="0">
                <a:solidFill>
                  <a:schemeClr val="tx1">
                    <a:lumMod val="65000"/>
                    <a:lumOff val="35000"/>
                  </a:schemeClr>
                </a:solidFill>
                <a:latin typeface="+mj-lt"/>
              </a:rPr>
              <a:t>, Irene Yoon, </a:t>
            </a:r>
            <a:r>
              <a:rPr lang="fr-CH" b="0" i="0" u="none" strike="noStrike" baseline="0" dirty="0" err="1">
                <a:solidFill>
                  <a:schemeClr val="tx1">
                    <a:lumMod val="65000"/>
                    <a:lumOff val="35000"/>
                  </a:schemeClr>
                </a:solidFill>
                <a:latin typeface="+mj-lt"/>
              </a:rPr>
              <a:t>Aditi</a:t>
            </a:r>
            <a:r>
              <a:rPr lang="fr-CH" b="0" i="0" u="none" strike="noStrike" baseline="0" dirty="0">
                <a:solidFill>
                  <a:schemeClr val="tx1">
                    <a:lumMod val="65000"/>
                    <a:lumOff val="35000"/>
                  </a:schemeClr>
                </a:solidFill>
                <a:latin typeface="+mj-lt"/>
              </a:rPr>
              <a:t> </a:t>
            </a:r>
            <a:r>
              <a:rPr lang="fr-CH" b="0" i="0" u="none" strike="noStrike" baseline="0" dirty="0" err="1">
                <a:solidFill>
                  <a:schemeClr val="tx1">
                    <a:lumMod val="65000"/>
                    <a:lumOff val="35000"/>
                  </a:schemeClr>
                </a:solidFill>
                <a:latin typeface="+mj-lt"/>
              </a:rPr>
              <a:t>Kabra</a:t>
            </a:r>
            <a:r>
              <a:rPr lang="fr-CH" b="0" i="0" u="none" strike="noStrike" baseline="0" dirty="0">
                <a:solidFill>
                  <a:schemeClr val="tx1">
                    <a:lumMod val="65000"/>
                    <a:lumOff val="35000"/>
                  </a:schemeClr>
                </a:solidFill>
                <a:latin typeface="+mj-lt"/>
              </a:rPr>
              <a:t>, Horace He, </a:t>
            </a:r>
            <a:r>
              <a:rPr lang="fr-CH" b="0" i="0" u="none" strike="noStrike" baseline="0" dirty="0" err="1">
                <a:solidFill>
                  <a:schemeClr val="tx1">
                    <a:lumMod val="65000"/>
                    <a:lumOff val="35000"/>
                  </a:schemeClr>
                </a:solidFill>
                <a:latin typeface="+mj-lt"/>
              </a:rPr>
              <a:t>Yinnon</a:t>
            </a:r>
            <a:r>
              <a:rPr lang="fr-CH" b="0" i="0" u="none" strike="noStrike" baseline="0" dirty="0">
                <a:solidFill>
                  <a:schemeClr val="tx1">
                    <a:lumMod val="65000"/>
                    <a:lumOff val="35000"/>
                  </a:schemeClr>
                </a:solidFill>
                <a:latin typeface="+mj-lt"/>
              </a:rPr>
              <a:t> Sanders, and Adrian Sampson. 2020. </a:t>
            </a:r>
            <a:r>
              <a:rPr lang="fr-CH" b="0" i="0" u="none" strike="noStrike" baseline="0" dirty="0" err="1">
                <a:solidFill>
                  <a:schemeClr val="tx1">
                    <a:lumMod val="65000"/>
                    <a:lumOff val="35000"/>
                  </a:schemeClr>
                </a:solidFill>
                <a:latin typeface="+mj-lt"/>
              </a:rPr>
              <a:t>Geometry</a:t>
            </a:r>
            <a:endParaRPr lang="fr-CH" b="0" i="0" u="none" strike="noStrike" baseline="0" dirty="0">
              <a:solidFill>
                <a:schemeClr val="tx1">
                  <a:lumMod val="65000"/>
                  <a:lumOff val="35000"/>
                </a:schemeClr>
              </a:solidFill>
              <a:latin typeface="+mj-lt"/>
            </a:endParaRPr>
          </a:p>
          <a:p>
            <a:pPr algn="l"/>
            <a:r>
              <a:rPr lang="fr-CH" b="0" i="0" u="none" strike="noStrike" baseline="0" dirty="0">
                <a:solidFill>
                  <a:schemeClr val="tx1">
                    <a:lumMod val="65000"/>
                    <a:lumOff val="35000"/>
                  </a:schemeClr>
                </a:solidFill>
                <a:latin typeface="+mj-lt"/>
              </a:rPr>
              <a:t>Types for Graphics </a:t>
            </a:r>
            <a:r>
              <a:rPr lang="fr-CH" b="0" i="0" u="none" strike="noStrike" baseline="0" dirty="0" err="1">
                <a:solidFill>
                  <a:schemeClr val="tx1">
                    <a:lumMod val="65000"/>
                    <a:lumOff val="35000"/>
                  </a:schemeClr>
                </a:solidFill>
                <a:latin typeface="+mj-lt"/>
              </a:rPr>
              <a:t>Programming</a:t>
            </a:r>
            <a:r>
              <a:rPr lang="fr-CH" b="0" i="0" u="none" strike="noStrike" baseline="0" dirty="0">
                <a:solidFill>
                  <a:schemeClr val="tx1">
                    <a:lumMod val="65000"/>
                    <a:lumOff val="35000"/>
                  </a:schemeClr>
                </a:solidFill>
                <a:latin typeface="+mj-lt"/>
              </a:rPr>
              <a:t>. Proc. ACM Program. Lang. 4, OOPSLA, Article 173 (</a:t>
            </a:r>
            <a:r>
              <a:rPr lang="fr-CH" b="0" i="0" u="none" strike="noStrike" baseline="0" dirty="0" err="1">
                <a:solidFill>
                  <a:schemeClr val="tx1">
                    <a:lumMod val="65000"/>
                    <a:lumOff val="35000"/>
                  </a:schemeClr>
                </a:solidFill>
                <a:latin typeface="+mj-lt"/>
              </a:rPr>
              <a:t>November</a:t>
            </a:r>
            <a:r>
              <a:rPr lang="fr-CH" b="0" i="0" u="none" strike="noStrike" baseline="0" dirty="0">
                <a:solidFill>
                  <a:schemeClr val="tx1">
                    <a:lumMod val="65000"/>
                    <a:lumOff val="35000"/>
                  </a:schemeClr>
                </a:solidFill>
                <a:latin typeface="+mj-lt"/>
              </a:rPr>
              <a:t> 2020), 25 pages.</a:t>
            </a:r>
            <a:endParaRPr lang="fr-CH" dirty="0">
              <a:solidFill>
                <a:schemeClr val="tx1">
                  <a:lumMod val="65000"/>
                  <a:lumOff val="35000"/>
                </a:schemeClr>
              </a:solidFill>
              <a:latin typeface="+mj-lt"/>
            </a:endParaRPr>
          </a:p>
        </p:txBody>
      </p:sp>
    </p:spTree>
    <p:extLst>
      <p:ext uri="{BB962C8B-B14F-4D97-AF65-F5344CB8AC3E}">
        <p14:creationId xmlns:p14="http://schemas.microsoft.com/office/powerpoint/2010/main" val="21209480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C2F34F-DCDE-465C-A3DE-481AC49203C9}"/>
              </a:ext>
            </a:extLst>
          </p:cNvPr>
          <p:cNvSpPr>
            <a:spLocks noGrp="1"/>
          </p:cNvSpPr>
          <p:nvPr>
            <p:ph type="ctrTitle"/>
          </p:nvPr>
        </p:nvSpPr>
        <p:spPr>
          <a:xfrm>
            <a:off x="1524000" y="2382667"/>
            <a:ext cx="9144000" cy="873295"/>
          </a:xfrm>
        </p:spPr>
        <p:txBody>
          <a:bodyPr>
            <a:normAutofit fontScale="90000"/>
          </a:bodyPr>
          <a:lstStyle/>
          <a:p>
            <a:r>
              <a:rPr lang="en-US" dirty="0">
                <a:solidFill>
                  <a:schemeClr val="accent1"/>
                </a:solidFill>
              </a:rPr>
              <a:t>Working with shaders</a:t>
            </a:r>
          </a:p>
        </p:txBody>
      </p:sp>
      <p:sp>
        <p:nvSpPr>
          <p:cNvPr id="3" name="Sous-titre 2">
            <a:extLst>
              <a:ext uri="{FF2B5EF4-FFF2-40B4-BE49-F238E27FC236}">
                <a16:creationId xmlns:a16="http://schemas.microsoft.com/office/drawing/2014/main" id="{07637B61-391D-4E84-ABBC-EE954E5F5E72}"/>
              </a:ext>
            </a:extLst>
          </p:cNvPr>
          <p:cNvSpPr>
            <a:spLocks noGrp="1"/>
          </p:cNvSpPr>
          <p:nvPr>
            <p:ph type="subTitle" idx="1"/>
          </p:nvPr>
        </p:nvSpPr>
        <p:spPr/>
        <p:txBody>
          <a:bodyPr/>
          <a:lstStyle/>
          <a:p>
            <a:endParaRPr lang="fr-FR" dirty="0"/>
          </a:p>
          <a:p>
            <a:r>
              <a:rPr lang="fr-FR" sz="2800" dirty="0">
                <a:solidFill>
                  <a:schemeClr val="tx1">
                    <a:lumMod val="65000"/>
                    <a:lumOff val="35000"/>
                  </a:schemeClr>
                </a:solidFill>
                <a:latin typeface="+mj-lt"/>
              </a:rPr>
              <a:t>Patrick SARDINHA</a:t>
            </a:r>
          </a:p>
        </p:txBody>
      </p:sp>
    </p:spTree>
    <p:extLst>
      <p:ext uri="{BB962C8B-B14F-4D97-AF65-F5344CB8AC3E}">
        <p14:creationId xmlns:p14="http://schemas.microsoft.com/office/powerpoint/2010/main" val="85502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B486B-8A3A-47C0-9EC2-89C4914541E7}"/>
              </a:ext>
            </a:extLst>
          </p:cNvPr>
          <p:cNvSpPr>
            <a:spLocks noGrp="1"/>
          </p:cNvSpPr>
          <p:nvPr>
            <p:ph type="title"/>
          </p:nvPr>
        </p:nvSpPr>
        <p:spPr/>
        <p:txBody>
          <a:bodyPr/>
          <a:lstStyle/>
          <a:p>
            <a:r>
              <a:rPr lang="en-US" dirty="0">
                <a:solidFill>
                  <a:schemeClr val="accent1"/>
                </a:solidFill>
              </a:rPr>
              <a:t>Graphics pipeline</a:t>
            </a:r>
          </a:p>
        </p:txBody>
      </p:sp>
      <p:sp>
        <p:nvSpPr>
          <p:cNvPr id="4" name="Espace réservé du numéro de diapositive 3">
            <a:extLst>
              <a:ext uri="{FF2B5EF4-FFF2-40B4-BE49-F238E27FC236}">
                <a16:creationId xmlns:a16="http://schemas.microsoft.com/office/drawing/2014/main" id="{2A11FA65-48B9-4DDB-A5B1-9B8C335DC69F}"/>
              </a:ext>
            </a:extLst>
          </p:cNvPr>
          <p:cNvSpPr>
            <a:spLocks noGrp="1"/>
          </p:cNvSpPr>
          <p:nvPr>
            <p:ph type="sldNum" sz="quarter" idx="12"/>
          </p:nvPr>
        </p:nvSpPr>
        <p:spPr/>
        <p:txBody>
          <a:bodyPr/>
          <a:lstStyle/>
          <a:p>
            <a:fld id="{7C950125-E9A0-4599-863D-9FFBF2410172}" type="slidenum">
              <a:rPr lang="fr-FR" smtClean="0"/>
              <a:t>9</a:t>
            </a:fld>
            <a:endParaRPr lang="fr-FR"/>
          </a:p>
        </p:txBody>
      </p:sp>
      <p:sp>
        <p:nvSpPr>
          <p:cNvPr id="3" name="Espace réservé du contenu 2">
            <a:extLst>
              <a:ext uri="{FF2B5EF4-FFF2-40B4-BE49-F238E27FC236}">
                <a16:creationId xmlns:a16="http://schemas.microsoft.com/office/drawing/2014/main" id="{E41A928B-0820-42BF-83FD-B1386853CE0D}"/>
              </a:ext>
            </a:extLst>
          </p:cNvPr>
          <p:cNvSpPr txBox="1">
            <a:spLocks/>
          </p:cNvSpPr>
          <p:nvPr/>
        </p:nvSpPr>
        <p:spPr>
          <a:xfrm>
            <a:off x="4163643" y="2928919"/>
            <a:ext cx="532914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3 different shaders processing units</a:t>
            </a:r>
          </a:p>
        </p:txBody>
      </p:sp>
      <p:sp>
        <p:nvSpPr>
          <p:cNvPr id="5" name="Espace réservé du contenu 2">
            <a:extLst>
              <a:ext uri="{FF2B5EF4-FFF2-40B4-BE49-F238E27FC236}">
                <a16:creationId xmlns:a16="http://schemas.microsoft.com/office/drawing/2014/main" id="{3477FCA2-71A9-47D8-BCFE-B679A660101F}"/>
              </a:ext>
            </a:extLst>
          </p:cNvPr>
          <p:cNvSpPr txBox="1">
            <a:spLocks/>
          </p:cNvSpPr>
          <p:nvPr/>
        </p:nvSpPr>
        <p:spPr>
          <a:xfrm>
            <a:off x="4163643" y="5247196"/>
            <a:ext cx="6497656"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Some others processes</a:t>
            </a:r>
          </a:p>
        </p:txBody>
      </p:sp>
      <p:sp>
        <p:nvSpPr>
          <p:cNvPr id="6" name="Espace réservé du contenu 2">
            <a:extLst>
              <a:ext uri="{FF2B5EF4-FFF2-40B4-BE49-F238E27FC236}">
                <a16:creationId xmlns:a16="http://schemas.microsoft.com/office/drawing/2014/main" id="{D781E951-D10D-46FB-8D77-A422CB75BA1A}"/>
              </a:ext>
            </a:extLst>
          </p:cNvPr>
          <p:cNvSpPr txBox="1">
            <a:spLocks/>
          </p:cNvSpPr>
          <p:nvPr/>
        </p:nvSpPr>
        <p:spPr>
          <a:xfrm>
            <a:off x="5070187" y="3508231"/>
            <a:ext cx="225443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00B050"/>
                </a:solidFill>
                <a:latin typeface="+mj-lt"/>
              </a:rPr>
              <a:t>Vertex Shader</a:t>
            </a:r>
          </a:p>
        </p:txBody>
      </p:sp>
      <p:sp>
        <p:nvSpPr>
          <p:cNvPr id="7" name="Espace réservé du contenu 2">
            <a:extLst>
              <a:ext uri="{FF2B5EF4-FFF2-40B4-BE49-F238E27FC236}">
                <a16:creationId xmlns:a16="http://schemas.microsoft.com/office/drawing/2014/main" id="{708AD7C1-AB10-4239-8BF8-513430122AF0}"/>
              </a:ext>
            </a:extLst>
          </p:cNvPr>
          <p:cNvSpPr txBox="1">
            <a:spLocks/>
          </p:cNvSpPr>
          <p:nvPr/>
        </p:nvSpPr>
        <p:spPr>
          <a:xfrm>
            <a:off x="5070187" y="4030265"/>
            <a:ext cx="2465922"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FF0000"/>
                </a:solidFill>
                <a:latin typeface="+mj-lt"/>
              </a:rPr>
              <a:t>Geometry Shader</a:t>
            </a:r>
          </a:p>
        </p:txBody>
      </p:sp>
      <p:sp>
        <p:nvSpPr>
          <p:cNvPr id="8" name="Espace réservé du contenu 2">
            <a:extLst>
              <a:ext uri="{FF2B5EF4-FFF2-40B4-BE49-F238E27FC236}">
                <a16:creationId xmlns:a16="http://schemas.microsoft.com/office/drawing/2014/main" id="{75724743-4BC0-488E-A19B-BF9D9921F75B}"/>
              </a:ext>
            </a:extLst>
          </p:cNvPr>
          <p:cNvSpPr txBox="1">
            <a:spLocks/>
          </p:cNvSpPr>
          <p:nvPr/>
        </p:nvSpPr>
        <p:spPr>
          <a:xfrm>
            <a:off x="5070187" y="4547148"/>
            <a:ext cx="2952014"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0070C0"/>
                </a:solidFill>
                <a:latin typeface="+mj-lt"/>
              </a:rPr>
              <a:t>Fragment/Pixel Shader</a:t>
            </a:r>
          </a:p>
        </p:txBody>
      </p:sp>
      <p:sp>
        <p:nvSpPr>
          <p:cNvPr id="9" name="Espace réservé du contenu 2">
            <a:extLst>
              <a:ext uri="{FF2B5EF4-FFF2-40B4-BE49-F238E27FC236}">
                <a16:creationId xmlns:a16="http://schemas.microsoft.com/office/drawing/2014/main" id="{54F01794-8E47-4886-980C-18AEDE599D33}"/>
              </a:ext>
            </a:extLst>
          </p:cNvPr>
          <p:cNvSpPr txBox="1">
            <a:spLocks/>
          </p:cNvSpPr>
          <p:nvPr/>
        </p:nvSpPr>
        <p:spPr>
          <a:xfrm>
            <a:off x="5070187" y="5807676"/>
            <a:ext cx="225443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latin typeface="+mj-lt"/>
              </a:rPr>
              <a:t>Tessellation,</a:t>
            </a:r>
          </a:p>
        </p:txBody>
      </p:sp>
      <p:sp>
        <p:nvSpPr>
          <p:cNvPr id="10" name="Espace réservé du contenu 2">
            <a:extLst>
              <a:ext uri="{FF2B5EF4-FFF2-40B4-BE49-F238E27FC236}">
                <a16:creationId xmlns:a16="http://schemas.microsoft.com/office/drawing/2014/main" id="{9B02DA34-40EC-49D9-9B40-F78E2C65EB2F}"/>
              </a:ext>
            </a:extLst>
          </p:cNvPr>
          <p:cNvSpPr txBox="1">
            <a:spLocks/>
          </p:cNvSpPr>
          <p:nvPr/>
        </p:nvSpPr>
        <p:spPr>
          <a:xfrm>
            <a:off x="6672744" y="5788452"/>
            <a:ext cx="2465922"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latin typeface="+mj-lt"/>
              </a:rPr>
              <a:t>Rasterization,</a:t>
            </a:r>
          </a:p>
        </p:txBody>
      </p:sp>
      <p:sp>
        <p:nvSpPr>
          <p:cNvPr id="11" name="Espace réservé du contenu 2">
            <a:extLst>
              <a:ext uri="{FF2B5EF4-FFF2-40B4-BE49-F238E27FC236}">
                <a16:creationId xmlns:a16="http://schemas.microsoft.com/office/drawing/2014/main" id="{6D9973CF-24CE-44B0-A2ED-E2B02A8E808F}"/>
              </a:ext>
            </a:extLst>
          </p:cNvPr>
          <p:cNvSpPr txBox="1">
            <a:spLocks/>
          </p:cNvSpPr>
          <p:nvPr/>
        </p:nvSpPr>
        <p:spPr>
          <a:xfrm>
            <a:off x="8401786" y="5764079"/>
            <a:ext cx="2080820"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7030A0"/>
                </a:solidFill>
                <a:latin typeface="+mj-lt"/>
              </a:rPr>
              <a:t>Color blending</a:t>
            </a:r>
          </a:p>
        </p:txBody>
      </p:sp>
      <p:grpSp>
        <p:nvGrpSpPr>
          <p:cNvPr id="34" name="Groupe 33">
            <a:extLst>
              <a:ext uri="{FF2B5EF4-FFF2-40B4-BE49-F238E27FC236}">
                <a16:creationId xmlns:a16="http://schemas.microsoft.com/office/drawing/2014/main" id="{3CE4C095-310D-44C7-8137-2B1669CF8010}"/>
              </a:ext>
            </a:extLst>
          </p:cNvPr>
          <p:cNvGrpSpPr/>
          <p:nvPr/>
        </p:nvGrpSpPr>
        <p:grpSpPr>
          <a:xfrm>
            <a:off x="2394263" y="2668945"/>
            <a:ext cx="1467916" cy="1553713"/>
            <a:chOff x="2441397" y="1712704"/>
            <a:chExt cx="1467916" cy="1553713"/>
          </a:xfrm>
        </p:grpSpPr>
        <p:pic>
          <p:nvPicPr>
            <p:cNvPr id="23" name="Graphique 22" descr="Engrenage">
              <a:extLst>
                <a:ext uri="{FF2B5EF4-FFF2-40B4-BE49-F238E27FC236}">
                  <a16:creationId xmlns:a16="http://schemas.microsoft.com/office/drawing/2014/main" id="{36A0C4F7-FBB7-4370-B787-C1A67DCE13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1397" y="2061009"/>
              <a:ext cx="914400" cy="914400"/>
            </a:xfrm>
            <a:prstGeom prst="rect">
              <a:avLst/>
            </a:prstGeom>
          </p:spPr>
        </p:pic>
        <p:pic>
          <p:nvPicPr>
            <p:cNvPr id="32" name="Graphique 31" descr="Engrenage">
              <a:extLst>
                <a:ext uri="{FF2B5EF4-FFF2-40B4-BE49-F238E27FC236}">
                  <a16:creationId xmlns:a16="http://schemas.microsoft.com/office/drawing/2014/main" id="{B65D942F-1CF9-433B-ABED-A9B79F5B29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706842">
              <a:off x="2994913" y="2352017"/>
              <a:ext cx="914400" cy="914400"/>
            </a:xfrm>
            <a:prstGeom prst="rect">
              <a:avLst/>
            </a:prstGeom>
          </p:spPr>
        </p:pic>
        <p:pic>
          <p:nvPicPr>
            <p:cNvPr id="33" name="Graphique 32" descr="Engrenage">
              <a:extLst>
                <a:ext uri="{FF2B5EF4-FFF2-40B4-BE49-F238E27FC236}">
                  <a16:creationId xmlns:a16="http://schemas.microsoft.com/office/drawing/2014/main" id="{C3750DC3-3E7A-4EA9-838A-295C9D982F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1021025">
              <a:off x="2967588" y="1712704"/>
              <a:ext cx="914400" cy="914400"/>
            </a:xfrm>
            <a:prstGeom prst="rect">
              <a:avLst/>
            </a:prstGeom>
          </p:spPr>
        </p:pic>
      </p:grpSp>
      <p:grpSp>
        <p:nvGrpSpPr>
          <p:cNvPr id="45" name="Groupe 44">
            <a:extLst>
              <a:ext uri="{FF2B5EF4-FFF2-40B4-BE49-F238E27FC236}">
                <a16:creationId xmlns:a16="http://schemas.microsoft.com/office/drawing/2014/main" id="{FBF32C51-054D-469A-9FE2-D1AFD5A19451}"/>
              </a:ext>
            </a:extLst>
          </p:cNvPr>
          <p:cNvGrpSpPr/>
          <p:nvPr/>
        </p:nvGrpSpPr>
        <p:grpSpPr>
          <a:xfrm>
            <a:off x="2703638" y="5060518"/>
            <a:ext cx="1007906" cy="1084069"/>
            <a:chOff x="2920454" y="4260458"/>
            <a:chExt cx="1007906" cy="1084069"/>
          </a:xfrm>
        </p:grpSpPr>
        <p:pic>
          <p:nvPicPr>
            <p:cNvPr id="42" name="Graphique 41" descr="Engrenage">
              <a:extLst>
                <a:ext uri="{FF2B5EF4-FFF2-40B4-BE49-F238E27FC236}">
                  <a16:creationId xmlns:a16="http://schemas.microsoft.com/office/drawing/2014/main" id="{3288B24C-12D2-48E1-90D5-67F50A7D9E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20454" y="4260458"/>
              <a:ext cx="914400" cy="914400"/>
            </a:xfrm>
            <a:prstGeom prst="rect">
              <a:avLst/>
            </a:prstGeom>
          </p:spPr>
        </p:pic>
        <p:pic>
          <p:nvPicPr>
            <p:cNvPr id="44" name="Graphique 43" descr="Badge à suivre">
              <a:extLst>
                <a:ext uri="{FF2B5EF4-FFF2-40B4-BE49-F238E27FC236}">
                  <a16:creationId xmlns:a16="http://schemas.microsoft.com/office/drawing/2014/main" id="{E8F6296B-80A5-42CE-AC10-3E3C00D011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452364" y="4868531"/>
              <a:ext cx="475996" cy="475996"/>
            </a:xfrm>
            <a:prstGeom prst="rect">
              <a:avLst/>
            </a:prstGeom>
          </p:spPr>
        </p:pic>
      </p:grpSp>
      <p:sp>
        <p:nvSpPr>
          <p:cNvPr id="47" name="Espace réservé du contenu 2">
            <a:extLst>
              <a:ext uri="{FF2B5EF4-FFF2-40B4-BE49-F238E27FC236}">
                <a16:creationId xmlns:a16="http://schemas.microsoft.com/office/drawing/2014/main" id="{1E964D46-F260-4E4C-A289-26995BB1502C}"/>
              </a:ext>
            </a:extLst>
          </p:cNvPr>
          <p:cNvSpPr txBox="1">
            <a:spLocks/>
          </p:cNvSpPr>
          <p:nvPr/>
        </p:nvSpPr>
        <p:spPr>
          <a:xfrm>
            <a:off x="4163643" y="1709912"/>
            <a:ext cx="5329145" cy="516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tx1">
                    <a:lumMod val="65000"/>
                    <a:lumOff val="35000"/>
                  </a:schemeClr>
                </a:solidFill>
                <a:latin typeface="+mj-lt"/>
              </a:rPr>
              <a:t>Input &amp; Output Data</a:t>
            </a:r>
          </a:p>
        </p:txBody>
      </p:sp>
      <p:grpSp>
        <p:nvGrpSpPr>
          <p:cNvPr id="55" name="Groupe 54">
            <a:extLst>
              <a:ext uri="{FF2B5EF4-FFF2-40B4-BE49-F238E27FC236}">
                <a16:creationId xmlns:a16="http://schemas.microsoft.com/office/drawing/2014/main" id="{15D76704-5F4C-4E77-804B-ED41C3261328}"/>
              </a:ext>
            </a:extLst>
          </p:cNvPr>
          <p:cNvGrpSpPr/>
          <p:nvPr/>
        </p:nvGrpSpPr>
        <p:grpSpPr>
          <a:xfrm>
            <a:off x="2653677" y="1698353"/>
            <a:ext cx="1057867" cy="540000"/>
            <a:chOff x="2480659" y="1698353"/>
            <a:chExt cx="1057867" cy="540000"/>
          </a:xfrm>
        </p:grpSpPr>
        <p:sp>
          <p:nvSpPr>
            <p:cNvPr id="48" name="Ellipse 47">
              <a:extLst>
                <a:ext uri="{FF2B5EF4-FFF2-40B4-BE49-F238E27FC236}">
                  <a16:creationId xmlns:a16="http://schemas.microsoft.com/office/drawing/2014/main" id="{3F5C82E4-6BAD-4F41-803C-4594237B6D0C}"/>
                </a:ext>
              </a:extLst>
            </p:cNvPr>
            <p:cNvSpPr/>
            <p:nvPr/>
          </p:nvSpPr>
          <p:spPr>
            <a:xfrm>
              <a:off x="2699212" y="1698353"/>
              <a:ext cx="540000" cy="54000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cxnSp>
          <p:nvCxnSpPr>
            <p:cNvPr id="51" name="Connecteur droit avec flèche 50">
              <a:extLst>
                <a:ext uri="{FF2B5EF4-FFF2-40B4-BE49-F238E27FC236}">
                  <a16:creationId xmlns:a16="http://schemas.microsoft.com/office/drawing/2014/main" id="{FD8D83C7-EF8C-45D3-A269-CEDA93B43236}"/>
                </a:ext>
              </a:extLst>
            </p:cNvPr>
            <p:cNvCxnSpPr>
              <a:cxnSpLocks/>
            </p:cNvCxnSpPr>
            <p:nvPr/>
          </p:nvCxnSpPr>
          <p:spPr>
            <a:xfrm>
              <a:off x="3044858" y="1968353"/>
              <a:ext cx="4936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5709CF07-49FD-4AFD-B5B7-2F016E70A2A0}"/>
                </a:ext>
              </a:extLst>
            </p:cNvPr>
            <p:cNvCxnSpPr>
              <a:cxnSpLocks/>
            </p:cNvCxnSpPr>
            <p:nvPr/>
          </p:nvCxnSpPr>
          <p:spPr>
            <a:xfrm>
              <a:off x="2480659" y="1977502"/>
              <a:ext cx="4936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2514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8990</TotalTime>
  <Words>5877</Words>
  <Application>Microsoft Office PowerPoint</Application>
  <PresentationFormat>Grand écran</PresentationFormat>
  <Paragraphs>811</Paragraphs>
  <Slides>88</Slides>
  <Notes>84</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88</vt:i4>
      </vt:variant>
    </vt:vector>
  </HeadingPairs>
  <TitlesOfParts>
    <vt:vector size="94" baseType="lpstr">
      <vt:lpstr>Arial</vt:lpstr>
      <vt:lpstr>Calibri</vt:lpstr>
      <vt:lpstr>Calibri Light</vt:lpstr>
      <vt:lpstr>Cambria Math</vt:lpstr>
      <vt:lpstr>Thème Office</vt:lpstr>
      <vt:lpstr>Image bitmap</vt:lpstr>
      <vt:lpstr>Working with shaders</vt:lpstr>
      <vt:lpstr>What’s a shader?</vt:lpstr>
      <vt:lpstr>Shaders in the Graphics Processing Unit</vt:lpstr>
      <vt:lpstr>Different languages</vt:lpstr>
      <vt:lpstr>Problem</vt:lpstr>
      <vt:lpstr>Goal of the project</vt:lpstr>
      <vt:lpstr>Road map</vt:lpstr>
      <vt:lpstr>3D space to 2D screen space</vt:lpstr>
      <vt:lpstr>Graphics pipeline</vt:lpstr>
      <vt:lpstr>Input Data</vt:lpstr>
      <vt:lpstr>Example</vt:lpstr>
      <vt:lpstr>Linking vertex attributes</vt:lpstr>
      <vt:lpstr>Example</vt:lpstr>
      <vt:lpstr>Example (Cont.)</vt:lpstr>
      <vt:lpstr>Example (Cont.)</vt:lpstr>
      <vt:lpstr>Vertex Array Object (VAO)</vt:lpstr>
      <vt:lpstr>Summary</vt:lpstr>
      <vt:lpstr>Render &amp; draw an object</vt:lpstr>
      <vt:lpstr>Vertex Shader</vt:lpstr>
      <vt:lpstr>Sample code</vt:lpstr>
      <vt:lpstr>Primitives Assembly</vt:lpstr>
      <vt:lpstr>Tessellation</vt:lpstr>
      <vt:lpstr>Geometry Shader</vt:lpstr>
      <vt:lpstr>Rasterization</vt:lpstr>
      <vt:lpstr>Clipping</vt:lpstr>
      <vt:lpstr>Fragment/Pixel Shader</vt:lpstr>
      <vt:lpstr>Sample code</vt:lpstr>
      <vt:lpstr>Compile a Shader</vt:lpstr>
      <vt:lpstr>Shader program</vt:lpstr>
      <vt:lpstr>Uniforms variables</vt:lpstr>
      <vt:lpstr>Alpha test</vt:lpstr>
      <vt:lpstr>Color Blending</vt:lpstr>
      <vt:lpstr>Example of a blending function</vt:lpstr>
      <vt:lpstr>Example (Cont.)</vt:lpstr>
      <vt:lpstr>Output Data</vt:lpstr>
      <vt:lpstr>Overall view</vt:lpstr>
      <vt:lpstr>Textures</vt:lpstr>
      <vt:lpstr>Transformations</vt:lpstr>
      <vt:lpstr>Useful matrices</vt:lpstr>
      <vt:lpstr>Sample code</vt:lpstr>
      <vt:lpstr>Coordinates system</vt:lpstr>
      <vt:lpstr>Local Space</vt:lpstr>
      <vt:lpstr>World Space</vt:lpstr>
      <vt:lpstr>View Space</vt:lpstr>
      <vt:lpstr>Clip Space</vt:lpstr>
      <vt:lpstr>Screen Space</vt:lpstr>
      <vt:lpstr>Overall view</vt:lpstr>
      <vt:lpstr>Camera</vt:lpstr>
      <vt:lpstr>Recall : Graphics pipeline</vt:lpstr>
      <vt:lpstr>Pipeline abstraction</vt:lpstr>
      <vt:lpstr>Context</vt:lpstr>
      <vt:lpstr>Recall: Input data</vt:lpstr>
      <vt:lpstr>Idea of the abstraction</vt:lpstr>
      <vt:lpstr>Vertex Shader function     vs : A → B</vt:lpstr>
      <vt:lpstr>Fragment Shader function     fs : C → D</vt:lpstr>
      <vt:lpstr>Fragment Shader function     fs : C → D Alternative</vt:lpstr>
      <vt:lpstr>Several signatures</vt:lpstr>
      <vt:lpstr>Uniforms</vt:lpstr>
      <vt:lpstr>Type checking between vs() &amp; fs()</vt:lpstr>
      <vt:lpstr>Recall : Different languages</vt:lpstr>
      <vt:lpstr>Similar structures</vt:lpstr>
      <vt:lpstr>Same abstraction</vt:lpstr>
      <vt:lpstr>Domain-Specific Language (DSL)</vt:lpstr>
      <vt:lpstr>Advantages &amp; disadvantages</vt:lpstr>
      <vt:lpstr>Different types of DSL</vt:lpstr>
      <vt:lpstr>Our way</vt:lpstr>
      <vt:lpstr>Main idea</vt:lpstr>
      <vt:lpstr>Schema</vt:lpstr>
      <vt:lpstr>Gator</vt:lpstr>
      <vt:lpstr>Problem &amp; ideas</vt:lpstr>
      <vt:lpstr>A geometry type</vt:lpstr>
      <vt:lpstr>Syntax</vt:lpstr>
      <vt:lpstr>Example: Diffuse Lighting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Subtyping in Gator</vt:lpstr>
      <vt:lpstr>Conclusion</vt:lpstr>
      <vt:lpstr>Limitations</vt:lpstr>
      <vt:lpstr>Inspiration</vt:lpstr>
      <vt:lpstr>Work incoming</vt:lpstr>
      <vt:lpstr>References (Links)</vt:lpstr>
      <vt:lpstr>References (Research)</vt:lpstr>
      <vt:lpstr>Working with shaders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shaders</dc:title>
  <dc:creator>Patrick</dc:creator>
  <cp:lastModifiedBy>Patrick</cp:lastModifiedBy>
  <cp:revision>1355</cp:revision>
  <dcterms:created xsi:type="dcterms:W3CDTF">2020-10-01T10:33:25Z</dcterms:created>
  <dcterms:modified xsi:type="dcterms:W3CDTF">2020-11-10T12:54:48Z</dcterms:modified>
</cp:coreProperties>
</file>