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727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2" r:id="rId4"/>
    <p:sldId id="264" r:id="rId5"/>
    <p:sldId id="263" r:id="rId6"/>
    <p:sldId id="261" r:id="rId7"/>
  </p:sldIdLst>
  <p:sldSz cx="9144000" cy="6858000" type="screen4x3"/>
  <p:notesSz cx="7010400" cy="92964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rry Cebul" initials="KC" lastIdx="10" clrIdx="0"/>
  <p:cmAuthor id="1" name="Vince" initials="V" lastIdx="8" clrIdx="1"/>
  <p:cmAuthor id="2" name="Kevin Reed" initials="KR" lastIdx="0" clrIdx="2"/>
  <p:cmAuthor id="3" name="Arti Patel" initials="ap" lastIdx="6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5959"/>
    <a:srgbClr val="6BACC9"/>
    <a:srgbClr val="B7BE1C"/>
    <a:srgbClr val="DB6D1D"/>
    <a:srgbClr val="000000"/>
    <a:srgbClr val="DFE5EF"/>
    <a:srgbClr val="7CF729"/>
    <a:srgbClr val="EA9D64"/>
    <a:srgbClr val="1F497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425" autoAdjust="0"/>
    <p:restoredTop sz="95064" autoAdjust="0"/>
  </p:normalViewPr>
  <p:slideViewPr>
    <p:cSldViewPr snapToGrid="0">
      <p:cViewPr>
        <p:scale>
          <a:sx n="60" d="100"/>
          <a:sy n="60" d="100"/>
        </p:scale>
        <p:origin x="-1338" y="-252"/>
      </p:cViewPr>
      <p:guideLst>
        <p:guide orient="horz" pos="1073"/>
        <p:guide orient="horz" pos="4274"/>
        <p:guide orient="horz" pos="776"/>
        <p:guide orient="horz" pos="144"/>
        <p:guide orient="horz" pos="4238"/>
        <p:guide orient="horz" pos="4276"/>
        <p:guide pos="3109"/>
        <p:guide pos="5616"/>
        <p:guide pos="144"/>
        <p:guide pos="1022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C458A-12F2-42CD-A33F-5FDC2405BDBB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927D3-E4D2-473C-958F-69C7E47F55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67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8145" cy="464205"/>
          </a:xfrm>
          <a:prstGeom prst="rect">
            <a:avLst/>
          </a:prstGeom>
        </p:spPr>
        <p:txBody>
          <a:bodyPr vert="horz" lIns="92425" tIns="46212" rIns="92425" bIns="4621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HelveticaNeueLT Std Lt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6" y="2"/>
            <a:ext cx="3038145" cy="464205"/>
          </a:xfrm>
          <a:prstGeom prst="rect">
            <a:avLst/>
          </a:prstGeom>
        </p:spPr>
        <p:txBody>
          <a:bodyPr vert="horz" lIns="92425" tIns="46212" rIns="92425" bIns="4621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HelveticaNeueLT Std Lt" pitchFamily="34" charset="0"/>
                <a:cs typeface="+mn-cs"/>
              </a:defRPr>
            </a:lvl1pPr>
          </a:lstStyle>
          <a:p>
            <a:pPr>
              <a:defRPr/>
            </a:pPr>
            <a:fld id="{7DC1A99F-5A61-48B3-97DC-5909518576C9}" type="datetimeFigureOut">
              <a:rPr lang="en-US" smtClean="0"/>
              <a:pPr>
                <a:defRPr/>
              </a:pPr>
              <a:t>11/16/2012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25" tIns="46212" rIns="92425" bIns="4621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16100"/>
            <a:ext cx="5607712" cy="4182458"/>
          </a:xfrm>
          <a:prstGeom prst="rect">
            <a:avLst/>
          </a:prstGeom>
        </p:spPr>
        <p:txBody>
          <a:bodyPr vert="horz" lIns="92425" tIns="46212" rIns="92425" bIns="46212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30660"/>
            <a:ext cx="3038145" cy="464205"/>
          </a:xfrm>
          <a:prstGeom prst="rect">
            <a:avLst/>
          </a:prstGeom>
        </p:spPr>
        <p:txBody>
          <a:bodyPr vert="horz" lIns="92425" tIns="46212" rIns="92425" bIns="4621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HelveticaNeueLT Std Lt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6" y="8830660"/>
            <a:ext cx="3038145" cy="464205"/>
          </a:xfrm>
          <a:prstGeom prst="rect">
            <a:avLst/>
          </a:prstGeom>
        </p:spPr>
        <p:txBody>
          <a:bodyPr vert="horz" lIns="92425" tIns="46212" rIns="92425" bIns="4621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HelveticaNeueLT Std Lt" pitchFamily="34" charset="0"/>
                <a:cs typeface="+mn-cs"/>
              </a:defRPr>
            </a:lvl1pPr>
          </a:lstStyle>
          <a:p>
            <a:pPr>
              <a:defRPr/>
            </a:pPr>
            <a:fld id="{CF0AE6AC-AA63-49EC-BA89-9EDFABD3CB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0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NeueLT Std L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NeueLT Std L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NeueLT Std L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NeueLT Std L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NeueLT Std L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jpe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jpe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_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2010" y="3304626"/>
            <a:ext cx="6176240" cy="1143000"/>
          </a:xfrm>
        </p:spPr>
        <p:txBody>
          <a:bodyPr anchor="ctr"/>
          <a:lstStyle>
            <a:lvl1pPr algn="r">
              <a:lnSpc>
                <a:spcPct val="90000"/>
              </a:lnSpc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296" y="6291618"/>
            <a:ext cx="2072567" cy="50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 descr="C:\Users\Kevin Reed\AppData\Local\Microsoft\Windows\Temporary Internet Files\Content.Outlook\70TONNGK\Orange_connect (2)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79928" cy="317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059377" y="4649594"/>
            <a:ext cx="4488873" cy="548640"/>
          </a:xfrm>
        </p:spPr>
        <p:txBody>
          <a:bodyPr>
            <a:normAutofit/>
          </a:bodyPr>
          <a:lstStyle>
            <a:lvl1pPr marL="0" indent="0" algn="r">
              <a:buFont typeface="Arial" pitchFamily="34" charset="0"/>
              <a:buNone/>
              <a:defRPr sz="2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4059377" y="5076307"/>
            <a:ext cx="4488873" cy="391691"/>
          </a:xfrm>
          <a:noFill/>
          <a:ln>
            <a:noFill/>
          </a:ln>
        </p:spPr>
        <p:txBody>
          <a:bodyPr tIns="45720" bIns="45720" anchor="t" anchorCtr="0">
            <a:noAutofit/>
          </a:bodyPr>
          <a:lstStyle>
            <a:lvl1pPr marL="0" indent="0" algn="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751148" y="6264322"/>
            <a:ext cx="4313873" cy="521961"/>
            <a:chOff x="4751148" y="6264322"/>
            <a:chExt cx="4313873" cy="521961"/>
          </a:xfrm>
        </p:grpSpPr>
        <p:pic>
          <p:nvPicPr>
            <p:cNvPr id="15" name="Picture 2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9585" y="6264322"/>
              <a:ext cx="2125436" cy="483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"/>
            <p:cNvPicPr>
              <a:picLocks noChangeAspect="1" noChangeArrowheads="1"/>
            </p:cNvPicPr>
            <p:nvPr userDrawn="1"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751148" y="6311153"/>
              <a:ext cx="2142610" cy="475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383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_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80574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 descr="91942246_PP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43000" y="1234440"/>
            <a:ext cx="8001000" cy="297180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pitchFamily="-10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600200"/>
            <a:ext cx="6858000" cy="1143000"/>
          </a:xfrm>
        </p:spPr>
        <p:txBody>
          <a:bodyPr/>
          <a:lstStyle>
            <a:lvl1pPr>
              <a:lnSpc>
                <a:spcPct val="9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34640"/>
            <a:ext cx="6858000" cy="548640"/>
          </a:xfrm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1371599" y="3566159"/>
            <a:ext cx="6858000" cy="391691"/>
          </a:xfrm>
          <a:noFill/>
          <a:ln>
            <a:noFill/>
          </a:ln>
        </p:spPr>
        <p:txBody>
          <a:bodyPr tIns="45720" bIns="45720" anchor="t" anchorCtr="0">
            <a:noAutofit/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33" y="5648453"/>
            <a:ext cx="2072567" cy="50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33" y="6250674"/>
            <a:ext cx="2125436" cy="48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6974495" y="5656732"/>
            <a:ext cx="2142610" cy="475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0354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26742" y="228600"/>
            <a:ext cx="8685246" cy="426493"/>
          </a:xfrm>
          <a:prstGeom prst="rect">
            <a:avLst/>
          </a:prstGeom>
        </p:spPr>
        <p:txBody>
          <a:bodyPr vert="horz" lIns="91440" tIns="45720" rIns="91440" bIns="18288" rtlCol="0" anchor="t" anchorCtr="0">
            <a:noAutofit/>
          </a:bodyPr>
          <a:lstStyle>
            <a:lvl1pPr>
              <a:defRPr sz="1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80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26742" y="228600"/>
            <a:ext cx="8685246" cy="426493"/>
          </a:xfrm>
          <a:prstGeom prst="rect">
            <a:avLst/>
          </a:prstGeom>
        </p:spPr>
        <p:txBody>
          <a:bodyPr vert="horz" lIns="91440" tIns="45720" rIns="91440" bIns="18288" rtlCol="0" anchor="t" anchorCtr="0">
            <a:noAutofit/>
          </a:bodyPr>
          <a:lstStyle>
            <a:lvl1pPr>
              <a:defRPr sz="1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48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5566621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6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26742" y="228600"/>
            <a:ext cx="8685246" cy="426493"/>
          </a:xfrm>
          <a:prstGeom prst="rect">
            <a:avLst/>
          </a:prstGeom>
        </p:spPr>
        <p:txBody>
          <a:bodyPr vert="horz" lIns="91440" tIns="45720" rIns="91440" bIns="18288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226742" y="1417320"/>
            <a:ext cx="8686800" cy="4276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932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4" r:id="rId2"/>
    <p:sldLayoutId id="2147483736" r:id="rId3"/>
    <p:sldLayoutId id="214748372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1900" b="1" kern="1200" baseline="0">
          <a:solidFill>
            <a:schemeClr val="tx1">
              <a:lumMod val="65000"/>
              <a:lumOff val="35000"/>
            </a:schemeClr>
          </a:solidFill>
          <a:latin typeface="Arial"/>
          <a:ea typeface="+mj-ea"/>
          <a:cs typeface="Arial"/>
        </a:defRPr>
      </a:lvl1pPr>
    </p:titleStyle>
    <p:bodyStyle>
      <a:lvl1pPr marL="230188" indent="-230188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23018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4213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1225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2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0.png"/><Relationship Id="rId5" Type="http://schemas.openxmlformats.org/officeDocument/2006/relationships/tags" Target="../tags/tag11.xml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3.xml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oleObject" Target="../embeddings/oleObject2.bin"/><Relationship Id="rId18" Type="http://schemas.openxmlformats.org/officeDocument/2006/relationships/image" Target="../media/image12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slideLayout" Target="../slideLayouts/slideLayout3.xml"/><Relationship Id="rId17" Type="http://schemas.openxmlformats.org/officeDocument/2006/relationships/image" Target="../media/image11.png"/><Relationship Id="rId2" Type="http://schemas.openxmlformats.org/officeDocument/2006/relationships/tags" Target="../tags/tag15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vmlDrawing" Target="../drawings/vmlDrawing2.v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9.jpeg"/><Relationship Id="rId10" Type="http://schemas.openxmlformats.org/officeDocument/2006/relationships/tags" Target="../tags/tag23.xml"/><Relationship Id="rId19" Type="http://schemas.openxmlformats.org/officeDocument/2006/relationships/image" Target="../media/image13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15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1.emf"/><Relationship Id="rId2" Type="http://schemas.openxmlformats.org/officeDocument/2006/relationships/tags" Target="../tags/tag25.xml"/><Relationship Id="rId1" Type="http://schemas.openxmlformats.org/officeDocument/2006/relationships/vmlDrawing" Target="../drawings/vmlDrawing3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3.bin"/><Relationship Id="rId5" Type="http://schemas.openxmlformats.org/officeDocument/2006/relationships/tags" Target="../tags/tag2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tags" Target="../tags/tag57.xml"/><Relationship Id="rId39" Type="http://schemas.openxmlformats.org/officeDocument/2006/relationships/image" Target="../media/image19.jpeg"/><Relationship Id="rId3" Type="http://schemas.openxmlformats.org/officeDocument/2006/relationships/tags" Target="../tags/tag34.xml"/><Relationship Id="rId21" Type="http://schemas.openxmlformats.org/officeDocument/2006/relationships/tags" Target="../tags/tag52.xml"/><Relationship Id="rId34" Type="http://schemas.openxmlformats.org/officeDocument/2006/relationships/oleObject" Target="../embeddings/oleObject4.bin"/><Relationship Id="rId42" Type="http://schemas.openxmlformats.org/officeDocument/2006/relationships/image" Target="../media/image22.png"/><Relationship Id="rId47" Type="http://schemas.openxmlformats.org/officeDocument/2006/relationships/image" Target="../media/image27.jpe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tags" Target="../tags/tag56.xml"/><Relationship Id="rId33" Type="http://schemas.openxmlformats.org/officeDocument/2006/relationships/slideLayout" Target="../slideLayouts/slideLayout3.xml"/><Relationship Id="rId38" Type="http://schemas.openxmlformats.org/officeDocument/2006/relationships/image" Target="../media/image18.gif"/><Relationship Id="rId46" Type="http://schemas.openxmlformats.org/officeDocument/2006/relationships/image" Target="../media/image26.jpeg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tags" Target="../tags/tag51.xml"/><Relationship Id="rId29" Type="http://schemas.openxmlformats.org/officeDocument/2006/relationships/tags" Target="../tags/tag60.xml"/><Relationship Id="rId41" Type="http://schemas.openxmlformats.org/officeDocument/2006/relationships/image" Target="../media/image21.jpeg"/><Relationship Id="rId1" Type="http://schemas.openxmlformats.org/officeDocument/2006/relationships/vmlDrawing" Target="../drawings/vmlDrawing4.v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tags" Target="../tags/tag55.xml"/><Relationship Id="rId32" Type="http://schemas.openxmlformats.org/officeDocument/2006/relationships/tags" Target="../tags/tag63.xml"/><Relationship Id="rId37" Type="http://schemas.openxmlformats.org/officeDocument/2006/relationships/image" Target="../media/image17.gif"/><Relationship Id="rId40" Type="http://schemas.openxmlformats.org/officeDocument/2006/relationships/image" Target="../media/image20.jpeg"/><Relationship Id="rId45" Type="http://schemas.openxmlformats.org/officeDocument/2006/relationships/image" Target="../media/image25.jpe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tags" Target="../tags/tag54.xml"/><Relationship Id="rId28" Type="http://schemas.openxmlformats.org/officeDocument/2006/relationships/tags" Target="../tags/tag59.xml"/><Relationship Id="rId36" Type="http://schemas.openxmlformats.org/officeDocument/2006/relationships/image" Target="../media/image16.png"/><Relationship Id="rId10" Type="http://schemas.openxmlformats.org/officeDocument/2006/relationships/tags" Target="../tags/tag41.xml"/><Relationship Id="rId19" Type="http://schemas.openxmlformats.org/officeDocument/2006/relationships/tags" Target="../tags/tag50.xml"/><Relationship Id="rId31" Type="http://schemas.openxmlformats.org/officeDocument/2006/relationships/tags" Target="../tags/tag62.xml"/><Relationship Id="rId44" Type="http://schemas.openxmlformats.org/officeDocument/2006/relationships/image" Target="../media/image24.jpe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tags" Target="../tags/tag53.xml"/><Relationship Id="rId27" Type="http://schemas.openxmlformats.org/officeDocument/2006/relationships/tags" Target="../tags/tag58.xml"/><Relationship Id="rId30" Type="http://schemas.openxmlformats.org/officeDocument/2006/relationships/tags" Target="../tags/tag61.xml"/><Relationship Id="rId35" Type="http://schemas.openxmlformats.org/officeDocument/2006/relationships/image" Target="../media/image1.emf"/><Relationship Id="rId43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9" y="26531"/>
            <a:ext cx="9101951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9" y="3734054"/>
            <a:ext cx="9088813" cy="304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50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" y="0"/>
            <a:ext cx="9144000" cy="2838734"/>
            <a:chOff x="-3056765" y="-323315"/>
            <a:chExt cx="15379320" cy="5126440"/>
          </a:xfrm>
        </p:grpSpPr>
        <p:pic>
          <p:nvPicPr>
            <p:cNvPr id="111618" name="Picture 2" descr="http://andrewprokos.com/d/rio-de-janeiro-panoramic-view?g2_itemId=1352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56765" y="-323315"/>
              <a:ext cx="15379320" cy="5126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620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56765" y="-323315"/>
              <a:ext cx="2557034" cy="567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TextBox 21"/>
          <p:cNvSpPr txBox="1"/>
          <p:nvPr>
            <p:custDataLst>
              <p:tags r:id="rId1"/>
            </p:custDataLst>
          </p:nvPr>
        </p:nvSpPr>
        <p:spPr>
          <a:xfrm>
            <a:off x="4119070" y="217579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entury Gothic" pitchFamily="34" charset="0"/>
              </a:rPr>
              <a:t>about</a:t>
            </a:r>
            <a:endParaRPr lang="en-US" sz="12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3" name="TextBox 22"/>
          <p:cNvSpPr txBox="1"/>
          <p:nvPr>
            <p:custDataLst>
              <p:tags r:id="rId2"/>
            </p:custDataLst>
          </p:nvPr>
        </p:nvSpPr>
        <p:spPr>
          <a:xfrm>
            <a:off x="4837323" y="217579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entury Gothic" pitchFamily="34" charset="0"/>
              </a:rPr>
              <a:t>companies</a:t>
            </a:r>
            <a:endParaRPr lang="en-US" sz="12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4" name="TextBox 23"/>
          <p:cNvSpPr txBox="1"/>
          <p:nvPr>
            <p:custDataLst>
              <p:tags r:id="rId3"/>
            </p:custDataLst>
          </p:nvPr>
        </p:nvSpPr>
        <p:spPr>
          <a:xfrm>
            <a:off x="5937091" y="217579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entury Gothic" pitchFamily="34" charset="0"/>
              </a:rPr>
              <a:t>people</a:t>
            </a:r>
            <a:endParaRPr lang="en-US" sz="12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5" name="TextBox 24"/>
          <p:cNvSpPr txBox="1"/>
          <p:nvPr>
            <p:custDataLst>
              <p:tags r:id="rId4"/>
            </p:custDataLst>
          </p:nvPr>
        </p:nvSpPr>
        <p:spPr>
          <a:xfrm>
            <a:off x="6737097" y="21757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entury Gothic" pitchFamily="34" charset="0"/>
              </a:rPr>
              <a:t>jobs</a:t>
            </a:r>
            <a:endParaRPr lang="en-US" sz="12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6" name="TextBox 25"/>
          <p:cNvSpPr txBox="1"/>
          <p:nvPr>
            <p:custDataLst>
              <p:tags r:id="rId5"/>
            </p:custDataLst>
          </p:nvPr>
        </p:nvSpPr>
        <p:spPr>
          <a:xfrm>
            <a:off x="7896282" y="21757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entury Gothic" pitchFamily="34" charset="0"/>
              </a:rPr>
              <a:t>contact</a:t>
            </a:r>
            <a:endParaRPr lang="en-US" sz="12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7" name="TextBox 26"/>
          <p:cNvSpPr txBox="1"/>
          <p:nvPr>
            <p:custDataLst>
              <p:tags r:id="rId6"/>
            </p:custDataLst>
          </p:nvPr>
        </p:nvSpPr>
        <p:spPr>
          <a:xfrm>
            <a:off x="7295050" y="21757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entury Gothic" pitchFamily="34" charset="0"/>
              </a:rPr>
              <a:t>blog</a:t>
            </a:r>
            <a:endParaRPr lang="en-US" sz="12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8" name="TextBox 27"/>
          <p:cNvSpPr txBox="1"/>
          <p:nvPr>
            <p:custDataLst>
              <p:tags r:id="rId7"/>
            </p:custDataLst>
          </p:nvPr>
        </p:nvSpPr>
        <p:spPr>
          <a:xfrm>
            <a:off x="941696" y="75256"/>
            <a:ext cx="30507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Century Gothic" pitchFamily="34" charset="0"/>
              </a:rPr>
              <a:t>Antera</a:t>
            </a:r>
            <a:r>
              <a:rPr lang="en-US" sz="2600" b="1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entury Gothic" pitchFamily="34" charset="0"/>
              </a:rPr>
              <a:t>ventures</a:t>
            </a:r>
            <a:endParaRPr lang="en-US" sz="26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29" name="Picture 1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48" y="5609116"/>
            <a:ext cx="2347848" cy="143392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58" y="2964862"/>
            <a:ext cx="2363762" cy="30265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724" y="2964862"/>
            <a:ext cx="2363762" cy="381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48" y="2964862"/>
            <a:ext cx="2347848" cy="264425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8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43591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0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>
            <p:custDataLst>
              <p:tags r:id="rId3"/>
            </p:custDataLst>
          </p:nvPr>
        </p:nvGrpSpPr>
        <p:grpSpPr>
          <a:xfrm>
            <a:off x="1" y="617688"/>
            <a:ext cx="9144000" cy="2654901"/>
            <a:chOff x="-3056765" y="-323315"/>
            <a:chExt cx="15379320" cy="5126440"/>
          </a:xfrm>
        </p:grpSpPr>
        <p:pic>
          <p:nvPicPr>
            <p:cNvPr id="111618" name="Picture 2" descr="http://andrewprokos.com/d/rio-de-janeiro-panoramic-view?g2_itemId=1352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56765" y="-323315"/>
              <a:ext cx="15379320" cy="5126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620" name="Picture 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56765" y="-323315"/>
              <a:ext cx="2557034" cy="567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4119070" y="217579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about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4837323" y="217579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companies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5937091" y="217579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people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>
            <p:custDataLst>
              <p:tags r:id="rId7"/>
            </p:custDataLst>
          </p:nvPr>
        </p:nvSpPr>
        <p:spPr>
          <a:xfrm>
            <a:off x="6737097" y="21757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jobs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>
            <p:custDataLst>
              <p:tags r:id="rId8"/>
            </p:custDataLst>
          </p:nvPr>
        </p:nvSpPr>
        <p:spPr>
          <a:xfrm>
            <a:off x="7896282" y="21757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contact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>
            <p:custDataLst>
              <p:tags r:id="rId9"/>
            </p:custDataLst>
          </p:nvPr>
        </p:nvSpPr>
        <p:spPr>
          <a:xfrm>
            <a:off x="7295050" y="21757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blog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20" name="TextBox 19"/>
          <p:cNvSpPr txBox="1"/>
          <p:nvPr>
            <p:custDataLst>
              <p:tags r:id="rId10"/>
            </p:custDataLst>
          </p:nvPr>
        </p:nvSpPr>
        <p:spPr>
          <a:xfrm>
            <a:off x="941696" y="75256"/>
            <a:ext cx="30507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latin typeface="Century Gothic" pitchFamily="34" charset="0"/>
              </a:rPr>
              <a:t>Antera</a:t>
            </a:r>
            <a:r>
              <a:rPr lang="en-US" sz="2600" b="1" dirty="0" smtClean="0">
                <a:latin typeface="Century Gothic" pitchFamily="34" charset="0"/>
              </a:rPr>
              <a:t> </a:t>
            </a:r>
            <a:r>
              <a:rPr lang="en-US" sz="2600" dirty="0" smtClean="0">
                <a:latin typeface="Century Gothic" pitchFamily="34" charset="0"/>
              </a:rPr>
              <a:t>ventures</a:t>
            </a:r>
            <a:endParaRPr lang="en-US" sz="2600" dirty="0">
              <a:latin typeface="Century Gothic" pitchFamily="34" charset="0"/>
            </a:endParaRPr>
          </a:p>
        </p:txBody>
      </p:sp>
      <p:pic>
        <p:nvPicPr>
          <p:cNvPr id="115713" name="Picture 1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48" y="6073254"/>
            <a:ext cx="2347848" cy="143392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58" y="3429000"/>
            <a:ext cx="2363762" cy="30265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724" y="3429000"/>
            <a:ext cx="2363762" cy="381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48" y="3429000"/>
            <a:ext cx="2347848" cy="264425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61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57757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0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>
            <p:custDataLst>
              <p:tags r:id="rId3"/>
            </p:custDataLst>
          </p:nvPr>
        </p:nvSpPr>
        <p:spPr>
          <a:xfrm>
            <a:off x="4119070" y="217579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ury Gothic" pitchFamily="34" charset="0"/>
              </a:rPr>
              <a:t>about</a:t>
            </a:r>
            <a:endParaRPr lang="en-US" sz="1200" b="1" dirty="0"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>
            <p:custDataLst>
              <p:tags r:id="rId4"/>
            </p:custDataLst>
          </p:nvPr>
        </p:nvSpPr>
        <p:spPr>
          <a:xfrm>
            <a:off x="4837323" y="217579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companies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21" name="TextBox 20"/>
          <p:cNvSpPr txBox="1"/>
          <p:nvPr>
            <p:custDataLst>
              <p:tags r:id="rId5"/>
            </p:custDataLst>
          </p:nvPr>
        </p:nvSpPr>
        <p:spPr>
          <a:xfrm>
            <a:off x="5937091" y="217579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people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22" name="TextBox 21"/>
          <p:cNvSpPr txBox="1"/>
          <p:nvPr>
            <p:custDataLst>
              <p:tags r:id="rId6"/>
            </p:custDataLst>
          </p:nvPr>
        </p:nvSpPr>
        <p:spPr>
          <a:xfrm>
            <a:off x="6737097" y="21757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jobs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23" name="TextBox 22"/>
          <p:cNvSpPr txBox="1"/>
          <p:nvPr>
            <p:custDataLst>
              <p:tags r:id="rId7"/>
            </p:custDataLst>
          </p:nvPr>
        </p:nvSpPr>
        <p:spPr>
          <a:xfrm>
            <a:off x="7896282" y="21757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contact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25" name="TextBox 24"/>
          <p:cNvSpPr txBox="1"/>
          <p:nvPr>
            <p:custDataLst>
              <p:tags r:id="rId8"/>
            </p:custDataLst>
          </p:nvPr>
        </p:nvSpPr>
        <p:spPr>
          <a:xfrm>
            <a:off x="7295050" y="21757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blog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27" name="TextBox 26"/>
          <p:cNvSpPr txBox="1"/>
          <p:nvPr>
            <p:custDataLst>
              <p:tags r:id="rId9"/>
            </p:custDataLst>
          </p:nvPr>
        </p:nvSpPr>
        <p:spPr>
          <a:xfrm>
            <a:off x="941696" y="75256"/>
            <a:ext cx="30507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latin typeface="Century Gothic" pitchFamily="34" charset="0"/>
              </a:rPr>
              <a:t>Antera</a:t>
            </a:r>
            <a:r>
              <a:rPr lang="en-US" sz="2600" b="1" dirty="0" smtClean="0">
                <a:latin typeface="Century Gothic" pitchFamily="34" charset="0"/>
              </a:rPr>
              <a:t> </a:t>
            </a:r>
            <a:r>
              <a:rPr lang="en-US" sz="2600" dirty="0" smtClean="0">
                <a:latin typeface="Century Gothic" pitchFamily="34" charset="0"/>
              </a:rPr>
              <a:t>ventures</a:t>
            </a:r>
            <a:endParaRPr lang="en-US" sz="2600" dirty="0">
              <a:latin typeface="Century Gothic" pitchFamily="34" charset="0"/>
            </a:endParaRP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4" y="704850"/>
            <a:ext cx="8258175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82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15617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2" name="think-cell Slide" r:id="rId34" imgW="270" imgH="270" progId="TCLayout.ActiveDocument.1">
                  <p:embed/>
                </p:oleObj>
              </mc:Choice>
              <mc:Fallback>
                <p:oleObj name="think-cell Slide" r:id="rId3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67"/>
          <p:cNvSpPr/>
          <p:nvPr>
            <p:custDataLst>
              <p:tags r:id="rId3"/>
            </p:custDataLst>
          </p:nvPr>
        </p:nvSpPr>
        <p:spPr>
          <a:xfrm>
            <a:off x="253633" y="4148043"/>
            <a:ext cx="2117747" cy="13068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>
            <p:custDataLst>
              <p:tags r:id="rId4"/>
            </p:custDataLst>
          </p:nvPr>
        </p:nvSpPr>
        <p:spPr>
          <a:xfrm>
            <a:off x="2429907" y="4148043"/>
            <a:ext cx="2117747" cy="13068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>
            <p:custDataLst>
              <p:tags r:id="rId5"/>
            </p:custDataLst>
          </p:nvPr>
        </p:nvSpPr>
        <p:spPr>
          <a:xfrm>
            <a:off x="4606181" y="4148043"/>
            <a:ext cx="2117747" cy="13068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>
            <p:custDataLst>
              <p:tags r:id="rId6"/>
            </p:custDataLst>
          </p:nvPr>
        </p:nvSpPr>
        <p:spPr>
          <a:xfrm>
            <a:off x="6782454" y="4148043"/>
            <a:ext cx="2117747" cy="13068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>
            <p:custDataLst>
              <p:tags r:id="rId7"/>
            </p:custDataLst>
          </p:nvPr>
        </p:nvSpPr>
        <p:spPr>
          <a:xfrm>
            <a:off x="253633" y="1294488"/>
            <a:ext cx="2117747" cy="13068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8"/>
            </p:custDataLst>
          </p:nvPr>
        </p:nvSpPr>
        <p:spPr>
          <a:xfrm>
            <a:off x="2429907" y="1294488"/>
            <a:ext cx="2117747" cy="13068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>
            <p:custDataLst>
              <p:tags r:id="rId9"/>
            </p:custDataLst>
          </p:nvPr>
        </p:nvSpPr>
        <p:spPr>
          <a:xfrm>
            <a:off x="4606181" y="1294488"/>
            <a:ext cx="2117747" cy="13068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6782454" y="1294488"/>
            <a:ext cx="2117747" cy="13068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>
            <p:custDataLst>
              <p:tags r:id="rId11"/>
            </p:custDataLst>
          </p:nvPr>
        </p:nvSpPr>
        <p:spPr>
          <a:xfrm>
            <a:off x="4119070" y="217579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about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>
            <p:custDataLst>
              <p:tags r:id="rId12"/>
            </p:custDataLst>
          </p:nvPr>
        </p:nvSpPr>
        <p:spPr>
          <a:xfrm>
            <a:off x="4837323" y="217579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ury Gothic" pitchFamily="34" charset="0"/>
              </a:rPr>
              <a:t>companies</a:t>
            </a:r>
            <a:endParaRPr lang="en-US" sz="1200" b="1" dirty="0">
              <a:latin typeface="Century Gothic" pitchFamily="34" charset="0"/>
            </a:endParaRPr>
          </a:p>
        </p:txBody>
      </p:sp>
      <p:sp>
        <p:nvSpPr>
          <p:cNvPr id="21" name="TextBox 20"/>
          <p:cNvSpPr txBox="1"/>
          <p:nvPr>
            <p:custDataLst>
              <p:tags r:id="rId13"/>
            </p:custDataLst>
          </p:nvPr>
        </p:nvSpPr>
        <p:spPr>
          <a:xfrm>
            <a:off x="5937091" y="217579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people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22" name="TextBox 21"/>
          <p:cNvSpPr txBox="1"/>
          <p:nvPr>
            <p:custDataLst>
              <p:tags r:id="rId14"/>
            </p:custDataLst>
          </p:nvPr>
        </p:nvSpPr>
        <p:spPr>
          <a:xfrm>
            <a:off x="6737097" y="21757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jobs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23" name="TextBox 22"/>
          <p:cNvSpPr txBox="1"/>
          <p:nvPr>
            <p:custDataLst>
              <p:tags r:id="rId15"/>
            </p:custDataLst>
          </p:nvPr>
        </p:nvSpPr>
        <p:spPr>
          <a:xfrm>
            <a:off x="7896282" y="21757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contact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25" name="TextBox 24"/>
          <p:cNvSpPr txBox="1"/>
          <p:nvPr>
            <p:custDataLst>
              <p:tags r:id="rId16"/>
            </p:custDataLst>
          </p:nvPr>
        </p:nvSpPr>
        <p:spPr>
          <a:xfrm>
            <a:off x="7295050" y="21757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blog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27" name="TextBox 26"/>
          <p:cNvSpPr txBox="1"/>
          <p:nvPr>
            <p:custDataLst>
              <p:tags r:id="rId17"/>
            </p:custDataLst>
          </p:nvPr>
        </p:nvSpPr>
        <p:spPr>
          <a:xfrm>
            <a:off x="941696" y="75256"/>
            <a:ext cx="30507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latin typeface="Century Gothic" pitchFamily="34" charset="0"/>
              </a:rPr>
              <a:t>Antera</a:t>
            </a:r>
            <a:r>
              <a:rPr lang="en-US" sz="2600" b="1" dirty="0" smtClean="0">
                <a:latin typeface="Century Gothic" pitchFamily="34" charset="0"/>
              </a:rPr>
              <a:t> </a:t>
            </a:r>
            <a:r>
              <a:rPr lang="en-US" sz="2600" dirty="0" smtClean="0">
                <a:latin typeface="Century Gothic" pitchFamily="34" charset="0"/>
              </a:rPr>
              <a:t>ventures</a:t>
            </a:r>
            <a:endParaRPr lang="en-US" sz="2600" dirty="0">
              <a:latin typeface="Century Gothic" pitchFamily="34" charset="0"/>
            </a:endParaRPr>
          </a:p>
        </p:txBody>
      </p:sp>
      <p:pic>
        <p:nvPicPr>
          <p:cNvPr id="114693" name="Picture 5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7" y="1764954"/>
            <a:ext cx="1440918" cy="4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5" name="Picture 7" descr="http://www.fundocriatec.com.br/imagens_internas/Subsin%20Logo%20emgif.gif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655" y="1853221"/>
            <a:ext cx="1323176" cy="3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01" name="Picture 13" descr="http://www.fundocriatec.com.br/imagens_internas/LOGO_MAGNAMED.gif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893" y="1646916"/>
            <a:ext cx="860868" cy="57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07" name="Picture 19" descr="http://www.fundocriatec.com.br/imagens_internas/logo%20TMED%201%20oficial.jpg"/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823" y="4594697"/>
            <a:ext cx="918918" cy="41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09" name="Picture 21" descr="http://www.fundocriatec.com.br/imagens_internas/ARVUS%20logo%20fundo%20branco.jpg"/>
          <p:cNvPicPr>
            <a:picLocks noChangeAspect="1" noChangeArrowheads="1"/>
          </p:cNvPicPr>
          <p:nvPr>
            <p:custDataLst>
              <p:tags r:id="rId22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266" y="1823647"/>
            <a:ext cx="1264668" cy="38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13" name="Picture 25" descr="http://www.fundocriatec.com.br/imagens_internas/Bug.jpg"/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26" y="4379977"/>
            <a:ext cx="689960" cy="66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16" name="Picture 28"/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544" y="4733889"/>
            <a:ext cx="1512471" cy="28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angle 59"/>
          <p:cNvSpPr/>
          <p:nvPr>
            <p:custDataLst>
              <p:tags r:id="rId25"/>
            </p:custDataLst>
          </p:nvPr>
        </p:nvSpPr>
        <p:spPr>
          <a:xfrm>
            <a:off x="253633" y="2713382"/>
            <a:ext cx="2117747" cy="13068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>
            <p:custDataLst>
              <p:tags r:id="rId26"/>
            </p:custDataLst>
          </p:nvPr>
        </p:nvSpPr>
        <p:spPr>
          <a:xfrm>
            <a:off x="2429907" y="2713382"/>
            <a:ext cx="2117747" cy="13068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>
            <p:custDataLst>
              <p:tags r:id="rId27"/>
            </p:custDataLst>
          </p:nvPr>
        </p:nvSpPr>
        <p:spPr>
          <a:xfrm>
            <a:off x="4606181" y="2713382"/>
            <a:ext cx="2117747" cy="13068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>
            <p:custDataLst>
              <p:tags r:id="rId28"/>
            </p:custDataLst>
          </p:nvPr>
        </p:nvSpPr>
        <p:spPr>
          <a:xfrm>
            <a:off x="6782454" y="2713382"/>
            <a:ext cx="2117747" cy="13068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9" descr="http://www.fundocriatec.com.br/imagens_internas/marca_celer_fundo%20branco.jpg"/>
          <p:cNvPicPr>
            <a:picLocks noChangeAspect="1" noChangeArrowheads="1"/>
          </p:cNvPicPr>
          <p:nvPr>
            <p:custDataLst>
              <p:tags r:id="rId29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49" y="3254448"/>
            <a:ext cx="904314" cy="30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1" descr="http://www.fundocriatec.com.br/imagens_internas/logo_invitrocells%20fev%202009.jpg"/>
          <p:cNvPicPr>
            <a:picLocks noChangeAspect="1" noChangeArrowheads="1"/>
          </p:cNvPicPr>
          <p:nvPr>
            <p:custDataLst>
              <p:tags r:id="rId30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43" y="3183558"/>
            <a:ext cx="917000" cy="44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5" descr="http://www.fundocriatec.com.br/imagens_internas/logoUsix.jpg"/>
          <p:cNvPicPr>
            <a:picLocks noChangeAspect="1" noChangeArrowheads="1"/>
          </p:cNvPicPr>
          <p:nvPr>
            <p:custDataLst>
              <p:tags r:id="rId31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319" y="3118394"/>
            <a:ext cx="997470" cy="57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7" descr="http://www.fundocriatec.com.br/imagens_internas/logo%20cianet.jpg"/>
          <p:cNvPicPr>
            <a:picLocks noChangeAspect="1" noChangeArrowheads="1"/>
          </p:cNvPicPr>
          <p:nvPr>
            <p:custDataLst>
              <p:tags r:id="rId32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70" y="3342173"/>
            <a:ext cx="1028180" cy="3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18" name="Picture 30" descr="http://www.fundocriatec.com.br/imagens_internas/VIDA_logo.jpg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682" y="4672044"/>
            <a:ext cx="113347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9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39" y="4410736"/>
            <a:ext cx="8512630" cy="2138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03" y="1530537"/>
            <a:ext cx="8324194" cy="203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073478" y="1020820"/>
            <a:ext cx="499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itchFamily="34" charset="0"/>
              </a:rPr>
              <a:t>INVESTMENT TEAM</a:t>
            </a:r>
            <a:endParaRPr lang="en-US" sz="2000" b="1" dirty="0">
              <a:latin typeface="Century Gothic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73478" y="4012661"/>
            <a:ext cx="499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entury Gothic" pitchFamily="34" charset="0"/>
              </a:rPr>
              <a:t>REGIONAL MANAGERS</a:t>
            </a:r>
            <a:endParaRPr lang="en-US" sz="2000" b="1" dirty="0">
              <a:latin typeface="Century Gothic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9070" y="217579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about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37323" y="217579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companies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37091" y="217579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ury Gothic" pitchFamily="34" charset="0"/>
              </a:rPr>
              <a:t>people</a:t>
            </a:r>
            <a:endParaRPr lang="en-US" sz="1200" b="1" dirty="0">
              <a:latin typeface="Century Gothic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37097" y="21757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jobs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96282" y="21757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contact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95050" y="21757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blog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1696" y="75256"/>
            <a:ext cx="30507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latin typeface="Century Gothic" pitchFamily="34" charset="0"/>
              </a:rPr>
              <a:t>Antera</a:t>
            </a:r>
            <a:r>
              <a:rPr lang="en-US" sz="2600" b="1" dirty="0" smtClean="0">
                <a:latin typeface="Century Gothic" pitchFamily="34" charset="0"/>
              </a:rPr>
              <a:t> </a:t>
            </a:r>
            <a:r>
              <a:rPr lang="en-US" sz="2600" dirty="0" smtClean="0">
                <a:latin typeface="Century Gothic" pitchFamily="34" charset="0"/>
              </a:rPr>
              <a:t>ventures</a:t>
            </a:r>
            <a:endParaRPr lang="en-US" sz="26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249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4&quot;&gt;&lt;elem m_fUsage=&quot;4.46694051725987600000E+000&quot;&gt;&lt;m_ppcolschidx val=&quot;0&quot;/&gt;&lt;m_rgb r=&quot;b6&quot; g=&quot;e6&quot; b=&quot;13&quot;/&gt;&lt;/elem&gt;&lt;elem m_fUsage=&quot;2.69732466078728010000E+000&quot;&gt;&lt;m_ppcolschidx val=&quot;0&quot;/&gt;&lt;m_rgb r=&quot;6b&quot; g=&quot;ac&quot; b=&quot;cf&quot;/&gt;&lt;/elem&gt;&lt;elem m_fUsage=&quot;2.34734505291892460000E+000&quot;&gt;&lt;m_ppcolschidx val=&quot;0&quot;/&gt;&lt;m_rgb r=&quot;db&quot; g=&quot;6d&quot; b=&quot;1d&quot;/&gt;&lt;/elem&gt;&lt;elem m_fUsage=&quot;4.86423498529166280000E-001&quot;&gt;&lt;m_ppcolschidx val=&quot;0&quot;/&gt;&lt;m_rgb r=&quot;1f&quot; g=&quot;49&quot; b=&quot;7d&quot;/&gt;&lt;/elem&gt;&lt;/m_vecMRU&gt;&lt;/m_mruColor&gt;&lt;m_mapectfillschemeMRU&gt;&lt;key val=&quot;0&quot;/&gt;&lt;elem&gt;&lt;m_nPartnerID val=&quot;530&quot;/&gt;&lt;m_nIndex val=&quot;2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40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jJShg3iKkefTWHxf47jH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FcGvMMBUqmE_vZC4sD5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c_Io1n7EiFjla5ZJvjM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WiRBNt6v0WVK8JIpTeo6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5jwjkQqgUqW44o1O7JjA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e39keS0kCCHd7TXyuGo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KaNcSltdkitlgistn_k8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2w_K5F.pEKLh6lpHNcpm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_of.ZAeEGmjIIf6RIl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jJShg3iKkefTWHxf47jH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FcGvMMBUqmE_vZC4sD5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c_Io1n7EiFjla5ZJvjM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WiRBNt6v0WVK8JIpTeo6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5jwjkQqgUqW44o1O7JjA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aLirfgvWUaHvTOmNu.lx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1Pbag3C7kK5p1nddbmai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.1b_QLo0W019Q6vq47V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.vHgtoUIEamb94TZMYKf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n9uCmMR0y7gFuHdnVay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6pXtvSWTE6CkrQ7JioPA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nFdlZnvp0uOKzOTtt8rv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JsRqID45UO1FH0ATpEzx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rKW1V1ZJUSuzudjSJ9zV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VuE9e6wEOd.YB9IdOZ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IhiG2r5jEG160zGQTWBJ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GbB.02Y1060CV_Q82aWv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KtpZBDTA0ytZ0rbVEApI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5a_sAo9UWAOxEBjduhQ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fryx6I_W06xq6WEENi7G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nP.noWHECa_LUBUX7cU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wk0y2CiNkaUEM4vrHTEK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aLirfgvWUaHvTOmNu.lx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1Pbag3C7kK5p1nddbmai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.1b_QLo0W019Q6vq47V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.vHgtoUIEamb94TZMYKf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6pXtvSWTE6CkrQ7JioPA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nFdlZnvp0uOKzOTtt8rv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JsRqID45UO1FH0ATpEzx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GRqDSqmjUiQ87.EAYKy7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n9uCmMR0y7gFuHdnVay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r36sVDQGUedaEpVYtJqF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EICSMdCk238xboXLYOA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CwYBG0VUutAVJkDdFmM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TfsS6QXTEeVK8hTdbZCG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H_wiWMMd0.8fxd.Ik3EA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W_q8arPUi6pV64dJr5Z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RjXgrNjU2tw3ejh37Eq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SmqUa2Gzkm14dJ.0Y4.f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6_Z15SpZkG1ednDY9o.D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oehY8o3DECDM_c2jN8Ey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fryx6I_W06xq6WEENi7G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B1lBz920GjBqEuygga6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qWn_NKKU2pM746Ab8HH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vvs4B7Ak2iETR1FDJvn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bLW2G.9ECL_gslD83.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KaNcSltdkitlgistn_k8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2w_K5F.pEKLh6lpHNcpm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_of.ZAeEGmjIIf6RIliQ"/>
</p:tagLst>
</file>

<file path=ppt/theme/theme1.xml><?xml version="1.0" encoding="utf-8"?>
<a:theme xmlns:a="http://schemas.openxmlformats.org/drawingml/2006/main" name="20120608_GE Engagement Strategies Final">
  <a:themeElements>
    <a:clrScheme name="CleantechGroup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BACC9"/>
      </a:accent1>
      <a:accent2>
        <a:srgbClr val="DB6D1D"/>
      </a:accent2>
      <a:accent3>
        <a:srgbClr val="B7BE1C"/>
      </a:accent3>
      <a:accent4>
        <a:srgbClr val="595959"/>
      </a:accent4>
      <a:accent5>
        <a:srgbClr val="7F7F7F"/>
      </a:accent5>
      <a:accent6>
        <a:srgbClr val="FE19FF"/>
      </a:accent6>
      <a:hlink>
        <a:srgbClr val="0000FF"/>
      </a:hlink>
      <a:folHlink>
        <a:srgbClr val="800080"/>
      </a:folHlink>
    </a:clrScheme>
    <a:fontScheme name="Custom 2">
      <a:majorFont>
        <a:latin typeface="HelveticaNeueLT Std Med"/>
        <a:ea typeface=""/>
        <a:cs typeface=""/>
      </a:majorFont>
      <a:minorFont>
        <a:latin typeface="HelveticaNeueLT Std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24889</TotalTime>
  <Words>44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20120608_GE Engagement Strategies Final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Cleantech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 showed the most interest in connection with innovators in Canada’s Oil &amp; Gas sector</dc:title>
  <dc:creator>Kerry Cebul</dc:creator>
  <cp:lastModifiedBy>Kevin Reed</cp:lastModifiedBy>
  <cp:revision>442</cp:revision>
  <cp:lastPrinted>2012-06-18T22:58:36Z</cp:lastPrinted>
  <dcterms:created xsi:type="dcterms:W3CDTF">2012-06-11T16:31:18Z</dcterms:created>
  <dcterms:modified xsi:type="dcterms:W3CDTF">2012-11-17T04:17:12Z</dcterms:modified>
</cp:coreProperties>
</file>