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sldIdLst>
    <p:sldId id="256" r:id="rId2"/>
    <p:sldId id="257" r:id="rId3"/>
    <p:sldId id="259" r:id="rId4"/>
    <p:sldId id="276" r:id="rId5"/>
    <p:sldId id="262" r:id="rId6"/>
    <p:sldId id="263" r:id="rId7"/>
    <p:sldId id="281" r:id="rId8"/>
    <p:sldId id="265" r:id="rId9"/>
    <p:sldId id="266" r:id="rId10"/>
    <p:sldId id="267" r:id="rId11"/>
    <p:sldId id="277" r:id="rId12"/>
    <p:sldId id="282" r:id="rId13"/>
    <p:sldId id="278" r:id="rId14"/>
    <p:sldId id="274" r:id="rId15"/>
    <p:sldId id="279" r:id="rId16"/>
    <p:sldId id="28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hmad Memari" initials="AM" lastIdx="1" clrIdx="0">
    <p:extLst>
      <p:ext uri="{19B8F6BF-5375-455C-9EA6-DF929625EA0E}">
        <p15:presenceInfo xmlns:p15="http://schemas.microsoft.com/office/powerpoint/2012/main" userId="452813a8ec18502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2" y="38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3-31T21:08:33.765" idx="1">
    <p:pos x="10" y="10"/>
    <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3-31T21:08:33.765" idx="1">
    <p:pos x="10" y="10"/>
    <p:text/>
    <p:extLst>
      <p:ext uri="{C676402C-5697-4E1C-873F-D02D1690AC5C}">
        <p15:threadingInfo xmlns:p15="http://schemas.microsoft.com/office/powerpoint/2012/main" timeZoneBias="240"/>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09C2242-AABF-48A0-859D-B5C014DA6E5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A12192D-4FE3-4761-9587-6C82092A7FC3}">
      <dgm:prSet custT="1"/>
      <dgm:spPr/>
      <dgm:t>
        <a:bodyPr/>
        <a:lstStyle/>
        <a:p>
          <a:r>
            <a:rPr lang="en-GB" sz="1400" b="1" dirty="0">
              <a:solidFill>
                <a:schemeClr val="bg1"/>
              </a:solidFill>
              <a:latin typeface="Times New Roman" panose="02020603050405020304" pitchFamily="18" charset="0"/>
              <a:cs typeface="Times New Roman" panose="02020603050405020304" pitchFamily="18" charset="0"/>
            </a:rPr>
            <a:t>Metric 1: Statement Coverage (</a:t>
          </a:r>
          <a:r>
            <a:rPr lang="en-US" sz="1400" b="1" dirty="0">
              <a:solidFill>
                <a:schemeClr val="bg1"/>
              </a:solidFill>
              <a:latin typeface="Times New Roman" panose="02020603050405020304" pitchFamily="18" charset="0"/>
              <a:cs typeface="Times New Roman" panose="02020603050405020304" pitchFamily="18" charset="0"/>
            </a:rPr>
            <a:t>Class Wise </a:t>
          </a:r>
          <a:r>
            <a:rPr lang="en-GB" sz="1400" b="1" dirty="0">
              <a:solidFill>
                <a:schemeClr val="bg1"/>
              </a:solidFill>
              <a:latin typeface="Times New Roman" panose="02020603050405020304" pitchFamily="18" charset="0"/>
              <a:cs typeface="Times New Roman" panose="02020603050405020304" pitchFamily="18" charset="0"/>
            </a:rPr>
            <a:t>Test coverage metric)</a:t>
          </a:r>
          <a:br>
            <a:rPr lang="en-US" sz="1400" dirty="0">
              <a:solidFill>
                <a:schemeClr val="bg1"/>
              </a:solidFill>
              <a:latin typeface="Times New Roman" panose="02020603050405020304" pitchFamily="18" charset="0"/>
              <a:cs typeface="Times New Roman" panose="02020603050405020304" pitchFamily="18" charset="0"/>
            </a:rPr>
          </a:br>
          <a:r>
            <a:rPr lang="en-US" sz="1400" dirty="0">
              <a:solidFill>
                <a:schemeClr val="bg1"/>
              </a:solidFill>
              <a:latin typeface="Times New Roman" panose="02020603050405020304" pitchFamily="18" charset="0"/>
              <a:cs typeface="Times New Roman" panose="02020603050405020304" pitchFamily="18" charset="0"/>
            </a:rPr>
            <a:t>Its </a:t>
          </a:r>
          <a:r>
            <a:rPr lang="en-GB" sz="1400" dirty="0">
              <a:solidFill>
                <a:schemeClr val="bg1"/>
              </a:solidFill>
              <a:latin typeface="Times New Roman" panose="02020603050405020304" pitchFamily="18" charset="0"/>
              <a:cs typeface="Times New Roman" panose="02020603050405020304" pitchFamily="18" charset="0"/>
            </a:rPr>
            <a:t>value is the number of executed statements in it, divided by the total number of statements</a:t>
          </a:r>
          <a:endParaRPr lang="en-US" sz="1400" dirty="0">
            <a:solidFill>
              <a:schemeClr val="bg1"/>
            </a:solidFill>
            <a:latin typeface="Times New Roman" panose="02020603050405020304" pitchFamily="18" charset="0"/>
            <a:cs typeface="Times New Roman" panose="02020603050405020304" pitchFamily="18" charset="0"/>
          </a:endParaRPr>
        </a:p>
      </dgm:t>
    </dgm:pt>
    <dgm:pt modelId="{89416455-DA08-49F5-BF4B-541E752D9848}" type="parTrans" cxnId="{823D2704-FA69-4CFC-B972-7B6649DE97BD}">
      <dgm:prSet/>
      <dgm:spPr/>
      <dgm:t>
        <a:bodyPr/>
        <a:lstStyle/>
        <a:p>
          <a:endParaRPr lang="en-US"/>
        </a:p>
      </dgm:t>
    </dgm:pt>
    <dgm:pt modelId="{5F9CD2DA-FED3-4D41-8E81-6C84167E8123}" type="sibTrans" cxnId="{823D2704-FA69-4CFC-B972-7B6649DE97BD}">
      <dgm:prSet/>
      <dgm:spPr/>
      <dgm:t>
        <a:bodyPr/>
        <a:lstStyle/>
        <a:p>
          <a:endParaRPr lang="en-US"/>
        </a:p>
      </dgm:t>
    </dgm:pt>
    <dgm:pt modelId="{A66B8F9A-887B-4C05-98A3-5A5B36A6F627}">
      <dgm:prSet custT="1"/>
      <dgm:spPr/>
      <dgm:t>
        <a:bodyPr/>
        <a:lstStyle/>
        <a:p>
          <a:pPr marL="0" lvl="0" indent="0" algn="l" defTabSz="622300">
            <a:lnSpc>
              <a:spcPct val="90000"/>
            </a:lnSpc>
            <a:spcBef>
              <a:spcPct val="0"/>
            </a:spcBef>
            <a:spcAft>
              <a:spcPct val="35000"/>
            </a:spcAft>
            <a:buNone/>
          </a:pPr>
          <a:r>
            <a:rPr lang="en-GB" sz="1400" b="1" kern="1200" dirty="0">
              <a:solidFill>
                <a:prstClr val="white"/>
              </a:solidFill>
              <a:latin typeface="Times New Roman" panose="02020603050405020304" pitchFamily="18" charset="0"/>
              <a:ea typeface="+mn-ea"/>
              <a:cs typeface="Times New Roman" panose="02020603050405020304" pitchFamily="18" charset="0"/>
            </a:rPr>
            <a:t>Metric 2: Branch Coverage (</a:t>
          </a:r>
          <a:r>
            <a:rPr lang="en-US" sz="1400" b="1" kern="1200" dirty="0">
              <a:solidFill>
                <a:prstClr val="white"/>
              </a:solidFill>
              <a:latin typeface="Times New Roman" panose="02020603050405020304" pitchFamily="18" charset="0"/>
              <a:ea typeface="+mn-ea"/>
              <a:cs typeface="Times New Roman" panose="02020603050405020304" pitchFamily="18" charset="0"/>
            </a:rPr>
            <a:t>Class Wise, </a:t>
          </a:r>
          <a:r>
            <a:rPr lang="en-GB" sz="1400" b="1" kern="1200" dirty="0">
              <a:solidFill>
                <a:prstClr val="white"/>
              </a:solidFill>
              <a:latin typeface="Times New Roman" panose="02020603050405020304" pitchFamily="18" charset="0"/>
              <a:ea typeface="+mn-ea"/>
              <a:cs typeface="Times New Roman" panose="02020603050405020304" pitchFamily="18" charset="0"/>
            </a:rPr>
            <a:t>Test coverage metric)</a:t>
          </a:r>
          <a:br>
            <a:rPr lang="en-US" sz="1400" b="1" kern="1200" dirty="0">
              <a:solidFill>
                <a:prstClr val="white"/>
              </a:solidFill>
              <a:latin typeface="Times New Roman" panose="02020603050405020304" pitchFamily="18" charset="0"/>
              <a:ea typeface="+mn-ea"/>
              <a:cs typeface="Times New Roman" panose="02020603050405020304" pitchFamily="18" charset="0"/>
            </a:rPr>
          </a:br>
          <a:r>
            <a:rPr lang="en-US" sz="1400" b="0" kern="1200" dirty="0">
              <a:solidFill>
                <a:prstClr val="white"/>
              </a:solidFill>
              <a:latin typeface="Times New Roman" panose="02020603050405020304" pitchFamily="18" charset="0"/>
              <a:ea typeface="+mn-ea"/>
              <a:cs typeface="Times New Roman" panose="02020603050405020304" pitchFamily="18" charset="0"/>
            </a:rPr>
            <a:t>This metric </a:t>
          </a:r>
          <a:r>
            <a:rPr lang="en-GB" sz="1400" b="0" kern="1200" dirty="0">
              <a:solidFill>
                <a:prstClr val="white"/>
              </a:solidFill>
              <a:latin typeface="Times New Roman" panose="02020603050405020304" pitchFamily="18" charset="0"/>
              <a:ea typeface="+mn-ea"/>
              <a:cs typeface="Times New Roman" panose="02020603050405020304" pitchFamily="18" charset="0"/>
            </a:rPr>
            <a:t>counts the percentage of decision branches being executed by tests. It covers both the true and false conditions.</a:t>
          </a:r>
          <a:endParaRPr lang="en-US" sz="1400" b="0" kern="1200" dirty="0">
            <a:solidFill>
              <a:prstClr val="white"/>
            </a:solidFill>
            <a:latin typeface="Times New Roman" panose="02020603050405020304" pitchFamily="18" charset="0"/>
            <a:ea typeface="+mn-ea"/>
            <a:cs typeface="Times New Roman" panose="02020603050405020304" pitchFamily="18" charset="0"/>
          </a:endParaRPr>
        </a:p>
      </dgm:t>
    </dgm:pt>
    <dgm:pt modelId="{39D09BD4-2560-44AD-B5CF-719EA04A7DE6}" type="parTrans" cxnId="{65331AB4-5145-41C4-8886-C47759754DA7}">
      <dgm:prSet/>
      <dgm:spPr/>
      <dgm:t>
        <a:bodyPr/>
        <a:lstStyle/>
        <a:p>
          <a:endParaRPr lang="en-US"/>
        </a:p>
      </dgm:t>
    </dgm:pt>
    <dgm:pt modelId="{946926DE-8D92-4B34-984F-9F817D11E3A6}" type="sibTrans" cxnId="{65331AB4-5145-41C4-8886-C47759754DA7}">
      <dgm:prSet/>
      <dgm:spPr/>
      <dgm:t>
        <a:bodyPr/>
        <a:lstStyle/>
        <a:p>
          <a:endParaRPr lang="en-US"/>
        </a:p>
      </dgm:t>
    </dgm:pt>
    <dgm:pt modelId="{17FF6060-2A80-42E5-BCE8-C0249B099C5A}">
      <dgm:prSet custT="1"/>
      <dgm:spPr/>
      <dgm:t>
        <a:bodyPr/>
        <a:lstStyle/>
        <a:p>
          <a:pPr marL="0" lvl="0" indent="0" algn="l" defTabSz="622300">
            <a:lnSpc>
              <a:spcPct val="90000"/>
            </a:lnSpc>
            <a:spcBef>
              <a:spcPct val="0"/>
            </a:spcBef>
            <a:spcAft>
              <a:spcPct val="35000"/>
            </a:spcAft>
            <a:buNone/>
          </a:pPr>
          <a:r>
            <a:rPr lang="en-GB" sz="1400" b="1" kern="1200" dirty="0">
              <a:solidFill>
                <a:prstClr val="white"/>
              </a:solidFill>
              <a:latin typeface="Times New Roman" panose="02020603050405020304" pitchFamily="18" charset="0"/>
              <a:ea typeface="+mn-ea"/>
              <a:cs typeface="Times New Roman" panose="02020603050405020304" pitchFamily="18" charset="0"/>
            </a:rPr>
            <a:t>Metric 3: Mutation Score (</a:t>
          </a:r>
          <a:r>
            <a:rPr lang="en-CA" sz="1400" b="1" kern="1200" dirty="0">
              <a:solidFill>
                <a:prstClr val="white"/>
              </a:solidFill>
              <a:latin typeface="Times New Roman" panose="02020603050405020304" pitchFamily="18" charset="0"/>
              <a:ea typeface="+mn-ea"/>
              <a:cs typeface="Times New Roman" panose="02020603050405020304" pitchFamily="18" charset="0"/>
            </a:rPr>
            <a:t>Package Wise, </a:t>
          </a:r>
          <a:r>
            <a:rPr lang="en-GB" sz="1400" b="1" kern="1200" dirty="0">
              <a:solidFill>
                <a:prstClr val="white"/>
              </a:solidFill>
              <a:latin typeface="Times New Roman" panose="02020603050405020304" pitchFamily="18" charset="0"/>
              <a:ea typeface="+mn-ea"/>
              <a:cs typeface="Times New Roman" panose="02020603050405020304" pitchFamily="18" charset="0"/>
            </a:rPr>
            <a:t>Test-suite effectiveness metric)</a:t>
          </a:r>
          <a:br>
            <a:rPr lang="en-CA" sz="1400" b="1" kern="1200" dirty="0">
              <a:solidFill>
                <a:prstClr val="white"/>
              </a:solidFill>
              <a:latin typeface="Times New Roman" panose="02020603050405020304" pitchFamily="18" charset="0"/>
              <a:ea typeface="+mn-ea"/>
              <a:cs typeface="Times New Roman" panose="02020603050405020304" pitchFamily="18" charset="0"/>
            </a:rPr>
          </a:br>
          <a:r>
            <a:rPr lang="en-GB" sz="1400" b="0" kern="1200" dirty="0">
              <a:solidFill>
                <a:prstClr val="white"/>
              </a:solidFill>
              <a:latin typeface="Times New Roman" panose="02020603050405020304" pitchFamily="18" charset="0"/>
              <a:ea typeface="+mn-ea"/>
              <a:cs typeface="Times New Roman" panose="02020603050405020304" pitchFamily="18" charset="0"/>
            </a:rPr>
            <a:t>The ability of test suite to kill the generated mutants has been used to gauge the effectiveness of the test suite </a:t>
          </a:r>
          <a:endParaRPr lang="en-US" sz="1400" b="0" kern="1200" dirty="0">
            <a:solidFill>
              <a:prstClr val="white"/>
            </a:solidFill>
            <a:latin typeface="Times New Roman" panose="02020603050405020304" pitchFamily="18" charset="0"/>
            <a:ea typeface="+mn-ea"/>
            <a:cs typeface="Times New Roman" panose="02020603050405020304" pitchFamily="18" charset="0"/>
          </a:endParaRPr>
        </a:p>
      </dgm:t>
    </dgm:pt>
    <dgm:pt modelId="{759A2F73-B06F-4B60-8D7D-0622FB377E0D}" type="parTrans" cxnId="{30576D41-9459-4E20-AD6A-BD8F4C3F2201}">
      <dgm:prSet/>
      <dgm:spPr/>
      <dgm:t>
        <a:bodyPr/>
        <a:lstStyle/>
        <a:p>
          <a:endParaRPr lang="en-US"/>
        </a:p>
      </dgm:t>
    </dgm:pt>
    <dgm:pt modelId="{F02A8616-15EF-44F9-8A41-ED7C302EF93D}" type="sibTrans" cxnId="{30576D41-9459-4E20-AD6A-BD8F4C3F2201}">
      <dgm:prSet/>
      <dgm:spPr/>
      <dgm:t>
        <a:bodyPr/>
        <a:lstStyle/>
        <a:p>
          <a:endParaRPr lang="en-US"/>
        </a:p>
      </dgm:t>
    </dgm:pt>
    <dgm:pt modelId="{1481B65E-A3A5-406E-97C4-6D08EDBCFE5E}" type="pres">
      <dgm:prSet presAssocID="{F09C2242-AABF-48A0-859D-B5C014DA6E5D}" presName="root" presStyleCnt="0">
        <dgm:presLayoutVars>
          <dgm:dir/>
          <dgm:resizeHandles val="exact"/>
        </dgm:presLayoutVars>
      </dgm:prSet>
      <dgm:spPr/>
    </dgm:pt>
    <dgm:pt modelId="{17CDF0CB-D580-4F1A-9F4E-A1CEBE0D3085}" type="pres">
      <dgm:prSet presAssocID="{8A12192D-4FE3-4761-9587-6C82092A7FC3}" presName="compNode" presStyleCnt="0"/>
      <dgm:spPr/>
    </dgm:pt>
    <dgm:pt modelId="{8F8FA0F0-646F-42E4-83D2-629CD1FA4D71}" type="pres">
      <dgm:prSet presAssocID="{8A12192D-4FE3-4761-9587-6C82092A7FC3}" presName="bgRect" presStyleLbl="bgShp" presStyleIdx="0" presStyleCnt="3" custLinFactNeighborX="-52074" custLinFactNeighborY="-15066"/>
      <dgm:spPr/>
    </dgm:pt>
    <dgm:pt modelId="{BC55B266-1585-4CAB-B325-CAEEF1432818}" type="pres">
      <dgm:prSet presAssocID="{8A12192D-4FE3-4761-9587-6C82092A7FC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st"/>
        </a:ext>
      </dgm:extLst>
    </dgm:pt>
    <dgm:pt modelId="{8A8C3BBC-C27B-4096-AE41-71E1D3DED7DD}" type="pres">
      <dgm:prSet presAssocID="{8A12192D-4FE3-4761-9587-6C82092A7FC3}" presName="spaceRect" presStyleCnt="0"/>
      <dgm:spPr/>
    </dgm:pt>
    <dgm:pt modelId="{7F123260-025D-4124-9316-F2C79F416795}" type="pres">
      <dgm:prSet presAssocID="{8A12192D-4FE3-4761-9587-6C82092A7FC3}" presName="parTx" presStyleLbl="revTx" presStyleIdx="0" presStyleCnt="3">
        <dgm:presLayoutVars>
          <dgm:chMax val="0"/>
          <dgm:chPref val="0"/>
        </dgm:presLayoutVars>
      </dgm:prSet>
      <dgm:spPr/>
    </dgm:pt>
    <dgm:pt modelId="{F31783D7-4A16-4656-BE46-4545B0817240}" type="pres">
      <dgm:prSet presAssocID="{5F9CD2DA-FED3-4D41-8E81-6C84167E8123}" presName="sibTrans" presStyleCnt="0"/>
      <dgm:spPr/>
    </dgm:pt>
    <dgm:pt modelId="{2AF7F095-7745-4F36-9907-17B28133918A}" type="pres">
      <dgm:prSet presAssocID="{A66B8F9A-887B-4C05-98A3-5A5B36A6F627}" presName="compNode" presStyleCnt="0"/>
      <dgm:spPr/>
    </dgm:pt>
    <dgm:pt modelId="{A8C232E6-3F55-477C-8298-8A08A7A74D90}" type="pres">
      <dgm:prSet presAssocID="{A66B8F9A-887B-4C05-98A3-5A5B36A6F627}" presName="bgRect" presStyleLbl="bgShp" presStyleIdx="1" presStyleCnt="3"/>
      <dgm:spPr/>
    </dgm:pt>
    <dgm:pt modelId="{459656EE-F417-445E-A0EE-B19147F3DA00}" type="pres">
      <dgm:prSet presAssocID="{A66B8F9A-887B-4C05-98A3-5A5B36A6F62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BCC0EA1C-09E3-49A5-A0F7-3774640A3625}" type="pres">
      <dgm:prSet presAssocID="{A66B8F9A-887B-4C05-98A3-5A5B36A6F627}" presName="spaceRect" presStyleCnt="0"/>
      <dgm:spPr/>
    </dgm:pt>
    <dgm:pt modelId="{1FE49489-21AC-46EC-9C23-D00ACB853693}" type="pres">
      <dgm:prSet presAssocID="{A66B8F9A-887B-4C05-98A3-5A5B36A6F627}" presName="parTx" presStyleLbl="revTx" presStyleIdx="1" presStyleCnt="3">
        <dgm:presLayoutVars>
          <dgm:chMax val="0"/>
          <dgm:chPref val="0"/>
        </dgm:presLayoutVars>
      </dgm:prSet>
      <dgm:spPr/>
    </dgm:pt>
    <dgm:pt modelId="{89F002F6-FFBD-4E15-8E33-38C40D4DFEC8}" type="pres">
      <dgm:prSet presAssocID="{946926DE-8D92-4B34-984F-9F817D11E3A6}" presName="sibTrans" presStyleCnt="0"/>
      <dgm:spPr/>
    </dgm:pt>
    <dgm:pt modelId="{B38A97A1-13D8-4B30-80C5-1BD6578A6E36}" type="pres">
      <dgm:prSet presAssocID="{17FF6060-2A80-42E5-BCE8-C0249B099C5A}" presName="compNode" presStyleCnt="0"/>
      <dgm:spPr/>
    </dgm:pt>
    <dgm:pt modelId="{637361DF-2609-4591-90C4-B336BAE8A4C7}" type="pres">
      <dgm:prSet presAssocID="{17FF6060-2A80-42E5-BCE8-C0249B099C5A}" presName="bgRect" presStyleLbl="bgShp" presStyleIdx="2" presStyleCnt="3"/>
      <dgm:spPr/>
    </dgm:pt>
    <dgm:pt modelId="{5750D1AD-36F3-4AB1-AF92-828F9DBEDCAA}" type="pres">
      <dgm:prSet presAssocID="{17FF6060-2A80-42E5-BCE8-C0249B099C5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keleton"/>
        </a:ext>
      </dgm:extLst>
    </dgm:pt>
    <dgm:pt modelId="{D05E0E3A-F4CE-4DFC-BE0C-66CE884F7D7F}" type="pres">
      <dgm:prSet presAssocID="{17FF6060-2A80-42E5-BCE8-C0249B099C5A}" presName="spaceRect" presStyleCnt="0"/>
      <dgm:spPr/>
    </dgm:pt>
    <dgm:pt modelId="{F11C9B23-BD25-44DA-8FDB-C3ABD4515A92}" type="pres">
      <dgm:prSet presAssocID="{17FF6060-2A80-42E5-BCE8-C0249B099C5A}" presName="parTx" presStyleLbl="revTx" presStyleIdx="2" presStyleCnt="3">
        <dgm:presLayoutVars>
          <dgm:chMax val="0"/>
          <dgm:chPref val="0"/>
        </dgm:presLayoutVars>
      </dgm:prSet>
      <dgm:spPr/>
    </dgm:pt>
  </dgm:ptLst>
  <dgm:cxnLst>
    <dgm:cxn modelId="{823D2704-FA69-4CFC-B972-7B6649DE97BD}" srcId="{F09C2242-AABF-48A0-859D-B5C014DA6E5D}" destId="{8A12192D-4FE3-4761-9587-6C82092A7FC3}" srcOrd="0" destOrd="0" parTransId="{89416455-DA08-49F5-BF4B-541E752D9848}" sibTransId="{5F9CD2DA-FED3-4D41-8E81-6C84167E8123}"/>
    <dgm:cxn modelId="{85F7781E-0706-47A4-B012-7B3309F8AB54}" type="presOf" srcId="{A66B8F9A-887B-4C05-98A3-5A5B36A6F627}" destId="{1FE49489-21AC-46EC-9C23-D00ACB853693}" srcOrd="0" destOrd="0" presId="urn:microsoft.com/office/officeart/2018/2/layout/IconVerticalSolidList"/>
    <dgm:cxn modelId="{A13DC22E-DAE6-4508-88BB-6D5193B938A4}" type="presOf" srcId="{8A12192D-4FE3-4761-9587-6C82092A7FC3}" destId="{7F123260-025D-4124-9316-F2C79F416795}" srcOrd="0" destOrd="0" presId="urn:microsoft.com/office/officeart/2018/2/layout/IconVerticalSolidList"/>
    <dgm:cxn modelId="{C5F73E35-4E34-4F42-9773-B476BA919CC4}" type="presOf" srcId="{17FF6060-2A80-42E5-BCE8-C0249B099C5A}" destId="{F11C9B23-BD25-44DA-8FDB-C3ABD4515A92}" srcOrd="0" destOrd="0" presId="urn:microsoft.com/office/officeart/2018/2/layout/IconVerticalSolidList"/>
    <dgm:cxn modelId="{30576D41-9459-4E20-AD6A-BD8F4C3F2201}" srcId="{F09C2242-AABF-48A0-859D-B5C014DA6E5D}" destId="{17FF6060-2A80-42E5-BCE8-C0249B099C5A}" srcOrd="2" destOrd="0" parTransId="{759A2F73-B06F-4B60-8D7D-0622FB377E0D}" sibTransId="{F02A8616-15EF-44F9-8A41-ED7C302EF93D}"/>
    <dgm:cxn modelId="{56D1CA97-B393-4723-90C2-5D462D5F3D1E}" type="presOf" srcId="{F09C2242-AABF-48A0-859D-B5C014DA6E5D}" destId="{1481B65E-A3A5-406E-97C4-6D08EDBCFE5E}" srcOrd="0" destOrd="0" presId="urn:microsoft.com/office/officeart/2018/2/layout/IconVerticalSolidList"/>
    <dgm:cxn modelId="{65331AB4-5145-41C4-8886-C47759754DA7}" srcId="{F09C2242-AABF-48A0-859D-B5C014DA6E5D}" destId="{A66B8F9A-887B-4C05-98A3-5A5B36A6F627}" srcOrd="1" destOrd="0" parTransId="{39D09BD4-2560-44AD-B5CF-719EA04A7DE6}" sibTransId="{946926DE-8D92-4B34-984F-9F817D11E3A6}"/>
    <dgm:cxn modelId="{8F9F0EC7-F73E-4706-AD31-B358B2C6BAA8}" type="presParOf" srcId="{1481B65E-A3A5-406E-97C4-6D08EDBCFE5E}" destId="{17CDF0CB-D580-4F1A-9F4E-A1CEBE0D3085}" srcOrd="0" destOrd="0" presId="urn:microsoft.com/office/officeart/2018/2/layout/IconVerticalSolidList"/>
    <dgm:cxn modelId="{A468E5D5-4F15-4F0C-9FD8-44B677327648}" type="presParOf" srcId="{17CDF0CB-D580-4F1A-9F4E-A1CEBE0D3085}" destId="{8F8FA0F0-646F-42E4-83D2-629CD1FA4D71}" srcOrd="0" destOrd="0" presId="urn:microsoft.com/office/officeart/2018/2/layout/IconVerticalSolidList"/>
    <dgm:cxn modelId="{C56AC5EA-C9F7-4145-B1B8-63306538AEB6}" type="presParOf" srcId="{17CDF0CB-D580-4F1A-9F4E-A1CEBE0D3085}" destId="{BC55B266-1585-4CAB-B325-CAEEF1432818}" srcOrd="1" destOrd="0" presId="urn:microsoft.com/office/officeart/2018/2/layout/IconVerticalSolidList"/>
    <dgm:cxn modelId="{86F3E4D9-7C34-4DDB-BB30-C74F85970A64}" type="presParOf" srcId="{17CDF0CB-D580-4F1A-9F4E-A1CEBE0D3085}" destId="{8A8C3BBC-C27B-4096-AE41-71E1D3DED7DD}" srcOrd="2" destOrd="0" presId="urn:microsoft.com/office/officeart/2018/2/layout/IconVerticalSolidList"/>
    <dgm:cxn modelId="{DAF27FB0-3789-4D03-9A6D-7059659A56EF}" type="presParOf" srcId="{17CDF0CB-D580-4F1A-9F4E-A1CEBE0D3085}" destId="{7F123260-025D-4124-9316-F2C79F416795}" srcOrd="3" destOrd="0" presId="urn:microsoft.com/office/officeart/2018/2/layout/IconVerticalSolidList"/>
    <dgm:cxn modelId="{FEB44DAD-50EE-4928-9C6E-EEA3D5111155}" type="presParOf" srcId="{1481B65E-A3A5-406E-97C4-6D08EDBCFE5E}" destId="{F31783D7-4A16-4656-BE46-4545B0817240}" srcOrd="1" destOrd="0" presId="urn:microsoft.com/office/officeart/2018/2/layout/IconVerticalSolidList"/>
    <dgm:cxn modelId="{7B7DE195-07FD-41B2-9C73-F5DEEAD9F1AF}" type="presParOf" srcId="{1481B65E-A3A5-406E-97C4-6D08EDBCFE5E}" destId="{2AF7F095-7745-4F36-9907-17B28133918A}" srcOrd="2" destOrd="0" presId="urn:microsoft.com/office/officeart/2018/2/layout/IconVerticalSolidList"/>
    <dgm:cxn modelId="{DAB23DE4-7AE8-4E2F-A091-9E98398B588B}" type="presParOf" srcId="{2AF7F095-7745-4F36-9907-17B28133918A}" destId="{A8C232E6-3F55-477C-8298-8A08A7A74D90}" srcOrd="0" destOrd="0" presId="urn:microsoft.com/office/officeart/2018/2/layout/IconVerticalSolidList"/>
    <dgm:cxn modelId="{CB0B5D1A-4EF6-4756-BD94-8D3A02A4D367}" type="presParOf" srcId="{2AF7F095-7745-4F36-9907-17B28133918A}" destId="{459656EE-F417-445E-A0EE-B19147F3DA00}" srcOrd="1" destOrd="0" presId="urn:microsoft.com/office/officeart/2018/2/layout/IconVerticalSolidList"/>
    <dgm:cxn modelId="{78AE911C-8E12-4400-BAC1-2EB181FD620F}" type="presParOf" srcId="{2AF7F095-7745-4F36-9907-17B28133918A}" destId="{BCC0EA1C-09E3-49A5-A0F7-3774640A3625}" srcOrd="2" destOrd="0" presId="urn:microsoft.com/office/officeart/2018/2/layout/IconVerticalSolidList"/>
    <dgm:cxn modelId="{C78D2C26-42EC-46A7-9426-75CA7C965E95}" type="presParOf" srcId="{2AF7F095-7745-4F36-9907-17B28133918A}" destId="{1FE49489-21AC-46EC-9C23-D00ACB853693}" srcOrd="3" destOrd="0" presId="urn:microsoft.com/office/officeart/2018/2/layout/IconVerticalSolidList"/>
    <dgm:cxn modelId="{90AB514C-4579-4A0F-972C-5C3F2F886ADC}" type="presParOf" srcId="{1481B65E-A3A5-406E-97C4-6D08EDBCFE5E}" destId="{89F002F6-FFBD-4E15-8E33-38C40D4DFEC8}" srcOrd="3" destOrd="0" presId="urn:microsoft.com/office/officeart/2018/2/layout/IconVerticalSolidList"/>
    <dgm:cxn modelId="{F81E0E2A-485E-462D-8913-6EC3D48A4083}" type="presParOf" srcId="{1481B65E-A3A5-406E-97C4-6D08EDBCFE5E}" destId="{B38A97A1-13D8-4B30-80C5-1BD6578A6E36}" srcOrd="4" destOrd="0" presId="urn:microsoft.com/office/officeart/2018/2/layout/IconVerticalSolidList"/>
    <dgm:cxn modelId="{A424E22B-A6EF-4C0D-91DD-523B26C5CE1B}" type="presParOf" srcId="{B38A97A1-13D8-4B30-80C5-1BD6578A6E36}" destId="{637361DF-2609-4591-90C4-B336BAE8A4C7}" srcOrd="0" destOrd="0" presId="urn:microsoft.com/office/officeart/2018/2/layout/IconVerticalSolidList"/>
    <dgm:cxn modelId="{1A0C3549-8482-4F82-9983-35214EEE8452}" type="presParOf" srcId="{B38A97A1-13D8-4B30-80C5-1BD6578A6E36}" destId="{5750D1AD-36F3-4AB1-AF92-828F9DBEDCAA}" srcOrd="1" destOrd="0" presId="urn:microsoft.com/office/officeart/2018/2/layout/IconVerticalSolidList"/>
    <dgm:cxn modelId="{62CB914E-B6D9-4BF9-8051-702D51D515B2}" type="presParOf" srcId="{B38A97A1-13D8-4B30-80C5-1BD6578A6E36}" destId="{D05E0E3A-F4CE-4DFC-BE0C-66CE884F7D7F}" srcOrd="2" destOrd="0" presId="urn:microsoft.com/office/officeart/2018/2/layout/IconVerticalSolidList"/>
    <dgm:cxn modelId="{53AC572E-3FE6-45F2-AA3E-0C9DF7A466F0}" type="presParOf" srcId="{B38A97A1-13D8-4B30-80C5-1BD6578A6E36}" destId="{F11C9B23-BD25-44DA-8FDB-C3ABD4515A9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9C2242-AABF-48A0-859D-B5C014DA6E5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A12192D-4FE3-4761-9587-6C82092A7FC3}">
      <dgm:prSet custT="1"/>
      <dgm:spPr/>
      <dgm:t>
        <a:bodyPr/>
        <a:lstStyle/>
        <a:p>
          <a:r>
            <a:rPr lang="en-GB" sz="1400" b="1" dirty="0">
              <a:solidFill>
                <a:schemeClr val="bg1"/>
              </a:solidFill>
              <a:latin typeface="Times New Roman" panose="02020603050405020304" pitchFamily="18" charset="0"/>
              <a:cs typeface="Times New Roman" panose="02020603050405020304" pitchFamily="18" charset="0"/>
            </a:rPr>
            <a:t>Metric 4: McCabe complexity (</a:t>
          </a:r>
          <a:r>
            <a:rPr lang="en-US" sz="1400" b="1" dirty="0">
              <a:solidFill>
                <a:schemeClr val="bg1"/>
              </a:solidFill>
              <a:latin typeface="Times New Roman" panose="02020603050405020304" pitchFamily="18" charset="0"/>
              <a:cs typeface="Times New Roman" panose="02020603050405020304" pitchFamily="18" charset="0"/>
            </a:rPr>
            <a:t>Class Wise, </a:t>
          </a:r>
          <a:r>
            <a:rPr lang="en-GB" sz="1400" b="1" dirty="0">
              <a:solidFill>
                <a:schemeClr val="bg1"/>
              </a:solidFill>
              <a:latin typeface="Times New Roman" panose="02020603050405020304" pitchFamily="18" charset="0"/>
              <a:cs typeface="Times New Roman" panose="02020603050405020304" pitchFamily="18" charset="0"/>
            </a:rPr>
            <a:t>Complexity metric)</a:t>
          </a:r>
          <a:br>
            <a:rPr lang="en-CA" sz="1400" b="1" u="sng" dirty="0">
              <a:solidFill>
                <a:schemeClr val="bg1"/>
              </a:solidFill>
              <a:latin typeface="Times New Roman" panose="02020603050405020304" pitchFamily="18" charset="0"/>
              <a:cs typeface="Times New Roman" panose="02020603050405020304" pitchFamily="18" charset="0"/>
            </a:rPr>
          </a:br>
          <a:r>
            <a:rPr lang="en-US" sz="1400" dirty="0">
              <a:solidFill>
                <a:schemeClr val="bg1"/>
              </a:solidFill>
              <a:latin typeface="Times New Roman" panose="02020603050405020304" pitchFamily="18" charset="0"/>
              <a:cs typeface="Times New Roman" panose="02020603050405020304" pitchFamily="18" charset="0"/>
            </a:rPr>
            <a:t>This metric </a:t>
          </a:r>
          <a:r>
            <a:rPr lang="en-GB" sz="1400" dirty="0">
              <a:solidFill>
                <a:schemeClr val="bg1"/>
              </a:solidFill>
              <a:latin typeface="Times New Roman" panose="02020603050405020304" pitchFamily="18" charset="0"/>
              <a:cs typeface="Times New Roman" panose="02020603050405020304" pitchFamily="18" charset="0"/>
            </a:rPr>
            <a:t>measures the number of linearly independent paths that can be executed through a piece of source code. </a:t>
          </a:r>
          <a:r>
            <a:rPr lang="en-US" sz="1400" dirty="0">
              <a:solidFill>
                <a:schemeClr val="bg1"/>
              </a:solidFill>
              <a:latin typeface="Times New Roman" panose="02020603050405020304" pitchFamily="18" charset="0"/>
              <a:cs typeface="Times New Roman" panose="02020603050405020304" pitchFamily="18" charset="0"/>
            </a:rPr>
            <a:t>.</a:t>
          </a:r>
        </a:p>
      </dgm:t>
    </dgm:pt>
    <dgm:pt modelId="{89416455-DA08-49F5-BF4B-541E752D9848}" type="parTrans" cxnId="{823D2704-FA69-4CFC-B972-7B6649DE97BD}">
      <dgm:prSet/>
      <dgm:spPr/>
      <dgm:t>
        <a:bodyPr/>
        <a:lstStyle/>
        <a:p>
          <a:endParaRPr lang="en-US"/>
        </a:p>
      </dgm:t>
    </dgm:pt>
    <dgm:pt modelId="{5F9CD2DA-FED3-4D41-8E81-6C84167E8123}" type="sibTrans" cxnId="{823D2704-FA69-4CFC-B972-7B6649DE97BD}">
      <dgm:prSet/>
      <dgm:spPr/>
      <dgm:t>
        <a:bodyPr/>
        <a:lstStyle/>
        <a:p>
          <a:endParaRPr lang="en-US"/>
        </a:p>
      </dgm:t>
    </dgm:pt>
    <dgm:pt modelId="{A66B8F9A-887B-4C05-98A3-5A5B36A6F627}">
      <dgm:prSet custT="1"/>
      <dgm:spPr/>
      <dgm:t>
        <a:bodyPr/>
        <a:lstStyle/>
        <a:p>
          <a:pPr marL="0" lvl="0" indent="0" algn="l" defTabSz="622300">
            <a:lnSpc>
              <a:spcPct val="90000"/>
            </a:lnSpc>
            <a:spcBef>
              <a:spcPct val="0"/>
            </a:spcBef>
            <a:spcAft>
              <a:spcPct val="35000"/>
            </a:spcAft>
            <a:buNone/>
          </a:pPr>
          <a:r>
            <a:rPr lang="en-GB" sz="1400" b="1" kern="1200" dirty="0">
              <a:solidFill>
                <a:prstClr val="white"/>
              </a:solidFill>
              <a:latin typeface="Times New Roman" panose="02020603050405020304" pitchFamily="18" charset="0"/>
              <a:ea typeface="+mn-ea"/>
              <a:cs typeface="Times New Roman" panose="02020603050405020304" pitchFamily="18" charset="0"/>
            </a:rPr>
            <a:t>Metric 5: Code churn  (</a:t>
          </a:r>
          <a:r>
            <a:rPr lang="en-US" sz="1400" b="1" kern="1200" dirty="0">
              <a:solidFill>
                <a:prstClr val="white"/>
              </a:solidFill>
              <a:latin typeface="Times New Roman" panose="02020603050405020304" pitchFamily="18" charset="0"/>
              <a:ea typeface="+mn-ea"/>
              <a:cs typeface="Times New Roman" panose="02020603050405020304" pitchFamily="18" charset="0"/>
            </a:rPr>
            <a:t>Version Wise,  </a:t>
          </a:r>
          <a:r>
            <a:rPr lang="en-GB" sz="1400" b="1" kern="1200" dirty="0">
              <a:solidFill>
                <a:prstClr val="white"/>
              </a:solidFill>
              <a:latin typeface="Times New Roman" panose="02020603050405020304" pitchFamily="18" charset="0"/>
              <a:ea typeface="+mn-ea"/>
              <a:cs typeface="Times New Roman" panose="02020603050405020304" pitchFamily="18" charset="0"/>
            </a:rPr>
            <a:t>Software maintenance metric)</a:t>
          </a:r>
        </a:p>
        <a:p>
          <a:pPr marL="0" lvl="0" indent="0" algn="l" defTabSz="622300">
            <a:lnSpc>
              <a:spcPct val="90000"/>
            </a:lnSpc>
            <a:spcBef>
              <a:spcPct val="0"/>
            </a:spcBef>
            <a:spcAft>
              <a:spcPct val="35000"/>
            </a:spcAft>
            <a:buNone/>
          </a:pPr>
          <a:r>
            <a:rPr lang="en-GB" sz="1400" b="0" kern="1200" dirty="0">
              <a:solidFill>
                <a:prstClr val="white"/>
              </a:solidFill>
              <a:latin typeface="Times New Roman" panose="02020603050405020304" pitchFamily="18" charset="0"/>
              <a:ea typeface="+mn-ea"/>
              <a:cs typeface="Times New Roman" panose="02020603050405020304" pitchFamily="18" charset="0"/>
            </a:rPr>
            <a:t>This metric used to measure the amount of change in code made to a software component over a period of time </a:t>
          </a:r>
          <a:endParaRPr lang="en-US" sz="1400" b="0" kern="1200" dirty="0">
            <a:solidFill>
              <a:prstClr val="white"/>
            </a:solidFill>
            <a:latin typeface="Times New Roman" panose="02020603050405020304" pitchFamily="18" charset="0"/>
            <a:ea typeface="+mn-ea"/>
            <a:cs typeface="Times New Roman" panose="02020603050405020304" pitchFamily="18" charset="0"/>
          </a:endParaRPr>
        </a:p>
      </dgm:t>
    </dgm:pt>
    <dgm:pt modelId="{39D09BD4-2560-44AD-B5CF-719EA04A7DE6}" type="parTrans" cxnId="{65331AB4-5145-41C4-8886-C47759754DA7}">
      <dgm:prSet/>
      <dgm:spPr/>
      <dgm:t>
        <a:bodyPr/>
        <a:lstStyle/>
        <a:p>
          <a:endParaRPr lang="en-US"/>
        </a:p>
      </dgm:t>
    </dgm:pt>
    <dgm:pt modelId="{946926DE-8D92-4B34-984F-9F817D11E3A6}" type="sibTrans" cxnId="{65331AB4-5145-41C4-8886-C47759754DA7}">
      <dgm:prSet/>
      <dgm:spPr/>
      <dgm:t>
        <a:bodyPr/>
        <a:lstStyle/>
        <a:p>
          <a:endParaRPr lang="en-US"/>
        </a:p>
      </dgm:t>
    </dgm:pt>
    <dgm:pt modelId="{17FF6060-2A80-42E5-BCE8-C0249B099C5A}">
      <dgm:prSet custT="1"/>
      <dgm:spPr/>
      <dgm:t>
        <a:bodyPr/>
        <a:lstStyle/>
        <a:p>
          <a:r>
            <a:rPr lang="en-GB" sz="1400" b="1" dirty="0">
              <a:solidFill>
                <a:schemeClr val="bg1"/>
              </a:solidFill>
              <a:latin typeface="Times New Roman" panose="02020603050405020304" pitchFamily="18" charset="0"/>
              <a:cs typeface="Times New Roman" panose="02020603050405020304" pitchFamily="18" charset="0"/>
            </a:rPr>
            <a:t>Metric 6: Post-release defect density (</a:t>
          </a:r>
          <a:r>
            <a:rPr lang="en-US" sz="1400" b="1" dirty="0">
              <a:solidFill>
                <a:schemeClr val="bg1"/>
              </a:solidFill>
              <a:latin typeface="Times New Roman" panose="02020603050405020304" pitchFamily="18" charset="0"/>
              <a:cs typeface="Times New Roman" panose="02020603050405020304" pitchFamily="18" charset="0"/>
            </a:rPr>
            <a:t>Version Wise, </a:t>
          </a:r>
          <a:r>
            <a:rPr lang="en-GB" sz="1400" b="1" dirty="0">
              <a:solidFill>
                <a:schemeClr val="bg1"/>
              </a:solidFill>
              <a:latin typeface="Times New Roman" panose="02020603050405020304" pitchFamily="18" charset="0"/>
              <a:cs typeface="Times New Roman" panose="02020603050405020304" pitchFamily="18" charset="0"/>
            </a:rPr>
            <a:t>Software quality metric)</a:t>
          </a:r>
          <a:br>
            <a:rPr lang="en-CA" sz="1400" dirty="0">
              <a:solidFill>
                <a:schemeClr val="bg1"/>
              </a:solidFill>
              <a:latin typeface="Times New Roman" panose="02020603050405020304" pitchFamily="18" charset="0"/>
              <a:cs typeface="Times New Roman" panose="02020603050405020304" pitchFamily="18" charset="0"/>
            </a:rPr>
          </a:br>
          <a:r>
            <a:rPr lang="en-GB" sz="1400" dirty="0">
              <a:solidFill>
                <a:schemeClr val="bg1"/>
              </a:solidFill>
              <a:latin typeface="Times New Roman" panose="02020603050405020304" pitchFamily="18" charset="0"/>
              <a:cs typeface="Times New Roman" panose="02020603050405020304" pitchFamily="18" charset="0"/>
            </a:rPr>
            <a:t>This metric is defined as the number of defects found per 1000 lines of source code after the software has been released </a:t>
          </a:r>
          <a:endParaRPr lang="en-US" sz="1400" dirty="0">
            <a:solidFill>
              <a:schemeClr val="bg1"/>
            </a:solidFill>
            <a:latin typeface="Times New Roman" panose="02020603050405020304" pitchFamily="18" charset="0"/>
            <a:cs typeface="Times New Roman" panose="02020603050405020304" pitchFamily="18" charset="0"/>
          </a:endParaRPr>
        </a:p>
      </dgm:t>
    </dgm:pt>
    <dgm:pt modelId="{759A2F73-B06F-4B60-8D7D-0622FB377E0D}" type="parTrans" cxnId="{30576D41-9459-4E20-AD6A-BD8F4C3F2201}">
      <dgm:prSet/>
      <dgm:spPr/>
      <dgm:t>
        <a:bodyPr/>
        <a:lstStyle/>
        <a:p>
          <a:endParaRPr lang="en-US"/>
        </a:p>
      </dgm:t>
    </dgm:pt>
    <dgm:pt modelId="{F02A8616-15EF-44F9-8A41-ED7C302EF93D}" type="sibTrans" cxnId="{30576D41-9459-4E20-AD6A-BD8F4C3F2201}">
      <dgm:prSet/>
      <dgm:spPr/>
      <dgm:t>
        <a:bodyPr/>
        <a:lstStyle/>
        <a:p>
          <a:endParaRPr lang="en-US"/>
        </a:p>
      </dgm:t>
    </dgm:pt>
    <dgm:pt modelId="{1481B65E-A3A5-406E-97C4-6D08EDBCFE5E}" type="pres">
      <dgm:prSet presAssocID="{F09C2242-AABF-48A0-859D-B5C014DA6E5D}" presName="root" presStyleCnt="0">
        <dgm:presLayoutVars>
          <dgm:dir/>
          <dgm:resizeHandles val="exact"/>
        </dgm:presLayoutVars>
      </dgm:prSet>
      <dgm:spPr/>
    </dgm:pt>
    <dgm:pt modelId="{17CDF0CB-D580-4F1A-9F4E-A1CEBE0D3085}" type="pres">
      <dgm:prSet presAssocID="{8A12192D-4FE3-4761-9587-6C82092A7FC3}" presName="compNode" presStyleCnt="0"/>
      <dgm:spPr/>
    </dgm:pt>
    <dgm:pt modelId="{8F8FA0F0-646F-42E4-83D2-629CD1FA4D71}" type="pres">
      <dgm:prSet presAssocID="{8A12192D-4FE3-4761-9587-6C82092A7FC3}" presName="bgRect" presStyleLbl="bgShp" presStyleIdx="0" presStyleCnt="3" custLinFactNeighborX="-216" custLinFactNeighborY="-557"/>
      <dgm:spPr/>
    </dgm:pt>
    <dgm:pt modelId="{BC55B266-1585-4CAB-B325-CAEEF1432818}" type="pres">
      <dgm:prSet presAssocID="{8A12192D-4FE3-4761-9587-6C82092A7FC3}"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Head with gears"/>
        </a:ext>
      </dgm:extLst>
    </dgm:pt>
    <dgm:pt modelId="{8A8C3BBC-C27B-4096-AE41-71E1D3DED7DD}" type="pres">
      <dgm:prSet presAssocID="{8A12192D-4FE3-4761-9587-6C82092A7FC3}" presName="spaceRect" presStyleCnt="0"/>
      <dgm:spPr/>
    </dgm:pt>
    <dgm:pt modelId="{7F123260-025D-4124-9316-F2C79F416795}" type="pres">
      <dgm:prSet presAssocID="{8A12192D-4FE3-4761-9587-6C82092A7FC3}" presName="parTx" presStyleLbl="revTx" presStyleIdx="0" presStyleCnt="3" custLinFactNeighborX="-5439" custLinFactNeighborY="-557">
        <dgm:presLayoutVars>
          <dgm:chMax val="0"/>
          <dgm:chPref val="0"/>
        </dgm:presLayoutVars>
      </dgm:prSet>
      <dgm:spPr/>
    </dgm:pt>
    <dgm:pt modelId="{F31783D7-4A16-4656-BE46-4545B0817240}" type="pres">
      <dgm:prSet presAssocID="{5F9CD2DA-FED3-4D41-8E81-6C84167E8123}" presName="sibTrans" presStyleCnt="0"/>
      <dgm:spPr/>
    </dgm:pt>
    <dgm:pt modelId="{2AF7F095-7745-4F36-9907-17B28133918A}" type="pres">
      <dgm:prSet presAssocID="{A66B8F9A-887B-4C05-98A3-5A5B36A6F627}" presName="compNode" presStyleCnt="0"/>
      <dgm:spPr/>
    </dgm:pt>
    <dgm:pt modelId="{A8C232E6-3F55-477C-8298-8A08A7A74D90}" type="pres">
      <dgm:prSet presAssocID="{A66B8F9A-887B-4C05-98A3-5A5B36A6F627}" presName="bgRect" presStyleLbl="bgShp" presStyleIdx="1" presStyleCnt="3" custLinFactNeighborX="1146" custLinFactNeighborY="0"/>
      <dgm:spPr/>
    </dgm:pt>
    <dgm:pt modelId="{459656EE-F417-445E-A0EE-B19147F3DA00}" type="pres">
      <dgm:prSet presAssocID="{A66B8F9A-887B-4C05-98A3-5A5B36A6F627}"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Hourglass"/>
        </a:ext>
      </dgm:extLst>
    </dgm:pt>
    <dgm:pt modelId="{BCC0EA1C-09E3-49A5-A0F7-3774640A3625}" type="pres">
      <dgm:prSet presAssocID="{A66B8F9A-887B-4C05-98A3-5A5B36A6F627}" presName="spaceRect" presStyleCnt="0"/>
      <dgm:spPr/>
    </dgm:pt>
    <dgm:pt modelId="{1FE49489-21AC-46EC-9C23-D00ACB853693}" type="pres">
      <dgm:prSet presAssocID="{A66B8F9A-887B-4C05-98A3-5A5B36A6F627}" presName="parTx" presStyleLbl="revTx" presStyleIdx="1" presStyleCnt="3" custScaleX="107044" custLinFactNeighborX="-454" custLinFactNeighborY="0">
        <dgm:presLayoutVars>
          <dgm:chMax val="0"/>
          <dgm:chPref val="0"/>
        </dgm:presLayoutVars>
      </dgm:prSet>
      <dgm:spPr/>
    </dgm:pt>
    <dgm:pt modelId="{89F002F6-FFBD-4E15-8E33-38C40D4DFEC8}" type="pres">
      <dgm:prSet presAssocID="{946926DE-8D92-4B34-984F-9F817D11E3A6}" presName="sibTrans" presStyleCnt="0"/>
      <dgm:spPr/>
    </dgm:pt>
    <dgm:pt modelId="{B38A97A1-13D8-4B30-80C5-1BD6578A6E36}" type="pres">
      <dgm:prSet presAssocID="{17FF6060-2A80-42E5-BCE8-C0249B099C5A}" presName="compNode" presStyleCnt="0"/>
      <dgm:spPr/>
    </dgm:pt>
    <dgm:pt modelId="{637361DF-2609-4591-90C4-B336BAE8A4C7}" type="pres">
      <dgm:prSet presAssocID="{17FF6060-2A80-42E5-BCE8-C0249B099C5A}" presName="bgRect" presStyleLbl="bgShp" presStyleIdx="2" presStyleCnt="3" custLinFactNeighborX="-1080" custLinFactNeighborY="557"/>
      <dgm:spPr/>
    </dgm:pt>
    <dgm:pt modelId="{5750D1AD-36F3-4AB1-AF92-828F9DBEDCAA}" type="pres">
      <dgm:prSet presAssocID="{17FF6060-2A80-42E5-BCE8-C0249B099C5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D05E0E3A-F4CE-4DFC-BE0C-66CE884F7D7F}" type="pres">
      <dgm:prSet presAssocID="{17FF6060-2A80-42E5-BCE8-C0249B099C5A}" presName="spaceRect" presStyleCnt="0"/>
      <dgm:spPr/>
    </dgm:pt>
    <dgm:pt modelId="{F11C9B23-BD25-44DA-8FDB-C3ABD4515A92}" type="pres">
      <dgm:prSet presAssocID="{17FF6060-2A80-42E5-BCE8-C0249B099C5A}" presName="parTx" presStyleLbl="revTx" presStyleIdx="2" presStyleCnt="3" custScaleX="106899">
        <dgm:presLayoutVars>
          <dgm:chMax val="0"/>
          <dgm:chPref val="0"/>
        </dgm:presLayoutVars>
      </dgm:prSet>
      <dgm:spPr/>
    </dgm:pt>
  </dgm:ptLst>
  <dgm:cxnLst>
    <dgm:cxn modelId="{823D2704-FA69-4CFC-B972-7B6649DE97BD}" srcId="{F09C2242-AABF-48A0-859D-B5C014DA6E5D}" destId="{8A12192D-4FE3-4761-9587-6C82092A7FC3}" srcOrd="0" destOrd="0" parTransId="{89416455-DA08-49F5-BF4B-541E752D9848}" sibTransId="{5F9CD2DA-FED3-4D41-8E81-6C84167E8123}"/>
    <dgm:cxn modelId="{85F7781E-0706-47A4-B012-7B3309F8AB54}" type="presOf" srcId="{A66B8F9A-887B-4C05-98A3-5A5B36A6F627}" destId="{1FE49489-21AC-46EC-9C23-D00ACB853693}" srcOrd="0" destOrd="0" presId="urn:microsoft.com/office/officeart/2018/2/layout/IconVerticalSolidList"/>
    <dgm:cxn modelId="{A13DC22E-DAE6-4508-88BB-6D5193B938A4}" type="presOf" srcId="{8A12192D-4FE3-4761-9587-6C82092A7FC3}" destId="{7F123260-025D-4124-9316-F2C79F416795}" srcOrd="0" destOrd="0" presId="urn:microsoft.com/office/officeart/2018/2/layout/IconVerticalSolidList"/>
    <dgm:cxn modelId="{C5F73E35-4E34-4F42-9773-B476BA919CC4}" type="presOf" srcId="{17FF6060-2A80-42E5-BCE8-C0249B099C5A}" destId="{F11C9B23-BD25-44DA-8FDB-C3ABD4515A92}" srcOrd="0" destOrd="0" presId="urn:microsoft.com/office/officeart/2018/2/layout/IconVerticalSolidList"/>
    <dgm:cxn modelId="{30576D41-9459-4E20-AD6A-BD8F4C3F2201}" srcId="{F09C2242-AABF-48A0-859D-B5C014DA6E5D}" destId="{17FF6060-2A80-42E5-BCE8-C0249B099C5A}" srcOrd="2" destOrd="0" parTransId="{759A2F73-B06F-4B60-8D7D-0622FB377E0D}" sibTransId="{F02A8616-15EF-44F9-8A41-ED7C302EF93D}"/>
    <dgm:cxn modelId="{56D1CA97-B393-4723-90C2-5D462D5F3D1E}" type="presOf" srcId="{F09C2242-AABF-48A0-859D-B5C014DA6E5D}" destId="{1481B65E-A3A5-406E-97C4-6D08EDBCFE5E}" srcOrd="0" destOrd="0" presId="urn:microsoft.com/office/officeart/2018/2/layout/IconVerticalSolidList"/>
    <dgm:cxn modelId="{65331AB4-5145-41C4-8886-C47759754DA7}" srcId="{F09C2242-AABF-48A0-859D-B5C014DA6E5D}" destId="{A66B8F9A-887B-4C05-98A3-5A5B36A6F627}" srcOrd="1" destOrd="0" parTransId="{39D09BD4-2560-44AD-B5CF-719EA04A7DE6}" sibTransId="{946926DE-8D92-4B34-984F-9F817D11E3A6}"/>
    <dgm:cxn modelId="{8F9F0EC7-F73E-4706-AD31-B358B2C6BAA8}" type="presParOf" srcId="{1481B65E-A3A5-406E-97C4-6D08EDBCFE5E}" destId="{17CDF0CB-D580-4F1A-9F4E-A1CEBE0D3085}" srcOrd="0" destOrd="0" presId="urn:microsoft.com/office/officeart/2018/2/layout/IconVerticalSolidList"/>
    <dgm:cxn modelId="{A468E5D5-4F15-4F0C-9FD8-44B677327648}" type="presParOf" srcId="{17CDF0CB-D580-4F1A-9F4E-A1CEBE0D3085}" destId="{8F8FA0F0-646F-42E4-83D2-629CD1FA4D71}" srcOrd="0" destOrd="0" presId="urn:microsoft.com/office/officeart/2018/2/layout/IconVerticalSolidList"/>
    <dgm:cxn modelId="{C56AC5EA-C9F7-4145-B1B8-63306538AEB6}" type="presParOf" srcId="{17CDF0CB-D580-4F1A-9F4E-A1CEBE0D3085}" destId="{BC55B266-1585-4CAB-B325-CAEEF1432818}" srcOrd="1" destOrd="0" presId="urn:microsoft.com/office/officeart/2018/2/layout/IconVerticalSolidList"/>
    <dgm:cxn modelId="{86F3E4D9-7C34-4DDB-BB30-C74F85970A64}" type="presParOf" srcId="{17CDF0CB-D580-4F1A-9F4E-A1CEBE0D3085}" destId="{8A8C3BBC-C27B-4096-AE41-71E1D3DED7DD}" srcOrd="2" destOrd="0" presId="urn:microsoft.com/office/officeart/2018/2/layout/IconVerticalSolidList"/>
    <dgm:cxn modelId="{DAF27FB0-3789-4D03-9A6D-7059659A56EF}" type="presParOf" srcId="{17CDF0CB-D580-4F1A-9F4E-A1CEBE0D3085}" destId="{7F123260-025D-4124-9316-F2C79F416795}" srcOrd="3" destOrd="0" presId="urn:microsoft.com/office/officeart/2018/2/layout/IconVerticalSolidList"/>
    <dgm:cxn modelId="{FEB44DAD-50EE-4928-9C6E-EEA3D5111155}" type="presParOf" srcId="{1481B65E-A3A5-406E-97C4-6D08EDBCFE5E}" destId="{F31783D7-4A16-4656-BE46-4545B0817240}" srcOrd="1" destOrd="0" presId="urn:microsoft.com/office/officeart/2018/2/layout/IconVerticalSolidList"/>
    <dgm:cxn modelId="{7B7DE195-07FD-41B2-9C73-F5DEEAD9F1AF}" type="presParOf" srcId="{1481B65E-A3A5-406E-97C4-6D08EDBCFE5E}" destId="{2AF7F095-7745-4F36-9907-17B28133918A}" srcOrd="2" destOrd="0" presId="urn:microsoft.com/office/officeart/2018/2/layout/IconVerticalSolidList"/>
    <dgm:cxn modelId="{DAB23DE4-7AE8-4E2F-A091-9E98398B588B}" type="presParOf" srcId="{2AF7F095-7745-4F36-9907-17B28133918A}" destId="{A8C232E6-3F55-477C-8298-8A08A7A74D90}" srcOrd="0" destOrd="0" presId="urn:microsoft.com/office/officeart/2018/2/layout/IconVerticalSolidList"/>
    <dgm:cxn modelId="{CB0B5D1A-4EF6-4756-BD94-8D3A02A4D367}" type="presParOf" srcId="{2AF7F095-7745-4F36-9907-17B28133918A}" destId="{459656EE-F417-445E-A0EE-B19147F3DA00}" srcOrd="1" destOrd="0" presId="urn:microsoft.com/office/officeart/2018/2/layout/IconVerticalSolidList"/>
    <dgm:cxn modelId="{78AE911C-8E12-4400-BAC1-2EB181FD620F}" type="presParOf" srcId="{2AF7F095-7745-4F36-9907-17B28133918A}" destId="{BCC0EA1C-09E3-49A5-A0F7-3774640A3625}" srcOrd="2" destOrd="0" presId="urn:microsoft.com/office/officeart/2018/2/layout/IconVerticalSolidList"/>
    <dgm:cxn modelId="{C78D2C26-42EC-46A7-9426-75CA7C965E95}" type="presParOf" srcId="{2AF7F095-7745-4F36-9907-17B28133918A}" destId="{1FE49489-21AC-46EC-9C23-D00ACB853693}" srcOrd="3" destOrd="0" presId="urn:microsoft.com/office/officeart/2018/2/layout/IconVerticalSolidList"/>
    <dgm:cxn modelId="{90AB514C-4579-4A0F-972C-5C3F2F886ADC}" type="presParOf" srcId="{1481B65E-A3A5-406E-97C4-6D08EDBCFE5E}" destId="{89F002F6-FFBD-4E15-8E33-38C40D4DFEC8}" srcOrd="3" destOrd="0" presId="urn:microsoft.com/office/officeart/2018/2/layout/IconVerticalSolidList"/>
    <dgm:cxn modelId="{F81E0E2A-485E-462D-8913-6EC3D48A4083}" type="presParOf" srcId="{1481B65E-A3A5-406E-97C4-6D08EDBCFE5E}" destId="{B38A97A1-13D8-4B30-80C5-1BD6578A6E36}" srcOrd="4" destOrd="0" presId="urn:microsoft.com/office/officeart/2018/2/layout/IconVerticalSolidList"/>
    <dgm:cxn modelId="{A424E22B-A6EF-4C0D-91DD-523B26C5CE1B}" type="presParOf" srcId="{B38A97A1-13D8-4B30-80C5-1BD6578A6E36}" destId="{637361DF-2609-4591-90C4-B336BAE8A4C7}" srcOrd="0" destOrd="0" presId="urn:microsoft.com/office/officeart/2018/2/layout/IconVerticalSolidList"/>
    <dgm:cxn modelId="{1A0C3549-8482-4F82-9983-35214EEE8452}" type="presParOf" srcId="{B38A97A1-13D8-4B30-80C5-1BD6578A6E36}" destId="{5750D1AD-36F3-4AB1-AF92-828F9DBEDCAA}" srcOrd="1" destOrd="0" presId="urn:microsoft.com/office/officeart/2018/2/layout/IconVerticalSolidList"/>
    <dgm:cxn modelId="{62CB914E-B6D9-4BF9-8051-702D51D515B2}" type="presParOf" srcId="{B38A97A1-13D8-4B30-80C5-1BD6578A6E36}" destId="{D05E0E3A-F4CE-4DFC-BE0C-66CE884F7D7F}" srcOrd="2" destOrd="0" presId="urn:microsoft.com/office/officeart/2018/2/layout/IconVerticalSolidList"/>
    <dgm:cxn modelId="{53AC572E-3FE6-45F2-AA3E-0C9DF7A466F0}" type="presParOf" srcId="{B38A97A1-13D8-4B30-80C5-1BD6578A6E36}" destId="{F11C9B23-BD25-44DA-8FDB-C3ABD4515A92}" srcOrd="3" destOrd="0" presId="urn:microsoft.com/office/officeart/2018/2/layout/IconVerticalSoli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FA0F0-646F-42E4-83D2-629CD1FA4D71}">
      <dsp:nvSpPr>
        <dsp:cNvPr id="0" name=""/>
        <dsp:cNvSpPr/>
      </dsp:nvSpPr>
      <dsp:spPr>
        <a:xfrm>
          <a:off x="0" y="0"/>
          <a:ext cx="5378881" cy="154135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55B266-1585-4CAB-B325-CAEEF1432818}">
      <dsp:nvSpPr>
        <dsp:cNvPr id="0" name=""/>
        <dsp:cNvSpPr/>
      </dsp:nvSpPr>
      <dsp:spPr>
        <a:xfrm>
          <a:off x="466259" y="347463"/>
          <a:ext cx="847744" cy="8477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F123260-025D-4124-9316-F2C79F416795}">
      <dsp:nvSpPr>
        <dsp:cNvPr id="0" name=""/>
        <dsp:cNvSpPr/>
      </dsp:nvSpPr>
      <dsp:spPr>
        <a:xfrm>
          <a:off x="1780264" y="658"/>
          <a:ext cx="3598617" cy="1541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127" tIns="163127" rIns="163127" bIns="163127" numCol="1" spcCol="1270" anchor="ctr" anchorCtr="0">
          <a:noAutofit/>
        </a:bodyPr>
        <a:lstStyle/>
        <a:p>
          <a:pPr marL="0" lvl="0" indent="0" algn="l" defTabSz="622300">
            <a:lnSpc>
              <a:spcPct val="90000"/>
            </a:lnSpc>
            <a:spcBef>
              <a:spcPct val="0"/>
            </a:spcBef>
            <a:spcAft>
              <a:spcPct val="35000"/>
            </a:spcAft>
            <a:buNone/>
          </a:pPr>
          <a:r>
            <a:rPr lang="en-GB" sz="1400" b="1" kern="1200" dirty="0">
              <a:solidFill>
                <a:schemeClr val="bg1"/>
              </a:solidFill>
              <a:latin typeface="Times New Roman" panose="02020603050405020304" pitchFamily="18" charset="0"/>
              <a:cs typeface="Times New Roman" panose="02020603050405020304" pitchFamily="18" charset="0"/>
            </a:rPr>
            <a:t>Metric 1: Statement Coverage (</a:t>
          </a:r>
          <a:r>
            <a:rPr lang="en-US" sz="1400" b="1" kern="1200" dirty="0">
              <a:solidFill>
                <a:schemeClr val="bg1"/>
              </a:solidFill>
              <a:latin typeface="Times New Roman" panose="02020603050405020304" pitchFamily="18" charset="0"/>
              <a:cs typeface="Times New Roman" panose="02020603050405020304" pitchFamily="18" charset="0"/>
            </a:rPr>
            <a:t>Class Wise </a:t>
          </a:r>
          <a:r>
            <a:rPr lang="en-GB" sz="1400" b="1" kern="1200" dirty="0">
              <a:solidFill>
                <a:schemeClr val="bg1"/>
              </a:solidFill>
              <a:latin typeface="Times New Roman" panose="02020603050405020304" pitchFamily="18" charset="0"/>
              <a:cs typeface="Times New Roman" panose="02020603050405020304" pitchFamily="18" charset="0"/>
            </a:rPr>
            <a:t>Test coverage metric)</a:t>
          </a:r>
          <a:br>
            <a:rPr lang="en-US" sz="1400" kern="1200" dirty="0">
              <a:solidFill>
                <a:schemeClr val="bg1"/>
              </a:solidFill>
              <a:latin typeface="Times New Roman" panose="02020603050405020304" pitchFamily="18" charset="0"/>
              <a:cs typeface="Times New Roman" panose="02020603050405020304" pitchFamily="18" charset="0"/>
            </a:rPr>
          </a:br>
          <a:r>
            <a:rPr lang="en-US" sz="1400" kern="1200" dirty="0">
              <a:solidFill>
                <a:schemeClr val="bg1"/>
              </a:solidFill>
              <a:latin typeface="Times New Roman" panose="02020603050405020304" pitchFamily="18" charset="0"/>
              <a:cs typeface="Times New Roman" panose="02020603050405020304" pitchFamily="18" charset="0"/>
            </a:rPr>
            <a:t>Its </a:t>
          </a:r>
          <a:r>
            <a:rPr lang="en-GB" sz="1400" kern="1200" dirty="0">
              <a:solidFill>
                <a:schemeClr val="bg1"/>
              </a:solidFill>
              <a:latin typeface="Times New Roman" panose="02020603050405020304" pitchFamily="18" charset="0"/>
              <a:cs typeface="Times New Roman" panose="02020603050405020304" pitchFamily="18" charset="0"/>
            </a:rPr>
            <a:t>value is the number of executed statements in it, divided by the total number of statements</a:t>
          </a:r>
          <a:endParaRPr lang="en-US" sz="1400" kern="1200" dirty="0">
            <a:solidFill>
              <a:schemeClr val="bg1"/>
            </a:solidFill>
            <a:latin typeface="Times New Roman" panose="02020603050405020304" pitchFamily="18" charset="0"/>
            <a:cs typeface="Times New Roman" panose="02020603050405020304" pitchFamily="18" charset="0"/>
          </a:endParaRPr>
        </a:p>
      </dsp:txBody>
      <dsp:txXfrm>
        <a:off x="1780264" y="658"/>
        <a:ext cx="3598617" cy="1541354"/>
      </dsp:txXfrm>
    </dsp:sp>
    <dsp:sp modelId="{A8C232E6-3F55-477C-8298-8A08A7A74D90}">
      <dsp:nvSpPr>
        <dsp:cNvPr id="0" name=""/>
        <dsp:cNvSpPr/>
      </dsp:nvSpPr>
      <dsp:spPr>
        <a:xfrm>
          <a:off x="0" y="1927351"/>
          <a:ext cx="5378881" cy="154135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9656EE-F417-445E-A0EE-B19147F3DA00}">
      <dsp:nvSpPr>
        <dsp:cNvPr id="0" name=""/>
        <dsp:cNvSpPr/>
      </dsp:nvSpPr>
      <dsp:spPr>
        <a:xfrm>
          <a:off x="466259" y="2274156"/>
          <a:ext cx="847744" cy="8477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E49489-21AC-46EC-9C23-D00ACB853693}">
      <dsp:nvSpPr>
        <dsp:cNvPr id="0" name=""/>
        <dsp:cNvSpPr/>
      </dsp:nvSpPr>
      <dsp:spPr>
        <a:xfrm>
          <a:off x="1780264" y="1927351"/>
          <a:ext cx="3598617" cy="1541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127" tIns="163127" rIns="163127" bIns="163127" numCol="1" spcCol="1270" anchor="ctr" anchorCtr="0">
          <a:noAutofit/>
        </a:bodyPr>
        <a:lstStyle/>
        <a:p>
          <a:pPr marL="0" lvl="0" indent="0" algn="l" defTabSz="622300">
            <a:lnSpc>
              <a:spcPct val="90000"/>
            </a:lnSpc>
            <a:spcBef>
              <a:spcPct val="0"/>
            </a:spcBef>
            <a:spcAft>
              <a:spcPct val="35000"/>
            </a:spcAft>
            <a:buNone/>
          </a:pPr>
          <a:r>
            <a:rPr lang="en-GB" sz="1400" b="1" kern="1200" dirty="0">
              <a:solidFill>
                <a:prstClr val="white"/>
              </a:solidFill>
              <a:latin typeface="Times New Roman" panose="02020603050405020304" pitchFamily="18" charset="0"/>
              <a:ea typeface="+mn-ea"/>
              <a:cs typeface="Times New Roman" panose="02020603050405020304" pitchFamily="18" charset="0"/>
            </a:rPr>
            <a:t>Metric 2: Branch Coverage (</a:t>
          </a:r>
          <a:r>
            <a:rPr lang="en-US" sz="1400" b="1" kern="1200" dirty="0">
              <a:solidFill>
                <a:prstClr val="white"/>
              </a:solidFill>
              <a:latin typeface="Times New Roman" panose="02020603050405020304" pitchFamily="18" charset="0"/>
              <a:ea typeface="+mn-ea"/>
              <a:cs typeface="Times New Roman" panose="02020603050405020304" pitchFamily="18" charset="0"/>
            </a:rPr>
            <a:t>Class Wise, </a:t>
          </a:r>
          <a:r>
            <a:rPr lang="en-GB" sz="1400" b="1" kern="1200" dirty="0">
              <a:solidFill>
                <a:prstClr val="white"/>
              </a:solidFill>
              <a:latin typeface="Times New Roman" panose="02020603050405020304" pitchFamily="18" charset="0"/>
              <a:ea typeface="+mn-ea"/>
              <a:cs typeface="Times New Roman" panose="02020603050405020304" pitchFamily="18" charset="0"/>
            </a:rPr>
            <a:t>Test coverage metric)</a:t>
          </a:r>
          <a:br>
            <a:rPr lang="en-US" sz="1400" b="1" kern="1200" dirty="0">
              <a:solidFill>
                <a:prstClr val="white"/>
              </a:solidFill>
              <a:latin typeface="Times New Roman" panose="02020603050405020304" pitchFamily="18" charset="0"/>
              <a:ea typeface="+mn-ea"/>
              <a:cs typeface="Times New Roman" panose="02020603050405020304" pitchFamily="18" charset="0"/>
            </a:rPr>
          </a:br>
          <a:r>
            <a:rPr lang="en-US" sz="1400" b="0" kern="1200" dirty="0">
              <a:solidFill>
                <a:prstClr val="white"/>
              </a:solidFill>
              <a:latin typeface="Times New Roman" panose="02020603050405020304" pitchFamily="18" charset="0"/>
              <a:ea typeface="+mn-ea"/>
              <a:cs typeface="Times New Roman" panose="02020603050405020304" pitchFamily="18" charset="0"/>
            </a:rPr>
            <a:t>This metric </a:t>
          </a:r>
          <a:r>
            <a:rPr lang="en-GB" sz="1400" b="0" kern="1200" dirty="0">
              <a:solidFill>
                <a:prstClr val="white"/>
              </a:solidFill>
              <a:latin typeface="Times New Roman" panose="02020603050405020304" pitchFamily="18" charset="0"/>
              <a:ea typeface="+mn-ea"/>
              <a:cs typeface="Times New Roman" panose="02020603050405020304" pitchFamily="18" charset="0"/>
            </a:rPr>
            <a:t>counts the percentage of decision branches being executed by tests. It covers both the true and false conditions.</a:t>
          </a:r>
          <a:endParaRPr lang="en-US" sz="1400" b="0" kern="1200" dirty="0">
            <a:solidFill>
              <a:prstClr val="white"/>
            </a:solidFill>
            <a:latin typeface="Times New Roman" panose="02020603050405020304" pitchFamily="18" charset="0"/>
            <a:ea typeface="+mn-ea"/>
            <a:cs typeface="Times New Roman" panose="02020603050405020304" pitchFamily="18" charset="0"/>
          </a:endParaRPr>
        </a:p>
      </dsp:txBody>
      <dsp:txXfrm>
        <a:off x="1780264" y="1927351"/>
        <a:ext cx="3598617" cy="1541354"/>
      </dsp:txXfrm>
    </dsp:sp>
    <dsp:sp modelId="{637361DF-2609-4591-90C4-B336BAE8A4C7}">
      <dsp:nvSpPr>
        <dsp:cNvPr id="0" name=""/>
        <dsp:cNvSpPr/>
      </dsp:nvSpPr>
      <dsp:spPr>
        <a:xfrm>
          <a:off x="0" y="3854044"/>
          <a:ext cx="5378881" cy="154135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50D1AD-36F3-4AB1-AF92-828F9DBEDCAA}">
      <dsp:nvSpPr>
        <dsp:cNvPr id="0" name=""/>
        <dsp:cNvSpPr/>
      </dsp:nvSpPr>
      <dsp:spPr>
        <a:xfrm>
          <a:off x="466259" y="4200848"/>
          <a:ext cx="847744" cy="8477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11C9B23-BD25-44DA-8FDB-C3ABD4515A92}">
      <dsp:nvSpPr>
        <dsp:cNvPr id="0" name=""/>
        <dsp:cNvSpPr/>
      </dsp:nvSpPr>
      <dsp:spPr>
        <a:xfrm>
          <a:off x="1780264" y="3854044"/>
          <a:ext cx="3598617" cy="1541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127" tIns="163127" rIns="163127" bIns="163127" numCol="1" spcCol="1270" anchor="ctr" anchorCtr="0">
          <a:noAutofit/>
        </a:bodyPr>
        <a:lstStyle/>
        <a:p>
          <a:pPr marL="0" lvl="0" indent="0" algn="l" defTabSz="622300">
            <a:lnSpc>
              <a:spcPct val="90000"/>
            </a:lnSpc>
            <a:spcBef>
              <a:spcPct val="0"/>
            </a:spcBef>
            <a:spcAft>
              <a:spcPct val="35000"/>
            </a:spcAft>
            <a:buNone/>
          </a:pPr>
          <a:r>
            <a:rPr lang="en-GB" sz="1400" b="1" kern="1200" dirty="0">
              <a:solidFill>
                <a:prstClr val="white"/>
              </a:solidFill>
              <a:latin typeface="Times New Roman" panose="02020603050405020304" pitchFamily="18" charset="0"/>
              <a:ea typeface="+mn-ea"/>
              <a:cs typeface="Times New Roman" panose="02020603050405020304" pitchFamily="18" charset="0"/>
            </a:rPr>
            <a:t>Metric 3: Mutation Score (</a:t>
          </a:r>
          <a:r>
            <a:rPr lang="en-CA" sz="1400" b="1" kern="1200" dirty="0">
              <a:solidFill>
                <a:prstClr val="white"/>
              </a:solidFill>
              <a:latin typeface="Times New Roman" panose="02020603050405020304" pitchFamily="18" charset="0"/>
              <a:ea typeface="+mn-ea"/>
              <a:cs typeface="Times New Roman" panose="02020603050405020304" pitchFamily="18" charset="0"/>
            </a:rPr>
            <a:t>Package Wise, </a:t>
          </a:r>
          <a:r>
            <a:rPr lang="en-GB" sz="1400" b="1" kern="1200" dirty="0">
              <a:solidFill>
                <a:prstClr val="white"/>
              </a:solidFill>
              <a:latin typeface="Times New Roman" panose="02020603050405020304" pitchFamily="18" charset="0"/>
              <a:ea typeface="+mn-ea"/>
              <a:cs typeface="Times New Roman" panose="02020603050405020304" pitchFamily="18" charset="0"/>
            </a:rPr>
            <a:t>Test-suite effectiveness metric)</a:t>
          </a:r>
          <a:br>
            <a:rPr lang="en-CA" sz="1400" b="1" kern="1200" dirty="0">
              <a:solidFill>
                <a:prstClr val="white"/>
              </a:solidFill>
              <a:latin typeface="Times New Roman" panose="02020603050405020304" pitchFamily="18" charset="0"/>
              <a:ea typeface="+mn-ea"/>
              <a:cs typeface="Times New Roman" panose="02020603050405020304" pitchFamily="18" charset="0"/>
            </a:rPr>
          </a:br>
          <a:r>
            <a:rPr lang="en-GB" sz="1400" b="0" kern="1200" dirty="0">
              <a:solidFill>
                <a:prstClr val="white"/>
              </a:solidFill>
              <a:latin typeface="Times New Roman" panose="02020603050405020304" pitchFamily="18" charset="0"/>
              <a:ea typeface="+mn-ea"/>
              <a:cs typeface="Times New Roman" panose="02020603050405020304" pitchFamily="18" charset="0"/>
            </a:rPr>
            <a:t>The ability of test suite to kill the generated mutants has been used to gauge the effectiveness of the test suite </a:t>
          </a:r>
          <a:endParaRPr lang="en-US" sz="1400" b="0" kern="1200" dirty="0">
            <a:solidFill>
              <a:prstClr val="white"/>
            </a:solidFill>
            <a:latin typeface="Times New Roman" panose="02020603050405020304" pitchFamily="18" charset="0"/>
            <a:ea typeface="+mn-ea"/>
            <a:cs typeface="Times New Roman" panose="02020603050405020304" pitchFamily="18" charset="0"/>
          </a:endParaRPr>
        </a:p>
      </dsp:txBody>
      <dsp:txXfrm>
        <a:off x="1780264" y="3854044"/>
        <a:ext cx="3598617" cy="15413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FA0F0-646F-42E4-83D2-629CD1FA4D71}">
      <dsp:nvSpPr>
        <dsp:cNvPr id="0" name=""/>
        <dsp:cNvSpPr/>
      </dsp:nvSpPr>
      <dsp:spPr>
        <a:xfrm>
          <a:off x="-61666" y="0"/>
          <a:ext cx="5378881" cy="153684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55B266-1585-4CAB-B325-CAEEF1432818}">
      <dsp:nvSpPr>
        <dsp:cNvPr id="0" name=""/>
        <dsp:cNvSpPr/>
      </dsp:nvSpPr>
      <dsp:spPr>
        <a:xfrm>
          <a:off x="403228" y="354343"/>
          <a:ext cx="845263" cy="845263"/>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F123260-025D-4124-9316-F2C79F416795}">
      <dsp:nvSpPr>
        <dsp:cNvPr id="0" name=""/>
        <dsp:cNvSpPr/>
      </dsp:nvSpPr>
      <dsp:spPr>
        <a:xfrm>
          <a:off x="1517564" y="0"/>
          <a:ext cx="3600356" cy="1536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649" tIns="162649" rIns="162649" bIns="162649" numCol="1" spcCol="1270" anchor="ctr" anchorCtr="0">
          <a:noAutofit/>
        </a:bodyPr>
        <a:lstStyle/>
        <a:p>
          <a:pPr marL="0" lvl="0" indent="0" algn="l" defTabSz="622300">
            <a:lnSpc>
              <a:spcPct val="90000"/>
            </a:lnSpc>
            <a:spcBef>
              <a:spcPct val="0"/>
            </a:spcBef>
            <a:spcAft>
              <a:spcPct val="35000"/>
            </a:spcAft>
            <a:buNone/>
          </a:pPr>
          <a:r>
            <a:rPr lang="en-GB" sz="1400" b="1" kern="1200" dirty="0">
              <a:solidFill>
                <a:schemeClr val="bg1"/>
              </a:solidFill>
              <a:latin typeface="Times New Roman" panose="02020603050405020304" pitchFamily="18" charset="0"/>
              <a:cs typeface="Times New Roman" panose="02020603050405020304" pitchFamily="18" charset="0"/>
            </a:rPr>
            <a:t>Metric 4: McCabe complexity (</a:t>
          </a:r>
          <a:r>
            <a:rPr lang="en-US" sz="1400" b="1" kern="1200" dirty="0">
              <a:solidFill>
                <a:schemeClr val="bg1"/>
              </a:solidFill>
              <a:latin typeface="Times New Roman" panose="02020603050405020304" pitchFamily="18" charset="0"/>
              <a:cs typeface="Times New Roman" panose="02020603050405020304" pitchFamily="18" charset="0"/>
            </a:rPr>
            <a:t>Class Wise, </a:t>
          </a:r>
          <a:r>
            <a:rPr lang="en-GB" sz="1400" b="1" kern="1200" dirty="0">
              <a:solidFill>
                <a:schemeClr val="bg1"/>
              </a:solidFill>
              <a:latin typeface="Times New Roman" panose="02020603050405020304" pitchFamily="18" charset="0"/>
              <a:cs typeface="Times New Roman" panose="02020603050405020304" pitchFamily="18" charset="0"/>
            </a:rPr>
            <a:t>Complexity metric)</a:t>
          </a:r>
          <a:br>
            <a:rPr lang="en-CA" sz="1400" b="1" u="sng" kern="1200" dirty="0">
              <a:solidFill>
                <a:schemeClr val="bg1"/>
              </a:solidFill>
              <a:latin typeface="Times New Roman" panose="02020603050405020304" pitchFamily="18" charset="0"/>
              <a:cs typeface="Times New Roman" panose="02020603050405020304" pitchFamily="18" charset="0"/>
            </a:rPr>
          </a:br>
          <a:r>
            <a:rPr lang="en-US" sz="1400" kern="1200" dirty="0">
              <a:solidFill>
                <a:schemeClr val="bg1"/>
              </a:solidFill>
              <a:latin typeface="Times New Roman" panose="02020603050405020304" pitchFamily="18" charset="0"/>
              <a:cs typeface="Times New Roman" panose="02020603050405020304" pitchFamily="18" charset="0"/>
            </a:rPr>
            <a:t>This metric </a:t>
          </a:r>
          <a:r>
            <a:rPr lang="en-GB" sz="1400" kern="1200" dirty="0">
              <a:solidFill>
                <a:schemeClr val="bg1"/>
              </a:solidFill>
              <a:latin typeface="Times New Roman" panose="02020603050405020304" pitchFamily="18" charset="0"/>
              <a:cs typeface="Times New Roman" panose="02020603050405020304" pitchFamily="18" charset="0"/>
            </a:rPr>
            <a:t>measures the number of linearly independent paths that can be executed through a piece of source code. </a:t>
          </a:r>
          <a:r>
            <a:rPr lang="en-US" sz="1400" kern="1200" dirty="0">
              <a:solidFill>
                <a:schemeClr val="bg1"/>
              </a:solidFill>
              <a:latin typeface="Times New Roman" panose="02020603050405020304" pitchFamily="18" charset="0"/>
              <a:cs typeface="Times New Roman" panose="02020603050405020304" pitchFamily="18" charset="0"/>
            </a:rPr>
            <a:t>.</a:t>
          </a:r>
        </a:p>
      </dsp:txBody>
      <dsp:txXfrm>
        <a:off x="1517564" y="0"/>
        <a:ext cx="3600356" cy="1536843"/>
      </dsp:txXfrm>
    </dsp:sp>
    <dsp:sp modelId="{A8C232E6-3F55-477C-8298-8A08A7A74D90}">
      <dsp:nvSpPr>
        <dsp:cNvPr id="0" name=""/>
        <dsp:cNvSpPr/>
      </dsp:nvSpPr>
      <dsp:spPr>
        <a:xfrm>
          <a:off x="-24" y="1929607"/>
          <a:ext cx="5378881" cy="153684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9656EE-F417-445E-A0EE-B19147F3DA00}">
      <dsp:nvSpPr>
        <dsp:cNvPr id="0" name=""/>
        <dsp:cNvSpPr/>
      </dsp:nvSpPr>
      <dsp:spPr>
        <a:xfrm>
          <a:off x="403228" y="2275397"/>
          <a:ext cx="845263" cy="84526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E49489-21AC-46EC-9C23-D00ACB853693}">
      <dsp:nvSpPr>
        <dsp:cNvPr id="0" name=""/>
        <dsp:cNvSpPr/>
      </dsp:nvSpPr>
      <dsp:spPr>
        <a:xfrm>
          <a:off x="1570237" y="1929607"/>
          <a:ext cx="3853965" cy="1536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649" tIns="162649" rIns="162649" bIns="162649" numCol="1" spcCol="1270" anchor="ctr" anchorCtr="0">
          <a:noAutofit/>
        </a:bodyPr>
        <a:lstStyle/>
        <a:p>
          <a:pPr marL="0" lvl="0" indent="0" algn="l" defTabSz="622300">
            <a:lnSpc>
              <a:spcPct val="90000"/>
            </a:lnSpc>
            <a:spcBef>
              <a:spcPct val="0"/>
            </a:spcBef>
            <a:spcAft>
              <a:spcPct val="35000"/>
            </a:spcAft>
            <a:buNone/>
          </a:pPr>
          <a:r>
            <a:rPr lang="en-GB" sz="1400" b="1" kern="1200" dirty="0">
              <a:solidFill>
                <a:prstClr val="white"/>
              </a:solidFill>
              <a:latin typeface="Times New Roman" panose="02020603050405020304" pitchFamily="18" charset="0"/>
              <a:ea typeface="+mn-ea"/>
              <a:cs typeface="Times New Roman" panose="02020603050405020304" pitchFamily="18" charset="0"/>
            </a:rPr>
            <a:t>Metric 5: Code churn  (</a:t>
          </a:r>
          <a:r>
            <a:rPr lang="en-US" sz="1400" b="1" kern="1200" dirty="0">
              <a:solidFill>
                <a:prstClr val="white"/>
              </a:solidFill>
              <a:latin typeface="Times New Roman" panose="02020603050405020304" pitchFamily="18" charset="0"/>
              <a:ea typeface="+mn-ea"/>
              <a:cs typeface="Times New Roman" panose="02020603050405020304" pitchFamily="18" charset="0"/>
            </a:rPr>
            <a:t>Version Wise,  </a:t>
          </a:r>
          <a:r>
            <a:rPr lang="en-GB" sz="1400" b="1" kern="1200" dirty="0">
              <a:solidFill>
                <a:prstClr val="white"/>
              </a:solidFill>
              <a:latin typeface="Times New Roman" panose="02020603050405020304" pitchFamily="18" charset="0"/>
              <a:ea typeface="+mn-ea"/>
              <a:cs typeface="Times New Roman" panose="02020603050405020304" pitchFamily="18" charset="0"/>
            </a:rPr>
            <a:t>Software maintenance metric)</a:t>
          </a:r>
        </a:p>
        <a:p>
          <a:pPr marL="0" lvl="0" indent="0" algn="l" defTabSz="622300">
            <a:lnSpc>
              <a:spcPct val="90000"/>
            </a:lnSpc>
            <a:spcBef>
              <a:spcPct val="0"/>
            </a:spcBef>
            <a:spcAft>
              <a:spcPct val="35000"/>
            </a:spcAft>
            <a:buNone/>
          </a:pPr>
          <a:r>
            <a:rPr lang="en-GB" sz="1400" b="0" kern="1200" dirty="0">
              <a:solidFill>
                <a:prstClr val="white"/>
              </a:solidFill>
              <a:latin typeface="Times New Roman" panose="02020603050405020304" pitchFamily="18" charset="0"/>
              <a:ea typeface="+mn-ea"/>
              <a:cs typeface="Times New Roman" panose="02020603050405020304" pitchFamily="18" charset="0"/>
            </a:rPr>
            <a:t>This metric used to measure the amount of change in code made to a software component over a period of time </a:t>
          </a:r>
          <a:endParaRPr lang="en-US" sz="1400" b="0" kern="1200" dirty="0">
            <a:solidFill>
              <a:prstClr val="white"/>
            </a:solidFill>
            <a:latin typeface="Times New Roman" panose="02020603050405020304" pitchFamily="18" charset="0"/>
            <a:ea typeface="+mn-ea"/>
            <a:cs typeface="Times New Roman" panose="02020603050405020304" pitchFamily="18" charset="0"/>
          </a:endParaRPr>
        </a:p>
      </dsp:txBody>
      <dsp:txXfrm>
        <a:off x="1570237" y="1929607"/>
        <a:ext cx="3853965" cy="1536843"/>
      </dsp:txXfrm>
    </dsp:sp>
    <dsp:sp modelId="{637361DF-2609-4591-90C4-B336BAE8A4C7}">
      <dsp:nvSpPr>
        <dsp:cNvPr id="0" name=""/>
        <dsp:cNvSpPr/>
      </dsp:nvSpPr>
      <dsp:spPr>
        <a:xfrm>
          <a:off x="-61666" y="3859214"/>
          <a:ext cx="5378881" cy="153684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50D1AD-36F3-4AB1-AF92-828F9DBEDCAA}">
      <dsp:nvSpPr>
        <dsp:cNvPr id="0" name=""/>
        <dsp:cNvSpPr/>
      </dsp:nvSpPr>
      <dsp:spPr>
        <a:xfrm>
          <a:off x="403228" y="4196451"/>
          <a:ext cx="845263" cy="8452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11C9B23-BD25-44DA-8FDB-C3ABD4515A92}">
      <dsp:nvSpPr>
        <dsp:cNvPr id="0" name=""/>
        <dsp:cNvSpPr/>
      </dsp:nvSpPr>
      <dsp:spPr>
        <a:xfrm>
          <a:off x="1589193" y="3850661"/>
          <a:ext cx="3848744" cy="1536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649" tIns="162649" rIns="162649" bIns="162649" numCol="1" spcCol="1270" anchor="ctr" anchorCtr="0">
          <a:noAutofit/>
        </a:bodyPr>
        <a:lstStyle/>
        <a:p>
          <a:pPr marL="0" lvl="0" indent="0" algn="l" defTabSz="622300">
            <a:lnSpc>
              <a:spcPct val="90000"/>
            </a:lnSpc>
            <a:spcBef>
              <a:spcPct val="0"/>
            </a:spcBef>
            <a:spcAft>
              <a:spcPct val="35000"/>
            </a:spcAft>
            <a:buNone/>
          </a:pPr>
          <a:r>
            <a:rPr lang="en-GB" sz="1400" b="1" kern="1200" dirty="0">
              <a:solidFill>
                <a:schemeClr val="bg1"/>
              </a:solidFill>
              <a:latin typeface="Times New Roman" panose="02020603050405020304" pitchFamily="18" charset="0"/>
              <a:cs typeface="Times New Roman" panose="02020603050405020304" pitchFamily="18" charset="0"/>
            </a:rPr>
            <a:t>Metric 6: Post-release defect density (</a:t>
          </a:r>
          <a:r>
            <a:rPr lang="en-US" sz="1400" b="1" kern="1200" dirty="0">
              <a:solidFill>
                <a:schemeClr val="bg1"/>
              </a:solidFill>
              <a:latin typeface="Times New Roman" panose="02020603050405020304" pitchFamily="18" charset="0"/>
              <a:cs typeface="Times New Roman" panose="02020603050405020304" pitchFamily="18" charset="0"/>
            </a:rPr>
            <a:t>Version Wise, </a:t>
          </a:r>
          <a:r>
            <a:rPr lang="en-GB" sz="1400" b="1" kern="1200" dirty="0">
              <a:solidFill>
                <a:schemeClr val="bg1"/>
              </a:solidFill>
              <a:latin typeface="Times New Roman" panose="02020603050405020304" pitchFamily="18" charset="0"/>
              <a:cs typeface="Times New Roman" panose="02020603050405020304" pitchFamily="18" charset="0"/>
            </a:rPr>
            <a:t>Software quality metric)</a:t>
          </a:r>
          <a:br>
            <a:rPr lang="en-CA" sz="1400" kern="1200" dirty="0">
              <a:solidFill>
                <a:schemeClr val="bg1"/>
              </a:solidFill>
              <a:latin typeface="Times New Roman" panose="02020603050405020304" pitchFamily="18" charset="0"/>
              <a:cs typeface="Times New Roman" panose="02020603050405020304" pitchFamily="18" charset="0"/>
            </a:rPr>
          </a:br>
          <a:r>
            <a:rPr lang="en-GB" sz="1400" kern="1200" dirty="0">
              <a:solidFill>
                <a:schemeClr val="bg1"/>
              </a:solidFill>
              <a:latin typeface="Times New Roman" panose="02020603050405020304" pitchFamily="18" charset="0"/>
              <a:cs typeface="Times New Roman" panose="02020603050405020304" pitchFamily="18" charset="0"/>
            </a:rPr>
            <a:t>This metric is defined as the number of defects found per 1000 lines of source code after the software has been released </a:t>
          </a:r>
          <a:endParaRPr lang="en-US" sz="1400" kern="1200" dirty="0">
            <a:solidFill>
              <a:schemeClr val="bg1"/>
            </a:solidFill>
            <a:latin typeface="Times New Roman" panose="02020603050405020304" pitchFamily="18" charset="0"/>
            <a:cs typeface="Times New Roman" panose="02020603050405020304" pitchFamily="18" charset="0"/>
          </a:endParaRPr>
        </a:p>
      </dsp:txBody>
      <dsp:txXfrm>
        <a:off x="1589193" y="3850661"/>
        <a:ext cx="3848744" cy="153684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20/04/01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5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20/04/01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993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20/04/01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684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20/04/01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0558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20/04/01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9057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20/04/01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336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20/04/01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8966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20/04/01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5642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20/04/01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3632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20/04/01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1927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20/04/01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285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20/04/01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658604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pache/commons-collections" TargetMode="External"/><Relationship Id="rId2" Type="http://schemas.openxmlformats.org/officeDocument/2006/relationships/hyperlink" Target="https://github.com/apache/commons-codec" TargetMode="External"/><Relationship Id="rId1" Type="http://schemas.openxmlformats.org/officeDocument/2006/relationships/slideLayout" Target="../slideLayouts/slideLayout7.xml"/><Relationship Id="rId6" Type="http://schemas.openxmlformats.org/officeDocument/2006/relationships/comments" Target="../comments/comment2.xml"/><Relationship Id="rId5" Type="http://schemas.openxmlformats.org/officeDocument/2006/relationships/hyperlink" Target="https://github.com/apache/maven-doxia" TargetMode="External"/><Relationship Id="rId4" Type="http://schemas.openxmlformats.org/officeDocument/2006/relationships/hyperlink" Target="https://github.com/apache/commons-configura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8D0DE514-8876-4D18-A995-61A5C1F81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9DA791C-FFCF-422E-8775-BDA6C0E5E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48">
            <a:extLst>
              <a:ext uri="{FF2B5EF4-FFF2-40B4-BE49-F238E27FC236}">
                <a16:creationId xmlns:a16="http://schemas.microsoft.com/office/drawing/2014/main" id="{E80E252C-A168-4900-8BA7-B4B88DD527F6}"/>
              </a:ext>
            </a:extLst>
          </p:cNvPr>
          <p:cNvSpPr/>
          <p:nvPr/>
        </p:nvSpPr>
        <p:spPr>
          <a:xfrm>
            <a:off x="0" y="4995039"/>
            <a:ext cx="3417157" cy="677650"/>
          </a:xfrm>
          <a:prstGeom prst="rect">
            <a:avLst/>
          </a:prstGeom>
        </p:spPr>
        <p:txBody>
          <a:bodyPr vert="horz" lIns="91440" tIns="45720" rIns="91440" bIns="45720" rtlCol="0" anchor="b">
            <a:normAutofit/>
          </a:bodyPr>
          <a:lstStyle/>
          <a:p>
            <a:pPr algn="ctr"/>
            <a:r>
              <a:rPr lang="en-US" sz="2400">
                <a:solidFill>
                  <a:schemeClr val="bg1"/>
                </a:solidFill>
                <a:latin typeface="Times New Roman" panose="02020603050405020304" pitchFamily="18" charset="0"/>
                <a:cs typeface="Times New Roman" panose="02020603050405020304" pitchFamily="18" charset="0"/>
              </a:rPr>
              <a:t>Professor </a:t>
            </a:r>
            <a:r>
              <a:rPr lang="en-US" sz="2400" b="1">
                <a:solidFill>
                  <a:schemeClr val="bg1"/>
                </a:solidFill>
                <a:latin typeface="Times New Roman" panose="02020603050405020304" pitchFamily="18" charset="0"/>
                <a:cs typeface="Times New Roman" panose="02020603050405020304" pitchFamily="18" charset="0"/>
              </a:rPr>
              <a:t>Jinqiu Yang</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8" name="Rectangle 57">
            <a:extLst>
              <a:ext uri="{FF2B5EF4-FFF2-40B4-BE49-F238E27FC236}">
                <a16:creationId xmlns:a16="http://schemas.microsoft.com/office/drawing/2014/main" id="{0DCF8855-3530-4F46-A4CB-3B6686EEE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a16="http://schemas.microsoft.com/office/drawing/2014/main" id="{7FF97F59-741E-467D-9FB5-F7BC97CB52F6}"/>
              </a:ext>
            </a:extLst>
          </p:cNvPr>
          <p:cNvSpPr/>
          <p:nvPr/>
        </p:nvSpPr>
        <p:spPr>
          <a:xfrm>
            <a:off x="4037224" y="5024799"/>
            <a:ext cx="3279480" cy="923365"/>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2500" b="1" spc="-50" dirty="0">
                <a:solidFill>
                  <a:srgbClr val="FFFFFF"/>
                </a:solidFill>
                <a:latin typeface="Times New Roman" panose="02020603050405020304" pitchFamily="18" charset="0"/>
                <a:ea typeface="+mj-ea"/>
                <a:cs typeface="Times New Roman" panose="02020603050405020304" pitchFamily="18" charset="0"/>
              </a:rPr>
              <a:t>Software Measurement</a:t>
            </a:r>
          </a:p>
          <a:p>
            <a:pPr defTabSz="914400">
              <a:lnSpc>
                <a:spcPct val="85000"/>
              </a:lnSpc>
              <a:spcBef>
                <a:spcPct val="0"/>
              </a:spcBef>
              <a:spcAft>
                <a:spcPts val="600"/>
              </a:spcAft>
            </a:pPr>
            <a:r>
              <a:rPr lang="en-US" sz="2500" spc="-50" dirty="0">
                <a:solidFill>
                  <a:srgbClr val="FFFFFF"/>
                </a:solidFill>
                <a:latin typeface="Times New Roman" panose="02020603050405020304" pitchFamily="18" charset="0"/>
                <a:ea typeface="+mj-ea"/>
                <a:cs typeface="Times New Roman" panose="02020603050405020304" pitchFamily="18" charset="0"/>
              </a:rPr>
              <a:t>(</a:t>
            </a:r>
            <a:r>
              <a:rPr lang="en-US" sz="2500" spc="-50" dirty="0" err="1">
                <a:solidFill>
                  <a:srgbClr val="FFFFFF"/>
                </a:solidFill>
                <a:latin typeface="Times New Roman" panose="02020603050405020304" pitchFamily="18" charset="0"/>
                <a:ea typeface="+mj-ea"/>
                <a:cs typeface="Times New Roman" panose="02020603050405020304" pitchFamily="18" charset="0"/>
              </a:rPr>
              <a:t>SOEN</a:t>
            </a:r>
            <a:r>
              <a:rPr lang="en-US" sz="2500" spc="-50" dirty="0">
                <a:solidFill>
                  <a:srgbClr val="FFFFFF"/>
                </a:solidFill>
                <a:latin typeface="Times New Roman" panose="02020603050405020304" pitchFamily="18" charset="0"/>
                <a:ea typeface="+mj-ea"/>
                <a:cs typeface="Times New Roman" panose="02020603050405020304" pitchFamily="18" charset="0"/>
              </a:rPr>
              <a:t> 6611)    </a:t>
            </a:r>
            <a:r>
              <a:rPr lang="en-US" sz="2500" b="1" spc="-50" dirty="0">
                <a:solidFill>
                  <a:srgbClr val="FFFFFF"/>
                </a:solidFill>
                <a:latin typeface="Times New Roman" panose="02020603050405020304" pitchFamily="18" charset="0"/>
                <a:ea typeface="+mj-ea"/>
                <a:cs typeface="Times New Roman" panose="02020603050405020304" pitchFamily="18" charset="0"/>
              </a:rPr>
              <a:t>Project</a:t>
            </a:r>
          </a:p>
        </p:txBody>
      </p:sp>
      <p:sp>
        <p:nvSpPr>
          <p:cNvPr id="16" name="Rectangle 15">
            <a:extLst>
              <a:ext uri="{FF2B5EF4-FFF2-40B4-BE49-F238E27FC236}">
                <a16:creationId xmlns:a16="http://schemas.microsoft.com/office/drawing/2014/main" id="{E462A6C3-BAAD-4BAB-A639-91B1C9538DCC}"/>
              </a:ext>
            </a:extLst>
          </p:cNvPr>
          <p:cNvSpPr/>
          <p:nvPr/>
        </p:nvSpPr>
        <p:spPr>
          <a:xfrm>
            <a:off x="7938655" y="5158832"/>
            <a:ext cx="4253345" cy="1830786"/>
          </a:xfrm>
          <a:prstGeom prst="rect">
            <a:avLst/>
          </a:prstGeom>
        </p:spPr>
        <p:txBody>
          <a:bodyPr vert="horz" lIns="91440" tIns="45720" rIns="91440" bIns="45720" rtlCol="0" anchor="b">
            <a:normAutofit fontScale="92500" lnSpcReduction="10000"/>
          </a:bodyPr>
          <a:lstStyle/>
          <a:p>
            <a:pPr defTabSz="914400">
              <a:lnSpc>
                <a:spcPct val="85000"/>
              </a:lnSpc>
              <a:spcBef>
                <a:spcPct val="0"/>
              </a:spcBef>
              <a:spcAft>
                <a:spcPts val="600"/>
              </a:spcAft>
            </a:pPr>
            <a:r>
              <a:rPr lang="en-US" sz="1900" b="1" spc="-50" dirty="0">
                <a:solidFill>
                  <a:schemeClr val="bg1"/>
                </a:solidFill>
                <a:latin typeface="Times New Roman" panose="02020603050405020304" pitchFamily="18" charset="0"/>
                <a:ea typeface="+mj-ea"/>
                <a:cs typeface="Times New Roman" panose="02020603050405020304" pitchFamily="18" charset="0"/>
              </a:rPr>
              <a:t>Team G:</a:t>
            </a:r>
          </a:p>
          <a:p>
            <a:pPr defTabSz="914400">
              <a:lnSpc>
                <a:spcPct val="85000"/>
              </a:lnSpc>
              <a:spcBef>
                <a:spcPct val="0"/>
              </a:spcBef>
              <a:spcAft>
                <a:spcPts val="600"/>
              </a:spcAft>
            </a:pPr>
            <a:r>
              <a:rPr lang="en-GB" sz="1900" dirty="0" err="1">
                <a:solidFill>
                  <a:schemeClr val="bg1"/>
                </a:solidFill>
                <a:latin typeface="Times New Roman" panose="02020603050405020304" pitchFamily="18" charset="0"/>
                <a:cs typeface="Times New Roman" panose="02020603050405020304" pitchFamily="18" charset="0"/>
              </a:rPr>
              <a:t>Sareh</a:t>
            </a:r>
            <a:r>
              <a:rPr lang="en-GB" sz="1900" dirty="0">
                <a:solidFill>
                  <a:schemeClr val="bg1"/>
                </a:solidFill>
                <a:latin typeface="Times New Roman" panose="02020603050405020304" pitchFamily="18" charset="0"/>
                <a:cs typeface="Times New Roman" panose="02020603050405020304" pitchFamily="18" charset="0"/>
              </a:rPr>
              <a:t> Farid (27845782)</a:t>
            </a:r>
          </a:p>
          <a:p>
            <a:pPr defTabSz="914400">
              <a:lnSpc>
                <a:spcPct val="85000"/>
              </a:lnSpc>
              <a:spcBef>
                <a:spcPct val="0"/>
              </a:spcBef>
              <a:spcAft>
                <a:spcPts val="600"/>
              </a:spcAft>
            </a:pPr>
            <a:r>
              <a:rPr lang="en-GB" sz="1900" dirty="0" err="1">
                <a:solidFill>
                  <a:schemeClr val="bg1"/>
                </a:solidFill>
                <a:latin typeface="Times New Roman" panose="02020603050405020304" pitchFamily="18" charset="0"/>
                <a:cs typeface="Times New Roman" panose="02020603050405020304" pitchFamily="18" charset="0"/>
              </a:rPr>
              <a:t>Seyed</a:t>
            </a:r>
            <a:r>
              <a:rPr lang="en-GB" sz="1900" dirty="0">
                <a:solidFill>
                  <a:schemeClr val="bg1"/>
                </a:solidFill>
                <a:latin typeface="Times New Roman" panose="02020603050405020304" pitchFamily="18" charset="0"/>
                <a:cs typeface="Times New Roman" panose="02020603050405020304" pitchFamily="18" charset="0"/>
              </a:rPr>
              <a:t> Hamed </a:t>
            </a:r>
            <a:r>
              <a:rPr lang="en-GB" sz="1900" dirty="0" err="1">
                <a:solidFill>
                  <a:schemeClr val="bg1"/>
                </a:solidFill>
                <a:latin typeface="Times New Roman" panose="02020603050405020304" pitchFamily="18" charset="0"/>
                <a:cs typeface="Times New Roman" panose="02020603050405020304" pitchFamily="18" charset="0"/>
              </a:rPr>
              <a:t>Valiollahi</a:t>
            </a:r>
            <a:r>
              <a:rPr lang="en-GB" sz="1900" dirty="0">
                <a:solidFill>
                  <a:schemeClr val="bg1"/>
                </a:solidFill>
                <a:latin typeface="Times New Roman" panose="02020603050405020304" pitchFamily="18" charset="0"/>
                <a:cs typeface="Times New Roman" panose="02020603050405020304" pitchFamily="18" charset="0"/>
              </a:rPr>
              <a:t> </a:t>
            </a:r>
            <a:r>
              <a:rPr lang="en-GB" sz="1900" dirty="0" err="1">
                <a:solidFill>
                  <a:schemeClr val="bg1"/>
                </a:solidFill>
                <a:latin typeface="Times New Roman" panose="02020603050405020304" pitchFamily="18" charset="0"/>
                <a:cs typeface="Times New Roman" panose="02020603050405020304" pitchFamily="18" charset="0"/>
              </a:rPr>
              <a:t>Bayeki</a:t>
            </a:r>
            <a:r>
              <a:rPr lang="en-GB" sz="1900" dirty="0">
                <a:solidFill>
                  <a:schemeClr val="bg1"/>
                </a:solidFill>
                <a:latin typeface="Times New Roman" panose="02020603050405020304" pitchFamily="18" charset="0"/>
                <a:cs typeface="Times New Roman" panose="02020603050405020304" pitchFamily="18" charset="0"/>
              </a:rPr>
              <a:t> (40057506)</a:t>
            </a:r>
          </a:p>
          <a:p>
            <a:pPr defTabSz="914400">
              <a:lnSpc>
                <a:spcPct val="85000"/>
              </a:lnSpc>
              <a:spcBef>
                <a:spcPct val="0"/>
              </a:spcBef>
              <a:spcAft>
                <a:spcPts val="600"/>
              </a:spcAft>
            </a:pPr>
            <a:r>
              <a:rPr lang="en-GB" sz="1900" dirty="0">
                <a:solidFill>
                  <a:schemeClr val="bg1"/>
                </a:solidFill>
                <a:latin typeface="Times New Roman" panose="02020603050405020304" pitchFamily="18" charset="0"/>
                <a:cs typeface="Times New Roman" panose="02020603050405020304" pitchFamily="18" charset="0"/>
              </a:rPr>
              <a:t>Ahmad Memari (40088010)</a:t>
            </a:r>
          </a:p>
          <a:p>
            <a:pPr defTabSz="914400">
              <a:lnSpc>
                <a:spcPct val="85000"/>
              </a:lnSpc>
              <a:spcBef>
                <a:spcPct val="0"/>
              </a:spcBef>
              <a:spcAft>
                <a:spcPts val="600"/>
              </a:spcAft>
            </a:pPr>
            <a:r>
              <a:rPr lang="en-GB" sz="1900" dirty="0" err="1">
                <a:solidFill>
                  <a:schemeClr val="bg1"/>
                </a:solidFill>
                <a:latin typeface="Times New Roman" panose="02020603050405020304" pitchFamily="18" charset="0"/>
                <a:cs typeface="Times New Roman" panose="02020603050405020304" pitchFamily="18" charset="0"/>
              </a:rPr>
              <a:t>Sharareh</a:t>
            </a:r>
            <a:r>
              <a:rPr lang="en-GB" sz="1900" dirty="0">
                <a:solidFill>
                  <a:schemeClr val="bg1"/>
                </a:solidFill>
                <a:latin typeface="Times New Roman" panose="02020603050405020304" pitchFamily="18" charset="0"/>
                <a:cs typeface="Times New Roman" panose="02020603050405020304" pitchFamily="18" charset="0"/>
              </a:rPr>
              <a:t> </a:t>
            </a:r>
            <a:r>
              <a:rPr lang="en-GB" sz="1900" dirty="0" err="1">
                <a:solidFill>
                  <a:schemeClr val="bg1"/>
                </a:solidFill>
                <a:latin typeface="Times New Roman" panose="02020603050405020304" pitchFamily="18" charset="0"/>
                <a:cs typeface="Times New Roman" panose="02020603050405020304" pitchFamily="18" charset="0"/>
              </a:rPr>
              <a:t>Keshavarzi</a:t>
            </a:r>
            <a:r>
              <a:rPr lang="en-GB" sz="1900" dirty="0">
                <a:solidFill>
                  <a:schemeClr val="bg1"/>
                </a:solidFill>
                <a:latin typeface="Times New Roman" panose="02020603050405020304" pitchFamily="18" charset="0"/>
                <a:cs typeface="Times New Roman" panose="02020603050405020304" pitchFamily="18" charset="0"/>
              </a:rPr>
              <a:t> (40087339)</a:t>
            </a:r>
          </a:p>
          <a:p>
            <a:pPr defTabSz="914400">
              <a:lnSpc>
                <a:spcPct val="85000"/>
              </a:lnSpc>
              <a:spcBef>
                <a:spcPct val="0"/>
              </a:spcBef>
              <a:spcAft>
                <a:spcPts val="600"/>
              </a:spcAft>
            </a:pPr>
            <a:r>
              <a:rPr lang="en-GB" sz="1900" dirty="0" err="1">
                <a:solidFill>
                  <a:schemeClr val="bg1"/>
                </a:solidFill>
                <a:latin typeface="Times New Roman" panose="02020603050405020304" pitchFamily="18" charset="0"/>
                <a:cs typeface="Times New Roman" panose="02020603050405020304" pitchFamily="18" charset="0"/>
              </a:rPr>
              <a:t>Hanieh</a:t>
            </a:r>
            <a:r>
              <a:rPr lang="en-GB" sz="1900" dirty="0">
                <a:solidFill>
                  <a:schemeClr val="bg1"/>
                </a:solidFill>
                <a:latin typeface="Times New Roman" panose="02020603050405020304" pitchFamily="18" charset="0"/>
                <a:cs typeface="Times New Roman" panose="02020603050405020304" pitchFamily="18" charset="0"/>
              </a:rPr>
              <a:t> </a:t>
            </a:r>
            <a:r>
              <a:rPr lang="en-GB" sz="1900" dirty="0" err="1">
                <a:solidFill>
                  <a:schemeClr val="bg1"/>
                </a:solidFill>
                <a:latin typeface="Times New Roman" panose="02020603050405020304" pitchFamily="18" charset="0"/>
                <a:cs typeface="Times New Roman" panose="02020603050405020304" pitchFamily="18" charset="0"/>
              </a:rPr>
              <a:t>QasemiBoroujeni</a:t>
            </a:r>
            <a:r>
              <a:rPr lang="en-GB" sz="1900" dirty="0">
                <a:solidFill>
                  <a:schemeClr val="bg1"/>
                </a:solidFill>
                <a:latin typeface="Times New Roman" panose="02020603050405020304" pitchFamily="18" charset="0"/>
                <a:cs typeface="Times New Roman" panose="02020603050405020304" pitchFamily="18" charset="0"/>
              </a:rPr>
              <a:t> (40057756)</a:t>
            </a:r>
          </a:p>
          <a:p>
            <a:pPr defTabSz="914400">
              <a:lnSpc>
                <a:spcPct val="85000"/>
              </a:lnSpc>
              <a:spcBef>
                <a:spcPct val="0"/>
              </a:spcBef>
              <a:spcAft>
                <a:spcPts val="600"/>
              </a:spcAft>
            </a:pPr>
            <a:endParaRPr lang="en-US" sz="1600" b="1" spc="-50" dirty="0">
              <a:solidFill>
                <a:schemeClr val="bg1"/>
              </a:solidFill>
              <a:latin typeface="Times New Roman" panose="02020603050405020304" pitchFamily="18" charset="0"/>
              <a:ea typeface="+mj-ea"/>
              <a:cs typeface="Times New Roman" panose="02020603050405020304" pitchFamily="18" charset="0"/>
            </a:endParaRPr>
          </a:p>
        </p:txBody>
      </p:sp>
      <p:sp>
        <p:nvSpPr>
          <p:cNvPr id="2" name="TextBox 1">
            <a:extLst>
              <a:ext uri="{FF2B5EF4-FFF2-40B4-BE49-F238E27FC236}">
                <a16:creationId xmlns:a16="http://schemas.microsoft.com/office/drawing/2014/main" id="{F82E2A05-1F0A-46B1-ADF5-9FE604C519A9}"/>
              </a:ext>
            </a:extLst>
          </p:cNvPr>
          <p:cNvSpPr txBox="1"/>
          <p:nvPr/>
        </p:nvSpPr>
        <p:spPr>
          <a:xfrm>
            <a:off x="893618" y="3116330"/>
            <a:ext cx="10591800" cy="1661993"/>
          </a:xfrm>
          <a:prstGeom prst="rect">
            <a:avLst/>
          </a:prstGeom>
          <a:noFill/>
        </p:spPr>
        <p:txBody>
          <a:bodyPr wrap="square" rtlCol="0">
            <a:spAutoFit/>
          </a:bodyPr>
          <a:lstStyle/>
          <a:p>
            <a:pPr algn="ctr"/>
            <a:r>
              <a:rPr lang="en-GB" sz="2800">
                <a:solidFill>
                  <a:schemeClr val="accent2"/>
                </a:solidFill>
                <a:latin typeface="Times New Roman" panose="02020603050405020304" pitchFamily="18" charset="0"/>
                <a:cs typeface="Times New Roman" panose="02020603050405020304" pitchFamily="18" charset="0"/>
              </a:rPr>
              <a:t>Department of Computer Science and Software Engineering</a:t>
            </a:r>
            <a:endParaRPr lang="en-US" sz="2800">
              <a:solidFill>
                <a:schemeClr val="accent2"/>
              </a:solidFill>
              <a:latin typeface="Times New Roman" panose="02020603050405020304" pitchFamily="18" charset="0"/>
              <a:cs typeface="Times New Roman" panose="02020603050405020304" pitchFamily="18" charset="0"/>
            </a:endParaRPr>
          </a:p>
          <a:p>
            <a:pPr algn="ctr"/>
            <a:r>
              <a:rPr lang="en-GB" sz="2800">
                <a:solidFill>
                  <a:schemeClr val="accent2"/>
                </a:solidFill>
                <a:latin typeface="Times New Roman" panose="02020603050405020304" pitchFamily="18" charset="0"/>
                <a:cs typeface="Times New Roman" panose="02020603050405020304" pitchFamily="18" charset="0"/>
              </a:rPr>
              <a:t>Gina Cody School of Engineering and Computer Science</a:t>
            </a:r>
            <a:endParaRPr lang="en-US" sz="2800">
              <a:solidFill>
                <a:schemeClr val="accent2"/>
              </a:solidFill>
              <a:latin typeface="Times New Roman" panose="02020603050405020304" pitchFamily="18" charset="0"/>
              <a:cs typeface="Times New Roman" panose="02020603050405020304" pitchFamily="18" charset="0"/>
            </a:endParaRPr>
          </a:p>
          <a:p>
            <a:pPr algn="ctr"/>
            <a:r>
              <a:rPr lang="en-GB" sz="2800">
                <a:solidFill>
                  <a:schemeClr val="accent2"/>
                </a:solidFill>
                <a:latin typeface="Times New Roman" panose="02020603050405020304" pitchFamily="18" charset="0"/>
                <a:cs typeface="Times New Roman" panose="02020603050405020304" pitchFamily="18" charset="0"/>
              </a:rPr>
              <a:t>Concordia University</a:t>
            </a:r>
            <a:endParaRPr lang="en-US" sz="2800">
              <a:solidFill>
                <a:schemeClr val="accent2"/>
              </a:solidFill>
              <a:latin typeface="Times New Roman" panose="02020603050405020304" pitchFamily="18" charset="0"/>
              <a:cs typeface="Times New Roman" panose="02020603050405020304" pitchFamily="18" charset="0"/>
            </a:endParaRPr>
          </a:p>
          <a:p>
            <a:endParaRPr lang="en-US" dirty="0"/>
          </a:p>
        </p:txBody>
      </p:sp>
      <p:pic>
        <p:nvPicPr>
          <p:cNvPr id="18" name="image2.png">
            <a:extLst>
              <a:ext uri="{FF2B5EF4-FFF2-40B4-BE49-F238E27FC236}">
                <a16:creationId xmlns:a16="http://schemas.microsoft.com/office/drawing/2014/main" id="{0E4A78A0-9B80-47DF-A8CB-15A6C3CC6DA1}"/>
              </a:ext>
            </a:extLst>
          </p:cNvPr>
          <p:cNvPicPr/>
          <p:nvPr/>
        </p:nvPicPr>
        <p:blipFill>
          <a:blip r:embed="rId2"/>
          <a:srcRect/>
          <a:stretch>
            <a:fillRect/>
          </a:stretch>
        </p:blipFill>
        <p:spPr>
          <a:xfrm>
            <a:off x="1357424" y="371792"/>
            <a:ext cx="9794670" cy="2290726"/>
          </a:xfrm>
          <a:prstGeom prst="rect">
            <a:avLst/>
          </a:prstGeom>
          <a:ln/>
        </p:spPr>
      </p:pic>
    </p:spTree>
    <p:extLst>
      <p:ext uri="{BB962C8B-B14F-4D97-AF65-F5344CB8AC3E}">
        <p14:creationId xmlns:p14="http://schemas.microsoft.com/office/powerpoint/2010/main" val="398447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3C91AF01-D90A-48F3-B48C-BA0AE1934666}"/>
              </a:ext>
            </a:extLst>
          </p:cNvPr>
          <p:cNvGraphicFramePr/>
          <p:nvPr>
            <p:extLst>
              <p:ext uri="{D42A27DB-BD31-4B8C-83A1-F6EECF244321}">
                <p14:modId xmlns:p14="http://schemas.microsoft.com/office/powerpoint/2010/main" val="1239826866"/>
              </p:ext>
            </p:extLst>
          </p:nvPr>
        </p:nvGraphicFramePr>
        <p:xfrm>
          <a:off x="1683328" y="1979868"/>
          <a:ext cx="9167127" cy="3226600"/>
        </p:xfrm>
        <a:graphic>
          <a:graphicData uri="http://schemas.openxmlformats.org/drawingml/2006/table">
            <a:tbl>
              <a:tblPr firstRow="1" bandRow="1"/>
              <a:tblGrid>
                <a:gridCol w="1801090">
                  <a:extLst>
                    <a:ext uri="{9D8B030D-6E8A-4147-A177-3AD203B41FA5}">
                      <a16:colId xmlns:a16="http://schemas.microsoft.com/office/drawing/2014/main" val="20000"/>
                    </a:ext>
                  </a:extLst>
                </a:gridCol>
                <a:gridCol w="1326105">
                  <a:extLst>
                    <a:ext uri="{9D8B030D-6E8A-4147-A177-3AD203B41FA5}">
                      <a16:colId xmlns:a16="http://schemas.microsoft.com/office/drawing/2014/main" val="20001"/>
                    </a:ext>
                  </a:extLst>
                </a:gridCol>
                <a:gridCol w="1509983">
                  <a:extLst>
                    <a:ext uri="{9D8B030D-6E8A-4147-A177-3AD203B41FA5}">
                      <a16:colId xmlns:a16="http://schemas.microsoft.com/office/drawing/2014/main" val="20002"/>
                    </a:ext>
                  </a:extLst>
                </a:gridCol>
                <a:gridCol w="1509983">
                  <a:extLst>
                    <a:ext uri="{9D8B030D-6E8A-4147-A177-3AD203B41FA5}">
                      <a16:colId xmlns:a16="http://schemas.microsoft.com/office/drawing/2014/main" val="20003"/>
                    </a:ext>
                  </a:extLst>
                </a:gridCol>
                <a:gridCol w="1509983">
                  <a:extLst>
                    <a:ext uri="{9D8B030D-6E8A-4147-A177-3AD203B41FA5}">
                      <a16:colId xmlns:a16="http://schemas.microsoft.com/office/drawing/2014/main" val="20004"/>
                    </a:ext>
                  </a:extLst>
                </a:gridCol>
                <a:gridCol w="1509983">
                  <a:extLst>
                    <a:ext uri="{9D8B030D-6E8A-4147-A177-3AD203B41FA5}">
                      <a16:colId xmlns:a16="http://schemas.microsoft.com/office/drawing/2014/main" val="20005"/>
                    </a:ext>
                  </a:extLst>
                </a:gridCol>
              </a:tblGrid>
              <a:tr h="600910">
                <a:tc>
                  <a:txBody>
                    <a:bodyPr/>
                    <a:lstStyle/>
                    <a:p>
                      <a:pPr algn="l">
                        <a:defRPr sz="1800" b="0">
                          <a:solidFill>
                            <a:srgbClr val="000000"/>
                          </a:solidFill>
                        </a:defRPr>
                      </a:pPr>
                      <a:r>
                        <a:rPr sz="1600" b="1" dirty="0">
                          <a:solidFill>
                            <a:schemeClr val="tx1">
                              <a:lumMod val="85000"/>
                              <a:lumOff val="15000"/>
                            </a:schemeClr>
                          </a:solidFill>
                          <a:latin typeface="Times New Roman" panose="02020603050405020304" pitchFamily="18" charset="0"/>
                          <a:cs typeface="Times New Roman" panose="02020603050405020304" pitchFamily="18" charset="0"/>
                        </a:rPr>
                        <a:t>Project</a:t>
                      </a:r>
                    </a:p>
                  </a:txBody>
                  <a:tcPr marL="45720" marR="45720" horzOverflow="overflow">
                    <a:solidFill>
                      <a:schemeClr val="accent2">
                        <a:lumMod val="60000"/>
                        <a:lumOff val="40000"/>
                      </a:schemeClr>
                    </a:solidFill>
                  </a:tcPr>
                </a:tc>
                <a:tc>
                  <a:txBody>
                    <a:bodyPr/>
                    <a:lstStyle/>
                    <a:p>
                      <a:pPr algn="l">
                        <a:defRPr sz="1800" b="0">
                          <a:solidFill>
                            <a:srgbClr val="000000"/>
                          </a:solidFill>
                        </a:defRPr>
                      </a:pPr>
                      <a:r>
                        <a:rPr sz="1600" b="1" dirty="0">
                          <a:solidFill>
                            <a:schemeClr val="tx1">
                              <a:lumMod val="85000"/>
                              <a:lumOff val="15000"/>
                            </a:schemeClr>
                          </a:solidFill>
                          <a:latin typeface="Times New Roman" panose="02020603050405020304" pitchFamily="18" charset="0"/>
                          <a:cs typeface="Times New Roman" panose="02020603050405020304" pitchFamily="18" charset="0"/>
                        </a:rPr>
                        <a:t>Statement coverage (</a:t>
                      </a:r>
                      <a:r>
                        <a:rPr lang="en-US" sz="1600" b="1" dirty="0">
                          <a:solidFill>
                            <a:schemeClr val="tx1">
                              <a:lumMod val="85000"/>
                              <a:lumOff val="15000"/>
                            </a:schemeClr>
                          </a:solidFill>
                          <a:latin typeface="Times New Roman" panose="02020603050405020304" pitchFamily="18" charset="0"/>
                          <a:cs typeface="Times New Roman" panose="02020603050405020304" pitchFamily="18" charset="0"/>
                        </a:rPr>
                        <a:t>a</a:t>
                      </a:r>
                      <a:r>
                        <a:rPr sz="1600" b="1" dirty="0">
                          <a:solidFill>
                            <a:schemeClr val="tx1">
                              <a:lumMod val="85000"/>
                              <a:lumOff val="15000"/>
                            </a:schemeClr>
                          </a:solidFill>
                          <a:latin typeface="Times New Roman" panose="02020603050405020304" pitchFamily="18" charset="0"/>
                          <a:cs typeface="Times New Roman" panose="02020603050405020304" pitchFamily="18" charset="0"/>
                        </a:rPr>
                        <a:t>)</a:t>
                      </a:r>
                    </a:p>
                  </a:txBody>
                  <a:tcPr marL="45720" marR="45720" horzOverflow="overflow">
                    <a:solidFill>
                      <a:schemeClr val="accent2">
                        <a:lumMod val="60000"/>
                        <a:lumOff val="40000"/>
                      </a:schemeClr>
                    </a:solidFill>
                  </a:tcPr>
                </a:tc>
                <a:tc>
                  <a:txBody>
                    <a:bodyPr/>
                    <a:lstStyle/>
                    <a:p>
                      <a:pPr algn="l">
                        <a:defRPr sz="1800" b="0">
                          <a:solidFill>
                            <a:srgbClr val="000000"/>
                          </a:solidFill>
                        </a:defRPr>
                      </a:pPr>
                      <a:r>
                        <a:rPr sz="1600" b="1" dirty="0">
                          <a:solidFill>
                            <a:schemeClr val="tx1">
                              <a:lumMod val="85000"/>
                              <a:lumOff val="15000"/>
                            </a:schemeClr>
                          </a:solidFill>
                          <a:latin typeface="Times New Roman" panose="02020603050405020304" pitchFamily="18" charset="0"/>
                          <a:cs typeface="Times New Roman" panose="02020603050405020304" pitchFamily="18" charset="0"/>
                        </a:rPr>
                        <a:t>Branch Coverage (</a:t>
                      </a:r>
                      <a:r>
                        <a:rPr lang="en-US" sz="1600" b="1" dirty="0">
                          <a:solidFill>
                            <a:schemeClr val="tx1">
                              <a:lumMod val="85000"/>
                              <a:lumOff val="15000"/>
                            </a:schemeClr>
                          </a:solidFill>
                          <a:latin typeface="Times New Roman" panose="02020603050405020304" pitchFamily="18" charset="0"/>
                          <a:cs typeface="Times New Roman" panose="02020603050405020304" pitchFamily="18" charset="0"/>
                        </a:rPr>
                        <a:t>b</a:t>
                      </a:r>
                      <a:r>
                        <a:rPr sz="1600" b="1" dirty="0">
                          <a:solidFill>
                            <a:schemeClr val="tx1">
                              <a:lumMod val="85000"/>
                              <a:lumOff val="15000"/>
                            </a:schemeClr>
                          </a:solidFill>
                          <a:latin typeface="Times New Roman" panose="02020603050405020304" pitchFamily="18" charset="0"/>
                          <a:cs typeface="Times New Roman" panose="02020603050405020304" pitchFamily="18" charset="0"/>
                        </a:rPr>
                        <a:t>) </a:t>
                      </a:r>
                    </a:p>
                  </a:txBody>
                  <a:tcPr marL="45720" marR="45720" horzOverflow="overflow">
                    <a:solidFill>
                      <a:schemeClr val="accent2">
                        <a:lumMod val="60000"/>
                        <a:lumOff val="40000"/>
                      </a:schemeClr>
                    </a:solidFill>
                  </a:tcPr>
                </a:tc>
                <a:tc>
                  <a:txBody>
                    <a:bodyPr/>
                    <a:lstStyle/>
                    <a:p>
                      <a:pPr algn="l">
                        <a:defRPr sz="1800" b="0">
                          <a:solidFill>
                            <a:srgbClr val="000000"/>
                          </a:solidFill>
                        </a:defRPr>
                      </a:pPr>
                      <a:r>
                        <a:rPr sz="1600" b="1" dirty="0">
                          <a:solidFill>
                            <a:schemeClr val="tx1">
                              <a:lumMod val="85000"/>
                              <a:lumOff val="15000"/>
                            </a:schemeClr>
                          </a:solidFill>
                          <a:latin typeface="Times New Roman" panose="02020603050405020304" pitchFamily="18" charset="0"/>
                          <a:cs typeface="Times New Roman" panose="02020603050405020304" pitchFamily="18" charset="0"/>
                        </a:rPr>
                        <a:t>Average Cyclomatic complexity (</a:t>
                      </a:r>
                      <a:r>
                        <a:rPr lang="en-US" sz="1600" b="1" dirty="0">
                          <a:solidFill>
                            <a:schemeClr val="tx1">
                              <a:lumMod val="85000"/>
                              <a:lumOff val="15000"/>
                            </a:schemeClr>
                          </a:solidFill>
                          <a:latin typeface="Times New Roman" panose="02020603050405020304" pitchFamily="18" charset="0"/>
                          <a:cs typeface="Times New Roman" panose="02020603050405020304" pitchFamily="18" charset="0"/>
                        </a:rPr>
                        <a:t>c</a:t>
                      </a:r>
                      <a:r>
                        <a:rPr sz="1600" b="1" dirty="0">
                          <a:solidFill>
                            <a:schemeClr val="tx1">
                              <a:lumMod val="85000"/>
                              <a:lumOff val="15000"/>
                            </a:schemeClr>
                          </a:solidFill>
                          <a:latin typeface="Times New Roman" panose="02020603050405020304" pitchFamily="18" charset="0"/>
                          <a:cs typeface="Times New Roman" panose="02020603050405020304" pitchFamily="18" charset="0"/>
                        </a:rPr>
                        <a:t>) </a:t>
                      </a:r>
                    </a:p>
                  </a:txBody>
                  <a:tcPr marL="45720" marR="45720" horzOverflow="overflow">
                    <a:solidFill>
                      <a:schemeClr val="accent2">
                        <a:lumMod val="60000"/>
                        <a:lumOff val="40000"/>
                      </a:schemeClr>
                    </a:solidFill>
                  </a:tcPr>
                </a:tc>
                <a:tc>
                  <a:txBody>
                    <a:bodyPr/>
                    <a:lstStyle/>
                    <a:p>
                      <a:pPr algn="l">
                        <a:defRPr sz="1800" b="0">
                          <a:solidFill>
                            <a:srgbClr val="000000"/>
                          </a:solidFill>
                        </a:defRPr>
                      </a:pPr>
                      <a:r>
                        <a:rPr sz="1600" b="1" dirty="0">
                          <a:solidFill>
                            <a:schemeClr val="tx1">
                              <a:lumMod val="85000"/>
                              <a:lumOff val="15000"/>
                            </a:schemeClr>
                          </a:solidFill>
                          <a:latin typeface="Times New Roman" panose="02020603050405020304" pitchFamily="18" charset="0"/>
                          <a:cs typeface="Times New Roman" panose="02020603050405020304" pitchFamily="18" charset="0"/>
                        </a:rPr>
                        <a:t>Spearman Correlation (</a:t>
                      </a:r>
                      <a:r>
                        <a:rPr lang="en-US" sz="1600" b="1" dirty="0" err="1">
                          <a:solidFill>
                            <a:schemeClr val="tx1">
                              <a:lumMod val="85000"/>
                              <a:lumOff val="15000"/>
                            </a:schemeClr>
                          </a:solidFill>
                          <a:latin typeface="Times New Roman" panose="02020603050405020304" pitchFamily="18" charset="0"/>
                          <a:cs typeface="Times New Roman" panose="02020603050405020304" pitchFamily="18" charset="0"/>
                        </a:rPr>
                        <a:t>a</a:t>
                      </a:r>
                      <a:r>
                        <a:rPr sz="1600" b="1" dirty="0" err="1">
                          <a:solidFill>
                            <a:schemeClr val="tx1">
                              <a:lumMod val="85000"/>
                              <a:lumOff val="15000"/>
                            </a:schemeClr>
                          </a:solidFill>
                          <a:latin typeface="Times New Roman" panose="02020603050405020304" pitchFamily="18" charset="0"/>
                          <a:cs typeface="Times New Roman" panose="02020603050405020304" pitchFamily="18" charset="0"/>
                        </a:rPr>
                        <a:t>&amp;</a:t>
                      </a:r>
                      <a:r>
                        <a:rPr lang="en-US" sz="1600" b="1" dirty="0" err="1">
                          <a:solidFill>
                            <a:schemeClr val="tx1">
                              <a:lumMod val="85000"/>
                              <a:lumOff val="15000"/>
                            </a:schemeClr>
                          </a:solidFill>
                          <a:latin typeface="Times New Roman" panose="02020603050405020304" pitchFamily="18" charset="0"/>
                          <a:cs typeface="Times New Roman" panose="02020603050405020304" pitchFamily="18" charset="0"/>
                        </a:rPr>
                        <a:t>c</a:t>
                      </a:r>
                      <a:r>
                        <a:rPr sz="1600" b="1" dirty="0">
                          <a:solidFill>
                            <a:schemeClr val="tx1">
                              <a:lumMod val="85000"/>
                              <a:lumOff val="15000"/>
                            </a:schemeClr>
                          </a:solidFill>
                          <a:latin typeface="Times New Roman" panose="02020603050405020304" pitchFamily="18" charset="0"/>
                          <a:cs typeface="Times New Roman" panose="02020603050405020304" pitchFamily="18" charset="0"/>
                        </a:rPr>
                        <a:t>)</a:t>
                      </a:r>
                    </a:p>
                  </a:txBody>
                  <a:tcPr marL="45720" marR="45720" horzOverflow="overflow">
                    <a:solidFill>
                      <a:schemeClr val="accent2">
                        <a:lumMod val="60000"/>
                        <a:lumOff val="40000"/>
                      </a:schemeClr>
                    </a:solidFill>
                  </a:tcPr>
                </a:tc>
                <a:tc>
                  <a:txBody>
                    <a:bodyPr/>
                    <a:lstStyle/>
                    <a:p>
                      <a:pPr algn="l">
                        <a:defRPr sz="1800" b="0">
                          <a:solidFill>
                            <a:srgbClr val="000000"/>
                          </a:solidFill>
                        </a:defRPr>
                      </a:pPr>
                      <a:r>
                        <a:rPr sz="1600" b="1" dirty="0">
                          <a:solidFill>
                            <a:schemeClr val="tx1">
                              <a:lumMod val="85000"/>
                              <a:lumOff val="15000"/>
                            </a:schemeClr>
                          </a:solidFill>
                          <a:latin typeface="Times New Roman" panose="02020603050405020304" pitchFamily="18" charset="0"/>
                          <a:cs typeface="Times New Roman" panose="02020603050405020304" pitchFamily="18" charset="0"/>
                        </a:rPr>
                        <a:t>Spearman Correlation</a:t>
                      </a:r>
                      <a:r>
                        <a:rPr lang="en-CA" sz="1600" b="1" dirty="0">
                          <a:solidFill>
                            <a:schemeClr val="tx1">
                              <a:lumMod val="85000"/>
                              <a:lumOff val="15000"/>
                            </a:schemeClr>
                          </a:solidFill>
                          <a:latin typeface="Times New Roman" panose="02020603050405020304" pitchFamily="18" charset="0"/>
                          <a:cs typeface="Times New Roman" panose="02020603050405020304" pitchFamily="18" charset="0"/>
                        </a:rPr>
                        <a:t> </a:t>
                      </a:r>
                      <a:r>
                        <a:rPr sz="1600" b="1" dirty="0">
                          <a:solidFill>
                            <a:schemeClr val="tx1">
                              <a:lumMod val="85000"/>
                              <a:lumOff val="15000"/>
                            </a:schemeClr>
                          </a:solidFill>
                          <a:latin typeface="Times New Roman" panose="02020603050405020304" pitchFamily="18" charset="0"/>
                          <a:cs typeface="Times New Roman" panose="02020603050405020304" pitchFamily="18" charset="0"/>
                        </a:rPr>
                        <a:t>(</a:t>
                      </a:r>
                      <a:r>
                        <a:rPr lang="en-US" sz="1600" b="1" dirty="0" err="1">
                          <a:solidFill>
                            <a:schemeClr val="tx1">
                              <a:lumMod val="85000"/>
                              <a:lumOff val="15000"/>
                            </a:schemeClr>
                          </a:solidFill>
                          <a:latin typeface="Times New Roman" panose="02020603050405020304" pitchFamily="18" charset="0"/>
                          <a:cs typeface="Times New Roman" panose="02020603050405020304" pitchFamily="18" charset="0"/>
                        </a:rPr>
                        <a:t>b</a:t>
                      </a:r>
                      <a:r>
                        <a:rPr sz="1600" b="1" dirty="0" err="1">
                          <a:solidFill>
                            <a:schemeClr val="tx1">
                              <a:lumMod val="85000"/>
                              <a:lumOff val="15000"/>
                            </a:schemeClr>
                          </a:solidFill>
                          <a:latin typeface="Times New Roman" panose="02020603050405020304" pitchFamily="18" charset="0"/>
                          <a:cs typeface="Times New Roman" panose="02020603050405020304" pitchFamily="18" charset="0"/>
                        </a:rPr>
                        <a:t>&amp;</a:t>
                      </a:r>
                      <a:r>
                        <a:rPr lang="en-US" sz="1600" b="1" dirty="0" err="1">
                          <a:solidFill>
                            <a:schemeClr val="tx1">
                              <a:lumMod val="85000"/>
                              <a:lumOff val="15000"/>
                            </a:schemeClr>
                          </a:solidFill>
                          <a:latin typeface="Times New Roman" panose="02020603050405020304" pitchFamily="18" charset="0"/>
                          <a:cs typeface="Times New Roman" panose="02020603050405020304" pitchFamily="18" charset="0"/>
                        </a:rPr>
                        <a:t>c</a:t>
                      </a:r>
                      <a:r>
                        <a:rPr sz="1600" b="1" dirty="0">
                          <a:solidFill>
                            <a:schemeClr val="tx1">
                              <a:lumMod val="85000"/>
                              <a:lumOff val="15000"/>
                            </a:schemeClr>
                          </a:solidFill>
                          <a:latin typeface="Times New Roman" panose="02020603050405020304" pitchFamily="18" charset="0"/>
                          <a:cs typeface="Times New Roman" panose="02020603050405020304" pitchFamily="18" charset="0"/>
                        </a:rPr>
                        <a:t>)</a:t>
                      </a:r>
                    </a:p>
                  </a:txBody>
                  <a:tcPr marL="45720" marR="45720" horzOverflow="overflow">
                    <a:solidFill>
                      <a:schemeClr val="accent2">
                        <a:lumMod val="60000"/>
                        <a:lumOff val="40000"/>
                      </a:schemeClr>
                    </a:solidFill>
                  </a:tcPr>
                </a:tc>
                <a:extLst>
                  <a:ext uri="{0D108BD9-81ED-4DB2-BD59-A6C34878D82A}">
                    <a16:rowId xmlns:a16="http://schemas.microsoft.com/office/drawing/2014/main" val="10000"/>
                  </a:ext>
                </a:extLst>
              </a:tr>
              <a:tr h="60091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sz="1800"/>
                      </a:pPr>
                      <a:r>
                        <a:rPr lang="en-US" sz="14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Apache Commons Codec</a:t>
                      </a:r>
                      <a:endParaRPr sz="1400" dirty="0">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sz="1400" dirty="0">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r>
                        <a:rPr lang="en-US" sz="1400" dirty="0">
                          <a:solidFill>
                            <a:schemeClr val="tx1"/>
                          </a:solidFill>
                          <a:latin typeface="Times New Roman" panose="02020603050405020304" pitchFamily="18" charset="0"/>
                          <a:cs typeface="Times New Roman" panose="02020603050405020304" pitchFamily="18" charset="0"/>
                        </a:rPr>
                        <a:t>22</a:t>
                      </a: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marL="57150" marR="57150" marT="57150" marB="57150" horzOverflow="overflow">
                    <a:solidFill>
                      <a:schemeClr val="accent2">
                        <a:lumMod val="60000"/>
                        <a:lumOff val="40000"/>
                      </a:schemeClr>
                    </a:solidFill>
                  </a:tcPr>
                </a:tc>
                <a:tc>
                  <a:txBody>
                    <a:bodyPr/>
                    <a:lstStyle/>
                    <a:p>
                      <a:pPr algn="l">
                        <a:defRPr sz="1800"/>
                      </a:pP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extLst>
                  <a:ext uri="{0D108BD9-81ED-4DB2-BD59-A6C34878D82A}">
                    <a16:rowId xmlns:a16="http://schemas.microsoft.com/office/drawing/2014/main" val="10001"/>
                  </a:ext>
                </a:extLst>
              </a:tr>
              <a:tr h="60091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sz="1800"/>
                      </a:pPr>
                      <a:r>
                        <a:rPr lang="en-US" sz="14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Apache Commons Collections</a:t>
                      </a:r>
                      <a:endParaRPr sz="1400" dirty="0">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sz="1400" dirty="0">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r>
                        <a:rPr lang="en-CA" sz="1400" dirty="0">
                          <a:solidFill>
                            <a:schemeClr val="tx1"/>
                          </a:solidFill>
                          <a:latin typeface="Times New Roman" panose="02020603050405020304" pitchFamily="18" charset="0"/>
                          <a:cs typeface="Times New Roman" panose="02020603050405020304" pitchFamily="18" charset="0"/>
                        </a:rPr>
                        <a:t>14</a:t>
                      </a: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extLst>
                  <a:ext uri="{0D108BD9-81ED-4DB2-BD59-A6C34878D82A}">
                    <a16:rowId xmlns:a16="http://schemas.microsoft.com/office/drawing/2014/main" val="10002"/>
                  </a:ext>
                </a:extLst>
              </a:tr>
              <a:tr h="60091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sz="1800"/>
                      </a:pPr>
                      <a:r>
                        <a:rPr lang="en-US" sz="14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Apache Commons Configuration</a:t>
                      </a:r>
                      <a:endParaRPr sz="1400" dirty="0">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sz="1400" dirty="0">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r>
                        <a:rPr lang="en-CA" sz="1400" dirty="0">
                          <a:solidFill>
                            <a:schemeClr val="tx1"/>
                          </a:solidFill>
                          <a:latin typeface="Times New Roman" panose="02020603050405020304" pitchFamily="18" charset="0"/>
                          <a:cs typeface="Times New Roman" panose="02020603050405020304" pitchFamily="18" charset="0"/>
                        </a:rPr>
                        <a:t>18</a:t>
                      </a: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extLst>
                  <a:ext uri="{0D108BD9-81ED-4DB2-BD59-A6C34878D82A}">
                    <a16:rowId xmlns:a16="http://schemas.microsoft.com/office/drawing/2014/main" val="10003"/>
                  </a:ext>
                </a:extLst>
              </a:tr>
              <a:tr h="600910">
                <a:tc>
                  <a:txBody>
                    <a:bodyPr/>
                    <a:lstStyle/>
                    <a:p>
                      <a:pPr algn="l">
                        <a:defRPr sz="1800"/>
                      </a:pPr>
                      <a:r>
                        <a:rPr lang="en-US" sz="14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Apache Maven Doxia</a:t>
                      </a: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r>
                        <a:rPr lang="en-CA" sz="1400" dirty="0">
                          <a:solidFill>
                            <a:schemeClr val="tx1"/>
                          </a:solidFill>
                          <a:latin typeface="Times New Roman" panose="02020603050405020304" pitchFamily="18" charset="0"/>
                          <a:cs typeface="Times New Roman" panose="02020603050405020304" pitchFamily="18" charset="0"/>
                        </a:rPr>
                        <a:t>21</a:t>
                      </a: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extLst>
                  <a:ext uri="{0D108BD9-81ED-4DB2-BD59-A6C34878D82A}">
                    <a16:rowId xmlns:a16="http://schemas.microsoft.com/office/drawing/2014/main" val="10004"/>
                  </a:ext>
                </a:extLst>
              </a:tr>
            </a:tbl>
          </a:graphicData>
        </a:graphic>
      </p:graphicFrame>
      <p:sp>
        <p:nvSpPr>
          <p:cNvPr id="3" name="Title 1">
            <a:extLst>
              <a:ext uri="{FF2B5EF4-FFF2-40B4-BE49-F238E27FC236}">
                <a16:creationId xmlns:a16="http://schemas.microsoft.com/office/drawing/2014/main" id="{47B684D4-10F8-4577-9068-714125514D08}"/>
              </a:ext>
            </a:extLst>
          </p:cNvPr>
          <p:cNvSpPr txBox="1">
            <a:spLocks/>
          </p:cNvSpPr>
          <p:nvPr/>
        </p:nvSpPr>
        <p:spPr>
          <a:xfrm>
            <a:off x="1695310" y="698716"/>
            <a:ext cx="8596670" cy="716926"/>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dirty="0"/>
              <a:t>Correlation between 1-2 &amp; 4</a:t>
            </a:r>
          </a:p>
        </p:txBody>
      </p:sp>
    </p:spTree>
    <p:extLst>
      <p:ext uri="{BB962C8B-B14F-4D97-AF65-F5344CB8AC3E}">
        <p14:creationId xmlns:p14="http://schemas.microsoft.com/office/powerpoint/2010/main" val="2410403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914FCE7-68D5-43E2-83EC-ED053D695CDA}"/>
              </a:ext>
            </a:extLst>
          </p:cNvPr>
          <p:cNvSpPr txBox="1">
            <a:spLocks/>
          </p:cNvSpPr>
          <p:nvPr/>
        </p:nvSpPr>
        <p:spPr>
          <a:xfrm>
            <a:off x="1721881" y="2272145"/>
            <a:ext cx="7456755" cy="3860772"/>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dirty="0"/>
          </a:p>
          <a:p>
            <a:r>
              <a:rPr lang="en-US" dirty="0">
                <a:latin typeface="Times New Roman" panose="02020603050405020304" pitchFamily="18" charset="0"/>
                <a:cs typeface="Times New Roman" panose="02020603050405020304" pitchFamily="18" charset="0"/>
              </a:rPr>
              <a:t>After going through all 4 projects it seems increasing code coverage, comes with lower bugs.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ABBDDA3-5F33-461F-A172-2041E54A192C}"/>
              </a:ext>
            </a:extLst>
          </p:cNvPr>
          <p:cNvSpPr txBox="1"/>
          <p:nvPr/>
        </p:nvSpPr>
        <p:spPr>
          <a:xfrm>
            <a:off x="1645681" y="1036174"/>
            <a:ext cx="7959437" cy="738664"/>
          </a:xfrm>
          <a:prstGeom prst="rect">
            <a:avLst/>
          </a:prstGeom>
          <a:noFill/>
        </p:spPr>
        <p:txBody>
          <a:bodyPr wrap="square" rtlCol="0">
            <a:spAutoFit/>
          </a:bodyPr>
          <a:lstStyle/>
          <a:p>
            <a:r>
              <a:rPr lang="en-US" sz="2200" b="1" dirty="0">
                <a:solidFill>
                  <a:schemeClr val="accent3"/>
                </a:solidFill>
                <a:latin typeface="Times New Roman" panose="02020603050405020304" pitchFamily="18" charset="0"/>
                <a:cs typeface="Times New Roman" panose="02020603050405020304" pitchFamily="18" charset="0"/>
              </a:rPr>
              <a:t>Metric 1, 2 and 6: </a:t>
            </a:r>
          </a:p>
          <a:p>
            <a:r>
              <a:rPr lang="en-US" sz="2000" b="1" dirty="0">
                <a:solidFill>
                  <a:schemeClr val="accent3"/>
                </a:solidFill>
                <a:latin typeface="Times New Roman" panose="02020603050405020304" pitchFamily="18" charset="0"/>
                <a:cs typeface="Times New Roman" panose="02020603050405020304" pitchFamily="18" charset="0"/>
              </a:rPr>
              <a:t>Code (Statement and Branch) coverage and Post-release defect density</a:t>
            </a:r>
          </a:p>
        </p:txBody>
      </p:sp>
    </p:spTree>
    <p:extLst>
      <p:ext uri="{BB962C8B-B14F-4D97-AF65-F5344CB8AC3E}">
        <p14:creationId xmlns:p14="http://schemas.microsoft.com/office/powerpoint/2010/main" val="1430633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3C91AF01-D90A-48F3-B48C-BA0AE1934666}"/>
              </a:ext>
            </a:extLst>
          </p:cNvPr>
          <p:cNvGraphicFramePr/>
          <p:nvPr>
            <p:extLst>
              <p:ext uri="{D42A27DB-BD31-4B8C-83A1-F6EECF244321}">
                <p14:modId xmlns:p14="http://schemas.microsoft.com/office/powerpoint/2010/main" val="4222859108"/>
              </p:ext>
            </p:extLst>
          </p:nvPr>
        </p:nvGraphicFramePr>
        <p:xfrm>
          <a:off x="1683328" y="1979868"/>
          <a:ext cx="9167127" cy="3226600"/>
        </p:xfrm>
        <a:graphic>
          <a:graphicData uri="http://schemas.openxmlformats.org/drawingml/2006/table">
            <a:tbl>
              <a:tblPr firstRow="1" bandRow="1"/>
              <a:tblGrid>
                <a:gridCol w="1801090">
                  <a:extLst>
                    <a:ext uri="{9D8B030D-6E8A-4147-A177-3AD203B41FA5}">
                      <a16:colId xmlns:a16="http://schemas.microsoft.com/office/drawing/2014/main" val="20000"/>
                    </a:ext>
                  </a:extLst>
                </a:gridCol>
                <a:gridCol w="1326105">
                  <a:extLst>
                    <a:ext uri="{9D8B030D-6E8A-4147-A177-3AD203B41FA5}">
                      <a16:colId xmlns:a16="http://schemas.microsoft.com/office/drawing/2014/main" val="20001"/>
                    </a:ext>
                  </a:extLst>
                </a:gridCol>
                <a:gridCol w="1509983">
                  <a:extLst>
                    <a:ext uri="{9D8B030D-6E8A-4147-A177-3AD203B41FA5}">
                      <a16:colId xmlns:a16="http://schemas.microsoft.com/office/drawing/2014/main" val="20002"/>
                    </a:ext>
                  </a:extLst>
                </a:gridCol>
                <a:gridCol w="1509983">
                  <a:extLst>
                    <a:ext uri="{9D8B030D-6E8A-4147-A177-3AD203B41FA5}">
                      <a16:colId xmlns:a16="http://schemas.microsoft.com/office/drawing/2014/main" val="20003"/>
                    </a:ext>
                  </a:extLst>
                </a:gridCol>
                <a:gridCol w="1509983">
                  <a:extLst>
                    <a:ext uri="{9D8B030D-6E8A-4147-A177-3AD203B41FA5}">
                      <a16:colId xmlns:a16="http://schemas.microsoft.com/office/drawing/2014/main" val="20004"/>
                    </a:ext>
                  </a:extLst>
                </a:gridCol>
                <a:gridCol w="1509983">
                  <a:extLst>
                    <a:ext uri="{9D8B030D-6E8A-4147-A177-3AD203B41FA5}">
                      <a16:colId xmlns:a16="http://schemas.microsoft.com/office/drawing/2014/main" val="20005"/>
                    </a:ext>
                  </a:extLst>
                </a:gridCol>
              </a:tblGrid>
              <a:tr h="600910">
                <a:tc>
                  <a:txBody>
                    <a:bodyPr/>
                    <a:lstStyle/>
                    <a:p>
                      <a:pPr algn="l">
                        <a:defRPr sz="1800" b="0">
                          <a:solidFill>
                            <a:srgbClr val="000000"/>
                          </a:solidFill>
                        </a:defRPr>
                      </a:pPr>
                      <a:r>
                        <a:rPr sz="1600" b="1" dirty="0">
                          <a:solidFill>
                            <a:schemeClr val="tx1">
                              <a:lumMod val="85000"/>
                              <a:lumOff val="15000"/>
                            </a:schemeClr>
                          </a:solidFill>
                          <a:latin typeface="Times New Roman" panose="02020603050405020304" pitchFamily="18" charset="0"/>
                          <a:cs typeface="Times New Roman" panose="02020603050405020304" pitchFamily="18" charset="0"/>
                        </a:rPr>
                        <a:t>Project</a:t>
                      </a:r>
                    </a:p>
                  </a:txBody>
                  <a:tcPr marL="45720" marR="45720" horzOverflow="overflow">
                    <a:solidFill>
                      <a:schemeClr val="accent2">
                        <a:lumMod val="60000"/>
                        <a:lumOff val="40000"/>
                      </a:schemeClr>
                    </a:solidFill>
                  </a:tcPr>
                </a:tc>
                <a:tc>
                  <a:txBody>
                    <a:bodyPr/>
                    <a:lstStyle/>
                    <a:p>
                      <a:pPr algn="l">
                        <a:defRPr sz="1800" b="0">
                          <a:solidFill>
                            <a:srgbClr val="000000"/>
                          </a:solidFill>
                        </a:defRPr>
                      </a:pPr>
                      <a:r>
                        <a:rPr sz="1600" b="1" dirty="0">
                          <a:solidFill>
                            <a:schemeClr val="tx1">
                              <a:lumMod val="85000"/>
                              <a:lumOff val="15000"/>
                            </a:schemeClr>
                          </a:solidFill>
                          <a:latin typeface="Times New Roman" panose="02020603050405020304" pitchFamily="18" charset="0"/>
                          <a:cs typeface="Times New Roman" panose="02020603050405020304" pitchFamily="18" charset="0"/>
                        </a:rPr>
                        <a:t>Statement coverage (</a:t>
                      </a:r>
                      <a:r>
                        <a:rPr lang="en-US" sz="1600" b="1" dirty="0">
                          <a:solidFill>
                            <a:schemeClr val="tx1">
                              <a:lumMod val="85000"/>
                              <a:lumOff val="15000"/>
                            </a:schemeClr>
                          </a:solidFill>
                          <a:latin typeface="Times New Roman" panose="02020603050405020304" pitchFamily="18" charset="0"/>
                          <a:cs typeface="Times New Roman" panose="02020603050405020304" pitchFamily="18" charset="0"/>
                        </a:rPr>
                        <a:t>a</a:t>
                      </a:r>
                      <a:r>
                        <a:rPr sz="1600" b="1" dirty="0">
                          <a:solidFill>
                            <a:schemeClr val="tx1">
                              <a:lumMod val="85000"/>
                              <a:lumOff val="15000"/>
                            </a:schemeClr>
                          </a:solidFill>
                          <a:latin typeface="Times New Roman" panose="02020603050405020304" pitchFamily="18" charset="0"/>
                          <a:cs typeface="Times New Roman" panose="02020603050405020304" pitchFamily="18" charset="0"/>
                        </a:rPr>
                        <a:t>)</a:t>
                      </a:r>
                    </a:p>
                  </a:txBody>
                  <a:tcPr marL="45720" marR="45720" horzOverflow="overflow">
                    <a:solidFill>
                      <a:schemeClr val="accent2">
                        <a:lumMod val="60000"/>
                        <a:lumOff val="40000"/>
                      </a:schemeClr>
                    </a:solidFill>
                  </a:tcPr>
                </a:tc>
                <a:tc>
                  <a:txBody>
                    <a:bodyPr/>
                    <a:lstStyle/>
                    <a:p>
                      <a:pPr algn="l">
                        <a:defRPr sz="1800" b="0">
                          <a:solidFill>
                            <a:srgbClr val="000000"/>
                          </a:solidFill>
                        </a:defRPr>
                      </a:pPr>
                      <a:r>
                        <a:rPr sz="1600" b="1" dirty="0">
                          <a:solidFill>
                            <a:schemeClr val="tx1">
                              <a:lumMod val="85000"/>
                              <a:lumOff val="15000"/>
                            </a:schemeClr>
                          </a:solidFill>
                          <a:latin typeface="Times New Roman" panose="02020603050405020304" pitchFamily="18" charset="0"/>
                          <a:cs typeface="Times New Roman" panose="02020603050405020304" pitchFamily="18" charset="0"/>
                        </a:rPr>
                        <a:t>Branch Coverage (</a:t>
                      </a:r>
                      <a:r>
                        <a:rPr lang="en-US" sz="1600" b="1" dirty="0">
                          <a:solidFill>
                            <a:schemeClr val="tx1">
                              <a:lumMod val="85000"/>
                              <a:lumOff val="15000"/>
                            </a:schemeClr>
                          </a:solidFill>
                          <a:latin typeface="Times New Roman" panose="02020603050405020304" pitchFamily="18" charset="0"/>
                          <a:cs typeface="Times New Roman" panose="02020603050405020304" pitchFamily="18" charset="0"/>
                        </a:rPr>
                        <a:t>b</a:t>
                      </a:r>
                      <a:r>
                        <a:rPr sz="1600" b="1" dirty="0">
                          <a:solidFill>
                            <a:schemeClr val="tx1">
                              <a:lumMod val="85000"/>
                              <a:lumOff val="15000"/>
                            </a:schemeClr>
                          </a:solidFill>
                          <a:latin typeface="Times New Roman" panose="02020603050405020304" pitchFamily="18" charset="0"/>
                          <a:cs typeface="Times New Roman" panose="02020603050405020304" pitchFamily="18" charset="0"/>
                        </a:rPr>
                        <a:t>) </a:t>
                      </a:r>
                    </a:p>
                  </a:txBody>
                  <a:tcPr marL="45720" marR="45720" horzOverflow="overflow">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b="0">
                          <a:solidFill>
                            <a:srgbClr val="000000"/>
                          </a:solidFill>
                        </a:defRPr>
                      </a:pPr>
                      <a:r>
                        <a:rPr lang="en-US" sz="1600" b="1" dirty="0">
                          <a:solidFill>
                            <a:schemeClr val="tx1"/>
                          </a:solidFill>
                          <a:latin typeface="Times New Roman" panose="02020603050405020304" pitchFamily="18" charset="0"/>
                          <a:cs typeface="Times New Roman" panose="02020603050405020304" pitchFamily="18" charset="0"/>
                        </a:rPr>
                        <a:t>Post-release Defect Density (c)</a:t>
                      </a:r>
                      <a:endParaRPr sz="1600" b="1"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b="0">
                          <a:solidFill>
                            <a:srgbClr val="000000"/>
                          </a:solidFill>
                        </a:defRPr>
                      </a:pPr>
                      <a:r>
                        <a:rPr sz="1600" b="1" dirty="0">
                          <a:solidFill>
                            <a:schemeClr val="tx1">
                              <a:lumMod val="85000"/>
                              <a:lumOff val="15000"/>
                            </a:schemeClr>
                          </a:solidFill>
                          <a:latin typeface="Times New Roman" panose="02020603050405020304" pitchFamily="18" charset="0"/>
                          <a:cs typeface="Times New Roman" panose="02020603050405020304" pitchFamily="18" charset="0"/>
                        </a:rPr>
                        <a:t>Spearman Correlation (</a:t>
                      </a:r>
                      <a:r>
                        <a:rPr lang="en-US" sz="1600" b="1" dirty="0" err="1">
                          <a:solidFill>
                            <a:schemeClr val="tx1">
                              <a:lumMod val="85000"/>
                              <a:lumOff val="15000"/>
                            </a:schemeClr>
                          </a:solidFill>
                          <a:latin typeface="Times New Roman" panose="02020603050405020304" pitchFamily="18" charset="0"/>
                          <a:cs typeface="Times New Roman" panose="02020603050405020304" pitchFamily="18" charset="0"/>
                        </a:rPr>
                        <a:t>a</a:t>
                      </a:r>
                      <a:r>
                        <a:rPr sz="1600" b="1" dirty="0" err="1">
                          <a:solidFill>
                            <a:schemeClr val="tx1">
                              <a:lumMod val="85000"/>
                              <a:lumOff val="15000"/>
                            </a:schemeClr>
                          </a:solidFill>
                          <a:latin typeface="Times New Roman" panose="02020603050405020304" pitchFamily="18" charset="0"/>
                          <a:cs typeface="Times New Roman" panose="02020603050405020304" pitchFamily="18" charset="0"/>
                        </a:rPr>
                        <a:t>&amp;</a:t>
                      </a:r>
                      <a:r>
                        <a:rPr lang="en-US" sz="1600" b="1" dirty="0" err="1">
                          <a:solidFill>
                            <a:schemeClr val="tx1">
                              <a:lumMod val="85000"/>
                              <a:lumOff val="15000"/>
                            </a:schemeClr>
                          </a:solidFill>
                          <a:latin typeface="Times New Roman" panose="02020603050405020304" pitchFamily="18" charset="0"/>
                          <a:cs typeface="Times New Roman" panose="02020603050405020304" pitchFamily="18" charset="0"/>
                        </a:rPr>
                        <a:t>c</a:t>
                      </a:r>
                      <a:r>
                        <a:rPr sz="1600" b="1" dirty="0">
                          <a:solidFill>
                            <a:schemeClr val="tx1">
                              <a:lumMod val="85000"/>
                              <a:lumOff val="15000"/>
                            </a:schemeClr>
                          </a:solidFill>
                          <a:latin typeface="Times New Roman" panose="02020603050405020304" pitchFamily="18" charset="0"/>
                          <a:cs typeface="Times New Roman" panose="02020603050405020304" pitchFamily="18" charset="0"/>
                        </a:rPr>
                        <a:t>)</a:t>
                      </a:r>
                    </a:p>
                  </a:txBody>
                  <a:tcPr marL="45720" marR="45720" horzOverflow="overflow">
                    <a:solidFill>
                      <a:schemeClr val="accent2">
                        <a:lumMod val="60000"/>
                        <a:lumOff val="40000"/>
                      </a:schemeClr>
                    </a:solidFill>
                  </a:tcPr>
                </a:tc>
                <a:tc>
                  <a:txBody>
                    <a:bodyPr/>
                    <a:lstStyle/>
                    <a:p>
                      <a:pPr algn="l">
                        <a:defRPr sz="1800" b="0">
                          <a:solidFill>
                            <a:srgbClr val="000000"/>
                          </a:solidFill>
                        </a:defRPr>
                      </a:pPr>
                      <a:r>
                        <a:rPr sz="1600" b="1" dirty="0">
                          <a:solidFill>
                            <a:schemeClr val="tx1">
                              <a:lumMod val="85000"/>
                              <a:lumOff val="15000"/>
                            </a:schemeClr>
                          </a:solidFill>
                          <a:latin typeface="Times New Roman" panose="02020603050405020304" pitchFamily="18" charset="0"/>
                          <a:cs typeface="Times New Roman" panose="02020603050405020304" pitchFamily="18" charset="0"/>
                        </a:rPr>
                        <a:t>Spearman Correlation</a:t>
                      </a:r>
                      <a:r>
                        <a:rPr lang="en-CA" sz="1600" b="1" dirty="0">
                          <a:solidFill>
                            <a:schemeClr val="tx1">
                              <a:lumMod val="85000"/>
                              <a:lumOff val="15000"/>
                            </a:schemeClr>
                          </a:solidFill>
                          <a:latin typeface="Times New Roman" panose="02020603050405020304" pitchFamily="18" charset="0"/>
                          <a:cs typeface="Times New Roman" panose="02020603050405020304" pitchFamily="18" charset="0"/>
                        </a:rPr>
                        <a:t> </a:t>
                      </a:r>
                      <a:r>
                        <a:rPr sz="1600" b="1" dirty="0">
                          <a:solidFill>
                            <a:schemeClr val="tx1">
                              <a:lumMod val="85000"/>
                              <a:lumOff val="15000"/>
                            </a:schemeClr>
                          </a:solidFill>
                          <a:latin typeface="Times New Roman" panose="02020603050405020304" pitchFamily="18" charset="0"/>
                          <a:cs typeface="Times New Roman" panose="02020603050405020304" pitchFamily="18" charset="0"/>
                        </a:rPr>
                        <a:t>(</a:t>
                      </a:r>
                      <a:r>
                        <a:rPr lang="en-US" sz="1600" b="1" dirty="0" err="1">
                          <a:solidFill>
                            <a:schemeClr val="tx1">
                              <a:lumMod val="85000"/>
                              <a:lumOff val="15000"/>
                            </a:schemeClr>
                          </a:solidFill>
                          <a:latin typeface="Times New Roman" panose="02020603050405020304" pitchFamily="18" charset="0"/>
                          <a:cs typeface="Times New Roman" panose="02020603050405020304" pitchFamily="18" charset="0"/>
                        </a:rPr>
                        <a:t>b</a:t>
                      </a:r>
                      <a:r>
                        <a:rPr sz="1600" b="1" dirty="0" err="1">
                          <a:solidFill>
                            <a:schemeClr val="tx1">
                              <a:lumMod val="85000"/>
                              <a:lumOff val="15000"/>
                            </a:schemeClr>
                          </a:solidFill>
                          <a:latin typeface="Times New Roman" panose="02020603050405020304" pitchFamily="18" charset="0"/>
                          <a:cs typeface="Times New Roman" panose="02020603050405020304" pitchFamily="18" charset="0"/>
                        </a:rPr>
                        <a:t>&amp;</a:t>
                      </a:r>
                      <a:r>
                        <a:rPr lang="en-US" sz="1600" b="1" dirty="0" err="1">
                          <a:solidFill>
                            <a:schemeClr val="tx1">
                              <a:lumMod val="85000"/>
                              <a:lumOff val="15000"/>
                            </a:schemeClr>
                          </a:solidFill>
                          <a:latin typeface="Times New Roman" panose="02020603050405020304" pitchFamily="18" charset="0"/>
                          <a:cs typeface="Times New Roman" panose="02020603050405020304" pitchFamily="18" charset="0"/>
                        </a:rPr>
                        <a:t>c</a:t>
                      </a:r>
                      <a:r>
                        <a:rPr sz="1600" b="1" dirty="0">
                          <a:solidFill>
                            <a:schemeClr val="tx1">
                              <a:lumMod val="85000"/>
                              <a:lumOff val="15000"/>
                            </a:schemeClr>
                          </a:solidFill>
                          <a:latin typeface="Times New Roman" panose="02020603050405020304" pitchFamily="18" charset="0"/>
                          <a:cs typeface="Times New Roman" panose="02020603050405020304" pitchFamily="18" charset="0"/>
                        </a:rPr>
                        <a:t>)</a:t>
                      </a:r>
                    </a:p>
                  </a:txBody>
                  <a:tcPr marL="45720" marR="45720" horzOverflow="overflow">
                    <a:solidFill>
                      <a:schemeClr val="accent2">
                        <a:lumMod val="60000"/>
                        <a:lumOff val="40000"/>
                      </a:schemeClr>
                    </a:solidFill>
                  </a:tcPr>
                </a:tc>
                <a:extLst>
                  <a:ext uri="{0D108BD9-81ED-4DB2-BD59-A6C34878D82A}">
                    <a16:rowId xmlns:a16="http://schemas.microsoft.com/office/drawing/2014/main" val="10000"/>
                  </a:ext>
                </a:extLst>
              </a:tr>
              <a:tr h="60091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sz="1800"/>
                      </a:pPr>
                      <a:r>
                        <a:rPr lang="en-US" sz="14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Apache Commons Codec</a:t>
                      </a:r>
                      <a:endParaRPr sz="1400" dirty="0">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sz="1400" dirty="0">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marL="57150" marR="57150" marT="57150" marB="57150" horzOverflow="overflow">
                    <a:solidFill>
                      <a:schemeClr val="accent2">
                        <a:lumMod val="60000"/>
                        <a:lumOff val="40000"/>
                      </a:schemeClr>
                    </a:solidFill>
                  </a:tcPr>
                </a:tc>
                <a:tc>
                  <a:txBody>
                    <a:bodyPr/>
                    <a:lstStyle/>
                    <a:p>
                      <a:pPr algn="l">
                        <a:defRPr sz="1800"/>
                      </a:pP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extLst>
                  <a:ext uri="{0D108BD9-81ED-4DB2-BD59-A6C34878D82A}">
                    <a16:rowId xmlns:a16="http://schemas.microsoft.com/office/drawing/2014/main" val="10001"/>
                  </a:ext>
                </a:extLst>
              </a:tr>
              <a:tr h="60091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sz="1800"/>
                      </a:pPr>
                      <a:r>
                        <a:rPr lang="en-US" sz="14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Apache Commons Collections</a:t>
                      </a:r>
                      <a:endParaRPr sz="1400" dirty="0">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sz="1400" dirty="0">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extLst>
                  <a:ext uri="{0D108BD9-81ED-4DB2-BD59-A6C34878D82A}">
                    <a16:rowId xmlns:a16="http://schemas.microsoft.com/office/drawing/2014/main" val="10002"/>
                  </a:ext>
                </a:extLst>
              </a:tr>
              <a:tr h="60091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sz="1800"/>
                      </a:pPr>
                      <a:r>
                        <a:rPr lang="en-US" sz="14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Apache Commons Configuration</a:t>
                      </a:r>
                      <a:endParaRPr sz="1400" dirty="0">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sz="1400" dirty="0">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extLst>
                  <a:ext uri="{0D108BD9-81ED-4DB2-BD59-A6C34878D82A}">
                    <a16:rowId xmlns:a16="http://schemas.microsoft.com/office/drawing/2014/main" val="10003"/>
                  </a:ext>
                </a:extLst>
              </a:tr>
              <a:tr h="600910">
                <a:tc>
                  <a:txBody>
                    <a:bodyPr/>
                    <a:lstStyle/>
                    <a:p>
                      <a:pPr algn="l">
                        <a:defRPr sz="1800"/>
                      </a:pPr>
                      <a:r>
                        <a:rPr lang="en-US" sz="14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Apache Maven Doxia</a:t>
                      </a: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extLst>
                  <a:ext uri="{0D108BD9-81ED-4DB2-BD59-A6C34878D82A}">
                    <a16:rowId xmlns:a16="http://schemas.microsoft.com/office/drawing/2014/main" val="10004"/>
                  </a:ext>
                </a:extLst>
              </a:tr>
            </a:tbl>
          </a:graphicData>
        </a:graphic>
      </p:graphicFrame>
      <p:sp>
        <p:nvSpPr>
          <p:cNvPr id="3" name="Title 1">
            <a:extLst>
              <a:ext uri="{FF2B5EF4-FFF2-40B4-BE49-F238E27FC236}">
                <a16:creationId xmlns:a16="http://schemas.microsoft.com/office/drawing/2014/main" id="{47B684D4-10F8-4577-9068-714125514D08}"/>
              </a:ext>
            </a:extLst>
          </p:cNvPr>
          <p:cNvSpPr txBox="1">
            <a:spLocks/>
          </p:cNvSpPr>
          <p:nvPr/>
        </p:nvSpPr>
        <p:spPr>
          <a:xfrm>
            <a:off x="1695310" y="698716"/>
            <a:ext cx="8596670" cy="716926"/>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dirty="0"/>
              <a:t>Correlation between 1-2 &amp; 6</a:t>
            </a:r>
          </a:p>
        </p:txBody>
      </p:sp>
    </p:spTree>
    <p:extLst>
      <p:ext uri="{BB962C8B-B14F-4D97-AF65-F5344CB8AC3E}">
        <p14:creationId xmlns:p14="http://schemas.microsoft.com/office/powerpoint/2010/main" val="4269173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914FCE7-68D5-43E2-83EC-ED053D695CDA}"/>
              </a:ext>
            </a:extLst>
          </p:cNvPr>
          <p:cNvSpPr txBox="1">
            <a:spLocks/>
          </p:cNvSpPr>
          <p:nvPr/>
        </p:nvSpPr>
        <p:spPr>
          <a:xfrm>
            <a:off x="1721881" y="2272145"/>
            <a:ext cx="7456755" cy="3860772"/>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dirty="0"/>
          </a:p>
          <a:p>
            <a:r>
              <a:rPr lang="en-US" dirty="0">
                <a:latin typeface="Times New Roman" panose="02020603050405020304" pitchFamily="18" charset="0"/>
                <a:cs typeface="Times New Roman" panose="02020603050405020304" pitchFamily="18" charset="0"/>
              </a:rPr>
              <a:t>After going through all 4 projects it seems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ABBDDA3-5F33-461F-A172-2041E54A192C}"/>
              </a:ext>
            </a:extLst>
          </p:cNvPr>
          <p:cNvSpPr txBox="1"/>
          <p:nvPr/>
        </p:nvSpPr>
        <p:spPr>
          <a:xfrm>
            <a:off x="1645681" y="1036174"/>
            <a:ext cx="7959437" cy="738664"/>
          </a:xfrm>
          <a:prstGeom prst="rect">
            <a:avLst/>
          </a:prstGeom>
          <a:noFill/>
        </p:spPr>
        <p:txBody>
          <a:bodyPr wrap="square" rtlCol="0">
            <a:spAutoFit/>
          </a:bodyPr>
          <a:lstStyle/>
          <a:p>
            <a:r>
              <a:rPr lang="en-US" sz="2200" b="1" dirty="0">
                <a:solidFill>
                  <a:schemeClr val="accent3"/>
                </a:solidFill>
                <a:latin typeface="Times New Roman" panose="02020603050405020304" pitchFamily="18" charset="0"/>
                <a:cs typeface="Times New Roman" panose="02020603050405020304" pitchFamily="18" charset="0"/>
              </a:rPr>
              <a:t>Metric 5 and 6: </a:t>
            </a:r>
          </a:p>
          <a:p>
            <a:r>
              <a:rPr lang="en-GB" sz="2000" b="1" dirty="0">
                <a:solidFill>
                  <a:schemeClr val="accent3"/>
                </a:solidFill>
                <a:latin typeface="Times New Roman" panose="02020603050405020304" pitchFamily="18" charset="0"/>
                <a:cs typeface="Times New Roman" panose="02020603050405020304" pitchFamily="18" charset="0"/>
              </a:rPr>
              <a:t>Code churn </a:t>
            </a:r>
            <a:r>
              <a:rPr lang="en-US" sz="2000" b="1" dirty="0">
                <a:solidFill>
                  <a:schemeClr val="accent3"/>
                </a:solidFill>
                <a:latin typeface="Times New Roman" panose="02020603050405020304" pitchFamily="18" charset="0"/>
                <a:cs typeface="Times New Roman" panose="02020603050405020304" pitchFamily="18" charset="0"/>
              </a:rPr>
              <a:t>and Post-release defect density</a:t>
            </a:r>
          </a:p>
        </p:txBody>
      </p:sp>
    </p:spTree>
    <p:extLst>
      <p:ext uri="{BB962C8B-B14F-4D97-AF65-F5344CB8AC3E}">
        <p14:creationId xmlns:p14="http://schemas.microsoft.com/office/powerpoint/2010/main" val="4012097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F869B7A2-27E7-4E1E-AEE1-C31EA6F67B64}"/>
              </a:ext>
            </a:extLst>
          </p:cNvPr>
          <p:cNvSpPr txBox="1">
            <a:spLocks/>
          </p:cNvSpPr>
          <p:nvPr/>
        </p:nvSpPr>
        <p:spPr>
          <a:xfrm>
            <a:off x="1700684" y="1488613"/>
            <a:ext cx="8288444" cy="3880773"/>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CA" dirty="0"/>
          </a:p>
          <a:p>
            <a:r>
              <a:rPr lang="en-CA" dirty="0"/>
              <a:t>Higher code coverage ensures the efficiency of the project and also has a correlation with complexity. </a:t>
            </a:r>
          </a:p>
          <a:p>
            <a:r>
              <a:rPr lang="en-CA" dirty="0"/>
              <a:t>Testing the effectiveness of the test suite largely depends on expertise of test professionals, technologies and test automation used. Test suite effectiveness is high if all the mutations in the class are killed.</a:t>
            </a:r>
          </a:p>
          <a:p>
            <a:r>
              <a:rPr lang="en-CA" dirty="0"/>
              <a:t>Though statement coverage ensures efficiency of the test suite it doesn’t confirm that source code is error free.</a:t>
            </a:r>
          </a:p>
          <a:p>
            <a:r>
              <a:rPr lang="en-CA" dirty="0"/>
              <a:t>Having a better/higher maintainability index ensures less software maintenance costs. However, it might not always ensure a bug free system. </a:t>
            </a:r>
          </a:p>
          <a:p>
            <a:pPr marL="0" indent="0">
              <a:buNone/>
            </a:pPr>
            <a:endParaRPr lang="en-CA" dirty="0"/>
          </a:p>
        </p:txBody>
      </p:sp>
      <p:sp>
        <p:nvSpPr>
          <p:cNvPr id="5" name="Title 1">
            <a:extLst>
              <a:ext uri="{FF2B5EF4-FFF2-40B4-BE49-F238E27FC236}">
                <a16:creationId xmlns:a16="http://schemas.microsoft.com/office/drawing/2014/main" id="{47296B52-4197-4B49-8E86-F0E2449BB8AA}"/>
              </a:ext>
            </a:extLst>
          </p:cNvPr>
          <p:cNvSpPr txBox="1">
            <a:spLocks/>
          </p:cNvSpPr>
          <p:nvPr/>
        </p:nvSpPr>
        <p:spPr>
          <a:xfrm>
            <a:off x="1797665" y="590747"/>
            <a:ext cx="8596670" cy="132080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3000" b="1" dirty="0">
                <a:solidFill>
                  <a:schemeClr val="accent2"/>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519645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F869B7A2-27E7-4E1E-AEE1-C31EA6F67B64}"/>
              </a:ext>
            </a:extLst>
          </p:cNvPr>
          <p:cNvSpPr txBox="1">
            <a:spLocks/>
          </p:cNvSpPr>
          <p:nvPr/>
        </p:nvSpPr>
        <p:spPr>
          <a:xfrm>
            <a:off x="1700684" y="1488613"/>
            <a:ext cx="8288444" cy="3880773"/>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CA" dirty="0"/>
          </a:p>
          <a:p>
            <a:r>
              <a:rPr lang="en-CA" dirty="0"/>
              <a:t>1</a:t>
            </a:r>
          </a:p>
          <a:p>
            <a:pPr marL="0" indent="0">
              <a:buNone/>
            </a:pPr>
            <a:endParaRPr lang="en-CA" dirty="0"/>
          </a:p>
        </p:txBody>
      </p:sp>
      <p:sp>
        <p:nvSpPr>
          <p:cNvPr id="5" name="Title 1">
            <a:extLst>
              <a:ext uri="{FF2B5EF4-FFF2-40B4-BE49-F238E27FC236}">
                <a16:creationId xmlns:a16="http://schemas.microsoft.com/office/drawing/2014/main" id="{47296B52-4197-4B49-8E86-F0E2449BB8AA}"/>
              </a:ext>
            </a:extLst>
          </p:cNvPr>
          <p:cNvSpPr txBox="1">
            <a:spLocks/>
          </p:cNvSpPr>
          <p:nvPr/>
        </p:nvSpPr>
        <p:spPr>
          <a:xfrm>
            <a:off x="1797665" y="590747"/>
            <a:ext cx="8596670" cy="132080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3000" b="1" dirty="0">
                <a:solidFill>
                  <a:schemeClr val="accent2"/>
                </a:solidFill>
                <a:latin typeface="Times New Roman" panose="02020603050405020304" pitchFamily="18" charset="0"/>
                <a:cs typeface="Times New Roman" panose="02020603050405020304" pitchFamily="18" charset="0"/>
              </a:rPr>
              <a:t>Sources:</a:t>
            </a:r>
          </a:p>
        </p:txBody>
      </p:sp>
    </p:spTree>
    <p:extLst>
      <p:ext uri="{BB962C8B-B14F-4D97-AF65-F5344CB8AC3E}">
        <p14:creationId xmlns:p14="http://schemas.microsoft.com/office/powerpoint/2010/main" val="1173158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F869B7A2-27E7-4E1E-AEE1-C31EA6F67B64}"/>
              </a:ext>
            </a:extLst>
          </p:cNvPr>
          <p:cNvSpPr txBox="1">
            <a:spLocks/>
          </p:cNvSpPr>
          <p:nvPr/>
        </p:nvSpPr>
        <p:spPr>
          <a:xfrm>
            <a:off x="2060901" y="3429000"/>
            <a:ext cx="7824317" cy="2342168"/>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CA" sz="4400" dirty="0">
                <a:solidFill>
                  <a:schemeClr val="accent2"/>
                </a:solidFill>
                <a:latin typeface="Times New Roman" panose="02020603050405020304" pitchFamily="18" charset="0"/>
                <a:cs typeface="Times New Roman" panose="02020603050405020304" pitchFamily="18" charset="0"/>
              </a:rPr>
              <a:t>Thank you</a:t>
            </a:r>
          </a:p>
          <a:p>
            <a:pPr marL="0" indent="0" algn="ctr">
              <a:buNone/>
            </a:pPr>
            <a:endParaRPr lang="en-CA" sz="4400" dirty="0">
              <a:solidFill>
                <a:schemeClr val="accent2"/>
              </a:solidFill>
              <a:latin typeface="Times New Roman" panose="02020603050405020304" pitchFamily="18" charset="0"/>
              <a:cs typeface="Times New Roman" panose="02020603050405020304" pitchFamily="18" charset="0"/>
            </a:endParaRPr>
          </a:p>
          <a:p>
            <a:pPr marL="0" indent="0" algn="ctr">
              <a:buNone/>
            </a:pPr>
            <a:r>
              <a:rPr lang="en-CA" sz="3200" dirty="0">
                <a:solidFill>
                  <a:schemeClr val="accent2"/>
                </a:solidFill>
                <a:latin typeface="Times New Roman" panose="02020603050405020304" pitchFamily="18" charset="0"/>
                <a:cs typeface="Times New Roman" panose="02020603050405020304" pitchFamily="18" charset="0"/>
              </a:rPr>
              <a:t>April 2020</a:t>
            </a:r>
          </a:p>
        </p:txBody>
      </p:sp>
      <p:sp>
        <p:nvSpPr>
          <p:cNvPr id="5" name="Title 1">
            <a:extLst>
              <a:ext uri="{FF2B5EF4-FFF2-40B4-BE49-F238E27FC236}">
                <a16:creationId xmlns:a16="http://schemas.microsoft.com/office/drawing/2014/main" id="{47296B52-4197-4B49-8E86-F0E2449BB8AA}"/>
              </a:ext>
            </a:extLst>
          </p:cNvPr>
          <p:cNvSpPr txBox="1">
            <a:spLocks/>
          </p:cNvSpPr>
          <p:nvPr/>
        </p:nvSpPr>
        <p:spPr>
          <a:xfrm>
            <a:off x="2164811" y="1643693"/>
            <a:ext cx="7360190" cy="1314253"/>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CA" sz="7200" b="1" dirty="0">
                <a:solidFill>
                  <a:schemeClr val="accent2"/>
                </a:solidFill>
                <a:latin typeface="Times New Roman" panose="02020603050405020304" pitchFamily="18" charset="0"/>
                <a:cs typeface="Times New Roman" panose="02020603050405020304" pitchFamily="18" charset="0"/>
              </a:rPr>
              <a:t>The End</a:t>
            </a:r>
          </a:p>
        </p:txBody>
      </p:sp>
    </p:spTree>
    <p:extLst>
      <p:ext uri="{BB962C8B-B14F-4D97-AF65-F5344CB8AC3E}">
        <p14:creationId xmlns:p14="http://schemas.microsoft.com/office/powerpoint/2010/main" val="3371390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087B75B-9A60-409B-93BF-93F977E6BA32}"/>
              </a:ext>
            </a:extLst>
          </p:cNvPr>
          <p:cNvSpPr txBox="1">
            <a:spLocks/>
          </p:cNvSpPr>
          <p:nvPr/>
        </p:nvSpPr>
        <p:spPr>
          <a:xfrm>
            <a:off x="4017818" y="689833"/>
            <a:ext cx="3610680" cy="443136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0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lnSpc>
                <a:spcPct val="90000"/>
              </a:lnSpc>
              <a:spcAft>
                <a:spcPts val="600"/>
              </a:spcAft>
            </a:pPr>
            <a:endParaRPr lang="en-US" sz="3200" b="0" i="0" kern="1200" cap="all" dirty="0">
              <a:solidFill>
                <a:schemeClr val="tx1"/>
              </a:solidFill>
              <a:effectLst/>
              <a:latin typeface="+mj-lt"/>
              <a:ea typeface="+mj-ea"/>
              <a:cs typeface="+mj-cs"/>
            </a:endParaRPr>
          </a:p>
        </p:txBody>
      </p:sp>
      <p:sp>
        <p:nvSpPr>
          <p:cNvPr id="2" name="Content Placeholder 2">
            <a:extLst>
              <a:ext uri="{FF2B5EF4-FFF2-40B4-BE49-F238E27FC236}">
                <a16:creationId xmlns:a16="http://schemas.microsoft.com/office/drawing/2014/main" id="{9DAB8598-CAB2-45CD-A346-AC13ADF86F64}"/>
              </a:ext>
            </a:extLst>
          </p:cNvPr>
          <p:cNvSpPr txBox="1">
            <a:spLocks/>
          </p:cNvSpPr>
          <p:nvPr/>
        </p:nvSpPr>
        <p:spPr>
          <a:xfrm>
            <a:off x="4326081" y="357141"/>
            <a:ext cx="5562602" cy="581102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114300" indent="0" defTabSz="914400">
              <a:lnSpc>
                <a:spcPct val="120000"/>
              </a:lnSpc>
              <a:buSzPct val="100000"/>
              <a:buNone/>
              <a:defRPr sz="2400"/>
            </a:pPr>
            <a:endParaRPr lang="en-US" sz="2400" dirty="0">
              <a:solidFill>
                <a:schemeClr val="tx1"/>
              </a:solidFill>
              <a:latin typeface="Times New Roman" panose="02020603050405020304" pitchFamily="18" charset="0"/>
              <a:cs typeface="Times New Roman" panose="02020603050405020304" pitchFamily="18" charset="0"/>
            </a:endParaRPr>
          </a:p>
          <a:p>
            <a:pPr indent="-228600" defTabSz="914400">
              <a:lnSpc>
                <a:spcPct val="120000"/>
              </a:lnSpc>
              <a:buSzPct val="100000"/>
              <a:buFont typeface="Arial" panose="020B0604020202020204" pitchFamily="34" charset="0"/>
              <a:buChar char="•"/>
              <a:defRPr sz="2400"/>
            </a:pPr>
            <a:r>
              <a:rPr lang="en-US" sz="2400" dirty="0">
                <a:solidFill>
                  <a:schemeClr val="tx1"/>
                </a:solidFill>
                <a:latin typeface="Times New Roman" panose="02020603050405020304" pitchFamily="18" charset="0"/>
                <a:cs typeface="Times New Roman" panose="02020603050405020304" pitchFamily="18" charset="0"/>
              </a:rPr>
              <a:t>Selected Metrics</a:t>
            </a:r>
          </a:p>
          <a:p>
            <a:pPr indent="-228600" defTabSz="914400">
              <a:lnSpc>
                <a:spcPct val="120000"/>
              </a:lnSpc>
              <a:buSzPct val="100000"/>
              <a:buFont typeface="Arial" panose="020B0604020202020204" pitchFamily="34" charset="0"/>
              <a:buChar char="•"/>
              <a:defRPr sz="2400"/>
            </a:pPr>
            <a:r>
              <a:rPr lang="en-US" sz="2400" dirty="0">
                <a:latin typeface="Times New Roman" panose="02020603050405020304" pitchFamily="18" charset="0"/>
                <a:cs typeface="Times New Roman" panose="02020603050405020304" pitchFamily="18" charset="0"/>
              </a:rPr>
              <a:t>Projects Overview</a:t>
            </a:r>
          </a:p>
          <a:p>
            <a:pPr indent="-228600" defTabSz="914400">
              <a:lnSpc>
                <a:spcPct val="120000"/>
              </a:lnSpc>
              <a:buSzPct val="100000"/>
              <a:buFont typeface="Arial" panose="020B0604020202020204" pitchFamily="34" charset="0"/>
              <a:buChar char="•"/>
              <a:defRPr sz="2400"/>
            </a:pPr>
            <a:r>
              <a:rPr lang="en-CA" sz="2400" dirty="0">
                <a:latin typeface="Times New Roman" panose="02020603050405020304" pitchFamily="18" charset="0"/>
                <a:cs typeface="Times New Roman" panose="02020603050405020304" pitchFamily="18" charset="0"/>
              </a:rPr>
              <a:t>Project’s data for metrics </a:t>
            </a:r>
          </a:p>
          <a:p>
            <a:pPr indent="-228600" defTabSz="914400">
              <a:lnSpc>
                <a:spcPct val="120000"/>
              </a:lnSpc>
              <a:buSzPct val="100000"/>
              <a:buFont typeface="Arial" panose="020B0604020202020204" pitchFamily="34" charset="0"/>
              <a:buChar char="•"/>
              <a:defRPr sz="2400"/>
            </a:pPr>
            <a:r>
              <a:rPr lang="en-US" sz="2400" dirty="0">
                <a:solidFill>
                  <a:schemeClr val="tx1"/>
                </a:solidFill>
                <a:latin typeface="Times New Roman" panose="02020603050405020304" pitchFamily="18" charset="0"/>
                <a:cs typeface="Times New Roman" panose="02020603050405020304" pitchFamily="18" charset="0"/>
              </a:rPr>
              <a:t>Metric’s Correlations </a:t>
            </a:r>
          </a:p>
          <a:p>
            <a:pPr indent="-228600" defTabSz="914400">
              <a:lnSpc>
                <a:spcPct val="120000"/>
              </a:lnSpc>
              <a:buSzPct val="100000"/>
              <a:buFont typeface="Arial" panose="020B0604020202020204" pitchFamily="34" charset="0"/>
              <a:buChar char="•"/>
              <a:defRPr sz="2400"/>
            </a:pPr>
            <a:r>
              <a:rPr lang="en-US" sz="2400" dirty="0">
                <a:solidFill>
                  <a:schemeClr val="tx1"/>
                </a:solidFill>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4B63AC4F-1984-4ACE-B564-C9465D6E3EF0}"/>
              </a:ext>
            </a:extLst>
          </p:cNvPr>
          <p:cNvSpPr txBox="1"/>
          <p:nvPr/>
        </p:nvSpPr>
        <p:spPr>
          <a:xfrm>
            <a:off x="2237509" y="1253836"/>
            <a:ext cx="2251364" cy="861774"/>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Contents:</a:t>
            </a:r>
          </a:p>
          <a:p>
            <a:endParaRPr lang="en-US" dirty="0"/>
          </a:p>
        </p:txBody>
      </p:sp>
    </p:spTree>
    <p:extLst>
      <p:ext uri="{BB962C8B-B14F-4D97-AF65-F5344CB8AC3E}">
        <p14:creationId xmlns:p14="http://schemas.microsoft.com/office/powerpoint/2010/main" val="366677096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7E832A3-8EF4-4B8A-A3D8-2C161BE8412B}"/>
              </a:ext>
            </a:extLst>
          </p:cNvPr>
          <p:cNvSpPr txBox="1">
            <a:spLocks/>
          </p:cNvSpPr>
          <p:nvPr/>
        </p:nvSpPr>
        <p:spPr>
          <a:xfrm>
            <a:off x="492370" y="516835"/>
            <a:ext cx="3084844" cy="577284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lnSpc>
                <a:spcPct val="85000"/>
              </a:lnSpc>
              <a:spcAft>
                <a:spcPts val="600"/>
              </a:spcAft>
            </a:pPr>
            <a:r>
              <a:rPr lang="en-US" spc="-50">
                <a:solidFill>
                  <a:srgbClr val="FFFFFF"/>
                </a:solidFill>
              </a:rPr>
              <a:t>Metric calculations</a:t>
            </a:r>
          </a:p>
        </p:txBody>
      </p:sp>
      <p:graphicFrame>
        <p:nvGraphicFramePr>
          <p:cNvPr id="5" name="Text Placeholder 2">
            <a:extLst>
              <a:ext uri="{FF2B5EF4-FFF2-40B4-BE49-F238E27FC236}">
                <a16:creationId xmlns:a16="http://schemas.microsoft.com/office/drawing/2014/main" id="{D75F0F23-C443-485C-B2A7-501B387CAB5F}"/>
              </a:ext>
            </a:extLst>
          </p:cNvPr>
          <p:cNvGraphicFramePr/>
          <p:nvPr/>
        </p:nvGraphicFramePr>
        <p:xfrm>
          <a:off x="363827" y="893617"/>
          <a:ext cx="5378882" cy="53960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a:extLst>
              <a:ext uri="{FF2B5EF4-FFF2-40B4-BE49-F238E27FC236}">
                <a16:creationId xmlns:a16="http://schemas.microsoft.com/office/drawing/2014/main" id="{53AD3E8F-8D1B-4A09-BCF1-BB40C0261083}"/>
              </a:ext>
            </a:extLst>
          </p:cNvPr>
          <p:cNvSpPr txBox="1">
            <a:spLocks/>
          </p:cNvSpPr>
          <p:nvPr/>
        </p:nvSpPr>
        <p:spPr>
          <a:xfrm>
            <a:off x="6629933" y="516835"/>
            <a:ext cx="3084844" cy="577284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lnSpc>
                <a:spcPct val="85000"/>
              </a:lnSpc>
              <a:spcAft>
                <a:spcPts val="600"/>
              </a:spcAft>
            </a:pPr>
            <a:r>
              <a:rPr lang="en-US" spc="-50">
                <a:solidFill>
                  <a:srgbClr val="FFFFFF"/>
                </a:solidFill>
              </a:rPr>
              <a:t>Metric calculations</a:t>
            </a:r>
          </a:p>
        </p:txBody>
      </p:sp>
      <p:graphicFrame>
        <p:nvGraphicFramePr>
          <p:cNvPr id="7" name="Text Placeholder 2">
            <a:extLst>
              <a:ext uri="{FF2B5EF4-FFF2-40B4-BE49-F238E27FC236}">
                <a16:creationId xmlns:a16="http://schemas.microsoft.com/office/drawing/2014/main" id="{A6505653-43B5-4692-8BB3-C154E18D27A0}"/>
              </a:ext>
            </a:extLst>
          </p:cNvPr>
          <p:cNvGraphicFramePr/>
          <p:nvPr/>
        </p:nvGraphicFramePr>
        <p:xfrm>
          <a:off x="6515245" y="893617"/>
          <a:ext cx="5378882" cy="539605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Title 1">
            <a:extLst>
              <a:ext uri="{FF2B5EF4-FFF2-40B4-BE49-F238E27FC236}">
                <a16:creationId xmlns:a16="http://schemas.microsoft.com/office/drawing/2014/main" id="{019AD045-4F0E-424F-94E4-522FA4829AD8}"/>
              </a:ext>
            </a:extLst>
          </p:cNvPr>
          <p:cNvSpPr txBox="1">
            <a:spLocks/>
          </p:cNvSpPr>
          <p:nvPr/>
        </p:nvSpPr>
        <p:spPr>
          <a:xfrm>
            <a:off x="3484417" y="193500"/>
            <a:ext cx="4793674" cy="457664"/>
          </a:xfrm>
          <a:prstGeom prst="rect">
            <a:avLst/>
          </a:prstGeom>
        </p:spPr>
        <p:txBody>
          <a:bodyPr>
            <a:normAutofit fontScale="25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CA" sz="12000" b="1" dirty="0">
                <a:solidFill>
                  <a:schemeClr val="accent2"/>
                </a:solidFill>
                <a:latin typeface="Times New Roman" panose="02020603050405020304" pitchFamily="18" charset="0"/>
                <a:cs typeface="Times New Roman" panose="02020603050405020304" pitchFamily="18" charset="0"/>
              </a:rPr>
              <a:t>Selected Metrics</a:t>
            </a:r>
            <a:br>
              <a:rPr lang="en-CA" dirty="0">
                <a:latin typeface="Times New Roman" panose="02020603050405020304" pitchFamily="18" charset="0"/>
                <a:cs typeface="Times New Roman" panose="02020603050405020304" pitchFamily="18" charset="0"/>
              </a:rPr>
            </a:b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0264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087B75B-9A60-409B-93BF-93F977E6BA32}"/>
              </a:ext>
            </a:extLst>
          </p:cNvPr>
          <p:cNvSpPr txBox="1">
            <a:spLocks/>
          </p:cNvSpPr>
          <p:nvPr/>
        </p:nvSpPr>
        <p:spPr>
          <a:xfrm>
            <a:off x="519545" y="984628"/>
            <a:ext cx="3610680" cy="443136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0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lnSpc>
                <a:spcPct val="90000"/>
              </a:lnSpc>
              <a:spcAft>
                <a:spcPts val="600"/>
              </a:spcAft>
            </a:pPr>
            <a:endParaRPr lang="en-US" sz="3200" b="0" i="0" kern="1200" cap="all" dirty="0">
              <a:solidFill>
                <a:schemeClr val="tx1"/>
              </a:solidFill>
              <a:effectLst/>
              <a:latin typeface="+mj-lt"/>
              <a:ea typeface="+mj-ea"/>
              <a:cs typeface="+mj-cs"/>
            </a:endParaRPr>
          </a:p>
        </p:txBody>
      </p:sp>
      <p:sp>
        <p:nvSpPr>
          <p:cNvPr id="5" name="TextBox 4">
            <a:extLst>
              <a:ext uri="{FF2B5EF4-FFF2-40B4-BE49-F238E27FC236}">
                <a16:creationId xmlns:a16="http://schemas.microsoft.com/office/drawing/2014/main" id="{DDC69E6F-E498-449C-AFAE-6C16BAA5FEE7}"/>
              </a:ext>
            </a:extLst>
          </p:cNvPr>
          <p:cNvSpPr txBox="1"/>
          <p:nvPr/>
        </p:nvSpPr>
        <p:spPr>
          <a:xfrm>
            <a:off x="4230722" y="486132"/>
            <a:ext cx="3200400" cy="830997"/>
          </a:xfrm>
          <a:prstGeom prst="rect">
            <a:avLst/>
          </a:prstGeom>
          <a:noFill/>
        </p:spPr>
        <p:txBody>
          <a:bodyPr wrap="square" rtlCol="0">
            <a:spAutoFit/>
          </a:bodyPr>
          <a:lstStyle/>
          <a:p>
            <a:pPr algn="ctr"/>
            <a:r>
              <a:rPr lang="en-US" sz="3000" b="1" dirty="0">
                <a:solidFill>
                  <a:schemeClr val="accent2"/>
                </a:solidFill>
                <a:latin typeface="Times New Roman" panose="02020603050405020304" pitchFamily="18" charset="0"/>
                <a:ea typeface="+mj-ea"/>
                <a:cs typeface="Times New Roman" panose="02020603050405020304" pitchFamily="18" charset="0"/>
              </a:rPr>
              <a:t>Projects Overview</a:t>
            </a:r>
          </a:p>
          <a:p>
            <a:endParaRPr lang="en-US" dirty="0"/>
          </a:p>
        </p:txBody>
      </p:sp>
      <p:graphicFrame>
        <p:nvGraphicFramePr>
          <p:cNvPr id="6" name="Content Placeholder 5">
            <a:extLst>
              <a:ext uri="{FF2B5EF4-FFF2-40B4-BE49-F238E27FC236}">
                <a16:creationId xmlns:a16="http://schemas.microsoft.com/office/drawing/2014/main" id="{A5AC24CF-3A1E-47EE-B399-D45021E49430}"/>
              </a:ext>
            </a:extLst>
          </p:cNvPr>
          <p:cNvGraphicFramePr/>
          <p:nvPr>
            <p:extLst>
              <p:ext uri="{D42A27DB-BD31-4B8C-83A1-F6EECF244321}">
                <p14:modId xmlns:p14="http://schemas.microsoft.com/office/powerpoint/2010/main" val="2592404729"/>
              </p:ext>
            </p:extLst>
          </p:nvPr>
        </p:nvGraphicFramePr>
        <p:xfrm>
          <a:off x="519546" y="1266342"/>
          <a:ext cx="11409218" cy="4725961"/>
        </p:xfrm>
        <a:graphic>
          <a:graphicData uri="http://schemas.openxmlformats.org/drawingml/2006/table">
            <a:tbl>
              <a:tblPr firstRow="1" bandRow="1"/>
              <a:tblGrid>
                <a:gridCol w="692727">
                  <a:extLst>
                    <a:ext uri="{9D8B030D-6E8A-4147-A177-3AD203B41FA5}">
                      <a16:colId xmlns:a16="http://schemas.microsoft.com/office/drawing/2014/main" val="20000"/>
                    </a:ext>
                  </a:extLst>
                </a:gridCol>
                <a:gridCol w="2567050">
                  <a:extLst>
                    <a:ext uri="{9D8B030D-6E8A-4147-A177-3AD203B41FA5}">
                      <a16:colId xmlns:a16="http://schemas.microsoft.com/office/drawing/2014/main" val="20001"/>
                    </a:ext>
                  </a:extLst>
                </a:gridCol>
                <a:gridCol w="1629888">
                  <a:extLst>
                    <a:ext uri="{9D8B030D-6E8A-4147-A177-3AD203B41FA5}">
                      <a16:colId xmlns:a16="http://schemas.microsoft.com/office/drawing/2014/main" val="20002"/>
                    </a:ext>
                  </a:extLst>
                </a:gridCol>
                <a:gridCol w="1188959">
                  <a:extLst>
                    <a:ext uri="{9D8B030D-6E8A-4147-A177-3AD203B41FA5}">
                      <a16:colId xmlns:a16="http://schemas.microsoft.com/office/drawing/2014/main" val="2614172047"/>
                    </a:ext>
                  </a:extLst>
                </a:gridCol>
                <a:gridCol w="1049539">
                  <a:extLst>
                    <a:ext uri="{9D8B030D-6E8A-4147-A177-3AD203B41FA5}">
                      <a16:colId xmlns:a16="http://schemas.microsoft.com/office/drawing/2014/main" val="1482031794"/>
                    </a:ext>
                  </a:extLst>
                </a:gridCol>
                <a:gridCol w="1108364">
                  <a:extLst>
                    <a:ext uri="{9D8B030D-6E8A-4147-A177-3AD203B41FA5}">
                      <a16:colId xmlns:a16="http://schemas.microsoft.com/office/drawing/2014/main" val="4023818641"/>
                    </a:ext>
                  </a:extLst>
                </a:gridCol>
                <a:gridCol w="3172691">
                  <a:extLst>
                    <a:ext uri="{9D8B030D-6E8A-4147-A177-3AD203B41FA5}">
                      <a16:colId xmlns:a16="http://schemas.microsoft.com/office/drawing/2014/main" val="2704254494"/>
                    </a:ext>
                  </a:extLst>
                </a:gridCol>
              </a:tblGrid>
              <a:tr h="1068361">
                <a:tc>
                  <a:txBody>
                    <a:bodyPr/>
                    <a:lstStyle/>
                    <a:p>
                      <a:pPr algn="ctr">
                        <a:defRPr sz="1800" b="0">
                          <a:solidFill>
                            <a:srgbClr val="000000"/>
                          </a:solidFill>
                        </a:defRPr>
                      </a:pPr>
                      <a:r>
                        <a:rPr b="1" dirty="0">
                          <a:solidFill>
                            <a:schemeClr val="tx1"/>
                          </a:solidFill>
                          <a:latin typeface="Times New Roman" panose="02020603050405020304" pitchFamily="18" charset="0"/>
                          <a:cs typeface="Times New Roman" panose="02020603050405020304" pitchFamily="18" charset="0"/>
                        </a:rPr>
                        <a:t>S.</a:t>
                      </a:r>
                      <a:r>
                        <a:rPr lang="en-CA" b="1" dirty="0">
                          <a:solidFill>
                            <a:schemeClr val="tx1"/>
                          </a:solidFill>
                          <a:latin typeface="Times New Roman" panose="02020603050405020304" pitchFamily="18" charset="0"/>
                          <a:cs typeface="Times New Roman" panose="02020603050405020304" pitchFamily="18" charset="0"/>
                        </a:rPr>
                        <a:t>N</a:t>
                      </a:r>
                      <a:r>
                        <a:rPr b="1" dirty="0">
                          <a:solidFill>
                            <a:schemeClr val="tx1"/>
                          </a:solidFill>
                          <a:latin typeface="Times New Roman" panose="02020603050405020304" pitchFamily="18" charset="0"/>
                          <a:cs typeface="Times New Roman" panose="02020603050405020304" pitchFamily="18" charset="0"/>
                        </a:rPr>
                        <a:t>o</a:t>
                      </a:r>
                    </a:p>
                  </a:txBody>
                  <a:tcPr marL="45720" marR="45720" horzOverflow="overflow">
                    <a:solidFill>
                      <a:schemeClr val="accent2">
                        <a:lumMod val="60000"/>
                        <a:lumOff val="40000"/>
                      </a:schemeClr>
                    </a:solidFill>
                  </a:tcPr>
                </a:tc>
                <a:tc>
                  <a:txBody>
                    <a:bodyPr/>
                    <a:lstStyle/>
                    <a:p>
                      <a:pPr algn="ctr">
                        <a:defRPr sz="1800" b="0">
                          <a:solidFill>
                            <a:srgbClr val="000000"/>
                          </a:solidFill>
                        </a:defRPr>
                      </a:pPr>
                      <a:r>
                        <a:rPr b="1" dirty="0">
                          <a:solidFill>
                            <a:schemeClr val="tx1"/>
                          </a:solidFill>
                          <a:latin typeface="Times New Roman" panose="02020603050405020304" pitchFamily="18" charset="0"/>
                          <a:cs typeface="Times New Roman" panose="02020603050405020304" pitchFamily="18" charset="0"/>
                        </a:rPr>
                        <a:t>Project Name</a:t>
                      </a:r>
                    </a:p>
                  </a:txBody>
                  <a:tcPr marL="45720" marR="45720" horzOverflow="overflow">
                    <a:solidFill>
                      <a:schemeClr val="accent2">
                        <a:lumMod val="60000"/>
                        <a:lumOff val="40000"/>
                      </a:schemeClr>
                    </a:solidFill>
                  </a:tcPr>
                </a:tc>
                <a:tc>
                  <a:txBody>
                    <a:bodyPr/>
                    <a:lstStyle/>
                    <a:p>
                      <a:pPr algn="ctr">
                        <a:defRPr sz="1800" b="0">
                          <a:solidFill>
                            <a:srgbClr val="000000"/>
                          </a:solidFill>
                        </a:defRPr>
                      </a:pPr>
                      <a:r>
                        <a:rPr b="1" dirty="0">
                          <a:solidFill>
                            <a:schemeClr val="tx1"/>
                          </a:solidFill>
                          <a:latin typeface="Times New Roman" panose="02020603050405020304" pitchFamily="18" charset="0"/>
                          <a:cs typeface="Times New Roman" panose="02020603050405020304" pitchFamily="18" charset="0"/>
                        </a:rPr>
                        <a:t>Size of the project</a:t>
                      </a:r>
                    </a:p>
                  </a:txBody>
                  <a:tcPr marL="45720" marR="45720" horzOverflow="overflow">
                    <a:solidFill>
                      <a:schemeClr val="accent2">
                        <a:lumMod val="60000"/>
                        <a:lumOff val="40000"/>
                      </a:schemeClr>
                    </a:solidFill>
                  </a:tcPr>
                </a:tc>
                <a:tc>
                  <a:txBody>
                    <a:bodyPr/>
                    <a:lstStyle/>
                    <a:p>
                      <a:pPr algn="ctr">
                        <a:defRPr sz="1800" b="0">
                          <a:solidFill>
                            <a:srgbClr val="000000"/>
                          </a:solidFill>
                        </a:defRPr>
                      </a:pPr>
                      <a:r>
                        <a:rPr lang="en-GB" sz="1800" b="1" kern="1200" dirty="0">
                          <a:solidFill>
                            <a:schemeClr val="tx1"/>
                          </a:solidFill>
                          <a:effectLst/>
                          <a:latin typeface="Times New Roman" panose="02020603050405020304" pitchFamily="18" charset="0"/>
                          <a:ea typeface="+mn-ea"/>
                          <a:cs typeface="Times New Roman" panose="02020603050405020304" pitchFamily="18" charset="0"/>
                        </a:rPr>
                        <a:t>Issue-tracking System</a:t>
                      </a:r>
                      <a:endParaRPr b="1"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ctr">
                        <a:defRPr sz="1800" b="0">
                          <a:solidFill>
                            <a:srgbClr val="000000"/>
                          </a:solidFill>
                        </a:defRPr>
                      </a:pPr>
                      <a:r>
                        <a:rPr lang="en-GB" sz="1800" b="1" kern="1200" dirty="0">
                          <a:solidFill>
                            <a:schemeClr val="tx1"/>
                          </a:solidFill>
                          <a:effectLst/>
                          <a:latin typeface="Times New Roman" panose="02020603050405020304" pitchFamily="18" charset="0"/>
                          <a:ea typeface="+mn-ea"/>
                          <a:cs typeface="Times New Roman" panose="02020603050405020304" pitchFamily="18" charset="0"/>
                        </a:rPr>
                        <a:t>Written in</a:t>
                      </a:r>
                      <a:endParaRPr b="1"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ctr">
                        <a:defRPr sz="1800" b="0">
                          <a:solidFill>
                            <a:srgbClr val="000000"/>
                          </a:solidFill>
                        </a:defRPr>
                      </a:pPr>
                      <a:r>
                        <a:rPr lang="en-GB" sz="1800" b="1" kern="1200" dirty="0">
                          <a:solidFill>
                            <a:schemeClr val="tx1"/>
                          </a:solidFill>
                          <a:effectLst/>
                          <a:latin typeface="Times New Roman" panose="02020603050405020304" pitchFamily="18" charset="0"/>
                          <a:ea typeface="+mn-ea"/>
                          <a:cs typeface="Times New Roman" panose="02020603050405020304" pitchFamily="18" charset="0"/>
                        </a:rPr>
                        <a:t>Version Number</a:t>
                      </a:r>
                      <a:endParaRPr b="1"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ctr">
                        <a:defRPr sz="1800" b="0">
                          <a:solidFill>
                            <a:srgbClr val="000000"/>
                          </a:solidFill>
                        </a:defRPr>
                      </a:pPr>
                      <a:r>
                        <a:rPr lang="en-US" sz="1800" b="0" i="0" u="none" strike="noStrike" kern="1200" dirty="0">
                          <a:solidFill>
                            <a:schemeClr val="tx1"/>
                          </a:solidFill>
                          <a:effectLst/>
                          <a:latin typeface="+mn-lt"/>
                          <a:ea typeface="+mn-ea"/>
                          <a:cs typeface="+mn-cs"/>
                        </a:rPr>
                        <a:t>Repository</a:t>
                      </a:r>
                      <a:endParaRPr b="1"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extLst>
                  <a:ext uri="{0D108BD9-81ED-4DB2-BD59-A6C34878D82A}">
                    <a16:rowId xmlns:a16="http://schemas.microsoft.com/office/drawing/2014/main" val="10000"/>
                  </a:ext>
                </a:extLst>
              </a:tr>
              <a:tr h="767048">
                <a:tc>
                  <a:txBody>
                    <a:bodyPr/>
                    <a:lstStyle/>
                    <a:p>
                      <a:pPr algn="ctr">
                        <a:defRPr sz="1800"/>
                      </a:pPr>
                      <a:r>
                        <a:rPr>
                          <a:latin typeface="Times New Roman" panose="02020603050405020304" pitchFamily="18" charset="0"/>
                          <a:cs typeface="Times New Roman" panose="02020603050405020304" pitchFamily="18" charset="0"/>
                        </a:rPr>
                        <a:t>1</a:t>
                      </a:r>
                    </a:p>
                  </a:txBody>
                  <a:tcPr marL="45720" marR="45720" horzOverflow="overflow">
                    <a:solidFill>
                      <a:schemeClr val="accent2">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sz="1800"/>
                      </a:pPr>
                      <a: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Apache Commons Codec</a:t>
                      </a:r>
                      <a:endParaRPr dirty="0">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ctr">
                        <a:defRPr sz="1800"/>
                      </a:pPr>
                      <a:r>
                        <a:rPr lang="en-US" dirty="0">
                          <a:latin typeface="Times New Roman" panose="02020603050405020304" pitchFamily="18" charset="0"/>
                          <a:cs typeface="Times New Roman" panose="02020603050405020304" pitchFamily="18" charset="0"/>
                        </a:rPr>
                        <a:t>51</a:t>
                      </a:r>
                      <a:r>
                        <a:rPr dirty="0">
                          <a:latin typeface="Times New Roman" panose="02020603050405020304" pitchFamily="18" charset="0"/>
                          <a:cs typeface="Times New Roman" panose="02020603050405020304" pitchFamily="18" charset="0"/>
                        </a:rPr>
                        <a:t>K LOC</a:t>
                      </a:r>
                    </a:p>
                  </a:txBody>
                  <a:tcPr marL="45720" marR="45720" horzOverflow="overflow">
                    <a:solidFill>
                      <a:schemeClr val="accent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GB" sz="1800" kern="1200" dirty="0">
                          <a:solidFill>
                            <a:schemeClr val="tx1"/>
                          </a:solidFill>
                          <a:effectLst/>
                          <a:latin typeface="Times New Roman" panose="02020603050405020304" pitchFamily="18" charset="0"/>
                          <a:ea typeface="+mn-ea"/>
                          <a:cs typeface="Times New Roman" panose="02020603050405020304" pitchFamily="18" charset="0"/>
                        </a:rPr>
                        <a:t>JIRA</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p>
                      <a:pPr algn="ctr">
                        <a:defRPr sz="1800"/>
                      </a:pPr>
                      <a:endParaRPr dirty="0">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GB" sz="1800" kern="1200" dirty="0">
                          <a:solidFill>
                            <a:schemeClr val="tx1"/>
                          </a:solidFill>
                          <a:effectLst/>
                          <a:latin typeface="Times New Roman" panose="02020603050405020304" pitchFamily="18" charset="0"/>
                          <a:ea typeface="+mn-ea"/>
                          <a:cs typeface="Times New Roman" panose="02020603050405020304" pitchFamily="18" charset="0"/>
                        </a:rPr>
                        <a:t>Java</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p>
                      <a:pPr algn="ctr">
                        <a:defRPr sz="1800"/>
                      </a:pPr>
                      <a:endParaRPr dirty="0">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ctr">
                        <a:defRPr sz="1800"/>
                      </a:pPr>
                      <a:r>
                        <a:rPr lang="en-US" dirty="0">
                          <a:latin typeface="Times New Roman" panose="02020603050405020304" pitchFamily="18" charset="0"/>
                          <a:cs typeface="Times New Roman" panose="02020603050405020304" pitchFamily="18" charset="0"/>
                        </a:rPr>
                        <a:t>1.14</a:t>
                      </a:r>
                      <a:endParaRPr dirty="0">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ctr">
                        <a:defRPr sz="1800"/>
                      </a:pPr>
                      <a:r>
                        <a:rPr lang="en-US" dirty="0">
                          <a:latin typeface="Times New Roman" panose="02020603050405020304" pitchFamily="18" charset="0"/>
                          <a:cs typeface="Times New Roman" panose="02020603050405020304" pitchFamily="18" charset="0"/>
                        </a:rPr>
                        <a:t>Git: </a:t>
                      </a:r>
                      <a:r>
                        <a:rPr lang="en-US" sz="1800" b="0" i="0" u="sng" strike="noStrike" kern="1200" dirty="0">
                          <a:solidFill>
                            <a:schemeClr val="tx1"/>
                          </a:solidFill>
                          <a:effectLst/>
                          <a:latin typeface="+mn-lt"/>
                          <a:ea typeface="+mn-ea"/>
                          <a:cs typeface="+mn-cs"/>
                          <a:hlinkClick r:id="rId2"/>
                        </a:rPr>
                        <a:t>https://github.com/apache/commons-codec</a:t>
                      </a:r>
                      <a:endParaRPr dirty="0">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extLst>
                  <a:ext uri="{0D108BD9-81ED-4DB2-BD59-A6C34878D82A}">
                    <a16:rowId xmlns:a16="http://schemas.microsoft.com/office/drawing/2014/main" val="10001"/>
                  </a:ext>
                </a:extLst>
              </a:tr>
              <a:tr h="767048">
                <a:tc>
                  <a:txBody>
                    <a:bodyPr/>
                    <a:lstStyle/>
                    <a:p>
                      <a:pPr algn="ctr">
                        <a:defRPr sz="1800"/>
                      </a:pPr>
                      <a:r>
                        <a:rPr>
                          <a:latin typeface="Times New Roman" panose="02020603050405020304" pitchFamily="18" charset="0"/>
                          <a:cs typeface="Times New Roman" panose="02020603050405020304" pitchFamily="18" charset="0"/>
                        </a:rPr>
                        <a:t>2</a:t>
                      </a:r>
                    </a:p>
                  </a:txBody>
                  <a:tcPr marL="45720" marR="45720" horzOverflow="overflow">
                    <a:solidFill>
                      <a:schemeClr val="accent2">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sz="1800"/>
                      </a:pPr>
                      <a: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Apache Commons Collections</a:t>
                      </a:r>
                      <a:endParaRPr dirty="0">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ctr">
                        <a:defRPr sz="1800"/>
                      </a:pPr>
                      <a:r>
                        <a:rPr lang="en-CA" dirty="0">
                          <a:latin typeface="Times New Roman" panose="02020603050405020304" pitchFamily="18" charset="0"/>
                          <a:cs typeface="Times New Roman" panose="02020603050405020304" pitchFamily="18" charset="0"/>
                        </a:rPr>
                        <a:t>138</a:t>
                      </a:r>
                      <a:r>
                        <a:rPr dirty="0">
                          <a:latin typeface="Times New Roman" panose="02020603050405020304" pitchFamily="18" charset="0"/>
                          <a:cs typeface="Times New Roman" panose="02020603050405020304" pitchFamily="18" charset="0"/>
                        </a:rPr>
                        <a:t>K LOC</a:t>
                      </a:r>
                    </a:p>
                  </a:txBody>
                  <a:tcPr marL="45720" marR="45720" horzOverflow="overflow">
                    <a:solidFill>
                      <a:schemeClr val="accent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GB" sz="1800" kern="1200" dirty="0">
                          <a:solidFill>
                            <a:schemeClr val="tx1"/>
                          </a:solidFill>
                          <a:effectLst/>
                          <a:latin typeface="Times New Roman" panose="02020603050405020304" pitchFamily="18" charset="0"/>
                          <a:ea typeface="+mn-ea"/>
                          <a:cs typeface="Times New Roman" panose="02020603050405020304" pitchFamily="18" charset="0"/>
                        </a:rPr>
                        <a:t>JIRA</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p>
                      <a:pPr algn="ctr">
                        <a:defRPr sz="1800"/>
                      </a:pPr>
                      <a:endParaRPr dirty="0">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GB" sz="1800" kern="1200" dirty="0">
                          <a:solidFill>
                            <a:schemeClr val="tx1"/>
                          </a:solidFill>
                          <a:effectLst/>
                          <a:latin typeface="Times New Roman" panose="02020603050405020304" pitchFamily="18" charset="0"/>
                          <a:ea typeface="+mn-ea"/>
                          <a:cs typeface="Times New Roman" panose="02020603050405020304" pitchFamily="18" charset="0"/>
                        </a:rPr>
                        <a:t>Java</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p>
                      <a:pPr algn="ctr">
                        <a:defRPr sz="1800"/>
                      </a:pPr>
                      <a:endParaRPr dirty="0">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ctr">
                        <a:defRPr sz="1800"/>
                      </a:pPr>
                      <a:r>
                        <a:rPr lang="en-US" dirty="0">
                          <a:latin typeface="Times New Roman" panose="02020603050405020304" pitchFamily="18" charset="0"/>
                          <a:cs typeface="Times New Roman" panose="02020603050405020304" pitchFamily="18" charset="0"/>
                        </a:rPr>
                        <a:t>4.4</a:t>
                      </a:r>
                      <a:endParaRPr dirty="0">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ctr">
                        <a:defRPr sz="1800"/>
                      </a:pPr>
                      <a:r>
                        <a:rPr lang="en-US" dirty="0">
                          <a:latin typeface="Times New Roman" panose="02020603050405020304" pitchFamily="18" charset="0"/>
                          <a:cs typeface="Times New Roman" panose="02020603050405020304" pitchFamily="18" charset="0"/>
                        </a:rPr>
                        <a:t>Git: </a:t>
                      </a:r>
                      <a:r>
                        <a:rPr lang="en-US" sz="1800" b="0" i="0" u="sng" strike="noStrike" kern="1200" dirty="0">
                          <a:solidFill>
                            <a:schemeClr val="tx1"/>
                          </a:solidFill>
                          <a:effectLst/>
                          <a:latin typeface="+mn-lt"/>
                          <a:ea typeface="+mn-ea"/>
                          <a:cs typeface="+mn-cs"/>
                          <a:hlinkClick r:id="rId3"/>
                        </a:rPr>
                        <a:t>https://github.com/apache/commons-collections</a:t>
                      </a:r>
                      <a:endParaRPr dirty="0">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extLst>
                  <a:ext uri="{0D108BD9-81ED-4DB2-BD59-A6C34878D82A}">
                    <a16:rowId xmlns:a16="http://schemas.microsoft.com/office/drawing/2014/main" val="10002"/>
                  </a:ext>
                </a:extLst>
              </a:tr>
              <a:tr h="767048">
                <a:tc>
                  <a:txBody>
                    <a:bodyPr/>
                    <a:lstStyle/>
                    <a:p>
                      <a:pPr algn="ctr">
                        <a:defRPr sz="1800"/>
                      </a:pPr>
                      <a:r>
                        <a:rPr>
                          <a:latin typeface="Times New Roman" panose="02020603050405020304" pitchFamily="18" charset="0"/>
                          <a:cs typeface="Times New Roman" panose="02020603050405020304" pitchFamily="18" charset="0"/>
                        </a:rPr>
                        <a:t>3</a:t>
                      </a:r>
                    </a:p>
                  </a:txBody>
                  <a:tcPr marL="45720" marR="45720" horzOverflow="overflow">
                    <a:solidFill>
                      <a:schemeClr val="accent2">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sz="1800"/>
                      </a:pPr>
                      <a: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Apache Commons Configuration</a:t>
                      </a:r>
                      <a:endParaRPr dirty="0">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ctr">
                        <a:defRPr sz="1800"/>
                      </a:pPr>
                      <a:r>
                        <a:rPr lang="en-CA" dirty="0">
                          <a:latin typeface="Times New Roman" panose="02020603050405020304" pitchFamily="18" charset="0"/>
                          <a:cs typeface="Times New Roman" panose="02020603050405020304" pitchFamily="18" charset="0"/>
                        </a:rPr>
                        <a:t>150</a:t>
                      </a:r>
                      <a:r>
                        <a:rPr dirty="0">
                          <a:latin typeface="Times New Roman" panose="02020603050405020304" pitchFamily="18" charset="0"/>
                          <a:cs typeface="Times New Roman" panose="02020603050405020304" pitchFamily="18" charset="0"/>
                        </a:rPr>
                        <a:t>K LOC</a:t>
                      </a:r>
                    </a:p>
                  </a:txBody>
                  <a:tcPr marL="45720" marR="45720" horzOverflow="overflow">
                    <a:solidFill>
                      <a:schemeClr val="accent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GB" sz="1800" kern="1200" dirty="0">
                          <a:solidFill>
                            <a:schemeClr val="tx1"/>
                          </a:solidFill>
                          <a:effectLst/>
                          <a:latin typeface="Times New Roman" panose="02020603050405020304" pitchFamily="18" charset="0"/>
                          <a:ea typeface="+mn-ea"/>
                          <a:cs typeface="Times New Roman" panose="02020603050405020304" pitchFamily="18" charset="0"/>
                        </a:rPr>
                        <a:t>JIRA</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p>
                      <a:pPr algn="ctr">
                        <a:defRPr sz="1800"/>
                      </a:pPr>
                      <a:endParaRPr dirty="0">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GB" sz="1800" kern="1200" dirty="0">
                          <a:solidFill>
                            <a:schemeClr val="tx1"/>
                          </a:solidFill>
                          <a:effectLst/>
                          <a:latin typeface="Times New Roman" panose="02020603050405020304" pitchFamily="18" charset="0"/>
                          <a:ea typeface="+mn-ea"/>
                          <a:cs typeface="Times New Roman" panose="02020603050405020304" pitchFamily="18" charset="0"/>
                        </a:rPr>
                        <a:t>Java</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p>
                      <a:pPr algn="ctr">
                        <a:defRPr sz="1800"/>
                      </a:pPr>
                      <a:endParaRPr dirty="0">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ctr">
                        <a:defRPr sz="1800"/>
                      </a:pPr>
                      <a:r>
                        <a:rPr lang="en-US" dirty="0">
                          <a:latin typeface="Times New Roman" panose="02020603050405020304" pitchFamily="18" charset="0"/>
                          <a:cs typeface="Times New Roman" panose="02020603050405020304" pitchFamily="18" charset="0"/>
                        </a:rPr>
                        <a:t>2.7</a:t>
                      </a:r>
                      <a:endParaRPr dirty="0">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ctr">
                        <a:defRPr sz="1800"/>
                      </a:pPr>
                      <a:r>
                        <a:rPr lang="en-US" dirty="0">
                          <a:latin typeface="Times New Roman" panose="02020603050405020304" pitchFamily="18" charset="0"/>
                          <a:cs typeface="Times New Roman" panose="02020603050405020304" pitchFamily="18" charset="0"/>
                        </a:rPr>
                        <a:t>Git: </a:t>
                      </a:r>
                      <a:r>
                        <a:rPr lang="en-US" sz="1800" b="0" i="0" u="sng" strike="noStrike" kern="1200" dirty="0">
                          <a:solidFill>
                            <a:schemeClr val="tx1"/>
                          </a:solidFill>
                          <a:effectLst/>
                          <a:latin typeface="+mn-lt"/>
                          <a:ea typeface="+mn-ea"/>
                          <a:cs typeface="+mn-cs"/>
                          <a:hlinkClick r:id="rId4"/>
                        </a:rPr>
                        <a:t>https://github.com/apache/commons-configuration</a:t>
                      </a:r>
                      <a:endParaRPr dirty="0">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extLst>
                  <a:ext uri="{0D108BD9-81ED-4DB2-BD59-A6C34878D82A}">
                    <a16:rowId xmlns:a16="http://schemas.microsoft.com/office/drawing/2014/main" val="10003"/>
                  </a:ext>
                </a:extLst>
              </a:tr>
              <a:tr h="780139">
                <a:tc>
                  <a:txBody>
                    <a:bodyPr/>
                    <a:lstStyle/>
                    <a:p>
                      <a:pPr algn="ctr">
                        <a:defRPr sz="1800"/>
                      </a:pPr>
                      <a:r>
                        <a:rPr>
                          <a:latin typeface="Times New Roman" panose="02020603050405020304" pitchFamily="18" charset="0"/>
                          <a:cs typeface="Times New Roman" panose="02020603050405020304" pitchFamily="18" charset="0"/>
                        </a:rPr>
                        <a:t>4</a:t>
                      </a:r>
                    </a:p>
                  </a:txBody>
                  <a:tcPr marL="45720" marR="45720" horzOverflow="overflow">
                    <a:solidFill>
                      <a:schemeClr val="accent2">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sz="1800"/>
                      </a:pPr>
                      <a: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Apache Maven Doxia</a:t>
                      </a:r>
                      <a:endParaRPr lang="en-CA" sz="18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ctr">
                        <a:defRPr sz="1800"/>
                      </a:pPr>
                      <a:r>
                        <a:rPr lang="en-CA" dirty="0">
                          <a:latin typeface="Times New Roman" panose="02020603050405020304" pitchFamily="18" charset="0"/>
                          <a:cs typeface="Times New Roman" panose="02020603050405020304" pitchFamily="18" charset="0"/>
                        </a:rPr>
                        <a:t>290</a:t>
                      </a:r>
                      <a:r>
                        <a:rPr dirty="0">
                          <a:latin typeface="Times New Roman" panose="02020603050405020304" pitchFamily="18" charset="0"/>
                          <a:cs typeface="Times New Roman" panose="02020603050405020304" pitchFamily="18" charset="0"/>
                        </a:rPr>
                        <a:t>K LOC</a:t>
                      </a:r>
                    </a:p>
                  </a:txBody>
                  <a:tcPr marL="45720" marR="45720" horzOverflow="overflow">
                    <a:solidFill>
                      <a:schemeClr val="accent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GB" sz="1800" kern="1200" dirty="0">
                          <a:solidFill>
                            <a:schemeClr val="tx1"/>
                          </a:solidFill>
                          <a:effectLst/>
                          <a:latin typeface="Times New Roman" panose="02020603050405020304" pitchFamily="18" charset="0"/>
                          <a:ea typeface="+mn-ea"/>
                          <a:cs typeface="Times New Roman" panose="02020603050405020304" pitchFamily="18" charset="0"/>
                        </a:rPr>
                        <a:t>JIRA</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p>
                      <a:pPr algn="ctr">
                        <a:defRPr sz="1800"/>
                      </a:pPr>
                      <a:endParaRPr dirty="0">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GB" sz="1800" kern="1200" dirty="0">
                          <a:solidFill>
                            <a:schemeClr val="tx1"/>
                          </a:solidFill>
                          <a:effectLst/>
                          <a:latin typeface="Times New Roman" panose="02020603050405020304" pitchFamily="18" charset="0"/>
                          <a:ea typeface="+mn-ea"/>
                          <a:cs typeface="Times New Roman" panose="02020603050405020304" pitchFamily="18" charset="0"/>
                        </a:rPr>
                        <a:t>Java</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p>
                      <a:pPr algn="ctr">
                        <a:defRPr sz="1800"/>
                      </a:pPr>
                      <a:endParaRPr dirty="0">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ctr">
                        <a:defRPr sz="1800"/>
                      </a:pPr>
                      <a:r>
                        <a:rPr lang="en-US" dirty="0">
                          <a:latin typeface="Times New Roman" panose="02020603050405020304" pitchFamily="18" charset="0"/>
                          <a:cs typeface="Times New Roman" panose="02020603050405020304" pitchFamily="18" charset="0"/>
                        </a:rPr>
                        <a:t>1.9.1</a:t>
                      </a:r>
                      <a:endParaRPr dirty="0">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ctr">
                        <a:defRPr sz="1800"/>
                      </a:pPr>
                      <a:r>
                        <a:rPr lang="en-US" dirty="0">
                          <a:latin typeface="Times New Roman" panose="02020603050405020304" pitchFamily="18" charset="0"/>
                          <a:cs typeface="Times New Roman" panose="02020603050405020304" pitchFamily="18" charset="0"/>
                        </a:rPr>
                        <a:t>Git: </a:t>
                      </a:r>
                      <a:r>
                        <a:rPr lang="en-US" sz="1800" b="0" i="0" u="none" strike="noStrike" kern="1200" dirty="0">
                          <a:solidFill>
                            <a:schemeClr val="tx1"/>
                          </a:solidFill>
                          <a:effectLst/>
                          <a:latin typeface="+mn-lt"/>
                          <a:ea typeface="+mn-ea"/>
                          <a:cs typeface="+mn-cs"/>
                        </a:rPr>
                        <a:t> </a:t>
                      </a:r>
                    </a:p>
                    <a:p>
                      <a:pPr algn="ctr">
                        <a:defRPr sz="1800"/>
                      </a:pPr>
                      <a:r>
                        <a:rPr lang="en-US" sz="1800" b="0" i="0" u="sng" strike="noStrike" kern="1200" dirty="0">
                          <a:solidFill>
                            <a:schemeClr val="tx1"/>
                          </a:solidFill>
                          <a:effectLst/>
                          <a:latin typeface="+mn-lt"/>
                          <a:ea typeface="+mn-ea"/>
                          <a:cs typeface="+mn-cs"/>
                          <a:hlinkClick r:id="rId5"/>
                        </a:rPr>
                        <a:t>https://github.com/apache/maven-doxia</a:t>
                      </a:r>
                      <a:endParaRPr dirty="0">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35532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1A743563-1BBE-458A-AAD6-0607028D132C}"/>
              </a:ext>
            </a:extLst>
          </p:cNvPr>
          <p:cNvGraphicFramePr/>
          <p:nvPr>
            <p:extLst>
              <p:ext uri="{D42A27DB-BD31-4B8C-83A1-F6EECF244321}">
                <p14:modId xmlns:p14="http://schemas.microsoft.com/office/powerpoint/2010/main" val="3947695825"/>
              </p:ext>
            </p:extLst>
          </p:nvPr>
        </p:nvGraphicFramePr>
        <p:xfrm>
          <a:off x="659330" y="1664654"/>
          <a:ext cx="10404912" cy="3817528"/>
        </p:xfrm>
        <a:graphic>
          <a:graphicData uri="http://schemas.openxmlformats.org/drawingml/2006/table">
            <a:tbl>
              <a:tblPr firstRow="1" bandRow="1"/>
              <a:tblGrid>
                <a:gridCol w="2313783">
                  <a:extLst>
                    <a:ext uri="{9D8B030D-6E8A-4147-A177-3AD203B41FA5}">
                      <a16:colId xmlns:a16="http://schemas.microsoft.com/office/drawing/2014/main" val="20000"/>
                    </a:ext>
                  </a:extLst>
                </a:gridCol>
                <a:gridCol w="955964">
                  <a:extLst>
                    <a:ext uri="{9D8B030D-6E8A-4147-A177-3AD203B41FA5}">
                      <a16:colId xmlns:a16="http://schemas.microsoft.com/office/drawing/2014/main" val="20001"/>
                    </a:ext>
                  </a:extLst>
                </a:gridCol>
                <a:gridCol w="976745">
                  <a:extLst>
                    <a:ext uri="{9D8B030D-6E8A-4147-A177-3AD203B41FA5}">
                      <a16:colId xmlns:a16="http://schemas.microsoft.com/office/drawing/2014/main" val="20002"/>
                    </a:ext>
                  </a:extLst>
                </a:gridCol>
                <a:gridCol w="1122294">
                  <a:extLst>
                    <a:ext uri="{9D8B030D-6E8A-4147-A177-3AD203B41FA5}">
                      <a16:colId xmlns:a16="http://schemas.microsoft.com/office/drawing/2014/main" val="20003"/>
                    </a:ext>
                  </a:extLst>
                </a:gridCol>
                <a:gridCol w="893618">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1330037">
                  <a:extLst>
                    <a:ext uri="{9D8B030D-6E8A-4147-A177-3AD203B41FA5}">
                      <a16:colId xmlns:a16="http://schemas.microsoft.com/office/drawing/2014/main" val="20006"/>
                    </a:ext>
                  </a:extLst>
                </a:gridCol>
                <a:gridCol w="1821871">
                  <a:extLst>
                    <a:ext uri="{9D8B030D-6E8A-4147-A177-3AD203B41FA5}">
                      <a16:colId xmlns:a16="http://schemas.microsoft.com/office/drawing/2014/main" val="20007"/>
                    </a:ext>
                  </a:extLst>
                </a:gridCol>
              </a:tblGrid>
              <a:tr h="546334">
                <a:tc>
                  <a:txBody>
                    <a:bodyPr/>
                    <a:lstStyle/>
                    <a:p>
                      <a:pPr marL="0" algn="l" defTabSz="914400" rtl="0" eaLnBrk="1" latinLnBrk="0" hangingPunct="1">
                        <a:defRPr sz="1800" b="0">
                          <a:solidFill>
                            <a:srgbClr val="000000"/>
                          </a:solidFill>
                        </a:defRPr>
                      </a:pPr>
                      <a:r>
                        <a:rPr sz="1400" b="1" kern="1200" dirty="0">
                          <a:solidFill>
                            <a:schemeClr val="tx1"/>
                          </a:solidFill>
                          <a:latin typeface="Times New Roman" panose="02020603050405020304" pitchFamily="18" charset="0"/>
                          <a:ea typeface="+mn-ea"/>
                          <a:cs typeface="Times New Roman" panose="02020603050405020304" pitchFamily="18" charset="0"/>
                        </a:rPr>
                        <a:t>Project</a:t>
                      </a:r>
                    </a:p>
                  </a:txBody>
                  <a:tcPr marL="45720" marR="45720" horzOverflow="overflow">
                    <a:solidFill>
                      <a:schemeClr val="accent2">
                        <a:lumMod val="60000"/>
                        <a:lumOff val="40000"/>
                      </a:schemeClr>
                    </a:solidFill>
                  </a:tcPr>
                </a:tc>
                <a:tc>
                  <a:txBody>
                    <a:bodyPr/>
                    <a:lstStyle/>
                    <a:p>
                      <a:pPr algn="l">
                        <a:defRPr sz="1800" b="0">
                          <a:solidFill>
                            <a:srgbClr val="000000"/>
                          </a:solidFill>
                        </a:defRPr>
                      </a:pPr>
                      <a:r>
                        <a:rPr sz="1400" b="1" dirty="0">
                          <a:solidFill>
                            <a:schemeClr val="tx1"/>
                          </a:solidFill>
                          <a:latin typeface="Times New Roman" panose="02020603050405020304" pitchFamily="18" charset="0"/>
                          <a:cs typeface="Times New Roman" panose="02020603050405020304" pitchFamily="18" charset="0"/>
                        </a:rPr>
                        <a:t>Size</a:t>
                      </a:r>
                    </a:p>
                  </a:txBody>
                  <a:tcPr marL="45720" marR="45720" horzOverflow="overflow">
                    <a:solidFill>
                      <a:schemeClr val="accent2">
                        <a:lumMod val="60000"/>
                        <a:lumOff val="40000"/>
                      </a:schemeClr>
                    </a:solidFill>
                  </a:tcPr>
                </a:tc>
                <a:tc>
                  <a:txBody>
                    <a:bodyPr/>
                    <a:lstStyle/>
                    <a:p>
                      <a:pPr marL="0" algn="l" defTabSz="914400" rtl="0" eaLnBrk="1" latinLnBrk="0" hangingPunct="1">
                        <a:defRPr sz="1800" b="0">
                          <a:solidFill>
                            <a:srgbClr val="000000"/>
                          </a:solidFill>
                        </a:defRPr>
                      </a:pPr>
                      <a:r>
                        <a:rPr lang="en-US" sz="1400" b="1" kern="1200" dirty="0">
                          <a:solidFill>
                            <a:schemeClr val="tx1"/>
                          </a:solidFill>
                          <a:latin typeface="Times New Roman" panose="02020603050405020304" pitchFamily="18" charset="0"/>
                          <a:ea typeface="+mn-ea"/>
                          <a:cs typeface="Times New Roman" panose="02020603050405020304" pitchFamily="18" charset="0"/>
                        </a:rPr>
                        <a:t>Statement</a:t>
                      </a:r>
                      <a:r>
                        <a:rPr sz="1400" b="1" kern="1200" dirty="0">
                          <a:solidFill>
                            <a:schemeClr val="tx1"/>
                          </a:solidFill>
                          <a:latin typeface="Times New Roman" panose="02020603050405020304" pitchFamily="18" charset="0"/>
                          <a:ea typeface="+mn-ea"/>
                          <a:cs typeface="Times New Roman" panose="02020603050405020304" pitchFamily="18" charset="0"/>
                        </a:rPr>
                        <a:t> Coverage</a:t>
                      </a:r>
                    </a:p>
                  </a:txBody>
                  <a:tcPr marL="45720" marR="45720" horzOverflow="overflow">
                    <a:solidFill>
                      <a:schemeClr val="accent2">
                        <a:lumMod val="60000"/>
                        <a:lumOff val="40000"/>
                      </a:schemeClr>
                    </a:solidFill>
                  </a:tcPr>
                </a:tc>
                <a:tc>
                  <a:txBody>
                    <a:bodyPr/>
                    <a:lstStyle/>
                    <a:p>
                      <a:pPr algn="l">
                        <a:defRPr sz="1800" b="0">
                          <a:solidFill>
                            <a:srgbClr val="000000"/>
                          </a:solidFill>
                        </a:defRPr>
                      </a:pPr>
                      <a:r>
                        <a:rPr sz="1400" b="1" dirty="0">
                          <a:solidFill>
                            <a:schemeClr val="tx1"/>
                          </a:solidFill>
                          <a:latin typeface="Times New Roman" panose="02020603050405020304" pitchFamily="18" charset="0"/>
                          <a:cs typeface="Times New Roman" panose="02020603050405020304" pitchFamily="18" charset="0"/>
                        </a:rPr>
                        <a:t>Branch Coverage</a:t>
                      </a:r>
                    </a:p>
                  </a:txBody>
                  <a:tcPr marL="45720" marR="45720" horzOverflow="overflow">
                    <a:solidFill>
                      <a:schemeClr val="accent2">
                        <a:lumMod val="60000"/>
                        <a:lumOff val="40000"/>
                      </a:schemeClr>
                    </a:solidFill>
                  </a:tcPr>
                </a:tc>
                <a:tc>
                  <a:txBody>
                    <a:bodyPr/>
                    <a:lstStyle/>
                    <a:p>
                      <a:pPr algn="l">
                        <a:defRPr sz="1800" b="0">
                          <a:solidFill>
                            <a:srgbClr val="000000"/>
                          </a:solidFill>
                        </a:defRPr>
                      </a:pPr>
                      <a:r>
                        <a:rPr sz="1400" b="1" dirty="0">
                          <a:solidFill>
                            <a:schemeClr val="tx1"/>
                          </a:solidFill>
                          <a:latin typeface="Times New Roman" panose="02020603050405020304" pitchFamily="18" charset="0"/>
                          <a:cs typeface="Times New Roman" panose="02020603050405020304" pitchFamily="18" charset="0"/>
                        </a:rPr>
                        <a:t>Mutation Score</a:t>
                      </a:r>
                    </a:p>
                  </a:txBody>
                  <a:tcPr marL="45720" marR="45720" horzOverflow="overflow">
                    <a:solidFill>
                      <a:schemeClr val="accent2">
                        <a:lumMod val="60000"/>
                        <a:lumOff val="40000"/>
                      </a:schemeClr>
                    </a:solidFill>
                  </a:tcPr>
                </a:tc>
                <a:tc>
                  <a:txBody>
                    <a:bodyPr/>
                    <a:lstStyle/>
                    <a:p>
                      <a:pPr marL="0" algn="l" defTabSz="914400" rtl="0" eaLnBrk="1" latinLnBrk="0" hangingPunct="1">
                        <a:defRPr sz="1800" b="0">
                          <a:solidFill>
                            <a:srgbClr val="000000"/>
                          </a:solidFill>
                        </a:defRPr>
                      </a:pPr>
                      <a:r>
                        <a:rPr sz="1400" b="1" kern="1200" dirty="0">
                          <a:solidFill>
                            <a:schemeClr val="tx1"/>
                          </a:solidFill>
                          <a:latin typeface="Times New Roman" panose="02020603050405020304" pitchFamily="18" charset="0"/>
                          <a:ea typeface="+mn-ea"/>
                          <a:cs typeface="Times New Roman" panose="02020603050405020304" pitchFamily="18" charset="0"/>
                        </a:rPr>
                        <a:t>Average Complexity</a:t>
                      </a:r>
                    </a:p>
                  </a:txBody>
                  <a:tcPr marL="45720" marR="45720" horzOverflow="overflow">
                    <a:solidFill>
                      <a:schemeClr val="accent2">
                        <a:lumMod val="60000"/>
                        <a:lumOff val="40000"/>
                      </a:schemeClr>
                    </a:solidFill>
                  </a:tcPr>
                </a:tc>
                <a:tc>
                  <a:txBody>
                    <a:bodyPr/>
                    <a:lstStyle/>
                    <a:p>
                      <a:pPr algn="ctr">
                        <a:defRPr sz="1200"/>
                      </a:pPr>
                      <a:r>
                        <a:rPr lang="en-GB" sz="1400" b="1" kern="1200" dirty="0">
                          <a:solidFill>
                            <a:schemeClr val="tx1"/>
                          </a:solidFill>
                          <a:effectLst/>
                          <a:latin typeface="Times New Roman" panose="02020603050405020304" pitchFamily="18" charset="0"/>
                          <a:ea typeface="+mn-ea"/>
                          <a:cs typeface="Times New Roman" panose="02020603050405020304" pitchFamily="18" charset="0"/>
                        </a:rPr>
                        <a:t>Code churn </a:t>
                      </a:r>
                      <a:endParaRPr sz="1400" b="1"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b="0">
                          <a:solidFill>
                            <a:srgbClr val="000000"/>
                          </a:solidFill>
                        </a:defRPr>
                      </a:pPr>
                      <a:r>
                        <a:rPr sz="1400" b="1" dirty="0">
                          <a:solidFill>
                            <a:schemeClr val="tx1"/>
                          </a:solidFill>
                          <a:latin typeface="Times New Roman" panose="02020603050405020304" pitchFamily="18" charset="0"/>
                          <a:cs typeface="Times New Roman" panose="02020603050405020304" pitchFamily="18" charset="0"/>
                        </a:rPr>
                        <a:t>Post-release Defect Density (for latest version)</a:t>
                      </a:r>
                    </a:p>
                  </a:txBody>
                  <a:tcPr marL="45720" marR="45720" horzOverflow="overflow">
                    <a:solidFill>
                      <a:schemeClr val="accent2">
                        <a:lumMod val="60000"/>
                        <a:lumOff val="40000"/>
                      </a:schemeClr>
                    </a:solidFill>
                  </a:tcPr>
                </a:tc>
                <a:extLst>
                  <a:ext uri="{0D108BD9-81ED-4DB2-BD59-A6C34878D82A}">
                    <a16:rowId xmlns:a16="http://schemas.microsoft.com/office/drawing/2014/main" val="10000"/>
                  </a:ext>
                </a:extLst>
              </a:tr>
              <a:tr h="87825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sz="1800"/>
                      </a:pPr>
                      <a:r>
                        <a:rPr lang="en-US" sz="14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Apache Commons Codec</a:t>
                      </a:r>
                      <a:endParaRPr sz="1400" dirty="0">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r>
                        <a:rPr lang="en-US" sz="1400" dirty="0">
                          <a:latin typeface="Times New Roman" panose="02020603050405020304" pitchFamily="18" charset="0"/>
                          <a:cs typeface="Times New Roman" panose="02020603050405020304" pitchFamily="18" charset="0"/>
                        </a:rPr>
                        <a:t>51</a:t>
                      </a:r>
                      <a:r>
                        <a:rPr sz="1400" dirty="0">
                          <a:latin typeface="Times New Roman" panose="02020603050405020304" pitchFamily="18" charset="0"/>
                          <a:cs typeface="Times New Roman" panose="02020603050405020304" pitchFamily="18" charset="0"/>
                        </a:rPr>
                        <a:t>K LOC</a:t>
                      </a:r>
                    </a:p>
                  </a:txBody>
                  <a:tcPr marL="45720" marR="45720" horzOverflow="overflow">
                    <a:solidFill>
                      <a:schemeClr val="accent2">
                        <a:lumMod val="60000"/>
                        <a:lumOff val="40000"/>
                      </a:schemeClr>
                    </a:solidFill>
                  </a:tcPr>
                </a:tc>
                <a:tc>
                  <a:txBody>
                    <a:bodyPr/>
                    <a:lstStyle/>
                    <a:p>
                      <a:pPr algn="l">
                        <a:defRPr sz="1800"/>
                      </a:pP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r>
                        <a:rPr lang="en-US" sz="1400" dirty="0">
                          <a:solidFill>
                            <a:schemeClr val="tx1"/>
                          </a:solidFill>
                          <a:latin typeface="Times New Roman" panose="02020603050405020304" pitchFamily="18" charset="0"/>
                          <a:cs typeface="Times New Roman" panose="02020603050405020304" pitchFamily="18" charset="0"/>
                        </a:rPr>
                        <a:t>22</a:t>
                      </a: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200"/>
                      </a:pP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extLst>
                  <a:ext uri="{0D108BD9-81ED-4DB2-BD59-A6C34878D82A}">
                    <a16:rowId xmlns:a16="http://schemas.microsoft.com/office/drawing/2014/main" val="10001"/>
                  </a:ext>
                </a:extLst>
              </a:tr>
              <a:tr h="71471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sz="1800"/>
                      </a:pPr>
                      <a:r>
                        <a:rPr lang="en-US" sz="14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Apache Commons Collections</a:t>
                      </a:r>
                      <a:endParaRPr sz="1400" dirty="0">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r>
                        <a:rPr lang="en-CA" sz="1400" dirty="0">
                          <a:latin typeface="Times New Roman" panose="02020603050405020304" pitchFamily="18" charset="0"/>
                          <a:cs typeface="Times New Roman" panose="02020603050405020304" pitchFamily="18" charset="0"/>
                        </a:rPr>
                        <a:t>138</a:t>
                      </a:r>
                      <a:r>
                        <a:rPr sz="1400" dirty="0">
                          <a:latin typeface="Times New Roman" panose="02020603050405020304" pitchFamily="18" charset="0"/>
                          <a:cs typeface="Times New Roman" panose="02020603050405020304" pitchFamily="18" charset="0"/>
                        </a:rPr>
                        <a:t>K LOC</a:t>
                      </a:r>
                    </a:p>
                  </a:txBody>
                  <a:tcPr marL="45720" marR="45720" horzOverflow="overflow">
                    <a:solidFill>
                      <a:schemeClr val="accent2">
                        <a:lumMod val="60000"/>
                        <a:lumOff val="40000"/>
                      </a:schemeClr>
                    </a:solidFill>
                  </a:tcPr>
                </a:tc>
                <a:tc>
                  <a:txBody>
                    <a:bodyPr/>
                    <a:lstStyle/>
                    <a:p>
                      <a:pPr algn="l">
                        <a:defRPr sz="1800"/>
                      </a:pP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r>
                        <a:rPr lang="en-CA" sz="1400" dirty="0">
                          <a:solidFill>
                            <a:schemeClr val="tx1"/>
                          </a:solidFill>
                          <a:latin typeface="Times New Roman" panose="02020603050405020304" pitchFamily="18" charset="0"/>
                          <a:cs typeface="Times New Roman" panose="02020603050405020304" pitchFamily="18" charset="0"/>
                        </a:rPr>
                        <a:t>14</a:t>
                      </a: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200"/>
                      </a:pP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extLst>
                  <a:ext uri="{0D108BD9-81ED-4DB2-BD59-A6C34878D82A}">
                    <a16:rowId xmlns:a16="http://schemas.microsoft.com/office/drawing/2014/main" val="10002"/>
                  </a:ext>
                </a:extLst>
              </a:tr>
              <a:tr h="61477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sz="1800"/>
                      </a:pPr>
                      <a:r>
                        <a:rPr lang="en-US" sz="14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Apache Commons Configuration</a:t>
                      </a:r>
                      <a:endParaRPr sz="1400" dirty="0">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r>
                        <a:rPr lang="en-CA" sz="1400" dirty="0">
                          <a:latin typeface="Times New Roman" panose="02020603050405020304" pitchFamily="18" charset="0"/>
                          <a:cs typeface="Times New Roman" panose="02020603050405020304" pitchFamily="18" charset="0"/>
                        </a:rPr>
                        <a:t>150</a:t>
                      </a:r>
                      <a:r>
                        <a:rPr sz="1400" dirty="0">
                          <a:latin typeface="Times New Roman" panose="02020603050405020304" pitchFamily="18" charset="0"/>
                          <a:cs typeface="Times New Roman" panose="02020603050405020304" pitchFamily="18" charset="0"/>
                        </a:rPr>
                        <a:t>K LOC</a:t>
                      </a:r>
                    </a:p>
                  </a:txBody>
                  <a:tcPr marL="45720" marR="45720" horzOverflow="overflow">
                    <a:solidFill>
                      <a:schemeClr val="accent2">
                        <a:lumMod val="60000"/>
                        <a:lumOff val="40000"/>
                      </a:schemeClr>
                    </a:solidFill>
                  </a:tcPr>
                </a:tc>
                <a:tc>
                  <a:txBody>
                    <a:bodyPr/>
                    <a:lstStyle/>
                    <a:p>
                      <a:pPr algn="l">
                        <a:defRPr sz="1800"/>
                      </a:pP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r>
                        <a:rPr lang="en-CA" sz="1400" dirty="0">
                          <a:solidFill>
                            <a:schemeClr val="tx1"/>
                          </a:solidFill>
                          <a:latin typeface="Times New Roman" panose="02020603050405020304" pitchFamily="18" charset="0"/>
                          <a:cs typeface="Times New Roman" panose="02020603050405020304" pitchFamily="18" charset="0"/>
                        </a:rPr>
                        <a:t>18</a:t>
                      </a: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200"/>
                      </a:pP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200"/>
                      </a:pP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extLst>
                  <a:ext uri="{0D108BD9-81ED-4DB2-BD59-A6C34878D82A}">
                    <a16:rowId xmlns:a16="http://schemas.microsoft.com/office/drawing/2014/main" val="10003"/>
                  </a:ext>
                </a:extLst>
              </a:tr>
              <a:tr h="878256">
                <a:tc>
                  <a:txBody>
                    <a:bodyPr/>
                    <a:lstStyle/>
                    <a:p>
                      <a:pPr algn="l">
                        <a:defRPr sz="1800"/>
                      </a:pPr>
                      <a:r>
                        <a:rPr lang="en-US" sz="14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Apache Maven Doxia</a:t>
                      </a: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r>
                        <a:rPr lang="en-CA" sz="1400" dirty="0">
                          <a:solidFill>
                            <a:schemeClr val="tx1"/>
                          </a:solidFill>
                          <a:latin typeface="Times New Roman" panose="02020603050405020304" pitchFamily="18" charset="0"/>
                          <a:cs typeface="Times New Roman" panose="02020603050405020304" pitchFamily="18" charset="0"/>
                        </a:rPr>
                        <a:t>95K</a:t>
                      </a:r>
                      <a:r>
                        <a:rPr sz="1400" dirty="0">
                          <a:solidFill>
                            <a:schemeClr val="tx1"/>
                          </a:solidFill>
                          <a:latin typeface="Times New Roman" panose="02020603050405020304" pitchFamily="18" charset="0"/>
                          <a:cs typeface="Times New Roman" panose="02020603050405020304" pitchFamily="18" charset="0"/>
                        </a:rPr>
                        <a:t> LOC</a:t>
                      </a:r>
                    </a:p>
                  </a:txBody>
                  <a:tcPr marL="45720" marR="45720" horzOverflow="overflow">
                    <a:solidFill>
                      <a:schemeClr val="accent2">
                        <a:lumMod val="60000"/>
                        <a:lumOff val="40000"/>
                      </a:schemeClr>
                    </a:solidFill>
                  </a:tcPr>
                </a:tc>
                <a:tc>
                  <a:txBody>
                    <a:bodyPr/>
                    <a:lstStyle/>
                    <a:p>
                      <a:pPr algn="l">
                        <a:defRPr sz="1800"/>
                      </a:pP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r>
                        <a:rPr lang="en-CA" sz="1400" dirty="0">
                          <a:solidFill>
                            <a:schemeClr val="tx1"/>
                          </a:solidFill>
                          <a:latin typeface="Times New Roman" panose="02020603050405020304" pitchFamily="18" charset="0"/>
                          <a:cs typeface="Times New Roman" panose="02020603050405020304" pitchFamily="18" charset="0"/>
                        </a:rPr>
                        <a:t>21</a:t>
                      </a: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200"/>
                      </a:pP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extLst>
                  <a:ext uri="{0D108BD9-81ED-4DB2-BD59-A6C34878D82A}">
                    <a16:rowId xmlns:a16="http://schemas.microsoft.com/office/drawing/2014/main" val="10004"/>
                  </a:ext>
                </a:extLst>
              </a:tr>
            </a:tbl>
          </a:graphicData>
        </a:graphic>
      </p:graphicFrame>
      <p:sp>
        <p:nvSpPr>
          <p:cNvPr id="3" name="Title 1">
            <a:extLst>
              <a:ext uri="{FF2B5EF4-FFF2-40B4-BE49-F238E27FC236}">
                <a16:creationId xmlns:a16="http://schemas.microsoft.com/office/drawing/2014/main" id="{1C26C73C-37DB-40D2-95CE-6A6B25DB21C1}"/>
              </a:ext>
            </a:extLst>
          </p:cNvPr>
          <p:cNvSpPr txBox="1">
            <a:spLocks/>
          </p:cNvSpPr>
          <p:nvPr/>
        </p:nvSpPr>
        <p:spPr>
          <a:xfrm>
            <a:off x="1501106" y="376767"/>
            <a:ext cx="8596670" cy="1287887"/>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CA" sz="3000" b="1" dirty="0">
                <a:solidFill>
                  <a:schemeClr val="accent2"/>
                </a:solidFill>
                <a:latin typeface="Times New Roman" panose="02020603050405020304" pitchFamily="18" charset="0"/>
                <a:cs typeface="Times New Roman" panose="02020603050405020304" pitchFamily="18" charset="0"/>
              </a:rPr>
              <a:t>Project’s data for metrics </a:t>
            </a:r>
          </a:p>
        </p:txBody>
      </p:sp>
    </p:spTree>
    <p:extLst>
      <p:ext uri="{BB962C8B-B14F-4D97-AF65-F5344CB8AC3E}">
        <p14:creationId xmlns:p14="http://schemas.microsoft.com/office/powerpoint/2010/main" val="1465879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7A9398D-6832-4DBE-AC63-2AF925119697}"/>
              </a:ext>
            </a:extLst>
          </p:cNvPr>
          <p:cNvSpPr txBox="1">
            <a:spLocks/>
          </p:cNvSpPr>
          <p:nvPr/>
        </p:nvSpPr>
        <p:spPr>
          <a:xfrm>
            <a:off x="1620013" y="2078182"/>
            <a:ext cx="7690242" cy="3995317"/>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After going through all 4 projects it seems better code coverage, comes with better test suite effectiveness.</a:t>
            </a:r>
          </a:p>
          <a:p>
            <a:pPr marL="0" indent="0">
              <a:buFont typeface="Wingdings 3"/>
              <a:buNone/>
            </a:pPr>
            <a:endParaRPr lang="en-US" sz="2000" dirty="0">
              <a:latin typeface="Times New Roman" panose="02020603050405020304" pitchFamily="18" charset="0"/>
              <a:cs typeface="Times New Roman" panose="02020603050405020304" pitchFamily="18" charset="0"/>
            </a:endParaRPr>
          </a:p>
          <a:p>
            <a:pPr marL="0" indent="0">
              <a:buFont typeface="Wingdings 3"/>
              <a:buNone/>
              <a:defRPr sz="2400"/>
            </a:pP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F44966F8-D0B0-41F3-BDC3-2E816A4D529F}"/>
              </a:ext>
            </a:extLst>
          </p:cNvPr>
          <p:cNvSpPr txBox="1">
            <a:spLocks/>
          </p:cNvSpPr>
          <p:nvPr/>
        </p:nvSpPr>
        <p:spPr>
          <a:xfrm>
            <a:off x="1620013" y="571893"/>
            <a:ext cx="8891669" cy="132080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sz="3200"/>
            </a:pPr>
            <a:r>
              <a:rPr lang="en-US" sz="3000" b="1" dirty="0">
                <a:solidFill>
                  <a:schemeClr val="accent2"/>
                </a:solidFill>
                <a:latin typeface="Times New Roman" panose="02020603050405020304" pitchFamily="18" charset="0"/>
                <a:cs typeface="Times New Roman" panose="02020603050405020304" pitchFamily="18" charset="0"/>
              </a:rPr>
              <a:t>Correlations:</a:t>
            </a:r>
            <a:br>
              <a:rPr lang="en-US" sz="3200" dirty="0"/>
            </a:br>
            <a:endParaRPr lang="en-US" sz="2400" dirty="0"/>
          </a:p>
        </p:txBody>
      </p:sp>
      <p:sp>
        <p:nvSpPr>
          <p:cNvPr id="4" name="TextBox 3">
            <a:extLst>
              <a:ext uri="{FF2B5EF4-FFF2-40B4-BE49-F238E27FC236}">
                <a16:creationId xmlns:a16="http://schemas.microsoft.com/office/drawing/2014/main" id="{88F26C11-A553-41CD-B26E-8B0BD41E87B8}"/>
              </a:ext>
            </a:extLst>
          </p:cNvPr>
          <p:cNvSpPr txBox="1"/>
          <p:nvPr/>
        </p:nvSpPr>
        <p:spPr>
          <a:xfrm>
            <a:off x="1680318" y="1431028"/>
            <a:ext cx="7959437" cy="1015663"/>
          </a:xfrm>
          <a:prstGeom prst="rect">
            <a:avLst/>
          </a:prstGeom>
          <a:noFill/>
        </p:spPr>
        <p:txBody>
          <a:bodyPr wrap="square" rtlCol="0">
            <a:spAutoFit/>
          </a:bodyPr>
          <a:lstStyle/>
          <a:p>
            <a:r>
              <a:rPr lang="en-US" sz="2200" b="1" dirty="0">
                <a:solidFill>
                  <a:schemeClr val="accent3"/>
                </a:solidFill>
                <a:latin typeface="Times New Roman" panose="02020603050405020304" pitchFamily="18" charset="0"/>
                <a:cs typeface="Times New Roman" panose="02020603050405020304" pitchFamily="18" charset="0"/>
              </a:rPr>
              <a:t>Metric 1, 2 and 3: </a:t>
            </a:r>
          </a:p>
          <a:p>
            <a:r>
              <a:rPr lang="en-US" sz="2000" b="1" dirty="0">
                <a:solidFill>
                  <a:schemeClr val="accent3"/>
                </a:solidFill>
                <a:latin typeface="Times New Roman" panose="02020603050405020304" pitchFamily="18" charset="0"/>
                <a:cs typeface="Times New Roman" panose="02020603050405020304" pitchFamily="18" charset="0"/>
              </a:rPr>
              <a:t>Code (Statement and Branch) coverage and test suite effectiveness</a:t>
            </a:r>
          </a:p>
          <a:p>
            <a:endParaRPr lang="en-US" dirty="0"/>
          </a:p>
        </p:txBody>
      </p:sp>
    </p:spTree>
    <p:extLst>
      <p:ext uri="{BB962C8B-B14F-4D97-AF65-F5344CB8AC3E}">
        <p14:creationId xmlns:p14="http://schemas.microsoft.com/office/powerpoint/2010/main" val="2471032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3C91AF01-D90A-48F3-B48C-BA0AE1934666}"/>
              </a:ext>
            </a:extLst>
          </p:cNvPr>
          <p:cNvGraphicFramePr/>
          <p:nvPr>
            <p:extLst>
              <p:ext uri="{D42A27DB-BD31-4B8C-83A1-F6EECF244321}">
                <p14:modId xmlns:p14="http://schemas.microsoft.com/office/powerpoint/2010/main" val="2822033588"/>
              </p:ext>
            </p:extLst>
          </p:nvPr>
        </p:nvGraphicFramePr>
        <p:xfrm>
          <a:off x="1683328" y="1979868"/>
          <a:ext cx="9167127" cy="3226600"/>
        </p:xfrm>
        <a:graphic>
          <a:graphicData uri="http://schemas.openxmlformats.org/drawingml/2006/table">
            <a:tbl>
              <a:tblPr firstRow="1" bandRow="1"/>
              <a:tblGrid>
                <a:gridCol w="1801090">
                  <a:extLst>
                    <a:ext uri="{9D8B030D-6E8A-4147-A177-3AD203B41FA5}">
                      <a16:colId xmlns:a16="http://schemas.microsoft.com/office/drawing/2014/main" val="20000"/>
                    </a:ext>
                  </a:extLst>
                </a:gridCol>
                <a:gridCol w="1326105">
                  <a:extLst>
                    <a:ext uri="{9D8B030D-6E8A-4147-A177-3AD203B41FA5}">
                      <a16:colId xmlns:a16="http://schemas.microsoft.com/office/drawing/2014/main" val="20001"/>
                    </a:ext>
                  </a:extLst>
                </a:gridCol>
                <a:gridCol w="1509983">
                  <a:extLst>
                    <a:ext uri="{9D8B030D-6E8A-4147-A177-3AD203B41FA5}">
                      <a16:colId xmlns:a16="http://schemas.microsoft.com/office/drawing/2014/main" val="20002"/>
                    </a:ext>
                  </a:extLst>
                </a:gridCol>
                <a:gridCol w="1509983">
                  <a:extLst>
                    <a:ext uri="{9D8B030D-6E8A-4147-A177-3AD203B41FA5}">
                      <a16:colId xmlns:a16="http://schemas.microsoft.com/office/drawing/2014/main" val="20003"/>
                    </a:ext>
                  </a:extLst>
                </a:gridCol>
                <a:gridCol w="1509983">
                  <a:extLst>
                    <a:ext uri="{9D8B030D-6E8A-4147-A177-3AD203B41FA5}">
                      <a16:colId xmlns:a16="http://schemas.microsoft.com/office/drawing/2014/main" val="20004"/>
                    </a:ext>
                  </a:extLst>
                </a:gridCol>
                <a:gridCol w="1509983">
                  <a:extLst>
                    <a:ext uri="{9D8B030D-6E8A-4147-A177-3AD203B41FA5}">
                      <a16:colId xmlns:a16="http://schemas.microsoft.com/office/drawing/2014/main" val="20005"/>
                    </a:ext>
                  </a:extLst>
                </a:gridCol>
              </a:tblGrid>
              <a:tr h="600910">
                <a:tc>
                  <a:txBody>
                    <a:bodyPr/>
                    <a:lstStyle/>
                    <a:p>
                      <a:pPr algn="l">
                        <a:defRPr sz="1800" b="0">
                          <a:solidFill>
                            <a:srgbClr val="000000"/>
                          </a:solidFill>
                        </a:defRPr>
                      </a:pPr>
                      <a:r>
                        <a:rPr sz="1600" b="1" dirty="0">
                          <a:solidFill>
                            <a:schemeClr val="tx1">
                              <a:lumMod val="85000"/>
                              <a:lumOff val="15000"/>
                            </a:schemeClr>
                          </a:solidFill>
                          <a:latin typeface="Times New Roman" panose="02020603050405020304" pitchFamily="18" charset="0"/>
                          <a:cs typeface="Times New Roman" panose="02020603050405020304" pitchFamily="18" charset="0"/>
                        </a:rPr>
                        <a:t>Project</a:t>
                      </a:r>
                    </a:p>
                  </a:txBody>
                  <a:tcPr marL="45720" marR="45720" horzOverflow="overflow">
                    <a:solidFill>
                      <a:schemeClr val="accent2">
                        <a:lumMod val="60000"/>
                        <a:lumOff val="40000"/>
                      </a:schemeClr>
                    </a:solidFill>
                  </a:tcPr>
                </a:tc>
                <a:tc>
                  <a:txBody>
                    <a:bodyPr/>
                    <a:lstStyle/>
                    <a:p>
                      <a:pPr algn="l">
                        <a:defRPr sz="1800" b="0">
                          <a:solidFill>
                            <a:srgbClr val="000000"/>
                          </a:solidFill>
                        </a:defRPr>
                      </a:pPr>
                      <a:r>
                        <a:rPr sz="1600" b="1" dirty="0">
                          <a:solidFill>
                            <a:schemeClr val="tx1">
                              <a:lumMod val="85000"/>
                              <a:lumOff val="15000"/>
                            </a:schemeClr>
                          </a:solidFill>
                          <a:latin typeface="Times New Roman" panose="02020603050405020304" pitchFamily="18" charset="0"/>
                          <a:cs typeface="Times New Roman" panose="02020603050405020304" pitchFamily="18" charset="0"/>
                        </a:rPr>
                        <a:t>Statement coverage (</a:t>
                      </a:r>
                      <a:r>
                        <a:rPr lang="en-US" sz="1600" b="1" dirty="0">
                          <a:solidFill>
                            <a:schemeClr val="tx1">
                              <a:lumMod val="85000"/>
                              <a:lumOff val="15000"/>
                            </a:schemeClr>
                          </a:solidFill>
                          <a:latin typeface="Times New Roman" panose="02020603050405020304" pitchFamily="18" charset="0"/>
                          <a:cs typeface="Times New Roman" panose="02020603050405020304" pitchFamily="18" charset="0"/>
                        </a:rPr>
                        <a:t>a</a:t>
                      </a:r>
                      <a:r>
                        <a:rPr sz="1600" b="1" dirty="0">
                          <a:solidFill>
                            <a:schemeClr val="tx1">
                              <a:lumMod val="85000"/>
                              <a:lumOff val="15000"/>
                            </a:schemeClr>
                          </a:solidFill>
                          <a:latin typeface="Times New Roman" panose="02020603050405020304" pitchFamily="18" charset="0"/>
                          <a:cs typeface="Times New Roman" panose="02020603050405020304" pitchFamily="18" charset="0"/>
                        </a:rPr>
                        <a:t>)</a:t>
                      </a:r>
                    </a:p>
                  </a:txBody>
                  <a:tcPr marL="45720" marR="45720" horzOverflow="overflow">
                    <a:solidFill>
                      <a:schemeClr val="accent2">
                        <a:lumMod val="60000"/>
                        <a:lumOff val="40000"/>
                      </a:schemeClr>
                    </a:solidFill>
                  </a:tcPr>
                </a:tc>
                <a:tc>
                  <a:txBody>
                    <a:bodyPr/>
                    <a:lstStyle/>
                    <a:p>
                      <a:pPr algn="l">
                        <a:defRPr sz="1800" b="0">
                          <a:solidFill>
                            <a:srgbClr val="000000"/>
                          </a:solidFill>
                        </a:defRPr>
                      </a:pPr>
                      <a:r>
                        <a:rPr sz="1600" b="1" dirty="0">
                          <a:solidFill>
                            <a:schemeClr val="tx1">
                              <a:lumMod val="85000"/>
                              <a:lumOff val="15000"/>
                            </a:schemeClr>
                          </a:solidFill>
                          <a:latin typeface="Times New Roman" panose="02020603050405020304" pitchFamily="18" charset="0"/>
                          <a:cs typeface="Times New Roman" panose="02020603050405020304" pitchFamily="18" charset="0"/>
                        </a:rPr>
                        <a:t>Branch Coverage (</a:t>
                      </a:r>
                      <a:r>
                        <a:rPr lang="en-US" sz="1600" b="1" dirty="0">
                          <a:solidFill>
                            <a:schemeClr val="tx1">
                              <a:lumMod val="85000"/>
                              <a:lumOff val="15000"/>
                            </a:schemeClr>
                          </a:solidFill>
                          <a:latin typeface="Times New Roman" panose="02020603050405020304" pitchFamily="18" charset="0"/>
                          <a:cs typeface="Times New Roman" panose="02020603050405020304" pitchFamily="18" charset="0"/>
                        </a:rPr>
                        <a:t>b</a:t>
                      </a:r>
                      <a:r>
                        <a:rPr sz="1600" b="1" dirty="0">
                          <a:solidFill>
                            <a:schemeClr val="tx1">
                              <a:lumMod val="85000"/>
                              <a:lumOff val="15000"/>
                            </a:schemeClr>
                          </a:solidFill>
                          <a:latin typeface="Times New Roman" panose="02020603050405020304" pitchFamily="18" charset="0"/>
                          <a:cs typeface="Times New Roman" panose="02020603050405020304" pitchFamily="18" charset="0"/>
                        </a:rPr>
                        <a:t>) </a:t>
                      </a:r>
                    </a:p>
                  </a:txBody>
                  <a:tcPr marL="45720" marR="45720" horzOverflow="overflow">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b="0">
                          <a:solidFill>
                            <a:srgbClr val="000000"/>
                          </a:solidFill>
                        </a:defRPr>
                      </a:pPr>
                      <a:r>
                        <a:rPr lang="en-US" sz="1600" b="1" dirty="0">
                          <a:solidFill>
                            <a:schemeClr val="tx1"/>
                          </a:solidFill>
                          <a:latin typeface="Times New Roman" panose="02020603050405020304" pitchFamily="18" charset="0"/>
                          <a:cs typeface="Times New Roman" panose="02020603050405020304" pitchFamily="18" charset="0"/>
                        </a:rPr>
                        <a:t>Mutation Score</a:t>
                      </a:r>
                    </a:p>
                    <a:p>
                      <a:pPr algn="l">
                        <a:defRPr sz="1800" b="0">
                          <a:solidFill>
                            <a:srgbClr val="000000"/>
                          </a:solidFill>
                        </a:defRPr>
                      </a:pPr>
                      <a:r>
                        <a:rPr lang="en-US" sz="1600" b="1" dirty="0">
                          <a:solidFill>
                            <a:schemeClr val="tx1">
                              <a:lumMod val="85000"/>
                              <a:lumOff val="15000"/>
                            </a:schemeClr>
                          </a:solidFill>
                          <a:latin typeface="Times New Roman" panose="02020603050405020304" pitchFamily="18" charset="0"/>
                          <a:cs typeface="Times New Roman" panose="02020603050405020304" pitchFamily="18" charset="0"/>
                        </a:rPr>
                        <a:t>(c)</a:t>
                      </a:r>
                      <a:endParaRPr sz="1600" b="1"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b="0">
                          <a:solidFill>
                            <a:srgbClr val="000000"/>
                          </a:solidFill>
                        </a:defRPr>
                      </a:pPr>
                      <a:r>
                        <a:rPr sz="1600" b="1" dirty="0">
                          <a:solidFill>
                            <a:schemeClr val="tx1">
                              <a:lumMod val="85000"/>
                              <a:lumOff val="15000"/>
                            </a:schemeClr>
                          </a:solidFill>
                          <a:latin typeface="Times New Roman" panose="02020603050405020304" pitchFamily="18" charset="0"/>
                          <a:cs typeface="Times New Roman" panose="02020603050405020304" pitchFamily="18" charset="0"/>
                        </a:rPr>
                        <a:t>Spearman Correlation (</a:t>
                      </a:r>
                      <a:r>
                        <a:rPr lang="en-US" sz="1600" b="1" dirty="0" err="1">
                          <a:solidFill>
                            <a:schemeClr val="tx1">
                              <a:lumMod val="85000"/>
                              <a:lumOff val="15000"/>
                            </a:schemeClr>
                          </a:solidFill>
                          <a:latin typeface="Times New Roman" panose="02020603050405020304" pitchFamily="18" charset="0"/>
                          <a:cs typeface="Times New Roman" panose="02020603050405020304" pitchFamily="18" charset="0"/>
                        </a:rPr>
                        <a:t>a</a:t>
                      </a:r>
                      <a:r>
                        <a:rPr sz="1600" b="1" dirty="0" err="1">
                          <a:solidFill>
                            <a:schemeClr val="tx1">
                              <a:lumMod val="85000"/>
                              <a:lumOff val="15000"/>
                            </a:schemeClr>
                          </a:solidFill>
                          <a:latin typeface="Times New Roman" panose="02020603050405020304" pitchFamily="18" charset="0"/>
                          <a:cs typeface="Times New Roman" panose="02020603050405020304" pitchFamily="18" charset="0"/>
                        </a:rPr>
                        <a:t>&amp;</a:t>
                      </a:r>
                      <a:r>
                        <a:rPr lang="en-US" sz="1600" b="1" dirty="0" err="1">
                          <a:solidFill>
                            <a:schemeClr val="tx1">
                              <a:lumMod val="85000"/>
                              <a:lumOff val="15000"/>
                            </a:schemeClr>
                          </a:solidFill>
                          <a:latin typeface="Times New Roman" panose="02020603050405020304" pitchFamily="18" charset="0"/>
                          <a:cs typeface="Times New Roman" panose="02020603050405020304" pitchFamily="18" charset="0"/>
                        </a:rPr>
                        <a:t>c</a:t>
                      </a:r>
                      <a:r>
                        <a:rPr sz="1600" b="1" dirty="0">
                          <a:solidFill>
                            <a:schemeClr val="tx1">
                              <a:lumMod val="85000"/>
                              <a:lumOff val="15000"/>
                            </a:schemeClr>
                          </a:solidFill>
                          <a:latin typeface="Times New Roman" panose="02020603050405020304" pitchFamily="18" charset="0"/>
                          <a:cs typeface="Times New Roman" panose="02020603050405020304" pitchFamily="18" charset="0"/>
                        </a:rPr>
                        <a:t>)</a:t>
                      </a:r>
                    </a:p>
                  </a:txBody>
                  <a:tcPr marL="45720" marR="45720" horzOverflow="overflow">
                    <a:solidFill>
                      <a:schemeClr val="accent2">
                        <a:lumMod val="60000"/>
                        <a:lumOff val="40000"/>
                      </a:schemeClr>
                    </a:solidFill>
                  </a:tcPr>
                </a:tc>
                <a:tc>
                  <a:txBody>
                    <a:bodyPr/>
                    <a:lstStyle/>
                    <a:p>
                      <a:pPr algn="l">
                        <a:defRPr sz="1800" b="0">
                          <a:solidFill>
                            <a:srgbClr val="000000"/>
                          </a:solidFill>
                        </a:defRPr>
                      </a:pPr>
                      <a:r>
                        <a:rPr sz="1600" b="1" dirty="0">
                          <a:solidFill>
                            <a:schemeClr val="tx1">
                              <a:lumMod val="85000"/>
                              <a:lumOff val="15000"/>
                            </a:schemeClr>
                          </a:solidFill>
                          <a:latin typeface="Times New Roman" panose="02020603050405020304" pitchFamily="18" charset="0"/>
                          <a:cs typeface="Times New Roman" panose="02020603050405020304" pitchFamily="18" charset="0"/>
                        </a:rPr>
                        <a:t>Spearman Correlation</a:t>
                      </a:r>
                      <a:r>
                        <a:rPr lang="en-CA" sz="1600" b="1" dirty="0">
                          <a:solidFill>
                            <a:schemeClr val="tx1">
                              <a:lumMod val="85000"/>
                              <a:lumOff val="15000"/>
                            </a:schemeClr>
                          </a:solidFill>
                          <a:latin typeface="Times New Roman" panose="02020603050405020304" pitchFamily="18" charset="0"/>
                          <a:cs typeface="Times New Roman" panose="02020603050405020304" pitchFamily="18" charset="0"/>
                        </a:rPr>
                        <a:t> </a:t>
                      </a:r>
                      <a:r>
                        <a:rPr sz="1600" b="1" dirty="0">
                          <a:solidFill>
                            <a:schemeClr val="tx1">
                              <a:lumMod val="85000"/>
                              <a:lumOff val="15000"/>
                            </a:schemeClr>
                          </a:solidFill>
                          <a:latin typeface="Times New Roman" panose="02020603050405020304" pitchFamily="18" charset="0"/>
                          <a:cs typeface="Times New Roman" panose="02020603050405020304" pitchFamily="18" charset="0"/>
                        </a:rPr>
                        <a:t>(</a:t>
                      </a:r>
                      <a:r>
                        <a:rPr lang="en-US" sz="1600" b="1" dirty="0" err="1">
                          <a:solidFill>
                            <a:schemeClr val="tx1">
                              <a:lumMod val="85000"/>
                              <a:lumOff val="15000"/>
                            </a:schemeClr>
                          </a:solidFill>
                          <a:latin typeface="Times New Roman" panose="02020603050405020304" pitchFamily="18" charset="0"/>
                          <a:cs typeface="Times New Roman" panose="02020603050405020304" pitchFamily="18" charset="0"/>
                        </a:rPr>
                        <a:t>b</a:t>
                      </a:r>
                      <a:r>
                        <a:rPr sz="1600" b="1" dirty="0" err="1">
                          <a:solidFill>
                            <a:schemeClr val="tx1">
                              <a:lumMod val="85000"/>
                              <a:lumOff val="15000"/>
                            </a:schemeClr>
                          </a:solidFill>
                          <a:latin typeface="Times New Roman" panose="02020603050405020304" pitchFamily="18" charset="0"/>
                          <a:cs typeface="Times New Roman" panose="02020603050405020304" pitchFamily="18" charset="0"/>
                        </a:rPr>
                        <a:t>&amp;</a:t>
                      </a:r>
                      <a:r>
                        <a:rPr lang="en-US" sz="1600" b="1" dirty="0" err="1">
                          <a:solidFill>
                            <a:schemeClr val="tx1">
                              <a:lumMod val="85000"/>
                              <a:lumOff val="15000"/>
                            </a:schemeClr>
                          </a:solidFill>
                          <a:latin typeface="Times New Roman" panose="02020603050405020304" pitchFamily="18" charset="0"/>
                          <a:cs typeface="Times New Roman" panose="02020603050405020304" pitchFamily="18" charset="0"/>
                        </a:rPr>
                        <a:t>c</a:t>
                      </a:r>
                      <a:r>
                        <a:rPr sz="1600" b="1" dirty="0">
                          <a:solidFill>
                            <a:schemeClr val="tx1">
                              <a:lumMod val="85000"/>
                              <a:lumOff val="15000"/>
                            </a:schemeClr>
                          </a:solidFill>
                          <a:latin typeface="Times New Roman" panose="02020603050405020304" pitchFamily="18" charset="0"/>
                          <a:cs typeface="Times New Roman" panose="02020603050405020304" pitchFamily="18" charset="0"/>
                        </a:rPr>
                        <a:t>)</a:t>
                      </a:r>
                    </a:p>
                  </a:txBody>
                  <a:tcPr marL="45720" marR="45720" horzOverflow="overflow">
                    <a:solidFill>
                      <a:schemeClr val="accent2">
                        <a:lumMod val="60000"/>
                        <a:lumOff val="40000"/>
                      </a:schemeClr>
                    </a:solidFill>
                  </a:tcPr>
                </a:tc>
                <a:extLst>
                  <a:ext uri="{0D108BD9-81ED-4DB2-BD59-A6C34878D82A}">
                    <a16:rowId xmlns:a16="http://schemas.microsoft.com/office/drawing/2014/main" val="10000"/>
                  </a:ext>
                </a:extLst>
              </a:tr>
              <a:tr h="60091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sz="1800"/>
                      </a:pPr>
                      <a:r>
                        <a:rPr lang="en-US" sz="14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Apache Commons Codec</a:t>
                      </a:r>
                      <a:endParaRPr sz="1400" dirty="0">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sz="1400" dirty="0">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marL="57150" marR="57150" marT="57150" marB="57150" horzOverflow="overflow">
                    <a:solidFill>
                      <a:schemeClr val="accent2">
                        <a:lumMod val="60000"/>
                        <a:lumOff val="40000"/>
                      </a:schemeClr>
                    </a:solidFill>
                  </a:tcPr>
                </a:tc>
                <a:tc>
                  <a:txBody>
                    <a:bodyPr/>
                    <a:lstStyle/>
                    <a:p>
                      <a:pPr algn="l">
                        <a:defRPr sz="1800"/>
                      </a:pP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extLst>
                  <a:ext uri="{0D108BD9-81ED-4DB2-BD59-A6C34878D82A}">
                    <a16:rowId xmlns:a16="http://schemas.microsoft.com/office/drawing/2014/main" val="10001"/>
                  </a:ext>
                </a:extLst>
              </a:tr>
              <a:tr h="60091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sz="1800"/>
                      </a:pPr>
                      <a:r>
                        <a:rPr lang="en-US" sz="14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Apache Commons Collections</a:t>
                      </a:r>
                      <a:endParaRPr sz="1400" dirty="0">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sz="1400" dirty="0">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extLst>
                  <a:ext uri="{0D108BD9-81ED-4DB2-BD59-A6C34878D82A}">
                    <a16:rowId xmlns:a16="http://schemas.microsoft.com/office/drawing/2014/main" val="10002"/>
                  </a:ext>
                </a:extLst>
              </a:tr>
              <a:tr h="60091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sz="1800"/>
                      </a:pPr>
                      <a:r>
                        <a:rPr lang="en-US" sz="14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Apache Commons Configuration</a:t>
                      </a:r>
                      <a:endParaRPr sz="1400" dirty="0">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sz="1400" dirty="0">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extLst>
                  <a:ext uri="{0D108BD9-81ED-4DB2-BD59-A6C34878D82A}">
                    <a16:rowId xmlns:a16="http://schemas.microsoft.com/office/drawing/2014/main" val="10003"/>
                  </a:ext>
                </a:extLst>
              </a:tr>
              <a:tr h="600910">
                <a:tc>
                  <a:txBody>
                    <a:bodyPr/>
                    <a:lstStyle/>
                    <a:p>
                      <a:pPr algn="l">
                        <a:defRPr sz="1800"/>
                      </a:pPr>
                      <a:r>
                        <a:rPr lang="en-US" sz="14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Apache Maven Doxia</a:t>
                      </a: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sz="14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tc>
                  <a:txBody>
                    <a:bodyPr/>
                    <a:lstStyle/>
                    <a:p>
                      <a:pPr algn="l">
                        <a:defRPr sz="1800"/>
                      </a:pP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marL="45720" marR="45720" horzOverflow="overflow">
                    <a:solidFill>
                      <a:schemeClr val="accent2">
                        <a:lumMod val="60000"/>
                        <a:lumOff val="40000"/>
                      </a:schemeClr>
                    </a:solidFill>
                  </a:tcPr>
                </a:tc>
                <a:extLst>
                  <a:ext uri="{0D108BD9-81ED-4DB2-BD59-A6C34878D82A}">
                    <a16:rowId xmlns:a16="http://schemas.microsoft.com/office/drawing/2014/main" val="10004"/>
                  </a:ext>
                </a:extLst>
              </a:tr>
            </a:tbl>
          </a:graphicData>
        </a:graphic>
      </p:graphicFrame>
      <p:sp>
        <p:nvSpPr>
          <p:cNvPr id="3" name="Title 1">
            <a:extLst>
              <a:ext uri="{FF2B5EF4-FFF2-40B4-BE49-F238E27FC236}">
                <a16:creationId xmlns:a16="http://schemas.microsoft.com/office/drawing/2014/main" id="{47B684D4-10F8-4577-9068-714125514D08}"/>
              </a:ext>
            </a:extLst>
          </p:cNvPr>
          <p:cNvSpPr txBox="1">
            <a:spLocks/>
          </p:cNvSpPr>
          <p:nvPr/>
        </p:nvSpPr>
        <p:spPr>
          <a:xfrm>
            <a:off x="1695310" y="698716"/>
            <a:ext cx="8596670" cy="716926"/>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dirty="0"/>
              <a:t>Correlation between 1-2 &amp; 3</a:t>
            </a:r>
          </a:p>
        </p:txBody>
      </p:sp>
    </p:spTree>
    <p:extLst>
      <p:ext uri="{BB962C8B-B14F-4D97-AF65-F5344CB8AC3E}">
        <p14:creationId xmlns:p14="http://schemas.microsoft.com/office/powerpoint/2010/main" val="614655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62F67BC9-7EF6-408C-9B3A-7AFA2D3E60D7}"/>
              </a:ext>
            </a:extLst>
          </p:cNvPr>
          <p:cNvSpPr txBox="1">
            <a:spLocks/>
          </p:cNvSpPr>
          <p:nvPr/>
        </p:nvSpPr>
        <p:spPr>
          <a:xfrm>
            <a:off x="677333" y="609600"/>
            <a:ext cx="8596670" cy="132080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dirty="0">
                <a:solidFill>
                  <a:srgbClr val="000000"/>
                </a:solidFill>
                <a:latin typeface="+mn-lt"/>
                <a:ea typeface="+mn-ea"/>
                <a:cs typeface="Times New Roman" panose="02020603050405020304" pitchFamily="18" charset="0"/>
              </a:rPr>
              <a:t>Spearman Correlation </a:t>
            </a:r>
            <a:r>
              <a:rPr lang="en-US" sz="3200" dirty="0">
                <a:latin typeface="+mn-lt"/>
              </a:rPr>
              <a:t>Coefficient</a:t>
            </a:r>
            <a:r>
              <a:rPr lang="en-US" sz="3200" dirty="0">
                <a:latin typeface="+mn-lt"/>
                <a:cs typeface="Times New Roman" panose="02020603050405020304" pitchFamily="18" charset="0"/>
              </a:rPr>
              <a:t> </a:t>
            </a:r>
            <a:endParaRPr lang="en-CA" sz="3200" dirty="0">
              <a:latin typeface="+mn-lt"/>
            </a:endParaRPr>
          </a:p>
        </p:txBody>
      </p:sp>
      <p:graphicFrame>
        <p:nvGraphicFramePr>
          <p:cNvPr id="3" name="Table 2">
            <a:extLst>
              <a:ext uri="{FF2B5EF4-FFF2-40B4-BE49-F238E27FC236}">
                <a16:creationId xmlns:a16="http://schemas.microsoft.com/office/drawing/2014/main" id="{7DD45615-3121-4407-8399-1FFEBA996F03}"/>
              </a:ext>
            </a:extLst>
          </p:cNvPr>
          <p:cNvGraphicFramePr>
            <a:graphicFrameLocks noGrp="1"/>
          </p:cNvGraphicFramePr>
          <p:nvPr>
            <p:extLst>
              <p:ext uri="{D42A27DB-BD31-4B8C-83A1-F6EECF244321}">
                <p14:modId xmlns:p14="http://schemas.microsoft.com/office/powerpoint/2010/main" val="4218333766"/>
              </p:ext>
            </p:extLst>
          </p:nvPr>
        </p:nvGraphicFramePr>
        <p:xfrm>
          <a:off x="2479250" y="2027642"/>
          <a:ext cx="6221405" cy="2870985"/>
        </p:xfrm>
        <a:graphic>
          <a:graphicData uri="http://schemas.openxmlformats.org/drawingml/2006/table">
            <a:tbl>
              <a:tblPr>
                <a:tableStyleId>{5940675A-B579-460E-94D1-54222C63F5DA}</a:tableStyleId>
              </a:tblPr>
              <a:tblGrid>
                <a:gridCol w="3843666">
                  <a:extLst>
                    <a:ext uri="{9D8B030D-6E8A-4147-A177-3AD203B41FA5}">
                      <a16:colId xmlns:a16="http://schemas.microsoft.com/office/drawing/2014/main" val="1956609531"/>
                    </a:ext>
                  </a:extLst>
                </a:gridCol>
                <a:gridCol w="2377739">
                  <a:extLst>
                    <a:ext uri="{9D8B030D-6E8A-4147-A177-3AD203B41FA5}">
                      <a16:colId xmlns:a16="http://schemas.microsoft.com/office/drawing/2014/main" val="2372008508"/>
                    </a:ext>
                  </a:extLst>
                </a:gridCol>
              </a:tblGrid>
              <a:tr h="776795">
                <a:tc>
                  <a:txBody>
                    <a:bodyPr/>
                    <a:lstStyle/>
                    <a:p>
                      <a:pPr algn="ctr" fontAlgn="ctr"/>
                      <a:r>
                        <a:rPr lang="en-CA" sz="2000" b="0" i="0" u="none" strike="noStrike" dirty="0">
                          <a:solidFill>
                            <a:srgbClr val="000000"/>
                          </a:solidFill>
                          <a:effectLst/>
                          <a:latin typeface="Times New Roman" panose="02020603050405020304" pitchFamily="18" charset="0"/>
                          <a:cs typeface="Times New Roman" panose="02020603050405020304" pitchFamily="18" charset="0"/>
                        </a:rPr>
                        <a:t>Project</a:t>
                      </a:r>
                    </a:p>
                  </a:txBody>
                  <a:tcPr marL="9525" marR="9525" marT="9525" marB="0" anchor="ctr"/>
                </a:tc>
                <a:tc>
                  <a:txBody>
                    <a:bodyPr/>
                    <a:lstStyle/>
                    <a:p>
                      <a:pPr algn="ctr" fontAlgn="b"/>
                      <a:r>
                        <a:rPr lang="en-US" sz="2000" b="0" u="none" strike="noStrike" dirty="0">
                          <a:effectLst/>
                          <a:latin typeface="Times New Roman" panose="02020603050405020304" pitchFamily="18" charset="0"/>
                          <a:cs typeface="Times New Roman" panose="02020603050405020304" pitchFamily="18" charset="0"/>
                        </a:rPr>
                        <a:t>Spearman Correlation Coefficient between Mutation Score and Statement Coverage</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4050593817"/>
                  </a:ext>
                </a:extLst>
              </a:tr>
              <a:tr h="410565">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sz="1800"/>
                      </a:pPr>
                      <a: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Apache Commons Codec</a:t>
                      </a:r>
                      <a:endParaRPr dirty="0">
                        <a:latin typeface="Times New Roman" panose="02020603050405020304" pitchFamily="18" charset="0"/>
                        <a:cs typeface="Times New Roman" panose="02020603050405020304" pitchFamily="18" charset="0"/>
                      </a:endParaRPr>
                    </a:p>
                  </a:txBody>
                  <a:tcPr marL="45720" marR="45720" horzOverflow="overflow"/>
                </a:tc>
                <a:tc>
                  <a:txBody>
                    <a:bodyPr/>
                    <a:lstStyle/>
                    <a:p>
                      <a:pPr algn="ctr" fontAlgn="b"/>
                      <a:r>
                        <a:rPr lang="en-CA" sz="2000" b="0" u="none" strike="noStrike" dirty="0">
                          <a:effectLst/>
                          <a:latin typeface="Times New Roman" panose="02020603050405020304" pitchFamily="18" charset="0"/>
                          <a:cs typeface="Times New Roman" panose="02020603050405020304" pitchFamily="18" charset="0"/>
                        </a:rPr>
                        <a:t>0.962</a:t>
                      </a:r>
                      <a:endParaRPr lang="en-CA"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710950701"/>
                  </a:ext>
                </a:extLst>
              </a:tr>
              <a:tr h="410565">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sz="1800"/>
                      </a:pPr>
                      <a: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Apache Commons Collections</a:t>
                      </a:r>
                      <a:endParaRPr dirty="0">
                        <a:latin typeface="Times New Roman" panose="02020603050405020304" pitchFamily="18" charset="0"/>
                        <a:cs typeface="Times New Roman" panose="02020603050405020304" pitchFamily="18" charset="0"/>
                      </a:endParaRPr>
                    </a:p>
                  </a:txBody>
                  <a:tcPr marL="45720" marR="45720" horzOverflow="overflow"/>
                </a:tc>
                <a:tc>
                  <a:txBody>
                    <a:bodyPr/>
                    <a:lstStyle/>
                    <a:p>
                      <a:pPr algn="ctr" fontAlgn="b"/>
                      <a:r>
                        <a:rPr lang="en-CA" sz="2000" b="0" u="none" strike="noStrike" dirty="0">
                          <a:effectLst/>
                          <a:latin typeface="Times New Roman" panose="02020603050405020304" pitchFamily="18" charset="0"/>
                          <a:cs typeface="Times New Roman" panose="02020603050405020304" pitchFamily="18" charset="0"/>
                        </a:rPr>
                        <a:t>0.487</a:t>
                      </a:r>
                      <a:endParaRPr lang="en-CA"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670218111"/>
                  </a:ext>
                </a:extLst>
              </a:tr>
              <a:tr h="410565">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sz="1800"/>
                      </a:pPr>
                      <a: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Apache Commons Configuration</a:t>
                      </a:r>
                      <a:endParaRPr dirty="0">
                        <a:latin typeface="Times New Roman" panose="02020603050405020304" pitchFamily="18" charset="0"/>
                        <a:cs typeface="Times New Roman" panose="02020603050405020304" pitchFamily="18" charset="0"/>
                      </a:endParaRPr>
                    </a:p>
                  </a:txBody>
                  <a:tcPr marL="45720" marR="45720" horzOverflow="overflow"/>
                </a:tc>
                <a:tc>
                  <a:txBody>
                    <a:bodyPr/>
                    <a:lstStyle/>
                    <a:p>
                      <a:pPr algn="ctr" fontAlgn="b"/>
                      <a:r>
                        <a:rPr lang="en-CA" sz="2000" b="0" i="0" u="none" strike="noStrike" dirty="0">
                          <a:solidFill>
                            <a:srgbClr val="000000"/>
                          </a:solidFill>
                          <a:effectLst/>
                          <a:latin typeface="Times New Roman" panose="02020603050405020304" pitchFamily="18" charset="0"/>
                          <a:cs typeface="Times New Roman" panose="02020603050405020304" pitchFamily="18" charset="0"/>
                        </a:rPr>
                        <a:t>-0.220</a:t>
                      </a:r>
                    </a:p>
                  </a:txBody>
                  <a:tcPr marL="9525" marR="9525" marT="9525" marB="0" anchor="b"/>
                </a:tc>
                <a:extLst>
                  <a:ext uri="{0D108BD9-81ED-4DB2-BD59-A6C34878D82A}">
                    <a16:rowId xmlns:a16="http://schemas.microsoft.com/office/drawing/2014/main" val="187172463"/>
                  </a:ext>
                </a:extLst>
              </a:tr>
              <a:tr h="410565">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sz="1800"/>
                      </a:pPr>
                      <a: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Apache Maven Doxia</a:t>
                      </a:r>
                      <a:endParaRPr lang="en-CA" sz="18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marL="45720" marR="45720" horzOverflow="overflow"/>
                </a:tc>
                <a:tc>
                  <a:txBody>
                    <a:bodyPr/>
                    <a:lstStyle/>
                    <a:p>
                      <a:pPr algn="ctr" fontAlgn="b"/>
                      <a:r>
                        <a:rPr lang="en-CA" sz="2000" b="0" i="0" u="none" strike="noStrike" dirty="0">
                          <a:solidFill>
                            <a:srgbClr val="000000"/>
                          </a:solidFill>
                          <a:effectLst/>
                          <a:latin typeface="Times New Roman" panose="02020603050405020304" pitchFamily="18" charset="0"/>
                          <a:cs typeface="Times New Roman" panose="02020603050405020304" pitchFamily="18" charset="0"/>
                        </a:rPr>
                        <a:t>-0.104</a:t>
                      </a:r>
                    </a:p>
                  </a:txBody>
                  <a:tcPr marL="9525" marR="9525" marT="9525" marB="0" anchor="b"/>
                </a:tc>
                <a:extLst>
                  <a:ext uri="{0D108BD9-81ED-4DB2-BD59-A6C34878D82A}">
                    <a16:rowId xmlns:a16="http://schemas.microsoft.com/office/drawing/2014/main" val="2190132751"/>
                  </a:ext>
                </a:extLst>
              </a:tr>
            </a:tbl>
          </a:graphicData>
        </a:graphic>
      </p:graphicFrame>
    </p:spTree>
    <p:extLst>
      <p:ext uri="{BB962C8B-B14F-4D97-AF65-F5344CB8AC3E}">
        <p14:creationId xmlns:p14="http://schemas.microsoft.com/office/powerpoint/2010/main" val="4083960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914FCE7-68D5-43E2-83EC-ED053D695CDA}"/>
              </a:ext>
            </a:extLst>
          </p:cNvPr>
          <p:cNvSpPr txBox="1">
            <a:spLocks/>
          </p:cNvSpPr>
          <p:nvPr/>
        </p:nvSpPr>
        <p:spPr>
          <a:xfrm>
            <a:off x="1721881" y="2272145"/>
            <a:ext cx="7456755" cy="3860772"/>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dirty="0"/>
          </a:p>
          <a:p>
            <a:r>
              <a:rPr lang="en-US" dirty="0">
                <a:latin typeface="Times New Roman" panose="02020603050405020304" pitchFamily="18" charset="0"/>
                <a:cs typeface="Times New Roman" panose="02020603050405020304" pitchFamily="18" charset="0"/>
              </a:rPr>
              <a:t>After going through all 4 projects it seems increasing cyclomatic complexity, comes with lower code coverage.</a:t>
            </a:r>
          </a:p>
        </p:txBody>
      </p:sp>
      <p:sp>
        <p:nvSpPr>
          <p:cNvPr id="4" name="TextBox 3">
            <a:extLst>
              <a:ext uri="{FF2B5EF4-FFF2-40B4-BE49-F238E27FC236}">
                <a16:creationId xmlns:a16="http://schemas.microsoft.com/office/drawing/2014/main" id="{2ABBDDA3-5F33-461F-A172-2041E54A192C}"/>
              </a:ext>
            </a:extLst>
          </p:cNvPr>
          <p:cNvSpPr txBox="1"/>
          <p:nvPr/>
        </p:nvSpPr>
        <p:spPr>
          <a:xfrm>
            <a:off x="1721881" y="1091592"/>
            <a:ext cx="7959437" cy="1015663"/>
          </a:xfrm>
          <a:prstGeom prst="rect">
            <a:avLst/>
          </a:prstGeom>
          <a:noFill/>
        </p:spPr>
        <p:txBody>
          <a:bodyPr wrap="square" rtlCol="0">
            <a:spAutoFit/>
          </a:bodyPr>
          <a:lstStyle/>
          <a:p>
            <a:r>
              <a:rPr lang="en-US" sz="2200" b="1" dirty="0">
                <a:solidFill>
                  <a:schemeClr val="accent3"/>
                </a:solidFill>
                <a:latin typeface="Times New Roman" panose="02020603050405020304" pitchFamily="18" charset="0"/>
                <a:cs typeface="Times New Roman" panose="02020603050405020304" pitchFamily="18" charset="0"/>
              </a:rPr>
              <a:t>Metric 1, 2 and 4: </a:t>
            </a:r>
          </a:p>
          <a:p>
            <a:r>
              <a:rPr lang="en-US" sz="2000" b="1" dirty="0">
                <a:solidFill>
                  <a:schemeClr val="accent3"/>
                </a:solidFill>
                <a:latin typeface="Times New Roman" panose="02020603050405020304" pitchFamily="18" charset="0"/>
                <a:cs typeface="Times New Roman" panose="02020603050405020304" pitchFamily="18" charset="0"/>
              </a:rPr>
              <a:t>Code (Statement and Branch) coverage and McCabe complexity</a:t>
            </a:r>
          </a:p>
          <a:p>
            <a:endParaRPr lang="en-US" dirty="0"/>
          </a:p>
        </p:txBody>
      </p:sp>
    </p:spTree>
    <p:extLst>
      <p:ext uri="{BB962C8B-B14F-4D97-AF65-F5344CB8AC3E}">
        <p14:creationId xmlns:p14="http://schemas.microsoft.com/office/powerpoint/2010/main" val="11421181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1621</TotalTime>
  <Words>733</Words>
  <Application>Microsoft Office PowerPoint</Application>
  <PresentationFormat>Widescreen</PresentationFormat>
  <Paragraphs>168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 3</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Ahmad Memari</dc:creator>
  <cp:lastModifiedBy>Ahmad Memari</cp:lastModifiedBy>
  <cp:revision>35</cp:revision>
  <dcterms:created xsi:type="dcterms:W3CDTF">2020-04-01T00:39:10Z</dcterms:created>
  <dcterms:modified xsi:type="dcterms:W3CDTF">2020-04-02T23:02:19Z</dcterms:modified>
</cp:coreProperties>
</file>