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68" r:id="rId5"/>
    <p:sldId id="267" r:id="rId6"/>
    <p:sldId id="269" r:id="rId7"/>
    <p:sldId id="270"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42A54C80-263E-416B-A8E0-580EDEADCBDC}" type="datetimeFigureOut">
              <a:rPr lang="en-US" dirty="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E01CCF-0C7B-40FE-EA52-5C5801E7E8B8}"/>
              </a:ext>
            </a:extLst>
          </p:cNvPr>
          <p:cNvSpPr>
            <a:spLocks noGrp="1"/>
          </p:cNvSpPr>
          <p:nvPr>
            <p:ph type="ctrTitle"/>
          </p:nvPr>
        </p:nvSpPr>
        <p:spPr>
          <a:xfrm>
            <a:off x="1807774" y="2183605"/>
            <a:ext cx="7766936" cy="1646302"/>
          </a:xfrm>
        </p:spPr>
        <p:txBody>
          <a:bodyPr/>
          <a:lstStyle/>
          <a:p>
            <a:pPr algn="ctr"/>
            <a:r>
              <a:rPr lang="he-IL" dirty="0"/>
              <a:t>מצגת עבודה מסכמת</a:t>
            </a:r>
            <a:br>
              <a:rPr lang="he-IL" dirty="0"/>
            </a:br>
            <a:r>
              <a:rPr lang="he-IL" dirty="0"/>
              <a:t>תיאוריה סטטיסטית</a:t>
            </a:r>
          </a:p>
        </p:txBody>
      </p:sp>
      <p:sp>
        <p:nvSpPr>
          <p:cNvPr id="3" name="כותרת משנה 2">
            <a:extLst>
              <a:ext uri="{FF2B5EF4-FFF2-40B4-BE49-F238E27FC236}">
                <a16:creationId xmlns:a16="http://schemas.microsoft.com/office/drawing/2014/main" id="{A806BD68-9FD8-B141-14B7-31F45F80DA6B}"/>
              </a:ext>
            </a:extLst>
          </p:cNvPr>
          <p:cNvSpPr>
            <a:spLocks noGrp="1"/>
          </p:cNvSpPr>
          <p:nvPr>
            <p:ph type="subTitle" idx="1"/>
          </p:nvPr>
        </p:nvSpPr>
        <p:spPr>
          <a:xfrm>
            <a:off x="1396651" y="4621566"/>
            <a:ext cx="2728481" cy="1096899"/>
          </a:xfrm>
        </p:spPr>
        <p:txBody>
          <a:bodyPr/>
          <a:lstStyle/>
          <a:p>
            <a:r>
              <a:rPr lang="he-IL" dirty="0"/>
              <a:t>שילה אביטל ושראיל ליברמן </a:t>
            </a:r>
          </a:p>
        </p:txBody>
      </p:sp>
    </p:spTree>
    <p:extLst>
      <p:ext uri="{BB962C8B-B14F-4D97-AF65-F5344CB8AC3E}">
        <p14:creationId xmlns:p14="http://schemas.microsoft.com/office/powerpoint/2010/main" val="2496003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DC4E1-955E-D8AB-3EBA-39C74CB75856}"/>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C7CAC4F-90C4-7E29-D93A-8A49B2251C95}"/>
              </a:ext>
            </a:extLst>
          </p:cNvPr>
          <p:cNvSpPr>
            <a:spLocks noGrp="1"/>
          </p:cNvSpPr>
          <p:nvPr>
            <p:ph type="ctrTitle"/>
          </p:nvPr>
        </p:nvSpPr>
        <p:spPr>
          <a:xfrm>
            <a:off x="1764815" y="2938446"/>
            <a:ext cx="7766936" cy="1646302"/>
          </a:xfrm>
        </p:spPr>
        <p:txBody>
          <a:bodyPr/>
          <a:lstStyle/>
          <a:p>
            <a:pPr algn="ctr" fontAlgn="base"/>
            <a:r>
              <a:rPr lang="en-US" b="1" dirty="0"/>
              <a:t>Student Alcohol Consumption</a:t>
            </a:r>
            <a:br>
              <a:rPr lang="he-IL" b="1" dirty="0"/>
            </a:br>
            <a:r>
              <a:rPr lang="en-US" b="1" dirty="0"/>
              <a:t>(cheers!)</a:t>
            </a:r>
          </a:p>
        </p:txBody>
      </p:sp>
    </p:spTree>
    <p:extLst>
      <p:ext uri="{BB962C8B-B14F-4D97-AF65-F5344CB8AC3E}">
        <p14:creationId xmlns:p14="http://schemas.microsoft.com/office/powerpoint/2010/main" val="2889083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868DFD-F4D8-960E-5CE9-446934C9D10C}"/>
              </a:ext>
            </a:extLst>
          </p:cNvPr>
          <p:cNvSpPr>
            <a:spLocks noGrp="1"/>
          </p:cNvSpPr>
          <p:nvPr>
            <p:ph type="title"/>
          </p:nvPr>
        </p:nvSpPr>
        <p:spPr/>
        <p:txBody>
          <a:bodyPr/>
          <a:lstStyle/>
          <a:p>
            <a:r>
              <a:rPr lang="en-US" dirty="0"/>
              <a:t>The DATA</a:t>
            </a:r>
            <a:endParaRPr lang="he-IL" dirty="0"/>
          </a:p>
        </p:txBody>
      </p:sp>
      <p:sp>
        <p:nvSpPr>
          <p:cNvPr id="3" name="מציין מיקום תוכן 2">
            <a:extLst>
              <a:ext uri="{FF2B5EF4-FFF2-40B4-BE49-F238E27FC236}">
                <a16:creationId xmlns:a16="http://schemas.microsoft.com/office/drawing/2014/main" id="{FA93DB96-40CE-A18A-9A42-DA27F336119D}"/>
              </a:ext>
            </a:extLst>
          </p:cNvPr>
          <p:cNvSpPr>
            <a:spLocks noGrp="1"/>
          </p:cNvSpPr>
          <p:nvPr>
            <p:ph idx="1"/>
          </p:nvPr>
        </p:nvSpPr>
        <p:spPr/>
        <p:txBody>
          <a:bodyPr/>
          <a:lstStyle/>
          <a:p>
            <a:pPr algn="l" rtl="0"/>
            <a:r>
              <a:rPr lang="en-US" dirty="0"/>
              <a:t>The dataset we chose quantifies alcohol consumption levels among two groups of students (math and Portuguese) during weekdays and weekends.</a:t>
            </a:r>
          </a:p>
          <a:p>
            <a:pPr algn="l" rtl="0"/>
            <a:r>
              <a:rPr lang="en-US" dirty="0"/>
              <a:t>The dataset classifies the students according to their age, parents’ details, romantic relationship, and more.</a:t>
            </a:r>
          </a:p>
          <a:p>
            <a:pPr algn="l" rtl="0"/>
            <a:endParaRPr lang="he-IL" dirty="0"/>
          </a:p>
        </p:txBody>
      </p:sp>
      <p:pic>
        <p:nvPicPr>
          <p:cNvPr id="1026" name="Picture 2">
            <a:extLst>
              <a:ext uri="{FF2B5EF4-FFF2-40B4-BE49-F238E27FC236}">
                <a16:creationId xmlns:a16="http://schemas.microsoft.com/office/drawing/2014/main" id="{68D43563-CE64-DDD2-C6E1-7E406DB07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083" y="3960528"/>
            <a:ext cx="8269412" cy="174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30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9F602-69B9-D8AF-58E4-83D995BB18FD}"/>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4F8E9F0-510F-0AF7-803D-9F0CFD854894}"/>
              </a:ext>
            </a:extLst>
          </p:cNvPr>
          <p:cNvSpPr>
            <a:spLocks noGrp="1"/>
          </p:cNvSpPr>
          <p:nvPr>
            <p:ph type="title"/>
          </p:nvPr>
        </p:nvSpPr>
        <p:spPr/>
        <p:txBody>
          <a:bodyPr/>
          <a:lstStyle/>
          <a:p>
            <a:r>
              <a:rPr lang="en-US" dirty="0"/>
              <a:t>The Question </a:t>
            </a:r>
            <a:endParaRPr lang="he-IL" dirty="0"/>
          </a:p>
        </p:txBody>
      </p:sp>
      <p:sp>
        <p:nvSpPr>
          <p:cNvPr id="3" name="מציין מיקום תוכן 2">
            <a:extLst>
              <a:ext uri="{FF2B5EF4-FFF2-40B4-BE49-F238E27FC236}">
                <a16:creationId xmlns:a16="http://schemas.microsoft.com/office/drawing/2014/main" id="{B94D5EBA-6580-F252-A1B7-7686E5B26A2E}"/>
              </a:ext>
            </a:extLst>
          </p:cNvPr>
          <p:cNvSpPr>
            <a:spLocks noGrp="1"/>
          </p:cNvSpPr>
          <p:nvPr>
            <p:ph idx="1"/>
          </p:nvPr>
        </p:nvSpPr>
        <p:spPr/>
        <p:txBody>
          <a:bodyPr/>
          <a:lstStyle/>
          <a:p>
            <a:pPr algn="l" rtl="0"/>
            <a:r>
              <a:rPr lang="en-US" dirty="0"/>
              <a:t>We wanted to check whether there was any sub-group of the students which is more inclined to drink more during the weekends.</a:t>
            </a:r>
          </a:p>
          <a:p>
            <a:pPr algn="l" rtl="0"/>
            <a:r>
              <a:rPr lang="en-US" dirty="0"/>
              <a:t>The sub-groups we chose are single (S) compared to dating students (D) and students that their parents live apart from each other (PLA) compared to students that their parents live together (PLT).</a:t>
            </a:r>
          </a:p>
          <a:p>
            <a:pPr algn="l" rtl="0"/>
            <a:r>
              <a:rPr lang="en-US" dirty="0"/>
              <a:t>We anticipated that the S and PLA groups will be more inclined to drink more during the weekends.</a:t>
            </a:r>
          </a:p>
          <a:p>
            <a:pPr algn="l" rtl="0"/>
            <a:endParaRPr lang="he-IL" dirty="0"/>
          </a:p>
        </p:txBody>
      </p:sp>
      <p:pic>
        <p:nvPicPr>
          <p:cNvPr id="2050" name="Picture 2" descr="‪1,214,300+ Cocktail Stock Photos, Pictures &amp; Royalty-Free Images - iStock |  Cocktail party, Cocktail shaker, Cocktail glass‬‏">
            <a:extLst>
              <a:ext uri="{FF2B5EF4-FFF2-40B4-BE49-F238E27FC236}">
                <a16:creationId xmlns:a16="http://schemas.microsoft.com/office/drawing/2014/main" id="{7B71E194-D32D-7A80-A4A5-5CF7F0C82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868" y="4760614"/>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94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3FBC8-F61A-83AE-7AD3-746C521CC0FF}"/>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12075835-DE30-893F-4719-8B3BA1E0358A}"/>
              </a:ext>
            </a:extLst>
          </p:cNvPr>
          <p:cNvSpPr>
            <a:spLocks noGrp="1"/>
          </p:cNvSpPr>
          <p:nvPr>
            <p:ph type="title"/>
          </p:nvPr>
        </p:nvSpPr>
        <p:spPr/>
        <p:txBody>
          <a:bodyPr/>
          <a:lstStyle/>
          <a:p>
            <a:r>
              <a:rPr lang="en-US" dirty="0"/>
              <a:t>The Method </a:t>
            </a:r>
            <a:endParaRPr lang="he-IL" dirty="0"/>
          </a:p>
        </p:txBody>
      </p:sp>
      <p:sp>
        <p:nvSpPr>
          <p:cNvPr id="3" name="מציין מיקום תוכן 2">
            <a:extLst>
              <a:ext uri="{FF2B5EF4-FFF2-40B4-BE49-F238E27FC236}">
                <a16:creationId xmlns:a16="http://schemas.microsoft.com/office/drawing/2014/main" id="{AD13CB24-660B-2B9B-07CE-C06DEF1B08B5}"/>
              </a:ext>
            </a:extLst>
          </p:cNvPr>
          <p:cNvSpPr>
            <a:spLocks noGrp="1"/>
          </p:cNvSpPr>
          <p:nvPr>
            <p:ph idx="1"/>
          </p:nvPr>
        </p:nvSpPr>
        <p:spPr/>
        <p:txBody>
          <a:bodyPr/>
          <a:lstStyle/>
          <a:p>
            <a:pPr algn="l" rtl="0"/>
            <a:r>
              <a:rPr lang="en-US" dirty="0"/>
              <a:t>We used the U-test non-parametric exam to see whether the distribution of the different groups indicate a change in the alcohol consumption in the groups.</a:t>
            </a:r>
          </a:p>
          <a:p>
            <a:pPr algn="l" rtl="0"/>
            <a:r>
              <a:rPr lang="en-US" dirty="0"/>
              <a:t>We displayed the data as a histogram of the alcohol consumption levels (from 1 to 5) across each group.</a:t>
            </a:r>
          </a:p>
          <a:p>
            <a:pPr algn="l" rtl="0"/>
            <a:r>
              <a:rPr lang="en-US" dirty="0"/>
              <a:t>We used a separate test for each of the questions.</a:t>
            </a:r>
          </a:p>
          <a:p>
            <a:pPr algn="l" rtl="0"/>
            <a:endParaRPr lang="he-IL" dirty="0"/>
          </a:p>
        </p:txBody>
      </p:sp>
      <p:pic>
        <p:nvPicPr>
          <p:cNvPr id="3074" name="Picture 2" descr="‪Scientist, thinking and black man with t... | Stock Video | Pond5‬‏">
            <a:extLst>
              <a:ext uri="{FF2B5EF4-FFF2-40B4-BE49-F238E27FC236}">
                <a16:creationId xmlns:a16="http://schemas.microsoft.com/office/drawing/2014/main" id="{9B1E68F8-809F-9EA3-8711-633FFD16F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3047" y="4338672"/>
            <a:ext cx="3942742" cy="207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01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26568-2887-1491-6BF5-70774A4AE1D6}"/>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A7E0A1EF-52EC-E4D1-83B8-499BBB45DC54}"/>
              </a:ext>
            </a:extLst>
          </p:cNvPr>
          <p:cNvSpPr>
            <a:spLocks noGrp="1"/>
          </p:cNvSpPr>
          <p:nvPr>
            <p:ph type="title"/>
          </p:nvPr>
        </p:nvSpPr>
        <p:spPr/>
        <p:txBody>
          <a:bodyPr/>
          <a:lstStyle/>
          <a:p>
            <a:r>
              <a:rPr lang="en-US" dirty="0"/>
              <a:t>The Results – Part 1</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BA0FE65F-C6BB-6FB0-B725-777A19057D15}"/>
                  </a:ext>
                </a:extLst>
              </p:cNvPr>
              <p:cNvSpPr>
                <a:spLocks noGrp="1"/>
              </p:cNvSpPr>
              <p:nvPr>
                <p:ph idx="1"/>
              </p:nvPr>
            </p:nvSpPr>
            <p:spPr/>
            <p:txBody>
              <a:bodyPr/>
              <a:lstStyle/>
              <a:p>
                <a:pPr algn="l" rtl="0"/>
                <a:r>
                  <a:rPr lang="en-US" dirty="0"/>
                  <a:t>We first compared group S to group D. The results were inconclusive for </a:t>
                </a:r>
                <a:br>
                  <a:rPr lang="en-US" dirty="0"/>
                </a:b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a14:m>
                <a:r>
                  <a:rPr lang="en-US" dirty="0"/>
                  <a:t> (the p-value is 0.73).</a:t>
                </a:r>
              </a:p>
              <a:p>
                <a:pPr algn="l" rtl="0"/>
                <a:r>
                  <a:rPr lang="en-US" dirty="0"/>
                  <a:t>So even though the average drinking score for the single students was higher, the distributions were too similar to make a definite statement.</a:t>
                </a:r>
              </a:p>
              <a:p>
                <a:pPr algn="l" rtl="0"/>
                <a:endParaRPr lang="he-IL" dirty="0"/>
              </a:p>
            </p:txBody>
          </p:sp>
        </mc:Choice>
        <mc:Fallback>
          <p:sp>
            <p:nvSpPr>
              <p:cNvPr id="3" name="מציין מיקום תוכן 2">
                <a:extLst>
                  <a:ext uri="{FF2B5EF4-FFF2-40B4-BE49-F238E27FC236}">
                    <a16:creationId xmlns:a16="http://schemas.microsoft.com/office/drawing/2014/main" id="{BA0FE65F-C6BB-6FB0-B725-777A19057D15}"/>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he-IL">
                    <a:noFill/>
                  </a:rPr>
                  <a:t> </a:t>
                </a:r>
              </a:p>
            </p:txBody>
          </p:sp>
        </mc:Fallback>
      </mc:AlternateContent>
      <p:pic>
        <p:nvPicPr>
          <p:cNvPr id="5" name="תמונה 4" descr="תמונה שמכילה טקסט, תרשים, עלילה, צילום מסך&#10;&#10;תוכן בינה מלאכותית גנרטיבית עשוי להיות שגוי.">
            <a:extLst>
              <a:ext uri="{FF2B5EF4-FFF2-40B4-BE49-F238E27FC236}">
                <a16:creationId xmlns:a16="http://schemas.microsoft.com/office/drawing/2014/main" id="{FD8FCAF8-7819-E18F-E908-FAF996A8FA67}"/>
              </a:ext>
            </a:extLst>
          </p:cNvPr>
          <p:cNvPicPr>
            <a:picLocks noChangeAspect="1"/>
          </p:cNvPicPr>
          <p:nvPr/>
        </p:nvPicPr>
        <p:blipFill>
          <a:blip r:embed="rId3"/>
          <a:stretch>
            <a:fillRect/>
          </a:stretch>
        </p:blipFill>
        <p:spPr>
          <a:xfrm>
            <a:off x="2745855" y="3969309"/>
            <a:ext cx="5446270" cy="2688665"/>
          </a:xfrm>
          <a:prstGeom prst="rect">
            <a:avLst/>
          </a:prstGeom>
        </p:spPr>
      </p:pic>
    </p:spTree>
    <p:extLst>
      <p:ext uri="{BB962C8B-B14F-4D97-AF65-F5344CB8AC3E}">
        <p14:creationId xmlns:p14="http://schemas.microsoft.com/office/powerpoint/2010/main" val="526258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0325B-266B-69F4-AA74-F15FBB90B229}"/>
            </a:ext>
          </a:extLst>
        </p:cNvPr>
        <p:cNvGrpSpPr/>
        <p:nvPr/>
      </p:nvGrpSpPr>
      <p:grpSpPr>
        <a:xfrm>
          <a:off x="0" y="0"/>
          <a:ext cx="0" cy="0"/>
          <a:chOff x="0" y="0"/>
          <a:chExt cx="0" cy="0"/>
        </a:xfrm>
      </p:grpSpPr>
      <p:pic>
        <p:nvPicPr>
          <p:cNvPr id="6" name="תמונה 5" descr="תמונה שמכילה טקסט, תרשים, צילום מסך, עלילה&#10;&#10;תוכן בינה מלאכותית גנרטיבית עשוי להיות שגוי.">
            <a:extLst>
              <a:ext uri="{FF2B5EF4-FFF2-40B4-BE49-F238E27FC236}">
                <a16:creationId xmlns:a16="http://schemas.microsoft.com/office/drawing/2014/main" id="{CB9B0FE1-6C59-31B0-1D8C-222B28F8334A}"/>
              </a:ext>
            </a:extLst>
          </p:cNvPr>
          <p:cNvPicPr>
            <a:picLocks noChangeAspect="1"/>
          </p:cNvPicPr>
          <p:nvPr/>
        </p:nvPicPr>
        <p:blipFill>
          <a:blip r:embed="rId2"/>
          <a:stretch>
            <a:fillRect/>
          </a:stretch>
        </p:blipFill>
        <p:spPr>
          <a:xfrm>
            <a:off x="1622646" y="3860245"/>
            <a:ext cx="5882800" cy="2904167"/>
          </a:xfrm>
          <a:prstGeom prst="rect">
            <a:avLst/>
          </a:prstGeom>
        </p:spPr>
      </p:pic>
      <p:sp>
        <p:nvSpPr>
          <p:cNvPr id="2" name="כותרת 1">
            <a:extLst>
              <a:ext uri="{FF2B5EF4-FFF2-40B4-BE49-F238E27FC236}">
                <a16:creationId xmlns:a16="http://schemas.microsoft.com/office/drawing/2014/main" id="{FC3E0A35-3EC8-5D06-8D3E-299CFCDF23D6}"/>
              </a:ext>
            </a:extLst>
          </p:cNvPr>
          <p:cNvSpPr>
            <a:spLocks noGrp="1"/>
          </p:cNvSpPr>
          <p:nvPr>
            <p:ph type="title"/>
          </p:nvPr>
        </p:nvSpPr>
        <p:spPr/>
        <p:txBody>
          <a:bodyPr/>
          <a:lstStyle/>
          <a:p>
            <a:r>
              <a:rPr lang="en-US" dirty="0"/>
              <a:t>The Results – Part 2</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079714C8-8EE7-569F-AF68-576B9F5F200A}"/>
                  </a:ext>
                </a:extLst>
              </p:cNvPr>
              <p:cNvSpPr>
                <a:spLocks noGrp="1"/>
              </p:cNvSpPr>
              <p:nvPr>
                <p:ph idx="1"/>
              </p:nvPr>
            </p:nvSpPr>
            <p:spPr/>
            <p:txBody>
              <a:bodyPr/>
              <a:lstStyle/>
              <a:p>
                <a:pPr algn="l" rtl="0"/>
                <a:r>
                  <a:rPr lang="en-US" dirty="0"/>
                  <a:t>We then compared group PLA to group PLT. The results were surprising. They were exactly opposite to our assumption!</a:t>
                </a:r>
              </a:p>
              <a:p>
                <a:pPr algn="l" rtl="0"/>
                <a:r>
                  <a:rPr lang="en-US" dirty="0"/>
                  <a:t>The data clearly indicates that the students that their parents live apart tend to drink more than students that their parents live together. </a:t>
                </a:r>
              </a:p>
              <a:p>
                <a:pPr algn="l" rtl="0"/>
                <a:r>
                  <a:rPr lang="en-US" dirty="0"/>
                  <a:t>We again used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r>
                      <a:rPr lang="en-US" b="0" i="0" smtClean="0">
                        <a:latin typeface="Cambria Math" panose="02040503050406030204" pitchFamily="18" charset="0"/>
                      </a:rPr>
                      <m:t>.</m:t>
                    </m:r>
                  </m:oMath>
                </a14:m>
                <a:r>
                  <a:rPr lang="en-US" dirty="0"/>
                  <a:t> The p-value we received was 0.029.</a:t>
                </a:r>
              </a:p>
              <a:p>
                <a:pPr algn="l" rtl="0"/>
                <a:endParaRPr lang="he-IL" dirty="0"/>
              </a:p>
            </p:txBody>
          </p:sp>
        </mc:Choice>
        <mc:Fallback>
          <p:sp>
            <p:nvSpPr>
              <p:cNvPr id="3" name="מציין מיקום תוכן 2">
                <a:extLst>
                  <a:ext uri="{FF2B5EF4-FFF2-40B4-BE49-F238E27FC236}">
                    <a16:creationId xmlns:a16="http://schemas.microsoft.com/office/drawing/2014/main" id="{079714C8-8EE7-569F-AF68-576B9F5F200A}"/>
                  </a:ext>
                </a:extLst>
              </p:cNvPr>
              <p:cNvSpPr>
                <a:spLocks noGrp="1" noRot="1" noChangeAspect="1" noMove="1" noResize="1" noEditPoints="1" noAdjustHandles="1" noChangeArrowheads="1" noChangeShapeType="1" noTextEdit="1"/>
              </p:cNvSpPr>
              <p:nvPr>
                <p:ph idx="1"/>
              </p:nvPr>
            </p:nvSpPr>
            <p:spPr>
              <a:blipFill>
                <a:blip r:embed="rId3"/>
                <a:stretch>
                  <a:fillRect l="-142" t="-942" r="-567"/>
                </a:stretch>
              </a:blipFill>
            </p:spPr>
            <p:txBody>
              <a:bodyPr/>
              <a:lstStyle/>
              <a:p>
                <a:r>
                  <a:rPr lang="he-IL">
                    <a:noFill/>
                  </a:rPr>
                  <a:t> </a:t>
                </a:r>
              </a:p>
            </p:txBody>
          </p:sp>
        </mc:Fallback>
      </mc:AlternateContent>
    </p:spTree>
    <p:extLst>
      <p:ext uri="{BB962C8B-B14F-4D97-AF65-F5344CB8AC3E}">
        <p14:creationId xmlns:p14="http://schemas.microsoft.com/office/powerpoint/2010/main" val="4115619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9DAE5C5-1878-9AB2-3F35-F70258D49E4F}"/>
              </a:ext>
            </a:extLst>
          </p:cNvPr>
          <p:cNvSpPr txBox="1">
            <a:spLocks/>
          </p:cNvSpPr>
          <p:nvPr/>
        </p:nvSpPr>
        <p:spPr>
          <a:xfrm>
            <a:off x="1396600" y="1668105"/>
            <a:ext cx="7766936" cy="164630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fontAlgn="base"/>
            <a:r>
              <a:rPr lang="en-US" sz="10000" b="1" dirty="0"/>
              <a:t>Thank</a:t>
            </a:r>
          </a:p>
          <a:p>
            <a:pPr algn="ctr" fontAlgn="base"/>
            <a:r>
              <a:rPr lang="en-US" sz="10000" b="1" dirty="0"/>
              <a:t>You!</a:t>
            </a:r>
          </a:p>
        </p:txBody>
      </p:sp>
    </p:spTree>
    <p:extLst>
      <p:ext uri="{BB962C8B-B14F-4D97-AF65-F5344CB8AC3E}">
        <p14:creationId xmlns:p14="http://schemas.microsoft.com/office/powerpoint/2010/main" val="1164336456"/>
      </p:ext>
    </p:extLst>
  </p:cSld>
  <p:clrMapOvr>
    <a:masterClrMapping/>
  </p:clrMapOvr>
</p:sld>
</file>

<file path=ppt/theme/theme1.xml><?xml version="1.0" encoding="utf-8"?>
<a:theme xmlns:a="http://schemas.openxmlformats.org/drawingml/2006/main" name="פיאה">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1064</TotalTime>
  <Words>329</Words>
  <Application>Microsoft Office PowerPoint</Application>
  <PresentationFormat>מסך רחב</PresentationFormat>
  <Paragraphs>23</Paragraphs>
  <Slides>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8</vt:i4>
      </vt:variant>
    </vt:vector>
  </HeadingPairs>
  <TitlesOfParts>
    <vt:vector size="13" baseType="lpstr">
      <vt:lpstr>Arial</vt:lpstr>
      <vt:lpstr>Cambria Math</vt:lpstr>
      <vt:lpstr>Trebuchet MS</vt:lpstr>
      <vt:lpstr>Wingdings 3</vt:lpstr>
      <vt:lpstr>פיאה</vt:lpstr>
      <vt:lpstr>מצגת עבודה מסכמת תיאוריה סטטיסטית</vt:lpstr>
      <vt:lpstr>Student Alcohol Consumption (cheers!)</vt:lpstr>
      <vt:lpstr>The DATA</vt:lpstr>
      <vt:lpstr>The Question </vt:lpstr>
      <vt:lpstr>The Method </vt:lpstr>
      <vt:lpstr>The Results – Part 1</vt:lpstr>
      <vt:lpstr>The Results – Part 2</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Sarel Lieberman</dc:creator>
  <cp:lastModifiedBy>Sarel Lieberman</cp:lastModifiedBy>
  <cp:revision>5</cp:revision>
  <dcterms:created xsi:type="dcterms:W3CDTF">2025-06-03T06:11:04Z</dcterms:created>
  <dcterms:modified xsi:type="dcterms:W3CDTF">2025-06-16T21:06:09Z</dcterms:modified>
</cp:coreProperties>
</file>