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6" r:id="rId3"/>
    <p:sldId id="305" r:id="rId4"/>
    <p:sldId id="275" r:id="rId5"/>
    <p:sldId id="278" r:id="rId6"/>
    <p:sldId id="279" r:id="rId7"/>
    <p:sldId id="28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4E4D-FFAC-4236-8F05-3F6014156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8BE7B7-E6C7-4F41-8483-89978F2B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33E53-EF58-4FFE-8BDD-EEDD0A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37122-A37F-4CEF-B598-42C55C3C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8FB7C-5549-4E29-A112-1FFC08F7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0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220B-2D85-40CD-A589-2506109A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52175C-C93D-4F15-A5E9-56E0317A4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9F2-739E-4ECD-BCEB-47F77637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43135-CF02-4A63-B6B8-B3093736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1F88-0236-4021-8FD4-4722572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746D27-8D69-407E-B699-89D7D36B5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6CE34-4CEC-4D21-AC68-6EF6B89D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06CA7-1D40-4B27-9E28-3867C282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80835-0A9E-4375-B89D-B19544B2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F73B3-F79B-4B10-B68A-EB245FF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44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9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DB079-A790-42FC-86D4-B42773A8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F20BF-A039-4862-8BFC-FD94B3F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5F46D-60CE-41C6-A88F-82D161F2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5BBAC-DF7B-4B8A-8DA0-3C4B0F9A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F677C-6FD8-40F8-98C4-27B31724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69A2C-0470-41D8-8993-435FE15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BA4E5-904E-497D-92AB-A3DE282C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5C5DE-3382-4AAD-A290-33E42CDB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DAEAB-8B44-4056-AFD0-3EE9EFF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15749-3F2A-4708-BEE7-7B55770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8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D32A4-7FD7-41E0-A740-05DC0DC0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482D-9A6A-4F4A-9596-46D49C93C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02663-790F-4CCE-B4E6-33CB7916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4AE0F-AEE2-4D31-94AA-BC83A92A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055A4-12FE-4EDE-B586-76494436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875263-B57C-454D-BFB4-DED003F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77781-3ABA-4320-BBB6-ADFA333B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D92EF-56A7-4A48-AE3B-28234448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C08D95-AD6F-4E67-9D38-59CC7262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8C9882-9691-40BB-81E6-7AA5030B2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DEEF9F-DDB1-4BDC-A55D-64A07226B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0EE826-5241-4993-BE43-5B5883E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6CE62-5F1C-4B7C-9E74-6E446210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6B71A7-8E11-44FA-B023-E06661BA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2FD6B-F303-498D-8D5B-6FF096C3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27DFE-A121-43C4-97D9-AE14711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9E6657-D307-419F-B815-522A8A6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F516E-CC7D-4404-AF63-B7DD20C4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7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63524C-1ABF-401A-B283-EC8FFC3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A10EC6-4678-4993-B2B4-94BC74B0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C779C5-9936-42FF-8677-EF2C753E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6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04BA-E088-45EB-BD5F-6DA297C0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EEC1C-F5B2-4129-81C2-002BB1F8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52143-314D-436D-9749-AC29E802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A56418-F491-4690-8A97-C19C8CC0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97DE9-2B4C-4E8F-8547-E77CC143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0FBA8-6AC7-448D-95DE-47E7C414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97F8B-7F42-4977-A4BC-1EDD23A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2AAD26-66F2-4AE7-B12B-70AA0565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29FEA2-388E-4CE0-A6F2-B7235DE4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B75CDE-50DE-423C-9BFB-64F97FCC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8BE04F-3958-4E80-8E75-D9C52C0B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CAA0AA-BCF5-46DF-8480-A83AF0A4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88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83B083-22B3-4329-89FB-AD3E5D19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6404F1-D9C8-43BA-A8B8-D86D2902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702DB-ADF3-471B-ABD5-DF526055A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5748-AE9C-4C1D-BEFA-6C72AF4D148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2946D-DFCE-4BED-9099-15A71C06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83C35-062C-4B0D-B81C-C2C68A5C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FA0-456A-4B79-AC01-E4EF30B0F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2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bryqZzUXiQbJikKDBqSlr_7n63dt3tak/view?usp=shari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WWxMhmxzgzLfHfJZbblkJBFPOl2s85_E/view?usp=sharin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presentation/d/1lkivfleb9za9Me8B-r6zCtk5MPjL6Qor/edit?usp=drive_link&amp;ouid=109016839917485287045&amp;rtpof=true&amp;sd=tru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A659CB-E30C-4894-A21F-9189478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 13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75B2183-2A0D-4EDE-9580-7B98705DF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Experimentar con funciones de calculo de flujo óptico para el tracking de </a:t>
            </a:r>
            <a:r>
              <a:rPr lang="es-ES" sz="2400" b="1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una persona/objeto </a:t>
            </a:r>
            <a:r>
              <a:rPr lang="es-ES" sz="24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en un recinto </a:t>
            </a:r>
            <a:r>
              <a:rPr lang="es-ES" sz="2400" i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indoors</a:t>
            </a:r>
            <a:r>
              <a:rPr lang="es-ES" sz="24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con una cámara fija. </a:t>
            </a:r>
            <a:endParaRPr lang="es-E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5264F4-D5FA-47A1-BE7C-08583CE083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 algn="just">
              <a:buNone/>
            </a:pPr>
            <a:r>
              <a:rPr lang="es-ES" sz="1600" dirty="0"/>
              <a:t>Utilizar y comprar distintos algoritmos de detección de flujo de Matlab. Comparar también con otros algoritmos de detección de movimiento. Los algoritmos son:</a:t>
            </a:r>
          </a:p>
          <a:p>
            <a:pPr algn="just">
              <a:buFontTx/>
              <a:buChar char="-"/>
            </a:pPr>
            <a:r>
              <a:rPr lang="es-ES" sz="16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opticalFlowHS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 </a:t>
            </a:r>
            <a:r>
              <a:rPr lang="es-ES" sz="16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Horn-Schunk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Char char="-"/>
            </a:pPr>
            <a:r>
              <a:rPr lang="es-ES" sz="16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opticalFlowLK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 Lukas </a:t>
            </a:r>
            <a:r>
              <a:rPr lang="es-ES" sz="16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Kanade</a:t>
            </a:r>
            <a:endParaRPr lang="es-ES" sz="1600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s-ES" sz="16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opticalFlowLKDoG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 Lucas </a:t>
            </a:r>
            <a:r>
              <a:rPr lang="es-ES" sz="16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Kanade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con diferencia de Gaussianos</a:t>
            </a:r>
          </a:p>
          <a:p>
            <a:pPr algn="just">
              <a:buFontTx/>
              <a:buChar char="-"/>
            </a:pPr>
            <a:r>
              <a:rPr lang="es-ES" sz="16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opticalFlowFarneback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 </a:t>
            </a:r>
            <a:r>
              <a:rPr lang="es-ES" sz="16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Farneback</a:t>
            </a:r>
            <a:endParaRPr lang="es-ES" sz="1600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s-ES" sz="1600" b="1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estimateFlow</a:t>
            </a:r>
            <a:endParaRPr lang="es-ES" sz="1600" b="1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Este tipo de algoritmos detectan el </a:t>
            </a:r>
            <a:r>
              <a:rPr lang="es-ES" sz="1600" i="1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movimiento aparente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de los píxeles entre dos </a:t>
            </a:r>
            <a:r>
              <a:rPr lang="es-ES" sz="1600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frames</a:t>
            </a:r>
            <a:r>
              <a:rPr lang="es-ES" sz="16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sucesivos.</a:t>
            </a:r>
          </a:p>
          <a:p>
            <a:pPr marL="152396" indent="0" algn="just">
              <a:buNone/>
            </a:pPr>
            <a:endParaRPr lang="es-ES" sz="2400" i="1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endParaRPr lang="es-ES" i="1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420BF-988D-4776-9FB0-DACD2954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</a:t>
            </a:r>
            <a:r>
              <a:rPr lang="es-ES" i="1" dirty="0" err="1"/>
              <a:t>remove_background</a:t>
            </a:r>
            <a:endParaRPr lang="es-ES" i="1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AC6ADE90-2783-48F2-A000-061B0D86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9" y="1474667"/>
            <a:ext cx="10475741" cy="519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D1DEA-0E18-4830-9C95-350F7B8F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</a:t>
            </a:r>
            <a:r>
              <a:rPr lang="es-ES" i="1" dirty="0" err="1"/>
              <a:t>detect_optical_Flow</a:t>
            </a:r>
            <a:r>
              <a:rPr lang="es-ES" i="1" dirty="0"/>
              <a:t> </a:t>
            </a:r>
            <a:r>
              <a:rPr lang="es-ES" dirty="0"/>
              <a:t>inicial</a:t>
            </a:r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70457767-7263-4E0A-89A2-65399E41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29" y="1659747"/>
            <a:ext cx="10194388" cy="51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5471B-F429-4243-B94B-8862E8A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Algorimos</a:t>
            </a:r>
            <a:r>
              <a:rPr lang="es-ES" dirty="0"/>
              <a:t> de detección de flujo óptico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7047D-A3C6-4BEC-BF3F-5982226E5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/>
              <a:t>Lucas </a:t>
            </a:r>
            <a:r>
              <a:rPr lang="es-ES" b="1" dirty="0" err="1"/>
              <a:t>Kande</a:t>
            </a:r>
            <a:r>
              <a:rPr lang="es-ES" dirty="0"/>
              <a:t>: usa la ecuación de intensidad de flujo óptico para estimarlo en una ventana alrededor de cada píxel.</a:t>
            </a:r>
          </a:p>
          <a:p>
            <a:pPr algn="just"/>
            <a:r>
              <a:rPr lang="es-ES" b="1" dirty="0" err="1"/>
              <a:t>FarneBack</a:t>
            </a:r>
            <a:r>
              <a:rPr lang="es-ES" dirty="0"/>
              <a:t>: estimación global para todos los píxeles, usando la representación polinómica de la imagen (en vez de estimarlo por ventanas como en LK).</a:t>
            </a:r>
          </a:p>
          <a:p>
            <a:pPr algn="just"/>
            <a:r>
              <a:rPr lang="es-ES" b="1" dirty="0" err="1"/>
              <a:t>Horn-Schunk</a:t>
            </a:r>
            <a:r>
              <a:rPr lang="es-ES" dirty="0"/>
              <a:t>: estimación global para todos lo píxeles, calculando la intensidad de flujo entre dos </a:t>
            </a:r>
            <a:r>
              <a:rPr lang="es-ES" dirty="0" err="1"/>
              <a:t>frames</a:t>
            </a:r>
            <a:r>
              <a:rPr lang="es-ES" dirty="0"/>
              <a:t> sucesivos (muy costoso).</a:t>
            </a:r>
          </a:p>
          <a:p>
            <a:pPr algn="just"/>
            <a:r>
              <a:rPr lang="es-ES" b="1" dirty="0"/>
              <a:t>LK con diferencia de Gaussianos</a:t>
            </a:r>
            <a:r>
              <a:rPr lang="es-ES" dirty="0"/>
              <a:t>: Utiliza la </a:t>
            </a:r>
            <a:r>
              <a:rPr lang="es-ES" dirty="0" err="1"/>
              <a:t>DoG</a:t>
            </a:r>
            <a:r>
              <a:rPr lang="es-ES" dirty="0"/>
              <a:t> para mejorar la detección de movimiento en regiones con cambios bruscos de intensidad o textura.</a:t>
            </a:r>
          </a:p>
        </p:txBody>
      </p:sp>
    </p:spTree>
    <p:extLst>
      <p:ext uri="{BB962C8B-B14F-4D97-AF65-F5344CB8AC3E}">
        <p14:creationId xmlns:p14="http://schemas.microsoft.com/office/powerpoint/2010/main" val="19832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2BFDF-15DB-4FD9-BBE3-7FE6332D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690308-A83E-4D4B-A685-D0402DCCD97E}"/>
              </a:ext>
            </a:extLst>
          </p:cNvPr>
          <p:cNvSpPr txBox="1"/>
          <p:nvPr/>
        </p:nvSpPr>
        <p:spPr>
          <a:xfrm>
            <a:off x="506437" y="1725638"/>
            <a:ext cx="5486401" cy="501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333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'IMG_2544.MOV'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opticFlow1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opticalFlowLK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opticFlow2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opticalFlowLK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33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'NoiseThreshold'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,0.01);</a:t>
            </a:r>
          </a:p>
          <a:p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opticFlow3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opticalFlowHS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opticFlow4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opticalFlowFarneback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opticFlow5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opticalFlowLKDoG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VideoReader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333" dirty="0" err="1">
                <a:solidFill>
                  <a:srgbClr val="0E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333" dirty="0">
                <a:solidFill>
                  <a:srgbClr val="0E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hasFrame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= im2gray(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readFrame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(v));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(2,3,1)</a:t>
            </a:r>
          </a:p>
          <a:p>
            <a:pPr lvl="2"/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flow1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estimateFlow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(opticFlow1,frame);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foreground1 = flow1.Magnitude;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(2,3,2)</a:t>
            </a:r>
            <a:b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(foreground1),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33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'Lukas </a:t>
            </a:r>
            <a:r>
              <a:rPr lang="es-ES" sz="1333" dirty="0" err="1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Kanade</a:t>
            </a:r>
            <a:r>
              <a:rPr lang="es-ES" sz="1333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flow2 =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estimateFlow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(opticFlow2,frame);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foreground2 = flow2.Magnitude;</a:t>
            </a:r>
          </a:p>
          <a:p>
            <a:pPr lvl="2"/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(2,3,3)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4F9D45-6EFF-4BFF-9034-076A7B38C38D}"/>
              </a:ext>
            </a:extLst>
          </p:cNvPr>
          <p:cNvSpPr txBox="1"/>
          <p:nvPr/>
        </p:nvSpPr>
        <p:spPr>
          <a:xfrm>
            <a:off x="5992837" y="1717187"/>
            <a:ext cx="6096000" cy="432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0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(foreground2),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'Lukas </a:t>
            </a:r>
            <a:r>
              <a:rPr lang="es-ES" sz="1467" dirty="0" err="1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Kanade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0.01'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flow3 =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estimateFlow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(opticFlow3,frame);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foreground3 = flow3.Magnitude;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(2,3,4)</a:t>
            </a:r>
            <a:b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(foreground3), 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67" dirty="0" err="1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Horn-Schunck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flow4 =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estimateFlow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(opticFlow4,frame);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foreground4 = flow4.Magnitude;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(2,3,5)</a:t>
            </a:r>
          </a:p>
          <a:p>
            <a:endParaRPr lang="es-E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(foreground4),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67" dirty="0" err="1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Farneback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flow5 =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estimateFlow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(opticFlow5,frame);</a:t>
            </a:r>
          </a:p>
          <a:p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foreground5 = flow5.Magnitude;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(2,3,6)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(foreground5), </a:t>
            </a:r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'LK </a:t>
            </a:r>
            <a:r>
              <a:rPr lang="es-ES" sz="1467" dirty="0" err="1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s-ES" sz="1467" dirty="0">
                <a:solidFill>
                  <a:srgbClr val="A709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drawnow</a:t>
            </a:r>
            <a:endParaRPr lang="es-E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67" dirty="0" err="1">
                <a:solidFill>
                  <a:srgbClr val="0E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702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A5B41-D464-4D7B-A929-1B351682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diferentes algoritmos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8564E6-FE1C-43AB-AA5F-C95CC593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4930123" cy="4133200"/>
          </a:xfrm>
        </p:spPr>
        <p:txBody>
          <a:bodyPr/>
          <a:lstStyle/>
          <a:p>
            <a:pPr marL="152396" indent="0" algn="just">
              <a:buNone/>
            </a:pPr>
            <a:r>
              <a:rPr lang="es-ES" dirty="0"/>
              <a:t>De entre todos los algoritmos de detección de flujo, para estos casos concretos la mejor opción es Lukas </a:t>
            </a:r>
            <a:r>
              <a:rPr lang="es-ES" dirty="0" err="1"/>
              <a:t>Kanade</a:t>
            </a:r>
            <a:r>
              <a:rPr lang="es-ES" dirty="0"/>
              <a:t>, con un aumento ligero del umbral para evitar la aparición de ruido excesivo.</a:t>
            </a:r>
          </a:p>
          <a:p>
            <a:endParaRPr lang="es-ES" dirty="0"/>
          </a:p>
        </p:txBody>
      </p:sp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B01380DF-43E2-4A37-99DE-6B1ABA4E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06" y="2013040"/>
            <a:ext cx="6277839" cy="39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6CB75-E99E-48FA-A60F-14E06E3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03D43-69D6-475A-87C0-F647CBBE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958433"/>
            <a:ext cx="7209089" cy="4133200"/>
          </a:xfrm>
        </p:spPr>
        <p:txBody>
          <a:bodyPr>
            <a:normAutofit/>
          </a:bodyPr>
          <a:lstStyle/>
          <a:p>
            <a:pPr marL="152396" indent="0" algn="just">
              <a:buNone/>
            </a:pPr>
            <a:r>
              <a:rPr lang="es-ES" dirty="0"/>
              <a:t>De entre todos los algoritmos de detección de flujo, para estos casos concretos la mejor opción es Lukas </a:t>
            </a:r>
            <a:r>
              <a:rPr lang="es-ES" dirty="0" err="1"/>
              <a:t>Kanade</a:t>
            </a:r>
            <a:r>
              <a:rPr lang="es-ES" dirty="0"/>
              <a:t>, con un aumento ligero del umbral para evitar la aparición de ruido excesivo.</a:t>
            </a:r>
          </a:p>
          <a:p>
            <a:pPr marL="152396" indent="0">
              <a:buNone/>
            </a:pPr>
            <a:endParaRPr lang="es-ES" dirty="0"/>
          </a:p>
          <a:p>
            <a:pPr marL="152396" indent="0">
              <a:buNone/>
            </a:pPr>
            <a:r>
              <a:rPr lang="es-ES" dirty="0"/>
              <a:t>En cuanto las diferencias con</a:t>
            </a:r>
            <a:endParaRPr lang="es-ES" i="1" dirty="0"/>
          </a:p>
          <a:p>
            <a:pPr marL="152396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375AF0-3DD5-4B87-BC52-AAFBE26B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3" t="7433" r="20644"/>
          <a:stretch/>
        </p:blipFill>
        <p:spPr>
          <a:xfrm>
            <a:off x="8325459" y="1143111"/>
            <a:ext cx="2647341" cy="52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Source Code Pro</vt:lpstr>
      <vt:lpstr>Tema de Office</vt:lpstr>
      <vt:lpstr>Desafío 13</vt:lpstr>
      <vt:lpstr>Algoritmo remove_background</vt:lpstr>
      <vt:lpstr>Algoritmo detect_optical_Flow inicial</vt:lpstr>
      <vt:lpstr>Algorimos de detección de flujo óptico</vt:lpstr>
      <vt:lpstr>Código</vt:lpstr>
      <vt:lpstr>Resultados diferentes algoritmos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13</dc:title>
  <dc:creator>Silvia Arenales</dc:creator>
  <cp:lastModifiedBy>Silvia Arenales</cp:lastModifiedBy>
  <cp:revision>1</cp:revision>
  <dcterms:created xsi:type="dcterms:W3CDTF">2024-04-19T11:21:01Z</dcterms:created>
  <dcterms:modified xsi:type="dcterms:W3CDTF">2024-04-19T11:21:22Z</dcterms:modified>
</cp:coreProperties>
</file>