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9"/>
  </p:notesMasterIdLst>
  <p:sldIdLst>
    <p:sldId id="256" r:id="rId2"/>
    <p:sldId id="314" r:id="rId3"/>
    <p:sldId id="349" r:id="rId4"/>
    <p:sldId id="361" r:id="rId5"/>
    <p:sldId id="362" r:id="rId6"/>
    <p:sldId id="363" r:id="rId7"/>
    <p:sldId id="357" r:id="rId8"/>
    <p:sldId id="364" r:id="rId9"/>
    <p:sldId id="365" r:id="rId10"/>
    <p:sldId id="366" r:id="rId11"/>
    <p:sldId id="360" r:id="rId12"/>
    <p:sldId id="367" r:id="rId13"/>
    <p:sldId id="368" r:id="rId14"/>
    <p:sldId id="369" r:id="rId15"/>
    <p:sldId id="370" r:id="rId16"/>
    <p:sldId id="371" r:id="rId17"/>
    <p:sldId id="31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olline Hermelin-Mainguy"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22BBEA"/>
    <a:srgbClr val="63D1C4"/>
    <a:srgbClr val="FF9933"/>
    <a:srgbClr val="FFAB40"/>
    <a:srgbClr val="FFFFFF"/>
    <a:srgbClr val="A8E46A"/>
    <a:srgbClr val="F6FBF2"/>
    <a:srgbClr val="0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2" autoAdjust="0"/>
    <p:restoredTop sz="73416" autoAdjust="0"/>
  </p:normalViewPr>
  <p:slideViewPr>
    <p:cSldViewPr snapToGrid="0">
      <p:cViewPr varScale="1">
        <p:scale>
          <a:sx n="104" d="100"/>
          <a:sy n="104" d="100"/>
        </p:scale>
        <p:origin x="29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33741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21academy.com/docker-kubernetes/docker-networking-different-types-of-networking-overview-for-beginner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storage/storagedriv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6f2b4a41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6f2b4a41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3108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334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Reference: https://k21academy.com/docker-kubernetes/docker-networking-different-types-of-networking-overview-for-beginners/</a:t>
            </a:r>
          </a:p>
          <a:p>
            <a:r>
              <a:rPr lang="en-US" dirty="0"/>
              <a:t>https://medium.com/@jamesemyn/basic-docker-networking-9130ab889359</a:t>
            </a:r>
          </a:p>
          <a:p>
            <a:r>
              <a:rPr lang="en-US" b="1" dirty="0"/>
              <a:t>Bridge Mode Networking</a:t>
            </a:r>
          </a:p>
          <a:p>
            <a:r>
              <a:rPr lang="en-US" dirty="0"/>
              <a:t>The Docker daemon creates virtual ethernet bridge docker0, that automatically forwards packets between any other attached network interfaces. By default, all containers on a host will be connected to internal network. This mode put the container on a separated network namespace, and sharing the external IP address of the host amongst the many containers through the use of Network Address Translation.</a:t>
            </a:r>
          </a:p>
          <a:p>
            <a:endParaRPr lang="en-US" dirty="0"/>
          </a:p>
        </p:txBody>
      </p:sp>
    </p:spTree>
    <p:extLst>
      <p:ext uri="{BB962C8B-B14F-4D97-AF65-F5344CB8AC3E}">
        <p14:creationId xmlns:p14="http://schemas.microsoft.com/office/powerpoint/2010/main" val="3848296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Reference: https://k21academy.com/docker-kubernetes/docker-networking-different-types-of-networking-overview-for-beginners/</a:t>
            </a:r>
          </a:p>
          <a:p>
            <a:r>
              <a:rPr lang="en-US" dirty="0"/>
              <a:t>https://medium.com/@jamesemyn/basic-docker-networking-9130ab889359</a:t>
            </a:r>
          </a:p>
          <a:p>
            <a:r>
              <a:rPr lang="en-US" b="1" dirty="0"/>
              <a:t>Host Mode Networking</a:t>
            </a:r>
          </a:p>
          <a:p>
            <a:r>
              <a:rPr lang="en-US" dirty="0"/>
              <a:t>This mode allow the container shares the networking namespace of the host, it is directly exposed to the public network. It will use the host’s IP address and host’s TCP port space to expose the service running inside the container.</a:t>
            </a:r>
          </a:p>
          <a:p>
            <a:endParaRPr lang="en-US" dirty="0"/>
          </a:p>
        </p:txBody>
      </p:sp>
    </p:spTree>
    <p:extLst>
      <p:ext uri="{BB962C8B-B14F-4D97-AF65-F5344CB8AC3E}">
        <p14:creationId xmlns:p14="http://schemas.microsoft.com/office/powerpoint/2010/main" val="2566493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Reference: https://k21academy.com/docker-kubernetes/docker-networking-different-types-of-networking-overview-for-beginners/</a:t>
            </a:r>
          </a:p>
          <a:p>
            <a:r>
              <a:rPr lang="en-US" dirty="0"/>
              <a:t>https://medium.com/@jamesemyn/basic-docker-networking-9130ab889359</a:t>
            </a:r>
          </a:p>
          <a:p>
            <a:r>
              <a:rPr lang="en-US" b="1" dirty="0"/>
              <a:t>Overlay Networking </a:t>
            </a:r>
            <a:r>
              <a:rPr lang="en-US" b="1" dirty="0">
                <a:hlinkClick r:id="rId3"/>
              </a:rPr>
              <a:t>^</a:t>
            </a:r>
            <a:endParaRPr lang="en-US" b="1" dirty="0"/>
          </a:p>
          <a:p>
            <a:r>
              <a:rPr lang="en-US" dirty="0"/>
              <a:t>Overlay networking is used if container on node A wants to talk to node B then to make communication between them we use Overlay networking. Overlay networking uses </a:t>
            </a:r>
            <a:r>
              <a:rPr lang="en-US" b="1" dirty="0"/>
              <a:t>VXLAN to create an Overlay network</a:t>
            </a:r>
            <a:r>
              <a:rPr lang="en-US" dirty="0"/>
              <a:t>. This has the advantage of providing maximum portability across various cloud and on-premises networks. By default, the Overlay network is encrypted with the </a:t>
            </a:r>
            <a:r>
              <a:rPr lang="en-US" b="1" dirty="0"/>
              <a:t>AES algorithm</a:t>
            </a:r>
            <a:r>
              <a:rPr lang="en-US" dirty="0"/>
              <a:t>.</a:t>
            </a:r>
          </a:p>
          <a:p>
            <a:endParaRPr lang="en-US" dirty="0"/>
          </a:p>
        </p:txBody>
      </p:sp>
    </p:spTree>
    <p:extLst>
      <p:ext uri="{BB962C8B-B14F-4D97-AF65-F5344CB8AC3E}">
        <p14:creationId xmlns:p14="http://schemas.microsoft.com/office/powerpoint/2010/main" val="72580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345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408699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The Docker daemon (</a:t>
            </a:r>
            <a:r>
              <a:rPr lang="en-US" b="1" dirty="0" err="1"/>
              <a:t>dockerd</a:t>
            </a:r>
            <a:r>
              <a:rPr lang="en-US" b="1" dirty="0"/>
              <a:t>) </a:t>
            </a:r>
            <a:r>
              <a:rPr lang="en-US" dirty="0"/>
              <a:t>listens for Docker API requests and manages Docker objects such as images, containers, networks, and volumes. A daemon can also communicate with other daemons to manage Docker services.</a:t>
            </a:r>
          </a:p>
          <a:p>
            <a:r>
              <a:rPr lang="en-US" b="1" dirty="0"/>
              <a:t>The Docker client (docker)</a:t>
            </a:r>
            <a:r>
              <a:rPr lang="en-US" dirty="0"/>
              <a:t> is the primary way that many Docker users interact with Docker. When you use commands such as docker run, the client sends these commands to </a:t>
            </a:r>
            <a:r>
              <a:rPr lang="en-US" dirty="0" err="1"/>
              <a:t>dockerd</a:t>
            </a:r>
            <a:r>
              <a:rPr lang="en-US" dirty="0"/>
              <a:t>, which carries them out. The docker command uses the Docker API. The Docker client can communicate with more than one daemon.</a:t>
            </a:r>
          </a:p>
          <a:p>
            <a:r>
              <a:rPr lang="en-US" dirty="0"/>
              <a:t>A </a:t>
            </a:r>
            <a:r>
              <a:rPr lang="en-US" b="1" dirty="0"/>
              <a:t>Docker </a:t>
            </a:r>
            <a:r>
              <a:rPr lang="en-US" b="1" i="1" dirty="0"/>
              <a:t>registry</a:t>
            </a:r>
            <a:r>
              <a:rPr lang="en-US" dirty="0"/>
              <a:t> stores Docker images. Docker Hub is a public registry that anyone can use, and Docker is configured to look for images on Docker Hub by default. You can even run your own private registry. When you use the docker pull or docker run commands, the required images are pulled from your configured registry. When you use the docker push command, your image is pushed to your configured registry.</a:t>
            </a:r>
          </a:p>
          <a:p>
            <a:r>
              <a:rPr lang="en-US" b="1" dirty="0"/>
              <a:t>Docker objects:</a:t>
            </a:r>
          </a:p>
          <a:p>
            <a:pPr lvl="1"/>
            <a:r>
              <a:rPr lang="en-US" b="1" dirty="0"/>
              <a:t>Images </a:t>
            </a:r>
            <a:r>
              <a:rPr lang="en-US" dirty="0"/>
              <a:t>a read-only template with instructions for creating a Docker container. Often, an image is </a:t>
            </a:r>
            <a:r>
              <a:rPr lang="en-US" i="1" dirty="0"/>
              <a:t>based on</a:t>
            </a:r>
            <a:r>
              <a:rPr lang="en-US" dirty="0"/>
              <a:t> another image, with some additional customization. For example, you may build an image which is based on the ubuntu image, but installs the Apache web server and your application, as well as the configuration details needed to make your application run.</a:t>
            </a:r>
            <a:endParaRPr lang="en-US" b="1" dirty="0"/>
          </a:p>
          <a:p>
            <a:pPr lvl="1"/>
            <a:r>
              <a:rPr lang="en-US" b="1" dirty="0"/>
              <a:t>Containers </a:t>
            </a:r>
            <a:r>
              <a:rPr lang="en-US" dirty="0"/>
              <a:t>is a runnable instance of an image. You can create, start, stop, move, or delete a container using the Docker API or CLI. You can connect a container to one or more networks, attach storage to it, or even create a new image based on its current state. By default, a container is relatively well isolated from other containers and its host machine. You can control how isolated a container’s network, storage, or other underlying subsystems are from other containers or from the host machine. A container is defined by its image as well as any configuration options you provide to it when you create or start it. When a container is removed, any changes to its state that are not stored in persistent storage disappear.</a:t>
            </a:r>
          </a:p>
          <a:p>
            <a:pPr lvl="1"/>
            <a:endParaRPr lang="en-US" b="1" dirty="0"/>
          </a:p>
        </p:txBody>
      </p:sp>
    </p:spTree>
    <p:extLst>
      <p:ext uri="{BB962C8B-B14F-4D97-AF65-F5344CB8AC3E}">
        <p14:creationId xmlns:p14="http://schemas.microsoft.com/office/powerpoint/2010/main" val="235387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006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830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1920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By default all files created inside a container are stored on a writable container layer. This means that:</a:t>
            </a:r>
          </a:p>
          <a:p>
            <a:pPr lvl="1">
              <a:buFont typeface="Arial" panose="020B0604020202020204" pitchFamily="34" charset="0"/>
              <a:buChar char="•"/>
            </a:pPr>
            <a:r>
              <a:rPr lang="en-US" dirty="0"/>
              <a:t>The data doesn’t persist when that container no longer exists, and it can be difficult to get the data out of the container if another process needs it.</a:t>
            </a:r>
          </a:p>
          <a:p>
            <a:pPr lvl="1">
              <a:buFont typeface="Arial" panose="020B0604020202020204" pitchFamily="34" charset="0"/>
              <a:buChar char="•"/>
            </a:pPr>
            <a:r>
              <a:rPr lang="en-US" dirty="0"/>
              <a:t>A container’s writable layer is tightly coupled to the host machine where the container is running. You can’t easily move the data somewhere else.</a:t>
            </a:r>
          </a:p>
          <a:p>
            <a:pPr lvl="1">
              <a:buFont typeface="Arial" panose="020B0604020202020204" pitchFamily="34" charset="0"/>
              <a:buChar char="•"/>
            </a:pPr>
            <a:r>
              <a:rPr lang="en-US" dirty="0"/>
              <a:t>Writing into a container’s writable layer requires a </a:t>
            </a:r>
            <a:r>
              <a:rPr lang="en-US" dirty="0">
                <a:hlinkClick r:id="rId3"/>
              </a:rPr>
              <a:t>storage driver</a:t>
            </a:r>
            <a:r>
              <a:rPr lang="en-US" dirty="0"/>
              <a:t> to manage the filesystem. The storage driver provides a union filesystem, using the Linux kernel. This extra abstraction reduces performance as compared to using </a:t>
            </a:r>
            <a:r>
              <a:rPr lang="en-US" i="1" dirty="0"/>
              <a:t>data volumes</a:t>
            </a:r>
            <a:r>
              <a:rPr lang="en-US" dirty="0"/>
              <a:t>, which write directly to the host filesystem.</a:t>
            </a:r>
          </a:p>
          <a:p>
            <a:r>
              <a:rPr lang="en-US" dirty="0"/>
              <a:t>Docker has two options for containers to store files in the host machine, so that the files are persisted even after the container stops: </a:t>
            </a:r>
            <a:r>
              <a:rPr lang="en-US" i="1" dirty="0"/>
              <a:t>volumes</a:t>
            </a:r>
            <a:r>
              <a:rPr lang="en-US" dirty="0"/>
              <a:t>, and </a:t>
            </a:r>
            <a:r>
              <a:rPr lang="en-US" i="1" dirty="0"/>
              <a:t>bind mounts</a:t>
            </a:r>
            <a:r>
              <a:rPr lang="en-US" dirty="0"/>
              <a:t>. If you’re running Docker on Linux you can also use a </a:t>
            </a:r>
            <a:r>
              <a:rPr lang="en-US" i="1" dirty="0" err="1"/>
              <a:t>tmpfs</a:t>
            </a:r>
            <a:r>
              <a:rPr lang="en-US" i="1" dirty="0"/>
              <a:t> mount</a:t>
            </a:r>
            <a:r>
              <a:rPr lang="en-US" dirty="0"/>
              <a:t>. If you’re running Docker on Windows you can also use a </a:t>
            </a:r>
            <a:r>
              <a:rPr lang="en-US" i="1" dirty="0"/>
              <a:t>named pipe</a:t>
            </a:r>
            <a:r>
              <a:rPr lang="en-US" dirty="0"/>
              <a:t>.</a:t>
            </a:r>
          </a:p>
          <a:p>
            <a:r>
              <a:rPr lang="en-US" dirty="0"/>
              <a:t>Keep reading for more information about these two ways of persisting data.</a:t>
            </a:r>
          </a:p>
        </p:txBody>
      </p:sp>
    </p:spTree>
    <p:extLst>
      <p:ext uri="{BB962C8B-B14F-4D97-AF65-F5344CB8AC3E}">
        <p14:creationId xmlns:p14="http://schemas.microsoft.com/office/powerpoint/2010/main" val="2014801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Volumes</a:t>
            </a:r>
            <a:r>
              <a:rPr lang="en-US" dirty="0"/>
              <a:t> are stored in a part of the host filesystem which is </a:t>
            </a:r>
            <a:r>
              <a:rPr lang="en-US" i="1" dirty="0"/>
              <a:t>managed by Docker</a:t>
            </a:r>
            <a:r>
              <a:rPr lang="en-US" dirty="0"/>
              <a:t> (/var/lib/docker/volumes/ on Linux). Non-Docker processes should not modify this part of the filesystem. Volumes are the best way to persist data in Docker.</a:t>
            </a:r>
          </a:p>
          <a:p>
            <a:pPr>
              <a:buFont typeface="Arial" panose="020B0604020202020204" pitchFamily="34" charset="0"/>
              <a:buChar char="•"/>
            </a:pPr>
            <a:r>
              <a:rPr lang="en-US" b="1" dirty="0"/>
              <a:t>Bind mounts</a:t>
            </a:r>
            <a:r>
              <a:rPr lang="en-US" dirty="0"/>
              <a:t> may be stored </a:t>
            </a:r>
            <a:r>
              <a:rPr lang="en-US" i="1" dirty="0"/>
              <a:t>anywhere</a:t>
            </a:r>
            <a:r>
              <a:rPr lang="en-US" dirty="0"/>
              <a:t> on the host system. They may even be important system files or directories. Non-Docker processes on the Docker host or a Docker container can modify them at any time.</a:t>
            </a:r>
          </a:p>
          <a:p>
            <a:pPr>
              <a:buFont typeface="Arial" panose="020B0604020202020204" pitchFamily="34" charset="0"/>
              <a:buChar char="•"/>
            </a:pPr>
            <a:r>
              <a:rPr lang="en-US" b="1" dirty="0" err="1"/>
              <a:t>tmpfs</a:t>
            </a:r>
            <a:r>
              <a:rPr lang="en-US" b="1" dirty="0"/>
              <a:t> mounts</a:t>
            </a:r>
            <a:r>
              <a:rPr lang="en-US" dirty="0"/>
              <a:t> are stored in the host system’s memory only, and are never written to the host system’s filesystem.</a:t>
            </a:r>
          </a:p>
          <a:p>
            <a:pPr marL="158750" indent="0">
              <a:buNone/>
            </a:pPr>
            <a:endParaRPr lang="en-US" dirty="0"/>
          </a:p>
        </p:txBody>
      </p:sp>
    </p:spTree>
    <p:extLst>
      <p:ext uri="{BB962C8B-B14F-4D97-AF65-F5344CB8AC3E}">
        <p14:creationId xmlns:p14="http://schemas.microsoft.com/office/powerpoint/2010/main" val="7234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First slide">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p:nvPr/>
        </p:nvSpPr>
        <p:spPr>
          <a:xfrm>
            <a:off x="0" y="2448300"/>
            <a:ext cx="9144000" cy="26952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flipH="1">
            <a:off x="11900" y="2529000"/>
            <a:ext cx="9144000" cy="23700"/>
          </a:xfrm>
          <a:prstGeom prst="straightConnector1">
            <a:avLst/>
          </a:prstGeom>
          <a:noFill/>
          <a:ln w="28575" cap="flat" cmpd="sng">
            <a:solidFill>
              <a:srgbClr val="FFFFFF"/>
            </a:solidFill>
            <a:prstDash val="dot"/>
            <a:round/>
            <a:headEnd type="none" w="med" len="med"/>
            <a:tailEnd type="none" w="med" len="med"/>
          </a:ln>
        </p:spPr>
      </p:cxnSp>
      <p:sp>
        <p:nvSpPr>
          <p:cNvPr id="13" name="Google Shape;13;p2"/>
          <p:cNvSpPr/>
          <p:nvPr/>
        </p:nvSpPr>
        <p:spPr>
          <a:xfrm>
            <a:off x="8441550" y="59525"/>
            <a:ext cx="642900" cy="60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title"/>
          </p:nvPr>
        </p:nvSpPr>
        <p:spPr>
          <a:xfrm>
            <a:off x="3679350" y="4269625"/>
            <a:ext cx="5341800" cy="393600"/>
          </a:xfrm>
          <a:prstGeom prst="rect">
            <a:avLst/>
          </a:prstGeom>
          <a:noFill/>
          <a:ln>
            <a:noFill/>
          </a:ln>
        </p:spPr>
        <p:txBody>
          <a:bodyPr spcFirstLastPara="1" wrap="square" lIns="91425" tIns="91425" rIns="91425" bIns="91425" anchor="ctr" anchorCtr="0"/>
          <a:lstStyle>
            <a:lvl1pPr lvl="0" algn="r">
              <a:spcBef>
                <a:spcPts val="0"/>
              </a:spcBef>
              <a:spcAft>
                <a:spcPts val="0"/>
              </a:spcAft>
              <a:buNone/>
              <a:defRPr sz="2400" b="1">
                <a:solidFill>
                  <a:srgbClr val="FFFFFF"/>
                </a:solidFill>
                <a:latin typeface="Verdana"/>
                <a:ea typeface="Verdana"/>
                <a:cs typeface="Verdana"/>
                <a:sym typeface="Verdana"/>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dirty="0"/>
          </a:p>
        </p:txBody>
      </p:sp>
      <p:sp>
        <p:nvSpPr>
          <p:cNvPr id="15" name="Google Shape;15;p2"/>
          <p:cNvSpPr txBox="1">
            <a:spLocks noGrp="1"/>
          </p:cNvSpPr>
          <p:nvPr>
            <p:ph type="title" idx="2"/>
          </p:nvPr>
        </p:nvSpPr>
        <p:spPr>
          <a:xfrm>
            <a:off x="3679350" y="4663225"/>
            <a:ext cx="5341800" cy="393600"/>
          </a:xfrm>
          <a:prstGeom prst="rect">
            <a:avLst/>
          </a:prstGeom>
          <a:noFill/>
          <a:ln>
            <a:noFill/>
          </a:ln>
        </p:spPr>
        <p:txBody>
          <a:bodyPr spcFirstLastPara="1" wrap="square" lIns="91425" tIns="91425" rIns="91425" bIns="91425" anchor="ctr" anchorCtr="0"/>
          <a:lstStyle>
            <a:lvl1pPr lvl="0" algn="r" rtl="0">
              <a:spcBef>
                <a:spcPts val="0"/>
              </a:spcBef>
              <a:spcAft>
                <a:spcPts val="0"/>
              </a:spcAft>
              <a:buNone/>
              <a:defRPr sz="2400" i="1">
                <a:solidFill>
                  <a:srgbClr val="FFFFFF"/>
                </a:solidFill>
                <a:latin typeface="Verdana"/>
                <a:ea typeface="Verdana"/>
                <a:cs typeface="Verdana"/>
                <a:sym typeface="Verdana"/>
              </a:defRPr>
            </a:lvl1pPr>
            <a:lvl2pPr lvl="1" algn="r" rtl="0">
              <a:spcBef>
                <a:spcPts val="0"/>
              </a:spcBef>
              <a:spcAft>
                <a:spcPts val="0"/>
              </a:spcAft>
              <a:buNone/>
              <a:defRPr i="1">
                <a:solidFill>
                  <a:srgbClr val="FFFFFF"/>
                </a:solidFill>
              </a:defRPr>
            </a:lvl2pPr>
            <a:lvl3pPr lvl="2" algn="r" rtl="0">
              <a:spcBef>
                <a:spcPts val="0"/>
              </a:spcBef>
              <a:spcAft>
                <a:spcPts val="0"/>
              </a:spcAft>
              <a:buNone/>
              <a:defRPr i="1">
                <a:solidFill>
                  <a:srgbClr val="FFFFFF"/>
                </a:solidFill>
              </a:defRPr>
            </a:lvl3pPr>
            <a:lvl4pPr lvl="3" algn="r" rtl="0">
              <a:spcBef>
                <a:spcPts val="0"/>
              </a:spcBef>
              <a:spcAft>
                <a:spcPts val="0"/>
              </a:spcAft>
              <a:buNone/>
              <a:defRPr i="1">
                <a:solidFill>
                  <a:srgbClr val="FFFFFF"/>
                </a:solidFill>
              </a:defRPr>
            </a:lvl4pPr>
            <a:lvl5pPr lvl="4" algn="r" rtl="0">
              <a:spcBef>
                <a:spcPts val="0"/>
              </a:spcBef>
              <a:spcAft>
                <a:spcPts val="0"/>
              </a:spcAft>
              <a:buNone/>
              <a:defRPr i="1">
                <a:solidFill>
                  <a:srgbClr val="FFFFFF"/>
                </a:solidFill>
              </a:defRPr>
            </a:lvl5pPr>
            <a:lvl6pPr lvl="5" algn="r" rtl="0">
              <a:spcBef>
                <a:spcPts val="0"/>
              </a:spcBef>
              <a:spcAft>
                <a:spcPts val="0"/>
              </a:spcAft>
              <a:buNone/>
              <a:defRPr i="1">
                <a:solidFill>
                  <a:srgbClr val="FFFFFF"/>
                </a:solidFill>
              </a:defRPr>
            </a:lvl6pPr>
            <a:lvl7pPr lvl="6" algn="r" rtl="0">
              <a:spcBef>
                <a:spcPts val="0"/>
              </a:spcBef>
              <a:spcAft>
                <a:spcPts val="0"/>
              </a:spcAft>
              <a:buNone/>
              <a:defRPr i="1">
                <a:solidFill>
                  <a:srgbClr val="FFFFFF"/>
                </a:solidFill>
              </a:defRPr>
            </a:lvl7pPr>
            <a:lvl8pPr lvl="7" algn="r" rtl="0">
              <a:spcBef>
                <a:spcPts val="0"/>
              </a:spcBef>
              <a:spcAft>
                <a:spcPts val="0"/>
              </a:spcAft>
              <a:buNone/>
              <a:defRPr i="1">
                <a:solidFill>
                  <a:srgbClr val="FFFFFF"/>
                </a:solidFill>
              </a:defRPr>
            </a:lvl8pPr>
            <a:lvl9pPr lvl="8" algn="r" rtl="0">
              <a:spcBef>
                <a:spcPts val="0"/>
              </a:spcBef>
              <a:spcAft>
                <a:spcPts val="0"/>
              </a:spcAft>
              <a:buNone/>
              <a:defRPr i="1">
                <a:solidFill>
                  <a:srgbClr val="FFFFFF"/>
                </a:solidFill>
              </a:defRPr>
            </a:lvl9pPr>
          </a:lstStyle>
          <a:p>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825" y="285377"/>
            <a:ext cx="5157057" cy="185002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s x3">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798291" y="1543126"/>
            <a:ext cx="2409368" cy="2957622"/>
          </a:xfrm>
          <a:prstGeom prst="rect">
            <a:avLst/>
          </a:prstGeom>
        </p:spPr>
        <p:txBody>
          <a:bodyPr/>
          <a:lstStyle/>
          <a:p>
            <a:endParaRPr lang="en-US" dirty="0"/>
          </a:p>
        </p:txBody>
      </p:sp>
      <p:sp>
        <p:nvSpPr>
          <p:cNvPr id="5" name="Title 4"/>
          <p:cNvSpPr>
            <a:spLocks noGrp="1"/>
          </p:cNvSpPr>
          <p:nvPr>
            <p:ph type="title" hasCustomPrompt="1"/>
          </p:nvPr>
        </p:nvSpPr>
        <p:spPr>
          <a:xfrm>
            <a:off x="628650" y="274638"/>
            <a:ext cx="7886700" cy="692445"/>
          </a:xfrm>
          <a:prstGeom prst="rect">
            <a:avLst/>
          </a:prstGeom>
        </p:spPr>
        <p:txBody>
          <a:bodyPr/>
          <a:lstStyle>
            <a:lvl1pPr>
              <a:defRPr sz="2400" b="1">
                <a:solidFill>
                  <a:srgbClr val="FF9933"/>
                </a:solidFill>
                <a:latin typeface="+mj-lt"/>
              </a:defRPr>
            </a:lvl1pPr>
          </a:lstStyle>
          <a:p>
            <a:r>
              <a:rPr lang="en-US" dirty="0"/>
              <a:t>Title</a:t>
            </a:r>
          </a:p>
        </p:txBody>
      </p:sp>
      <p:sp>
        <p:nvSpPr>
          <p:cNvPr id="9"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Picture Placeholder 3"/>
          <p:cNvSpPr>
            <a:spLocks noGrp="1"/>
          </p:cNvSpPr>
          <p:nvPr>
            <p:ph type="pic" sz="quarter" idx="13"/>
          </p:nvPr>
        </p:nvSpPr>
        <p:spPr>
          <a:xfrm>
            <a:off x="3374576" y="1543125"/>
            <a:ext cx="2409368" cy="2957622"/>
          </a:xfrm>
          <a:prstGeom prst="rect">
            <a:avLst/>
          </a:prstGeom>
        </p:spPr>
        <p:txBody>
          <a:bodyPr/>
          <a:lstStyle/>
          <a:p>
            <a:endParaRPr lang="en-US" dirty="0"/>
          </a:p>
        </p:txBody>
      </p:sp>
      <p:sp>
        <p:nvSpPr>
          <p:cNvPr id="14" name="Picture Placeholder 3"/>
          <p:cNvSpPr>
            <a:spLocks noGrp="1"/>
          </p:cNvSpPr>
          <p:nvPr>
            <p:ph type="pic" sz="quarter" idx="14"/>
          </p:nvPr>
        </p:nvSpPr>
        <p:spPr>
          <a:xfrm>
            <a:off x="5950861" y="1543126"/>
            <a:ext cx="2409368" cy="2957622"/>
          </a:xfrm>
          <a:prstGeom prst="rect">
            <a:avLst/>
          </a:prstGeom>
        </p:spPr>
        <p:txBody>
          <a:bodyPr/>
          <a:lstStyle/>
          <a:p>
            <a:endParaRPr lang="en-US" dirty="0"/>
          </a:p>
        </p:txBody>
      </p:sp>
      <p:sp>
        <p:nvSpPr>
          <p:cNvPr id="11" name="Text Placeholder 8"/>
          <p:cNvSpPr>
            <a:spLocks noGrp="1"/>
          </p:cNvSpPr>
          <p:nvPr>
            <p:ph type="body" sz="quarter" idx="15" hasCustomPrompt="1"/>
          </p:nvPr>
        </p:nvSpPr>
        <p:spPr>
          <a:xfrm>
            <a:off x="798291" y="4551846"/>
            <a:ext cx="7581072" cy="376910"/>
          </a:xfrm>
          <a:prstGeom prst="rect">
            <a:avLst/>
          </a:prstGeom>
        </p:spPr>
        <p:txBody>
          <a:bodyPr/>
          <a:lstStyle>
            <a:lvl1pPr>
              <a:defRPr sz="1400">
                <a:latin typeface="+mj-lt"/>
              </a:defRPr>
            </a:lvl1pPr>
          </a:lstStyle>
          <a:p>
            <a:pPr lvl="0"/>
            <a:r>
              <a:rPr lang="en-US" dirty="0"/>
              <a:t>Text</a:t>
            </a:r>
          </a:p>
        </p:txBody>
      </p:sp>
      <p:sp>
        <p:nvSpPr>
          <p:cNvPr id="12"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s x4">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1241557" y="1146899"/>
            <a:ext cx="3199814" cy="1771366"/>
          </a:xfrm>
          <a:prstGeom prst="rect">
            <a:avLst/>
          </a:prstGeom>
        </p:spPr>
        <p:txBody>
          <a:bodyPr/>
          <a:lstStyle/>
          <a:p>
            <a:endParaRPr lang="en-US" dirty="0"/>
          </a:p>
        </p:txBody>
      </p:sp>
      <p:sp>
        <p:nvSpPr>
          <p:cNvPr id="5" name="Title 4"/>
          <p:cNvSpPr>
            <a:spLocks noGrp="1"/>
          </p:cNvSpPr>
          <p:nvPr>
            <p:ph type="title" hasCustomPrompt="1"/>
          </p:nvPr>
        </p:nvSpPr>
        <p:spPr>
          <a:xfrm>
            <a:off x="628650" y="274638"/>
            <a:ext cx="7886700" cy="651637"/>
          </a:xfrm>
          <a:prstGeom prst="rect">
            <a:avLst/>
          </a:prstGeom>
        </p:spPr>
        <p:txBody>
          <a:bodyPr/>
          <a:lstStyle>
            <a:lvl1pPr>
              <a:defRPr sz="2400" b="1">
                <a:solidFill>
                  <a:srgbClr val="FF9933"/>
                </a:solidFill>
                <a:latin typeface="+mj-lt"/>
              </a:defRPr>
            </a:lvl1pPr>
          </a:lstStyle>
          <a:p>
            <a:r>
              <a:rPr lang="en-US" dirty="0"/>
              <a:t>Title</a:t>
            </a:r>
          </a:p>
        </p:txBody>
      </p:sp>
      <p:sp>
        <p:nvSpPr>
          <p:cNvPr id="9"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Picture Placeholder 3"/>
          <p:cNvSpPr>
            <a:spLocks noGrp="1"/>
          </p:cNvSpPr>
          <p:nvPr>
            <p:ph type="pic" sz="quarter" idx="13"/>
          </p:nvPr>
        </p:nvSpPr>
        <p:spPr>
          <a:xfrm>
            <a:off x="4643251" y="1146899"/>
            <a:ext cx="3199814" cy="1771366"/>
          </a:xfrm>
          <a:prstGeom prst="rect">
            <a:avLst/>
          </a:prstGeom>
        </p:spPr>
        <p:txBody>
          <a:bodyPr/>
          <a:lstStyle/>
          <a:p>
            <a:endParaRPr lang="en-US" dirty="0"/>
          </a:p>
        </p:txBody>
      </p:sp>
      <p:sp>
        <p:nvSpPr>
          <p:cNvPr id="11" name="Picture Placeholder 3"/>
          <p:cNvSpPr>
            <a:spLocks noGrp="1"/>
          </p:cNvSpPr>
          <p:nvPr>
            <p:ph type="pic" sz="quarter" idx="14"/>
          </p:nvPr>
        </p:nvSpPr>
        <p:spPr>
          <a:xfrm>
            <a:off x="1241557" y="3084799"/>
            <a:ext cx="3199814" cy="1771366"/>
          </a:xfrm>
          <a:prstGeom prst="rect">
            <a:avLst/>
          </a:prstGeom>
        </p:spPr>
        <p:txBody>
          <a:bodyPr/>
          <a:lstStyle/>
          <a:p>
            <a:endParaRPr lang="en-US" dirty="0"/>
          </a:p>
        </p:txBody>
      </p:sp>
      <p:sp>
        <p:nvSpPr>
          <p:cNvPr id="12" name="Picture Placeholder 3"/>
          <p:cNvSpPr>
            <a:spLocks noGrp="1"/>
          </p:cNvSpPr>
          <p:nvPr>
            <p:ph type="pic" sz="quarter" idx="15"/>
          </p:nvPr>
        </p:nvSpPr>
        <p:spPr>
          <a:xfrm>
            <a:off x="4643251" y="3084799"/>
            <a:ext cx="3199814" cy="1771366"/>
          </a:xfrm>
          <a:prstGeom prst="rect">
            <a:avLst/>
          </a:prstGeom>
        </p:spPr>
        <p:txBody>
          <a:bodyPr/>
          <a:lstStyle/>
          <a:p>
            <a:endParaRPr lang="en-US" dirty="0"/>
          </a:p>
        </p:txBody>
      </p:sp>
      <p:sp>
        <p:nvSpPr>
          <p:cNvPr id="13"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69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s x6">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174021" y="1177007"/>
            <a:ext cx="2851271" cy="1578418"/>
          </a:xfrm>
          <a:prstGeom prst="rect">
            <a:avLst/>
          </a:prstGeom>
        </p:spPr>
        <p:txBody>
          <a:bodyPr/>
          <a:lstStyle/>
          <a:p>
            <a:endParaRPr lang="en-US" dirty="0"/>
          </a:p>
        </p:txBody>
      </p:sp>
      <p:sp>
        <p:nvSpPr>
          <p:cNvPr id="5" name="Title 4"/>
          <p:cNvSpPr>
            <a:spLocks noGrp="1"/>
          </p:cNvSpPr>
          <p:nvPr>
            <p:ph type="title" hasCustomPrompt="1"/>
          </p:nvPr>
        </p:nvSpPr>
        <p:spPr>
          <a:xfrm>
            <a:off x="628650" y="274638"/>
            <a:ext cx="7886700" cy="651637"/>
          </a:xfrm>
          <a:prstGeom prst="rect">
            <a:avLst/>
          </a:prstGeom>
        </p:spPr>
        <p:txBody>
          <a:bodyPr/>
          <a:lstStyle>
            <a:lvl1pPr>
              <a:defRPr sz="2400" b="1">
                <a:solidFill>
                  <a:srgbClr val="FF9933"/>
                </a:solidFill>
                <a:latin typeface="+mj-lt"/>
              </a:defRPr>
            </a:lvl1pPr>
          </a:lstStyle>
          <a:p>
            <a:r>
              <a:rPr lang="en-US" dirty="0"/>
              <a:t>Title</a:t>
            </a:r>
          </a:p>
        </p:txBody>
      </p:sp>
      <p:sp>
        <p:nvSpPr>
          <p:cNvPr id="9"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Picture Placeholder 3"/>
          <p:cNvSpPr>
            <a:spLocks noGrp="1"/>
          </p:cNvSpPr>
          <p:nvPr>
            <p:ph type="pic" sz="quarter" idx="13"/>
          </p:nvPr>
        </p:nvSpPr>
        <p:spPr>
          <a:xfrm>
            <a:off x="3171954" y="1177007"/>
            <a:ext cx="2851271" cy="1578418"/>
          </a:xfrm>
          <a:prstGeom prst="rect">
            <a:avLst/>
          </a:prstGeom>
        </p:spPr>
        <p:txBody>
          <a:bodyPr/>
          <a:lstStyle/>
          <a:p>
            <a:endParaRPr lang="en-US" dirty="0"/>
          </a:p>
        </p:txBody>
      </p:sp>
      <p:sp>
        <p:nvSpPr>
          <p:cNvPr id="11" name="Picture Placeholder 3"/>
          <p:cNvSpPr>
            <a:spLocks noGrp="1"/>
          </p:cNvSpPr>
          <p:nvPr>
            <p:ph type="pic" sz="quarter" idx="14"/>
          </p:nvPr>
        </p:nvSpPr>
        <p:spPr>
          <a:xfrm>
            <a:off x="174021" y="2889276"/>
            <a:ext cx="2851271" cy="1578418"/>
          </a:xfrm>
          <a:prstGeom prst="rect">
            <a:avLst/>
          </a:prstGeom>
        </p:spPr>
        <p:txBody>
          <a:bodyPr/>
          <a:lstStyle/>
          <a:p>
            <a:endParaRPr lang="en-US" dirty="0"/>
          </a:p>
        </p:txBody>
      </p:sp>
      <p:sp>
        <p:nvSpPr>
          <p:cNvPr id="12" name="Picture Placeholder 3"/>
          <p:cNvSpPr>
            <a:spLocks noGrp="1"/>
          </p:cNvSpPr>
          <p:nvPr>
            <p:ph type="pic" sz="quarter" idx="15"/>
          </p:nvPr>
        </p:nvSpPr>
        <p:spPr>
          <a:xfrm>
            <a:off x="3171954" y="2889276"/>
            <a:ext cx="2851271" cy="1578418"/>
          </a:xfrm>
          <a:prstGeom prst="rect">
            <a:avLst/>
          </a:prstGeom>
        </p:spPr>
        <p:txBody>
          <a:bodyPr/>
          <a:lstStyle/>
          <a:p>
            <a:endParaRPr lang="en-US" dirty="0"/>
          </a:p>
        </p:txBody>
      </p:sp>
      <p:sp>
        <p:nvSpPr>
          <p:cNvPr id="13" name="Picture Placeholder 3"/>
          <p:cNvSpPr>
            <a:spLocks noGrp="1"/>
          </p:cNvSpPr>
          <p:nvPr>
            <p:ph type="pic" sz="quarter" idx="16"/>
          </p:nvPr>
        </p:nvSpPr>
        <p:spPr>
          <a:xfrm>
            <a:off x="6169887" y="1173377"/>
            <a:ext cx="2851271" cy="1578418"/>
          </a:xfrm>
          <a:prstGeom prst="rect">
            <a:avLst/>
          </a:prstGeom>
        </p:spPr>
        <p:txBody>
          <a:bodyPr/>
          <a:lstStyle/>
          <a:p>
            <a:endParaRPr lang="en-US" dirty="0"/>
          </a:p>
        </p:txBody>
      </p:sp>
      <p:sp>
        <p:nvSpPr>
          <p:cNvPr id="14" name="Picture Placeholder 3"/>
          <p:cNvSpPr>
            <a:spLocks noGrp="1"/>
          </p:cNvSpPr>
          <p:nvPr>
            <p:ph type="pic" sz="quarter" idx="17"/>
          </p:nvPr>
        </p:nvSpPr>
        <p:spPr>
          <a:xfrm>
            <a:off x="6169887" y="2885646"/>
            <a:ext cx="2851271" cy="1578418"/>
          </a:xfrm>
          <a:prstGeom prst="rect">
            <a:avLst/>
          </a:prstGeom>
        </p:spPr>
        <p:txBody>
          <a:bodyPr/>
          <a:lstStyle/>
          <a:p>
            <a:endParaRPr lang="en-US" dirty="0"/>
          </a:p>
        </p:txBody>
      </p:sp>
      <p:sp>
        <p:nvSpPr>
          <p:cNvPr id="15" name="Text Placeholder 8"/>
          <p:cNvSpPr>
            <a:spLocks noGrp="1"/>
          </p:cNvSpPr>
          <p:nvPr>
            <p:ph type="body" sz="quarter" idx="18" hasCustomPrompt="1"/>
          </p:nvPr>
        </p:nvSpPr>
        <p:spPr>
          <a:xfrm>
            <a:off x="174020" y="4551846"/>
            <a:ext cx="8847137" cy="376910"/>
          </a:xfrm>
          <a:prstGeom prst="rect">
            <a:avLst/>
          </a:prstGeom>
        </p:spPr>
        <p:txBody>
          <a:bodyPr/>
          <a:lstStyle>
            <a:lvl1pPr>
              <a:defRPr sz="1400">
                <a:latin typeface="+mj-lt"/>
              </a:defRPr>
            </a:lvl1pPr>
          </a:lstStyle>
          <a:p>
            <a:pPr lvl="0"/>
            <a:r>
              <a:rPr lang="en-US" dirty="0"/>
              <a:t>Text</a:t>
            </a:r>
          </a:p>
        </p:txBody>
      </p:sp>
      <p:sp>
        <p:nvSpPr>
          <p:cNvPr id="16"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825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hasCustomPrompt="1"/>
          </p:nvPr>
        </p:nvSpPr>
        <p:spPr>
          <a:xfrm>
            <a:off x="628650" y="274638"/>
            <a:ext cx="7886700" cy="616011"/>
          </a:xfrm>
          <a:prstGeom prst="rect">
            <a:avLst/>
          </a:prstGeom>
        </p:spPr>
        <p:txBody>
          <a:bodyPr/>
          <a:lstStyle>
            <a:lvl1pPr>
              <a:defRPr sz="2400" b="1">
                <a:solidFill>
                  <a:srgbClr val="FF9933"/>
                </a:solidFill>
                <a:latin typeface="+mn-lt"/>
              </a:defRPr>
            </a:lvl1pPr>
          </a:lstStyle>
          <a:p>
            <a:r>
              <a:rPr lang="en-US" dirty="0"/>
              <a:t>Title</a:t>
            </a:r>
          </a:p>
        </p:txBody>
      </p:sp>
      <p:sp>
        <p:nvSpPr>
          <p:cNvPr id="13"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633" y="1200150"/>
            <a:ext cx="6522733" cy="3532638"/>
          </a:xfrm>
          <a:prstGeom prst="rect">
            <a:avLst/>
          </a:prstGeom>
        </p:spPr>
      </p:pic>
      <p:sp>
        <p:nvSpPr>
          <p:cNvPr id="7" name="Media Placeholder 6"/>
          <p:cNvSpPr>
            <a:spLocks noGrp="1"/>
          </p:cNvSpPr>
          <p:nvPr>
            <p:ph type="media" sz="quarter" idx="11" hasCustomPrompt="1"/>
          </p:nvPr>
        </p:nvSpPr>
        <p:spPr>
          <a:xfrm>
            <a:off x="2412460" y="1420237"/>
            <a:ext cx="4319080" cy="2743201"/>
          </a:xfrm>
          <a:prstGeom prst="rect">
            <a:avLst/>
          </a:prstGeom>
        </p:spPr>
        <p:txBody>
          <a:bodyPr/>
          <a:lstStyle>
            <a:lvl1pPr>
              <a:defRPr>
                <a:solidFill>
                  <a:schemeClr val="bg1"/>
                </a:solidFill>
              </a:defRPr>
            </a:lvl1pPr>
          </a:lstStyle>
          <a:p>
            <a:r>
              <a:rPr lang="fr-FR" dirty="0" err="1"/>
              <a:t>Video</a:t>
            </a:r>
            <a:endParaRPr lang="en-US" dirty="0"/>
          </a:p>
        </p:txBody>
      </p:sp>
    </p:spTree>
    <p:extLst>
      <p:ext uri="{BB962C8B-B14F-4D97-AF65-F5344CB8AC3E}">
        <p14:creationId xmlns:p14="http://schemas.microsoft.com/office/powerpoint/2010/main" val="3856192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ist (x6)">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Google Shape;130;p16"/>
          <p:cNvSpPr/>
          <p:nvPr userDrawn="1"/>
        </p:nvSpPr>
        <p:spPr>
          <a:xfrm>
            <a:off x="0" y="1214450"/>
            <a:ext cx="9144000" cy="39291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34;p16"/>
          <p:cNvGrpSpPr/>
          <p:nvPr/>
        </p:nvGrpSpPr>
        <p:grpSpPr>
          <a:xfrm>
            <a:off x="725450" y="1717050"/>
            <a:ext cx="699000" cy="678600"/>
            <a:chOff x="725450" y="1793250"/>
            <a:chExt cx="699000" cy="678600"/>
          </a:xfrm>
        </p:grpSpPr>
        <p:sp>
          <p:nvSpPr>
            <p:cNvPr id="9" name="Google Shape;135;p16"/>
            <p:cNvSpPr/>
            <p:nvPr/>
          </p:nvSpPr>
          <p:spPr>
            <a:xfrm>
              <a:off x="725450" y="179325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0" name="Google Shape;136;p16"/>
            <p:cNvSpPr txBox="1"/>
            <p:nvPr/>
          </p:nvSpPr>
          <p:spPr>
            <a:xfrm>
              <a:off x="776450" y="1916700"/>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dirty="0">
                  <a:solidFill>
                    <a:srgbClr val="22BBEA"/>
                  </a:solidFill>
                  <a:latin typeface="Verdana"/>
                  <a:ea typeface="Verdana"/>
                  <a:cs typeface="Verdana"/>
                  <a:sym typeface="Verdana"/>
                </a:rPr>
                <a:t>01</a:t>
              </a:r>
              <a:endParaRPr sz="2100" b="1" dirty="0">
                <a:solidFill>
                  <a:srgbClr val="22BBEA"/>
                </a:solidFill>
                <a:latin typeface="Verdana"/>
                <a:ea typeface="Verdana"/>
                <a:cs typeface="Verdana"/>
                <a:sym typeface="Verdana"/>
              </a:endParaRPr>
            </a:p>
          </p:txBody>
        </p:sp>
      </p:grpSp>
      <p:sp>
        <p:nvSpPr>
          <p:cNvPr id="13" name="Google Shape;139;p16"/>
          <p:cNvSpPr/>
          <p:nvPr/>
        </p:nvSpPr>
        <p:spPr>
          <a:xfrm>
            <a:off x="725450" y="2780275"/>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4" name="Google Shape;140;p16"/>
          <p:cNvSpPr txBox="1"/>
          <p:nvPr/>
        </p:nvSpPr>
        <p:spPr>
          <a:xfrm>
            <a:off x="776450" y="2903725"/>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22BBEA"/>
                </a:solidFill>
                <a:latin typeface="Verdana"/>
                <a:ea typeface="Verdana"/>
                <a:cs typeface="Verdana"/>
                <a:sym typeface="Verdana"/>
              </a:rPr>
              <a:t>02</a:t>
            </a:r>
            <a:endParaRPr sz="2100" b="1">
              <a:solidFill>
                <a:srgbClr val="22BBEA"/>
              </a:solidFill>
              <a:latin typeface="Verdana"/>
              <a:ea typeface="Verdana"/>
              <a:cs typeface="Verdana"/>
              <a:sym typeface="Verdana"/>
            </a:endParaRPr>
          </a:p>
        </p:txBody>
      </p:sp>
      <p:sp>
        <p:nvSpPr>
          <p:cNvPr id="17" name="Google Shape;143;p16"/>
          <p:cNvSpPr/>
          <p:nvPr/>
        </p:nvSpPr>
        <p:spPr>
          <a:xfrm>
            <a:off x="725450" y="384350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8" name="Google Shape;144;p16"/>
          <p:cNvSpPr txBox="1"/>
          <p:nvPr/>
        </p:nvSpPr>
        <p:spPr>
          <a:xfrm>
            <a:off x="776450" y="3966950"/>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dirty="0">
                <a:solidFill>
                  <a:srgbClr val="22BBEA"/>
                </a:solidFill>
                <a:latin typeface="Verdana"/>
                <a:ea typeface="Verdana"/>
                <a:cs typeface="Verdana"/>
                <a:sym typeface="Verdana"/>
              </a:rPr>
              <a:t>03</a:t>
            </a:r>
            <a:endParaRPr sz="2100" b="1" dirty="0">
              <a:solidFill>
                <a:srgbClr val="22BBEA"/>
              </a:solidFill>
              <a:latin typeface="Verdana"/>
              <a:ea typeface="Verdana"/>
              <a:cs typeface="Verdana"/>
              <a:sym typeface="Verdana"/>
            </a:endParaRPr>
          </a:p>
        </p:txBody>
      </p:sp>
      <p:grpSp>
        <p:nvGrpSpPr>
          <p:cNvPr id="21" name="Google Shape;147;p16"/>
          <p:cNvGrpSpPr/>
          <p:nvPr/>
        </p:nvGrpSpPr>
        <p:grpSpPr>
          <a:xfrm>
            <a:off x="4840250" y="1717050"/>
            <a:ext cx="699000" cy="678600"/>
            <a:chOff x="725450" y="1793250"/>
            <a:chExt cx="699000" cy="678600"/>
          </a:xfrm>
        </p:grpSpPr>
        <p:sp>
          <p:nvSpPr>
            <p:cNvPr id="22" name="Google Shape;148;p16"/>
            <p:cNvSpPr/>
            <p:nvPr/>
          </p:nvSpPr>
          <p:spPr>
            <a:xfrm>
              <a:off x="725450" y="179325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3" name="Google Shape;149;p16"/>
            <p:cNvSpPr txBox="1"/>
            <p:nvPr/>
          </p:nvSpPr>
          <p:spPr>
            <a:xfrm>
              <a:off x="776450" y="1916700"/>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22BBEA"/>
                  </a:solidFill>
                  <a:latin typeface="Verdana"/>
                  <a:ea typeface="Verdana"/>
                  <a:cs typeface="Verdana"/>
                  <a:sym typeface="Verdana"/>
                </a:rPr>
                <a:t>04</a:t>
              </a:r>
              <a:endParaRPr sz="2100" b="1">
                <a:solidFill>
                  <a:srgbClr val="22BBEA"/>
                </a:solidFill>
                <a:latin typeface="Verdana"/>
                <a:ea typeface="Verdana"/>
                <a:cs typeface="Verdana"/>
                <a:sym typeface="Verdana"/>
              </a:endParaRPr>
            </a:p>
          </p:txBody>
        </p:sp>
      </p:grpSp>
      <p:sp>
        <p:nvSpPr>
          <p:cNvPr id="26" name="Google Shape;152;p16"/>
          <p:cNvSpPr/>
          <p:nvPr/>
        </p:nvSpPr>
        <p:spPr>
          <a:xfrm>
            <a:off x="4840250" y="2780275"/>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 name="Google Shape;153;p16"/>
          <p:cNvSpPr txBox="1"/>
          <p:nvPr/>
        </p:nvSpPr>
        <p:spPr>
          <a:xfrm>
            <a:off x="4891250" y="2903725"/>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22BBEA"/>
                </a:solidFill>
                <a:latin typeface="Verdana"/>
                <a:ea typeface="Verdana"/>
                <a:cs typeface="Verdana"/>
                <a:sym typeface="Verdana"/>
              </a:rPr>
              <a:t>05</a:t>
            </a:r>
            <a:endParaRPr sz="2100" b="1">
              <a:solidFill>
                <a:srgbClr val="22BBEA"/>
              </a:solidFill>
              <a:latin typeface="Verdana"/>
              <a:ea typeface="Verdana"/>
              <a:cs typeface="Verdana"/>
              <a:sym typeface="Verdana"/>
            </a:endParaRPr>
          </a:p>
        </p:txBody>
      </p:sp>
      <p:sp>
        <p:nvSpPr>
          <p:cNvPr id="30" name="Google Shape;156;p16"/>
          <p:cNvSpPr/>
          <p:nvPr/>
        </p:nvSpPr>
        <p:spPr>
          <a:xfrm>
            <a:off x="4840250" y="384350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 name="Google Shape;157;p16"/>
          <p:cNvSpPr txBox="1"/>
          <p:nvPr/>
        </p:nvSpPr>
        <p:spPr>
          <a:xfrm>
            <a:off x="4891250" y="3966950"/>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22BBEA"/>
                </a:solidFill>
                <a:latin typeface="Verdana"/>
                <a:ea typeface="Verdana"/>
                <a:cs typeface="Verdana"/>
                <a:sym typeface="Verdana"/>
              </a:rPr>
              <a:t>06</a:t>
            </a:r>
            <a:endParaRPr sz="2100" b="1">
              <a:solidFill>
                <a:srgbClr val="22BBEA"/>
              </a:solidFill>
              <a:latin typeface="Verdana"/>
              <a:ea typeface="Verdana"/>
              <a:cs typeface="Verdana"/>
              <a:sym typeface="Verdana"/>
            </a:endParaRPr>
          </a:p>
        </p:txBody>
      </p:sp>
      <p:cxnSp>
        <p:nvCxnSpPr>
          <p:cNvPr id="32" name="Google Shape;158;p16"/>
          <p:cNvCxnSpPr/>
          <p:nvPr userDrawn="1"/>
        </p:nvCxnSpPr>
        <p:spPr>
          <a:xfrm rot="10800000">
            <a:off x="4189988" y="240100"/>
            <a:ext cx="12000" cy="5214900"/>
          </a:xfrm>
          <a:prstGeom prst="straightConnector1">
            <a:avLst/>
          </a:prstGeom>
          <a:noFill/>
          <a:ln w="28575" cap="flat" cmpd="sng">
            <a:solidFill>
              <a:srgbClr val="FFFFFF"/>
            </a:solidFill>
            <a:prstDash val="dot"/>
            <a:round/>
            <a:headEnd type="none" w="med" len="med"/>
            <a:tailEnd type="none" w="med" len="med"/>
          </a:ln>
        </p:spPr>
      </p:cxnSp>
      <p:sp>
        <p:nvSpPr>
          <p:cNvPr id="36" name="Text Placeholder 35"/>
          <p:cNvSpPr>
            <a:spLocks noGrp="1"/>
          </p:cNvSpPr>
          <p:nvPr>
            <p:ph type="body" sz="quarter" idx="12" hasCustomPrompt="1"/>
          </p:nvPr>
        </p:nvSpPr>
        <p:spPr>
          <a:xfrm>
            <a:off x="1673225" y="1877256"/>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37" name="Text Placeholder 35"/>
          <p:cNvSpPr>
            <a:spLocks noGrp="1"/>
          </p:cNvSpPr>
          <p:nvPr>
            <p:ph type="body" sz="quarter" idx="13" hasCustomPrompt="1"/>
          </p:nvPr>
        </p:nvSpPr>
        <p:spPr>
          <a:xfrm>
            <a:off x="1673225" y="2938215"/>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38" name="Text Placeholder 35"/>
          <p:cNvSpPr>
            <a:spLocks noGrp="1"/>
          </p:cNvSpPr>
          <p:nvPr>
            <p:ph type="body" sz="quarter" idx="14" hasCustomPrompt="1"/>
          </p:nvPr>
        </p:nvSpPr>
        <p:spPr>
          <a:xfrm>
            <a:off x="1673225" y="4003706"/>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42" name="Text Placeholder 35"/>
          <p:cNvSpPr>
            <a:spLocks noGrp="1"/>
          </p:cNvSpPr>
          <p:nvPr>
            <p:ph type="body" sz="quarter" idx="15" hasCustomPrompt="1"/>
          </p:nvPr>
        </p:nvSpPr>
        <p:spPr>
          <a:xfrm>
            <a:off x="5723792" y="1877256"/>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43" name="Text Placeholder 35"/>
          <p:cNvSpPr>
            <a:spLocks noGrp="1"/>
          </p:cNvSpPr>
          <p:nvPr>
            <p:ph type="body" sz="quarter" idx="16" hasCustomPrompt="1"/>
          </p:nvPr>
        </p:nvSpPr>
        <p:spPr>
          <a:xfrm>
            <a:off x="5723792" y="2938215"/>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44" name="Text Placeholder 35"/>
          <p:cNvSpPr>
            <a:spLocks noGrp="1"/>
          </p:cNvSpPr>
          <p:nvPr>
            <p:ph type="body" sz="quarter" idx="17" hasCustomPrompt="1"/>
          </p:nvPr>
        </p:nvSpPr>
        <p:spPr>
          <a:xfrm>
            <a:off x="5723792" y="3999174"/>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46" name="Title 45"/>
          <p:cNvSpPr>
            <a:spLocks noGrp="1"/>
          </p:cNvSpPr>
          <p:nvPr>
            <p:ph type="title" hasCustomPrompt="1"/>
          </p:nvPr>
        </p:nvSpPr>
        <p:spPr>
          <a:xfrm>
            <a:off x="628650" y="274639"/>
            <a:ext cx="7886700" cy="624000"/>
          </a:xfrm>
          <a:prstGeom prst="rect">
            <a:avLst/>
          </a:prstGeom>
        </p:spPr>
        <p:txBody>
          <a:bodyPr/>
          <a:lstStyle>
            <a:lvl1pPr>
              <a:defRPr sz="2400" b="1">
                <a:solidFill>
                  <a:srgbClr val="FF9933"/>
                </a:solidFill>
                <a:latin typeface="+mj-lt"/>
              </a:defRPr>
            </a:lvl1pPr>
          </a:lstStyle>
          <a:p>
            <a:r>
              <a:rPr lang="en-US" dirty="0"/>
              <a:t>Title</a:t>
            </a:r>
          </a:p>
        </p:txBody>
      </p:sp>
    </p:spTree>
    <p:extLst>
      <p:ext uri="{BB962C8B-B14F-4D97-AF65-F5344CB8AC3E}">
        <p14:creationId xmlns:p14="http://schemas.microsoft.com/office/powerpoint/2010/main" val="3097826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lection Process">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4" name="Google Shape;61;p7"/>
          <p:cNvCxnSpPr/>
          <p:nvPr userDrawn="1"/>
        </p:nvCxnSpPr>
        <p:spPr>
          <a:xfrm rot="10800000" flipH="1">
            <a:off x="457200" y="1607150"/>
            <a:ext cx="8262900" cy="24000"/>
          </a:xfrm>
          <a:prstGeom prst="straightConnector1">
            <a:avLst/>
          </a:prstGeom>
          <a:noFill/>
          <a:ln w="9525" cap="flat" cmpd="sng">
            <a:solidFill>
              <a:srgbClr val="CCCCCC"/>
            </a:solidFill>
            <a:prstDash val="solid"/>
            <a:round/>
            <a:headEnd type="none" w="med" len="med"/>
            <a:tailEnd type="triangle" w="med" len="med"/>
          </a:ln>
        </p:spPr>
      </p:cxnSp>
      <p:sp>
        <p:nvSpPr>
          <p:cNvPr id="5" name="Google Shape;62;p7"/>
          <p:cNvSpPr/>
          <p:nvPr userDrawn="1"/>
        </p:nvSpPr>
        <p:spPr>
          <a:xfrm>
            <a:off x="0" y="-51975"/>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p7"/>
          <p:cNvSpPr/>
          <p:nvPr userDrawn="1"/>
        </p:nvSpPr>
        <p:spPr>
          <a:xfrm>
            <a:off x="-2" y="2663364"/>
            <a:ext cx="9144000" cy="25374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64;p7"/>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2843044" y="912538"/>
            <a:ext cx="1357515" cy="1357515"/>
          </a:xfrm>
          <a:prstGeom prst="rect">
            <a:avLst/>
          </a:prstGeom>
          <a:noFill/>
          <a:ln>
            <a:noFill/>
          </a:ln>
        </p:spPr>
      </p:pic>
      <p:pic>
        <p:nvPicPr>
          <p:cNvPr id="8" name="Google Shape;65;p7"/>
          <p:cNvPicPr preferRelativeResize="0"/>
          <p:nvPr userDrawn="1"/>
        </p:nvPicPr>
        <p:blipFill>
          <a:blip r:embed="rId3">
            <a:extLst>
              <a:ext uri="{28A0092B-C50C-407E-A947-70E740481C1C}">
                <a14:useLocalDpi xmlns:a14="http://schemas.microsoft.com/office/drawing/2010/main" val="0"/>
              </a:ext>
            </a:extLst>
          </a:blip>
          <a:stretch>
            <a:fillRect/>
          </a:stretch>
        </p:blipFill>
        <p:spPr>
          <a:xfrm>
            <a:off x="742624" y="912541"/>
            <a:ext cx="1357515" cy="1357515"/>
          </a:xfrm>
          <a:prstGeom prst="rect">
            <a:avLst/>
          </a:prstGeom>
          <a:noFill/>
          <a:ln>
            <a:noFill/>
          </a:ln>
        </p:spPr>
      </p:pic>
      <p:pic>
        <p:nvPicPr>
          <p:cNvPr id="9" name="Google Shape;66;p7"/>
          <p:cNvPicPr preferRelativeResize="0"/>
          <p:nvPr userDrawn="1"/>
        </p:nvPicPr>
        <p:blipFill>
          <a:blip r:embed="rId4">
            <a:extLst>
              <a:ext uri="{28A0092B-C50C-407E-A947-70E740481C1C}">
                <a14:useLocalDpi xmlns:a14="http://schemas.microsoft.com/office/drawing/2010/main" val="0"/>
              </a:ext>
            </a:extLst>
          </a:blip>
          <a:stretch>
            <a:fillRect/>
          </a:stretch>
        </p:blipFill>
        <p:spPr>
          <a:xfrm>
            <a:off x="7043841" y="912525"/>
            <a:ext cx="1357550" cy="1357550"/>
          </a:xfrm>
          <a:prstGeom prst="rect">
            <a:avLst/>
          </a:prstGeom>
          <a:noFill/>
          <a:ln>
            <a:noFill/>
          </a:ln>
        </p:spPr>
      </p:pic>
      <p:pic>
        <p:nvPicPr>
          <p:cNvPr id="10" name="Google Shape;67;p7"/>
          <p:cNvPicPr preferRelativeResize="0"/>
          <p:nvPr userDrawn="1"/>
        </p:nvPicPr>
        <p:blipFill>
          <a:blip r:embed="rId5">
            <a:extLst>
              <a:ext uri="{28A0092B-C50C-407E-A947-70E740481C1C}">
                <a14:useLocalDpi xmlns:a14="http://schemas.microsoft.com/office/drawing/2010/main" val="0"/>
              </a:ext>
            </a:extLst>
          </a:blip>
          <a:stretch>
            <a:fillRect/>
          </a:stretch>
        </p:blipFill>
        <p:spPr>
          <a:xfrm>
            <a:off x="4943458" y="912539"/>
            <a:ext cx="1357515" cy="1357515"/>
          </a:xfrm>
          <a:prstGeom prst="rect">
            <a:avLst/>
          </a:prstGeom>
          <a:noFill/>
          <a:ln>
            <a:noFill/>
          </a:ln>
        </p:spPr>
      </p:pic>
      <p:sp>
        <p:nvSpPr>
          <p:cNvPr id="11" name="Google Shape;68;p7"/>
          <p:cNvSpPr txBox="1"/>
          <p:nvPr userDrawn="1"/>
        </p:nvSpPr>
        <p:spPr>
          <a:xfrm>
            <a:off x="294467" y="109125"/>
            <a:ext cx="8849531"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9933"/>
                </a:solidFill>
                <a:latin typeface="Verdana"/>
                <a:ea typeface="Verdana"/>
                <a:cs typeface="Verdana"/>
                <a:sym typeface="Verdana"/>
              </a:rPr>
              <a:t>The different steps of PN’s Selection Process</a:t>
            </a:r>
            <a:endParaRPr sz="2400" b="1" dirty="0">
              <a:solidFill>
                <a:srgbClr val="FF9933"/>
              </a:solidFill>
              <a:latin typeface="Verdana"/>
              <a:ea typeface="Verdana"/>
              <a:cs typeface="Verdana"/>
              <a:sym typeface="Verdana"/>
            </a:endParaRPr>
          </a:p>
          <a:p>
            <a:pPr marL="0" lvl="0" indent="0" algn="l" rtl="0">
              <a:spcBef>
                <a:spcPts val="0"/>
              </a:spcBef>
              <a:spcAft>
                <a:spcPts val="0"/>
              </a:spcAft>
              <a:buNone/>
            </a:pPr>
            <a:endParaRPr sz="2400" dirty="0">
              <a:solidFill>
                <a:srgbClr val="FF9933"/>
              </a:solidFill>
              <a:latin typeface="Verdana"/>
              <a:ea typeface="Verdana"/>
              <a:cs typeface="Verdana"/>
              <a:sym typeface="Verdana"/>
            </a:endParaRPr>
          </a:p>
        </p:txBody>
      </p:sp>
      <p:sp>
        <p:nvSpPr>
          <p:cNvPr id="12" name="Google Shape;69;p7"/>
          <p:cNvSpPr txBox="1"/>
          <p:nvPr userDrawn="1"/>
        </p:nvSpPr>
        <p:spPr>
          <a:xfrm>
            <a:off x="307364" y="2269928"/>
            <a:ext cx="2230800" cy="3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solidFill>
                  <a:srgbClr val="22BBEA"/>
                </a:solidFill>
                <a:latin typeface="Verdana"/>
                <a:ea typeface="Verdana"/>
                <a:cs typeface="Verdana"/>
                <a:sym typeface="Verdana"/>
              </a:rPr>
              <a:t>Information Session</a:t>
            </a:r>
            <a:endParaRPr sz="1300" b="1" dirty="0">
              <a:solidFill>
                <a:srgbClr val="22BBEA"/>
              </a:solidFill>
              <a:latin typeface="Verdana"/>
              <a:ea typeface="Verdana"/>
              <a:cs typeface="Verdana"/>
              <a:sym typeface="Verdana"/>
            </a:endParaRPr>
          </a:p>
          <a:p>
            <a:pPr marL="0" lvl="0" indent="0" algn="l" rtl="0">
              <a:spcBef>
                <a:spcPts val="0"/>
              </a:spcBef>
              <a:spcAft>
                <a:spcPts val="0"/>
              </a:spcAft>
              <a:buNone/>
            </a:pPr>
            <a:endParaRPr sz="1300" b="1" dirty="0">
              <a:solidFill>
                <a:srgbClr val="22BBEA"/>
              </a:solidFill>
              <a:latin typeface="Verdana"/>
              <a:ea typeface="Verdana"/>
              <a:cs typeface="Verdana"/>
              <a:sym typeface="Verdana"/>
            </a:endParaRPr>
          </a:p>
          <a:p>
            <a:pPr marL="0" lvl="0" indent="0" algn="l" rtl="0">
              <a:spcBef>
                <a:spcPts val="0"/>
              </a:spcBef>
              <a:spcAft>
                <a:spcPts val="0"/>
              </a:spcAft>
              <a:buNone/>
            </a:pPr>
            <a:endParaRPr sz="1300" b="1" dirty="0">
              <a:solidFill>
                <a:srgbClr val="22BBEA"/>
              </a:solidFill>
              <a:latin typeface="Verdana"/>
              <a:ea typeface="Verdana"/>
              <a:cs typeface="Verdana"/>
              <a:sym typeface="Verdana"/>
            </a:endParaRPr>
          </a:p>
          <a:p>
            <a:pPr marL="0" lvl="0" indent="0" algn="l" rtl="0">
              <a:spcBef>
                <a:spcPts val="0"/>
              </a:spcBef>
              <a:spcAft>
                <a:spcPts val="0"/>
              </a:spcAft>
              <a:buNone/>
            </a:pPr>
            <a:endParaRPr sz="1300" dirty="0">
              <a:solidFill>
                <a:srgbClr val="22BBEA"/>
              </a:solidFill>
              <a:latin typeface="Verdana"/>
              <a:ea typeface="Verdana"/>
              <a:cs typeface="Verdana"/>
              <a:sym typeface="Verdana"/>
            </a:endParaRPr>
          </a:p>
        </p:txBody>
      </p:sp>
      <p:sp>
        <p:nvSpPr>
          <p:cNvPr id="13" name="Google Shape;70;p7"/>
          <p:cNvSpPr txBox="1"/>
          <p:nvPr userDrawn="1"/>
        </p:nvSpPr>
        <p:spPr>
          <a:xfrm>
            <a:off x="2615950" y="2269928"/>
            <a:ext cx="1811700" cy="3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solidFill>
                  <a:srgbClr val="22BBEA"/>
                </a:solidFill>
                <a:latin typeface="Verdana"/>
                <a:ea typeface="Verdana"/>
                <a:cs typeface="Verdana"/>
                <a:sym typeface="Verdana"/>
              </a:rPr>
              <a:t>Written Exam</a:t>
            </a:r>
            <a:endParaRPr sz="1300" b="1" dirty="0">
              <a:solidFill>
                <a:srgbClr val="22BBEA"/>
              </a:solidFill>
              <a:latin typeface="Verdana"/>
              <a:ea typeface="Verdana"/>
              <a:cs typeface="Verdana"/>
              <a:sym typeface="Verdana"/>
            </a:endParaRPr>
          </a:p>
          <a:p>
            <a:pPr marL="0" lvl="0" indent="0" algn="ctr" rtl="0">
              <a:spcBef>
                <a:spcPts val="0"/>
              </a:spcBef>
              <a:spcAft>
                <a:spcPts val="0"/>
              </a:spcAft>
              <a:buNone/>
            </a:pPr>
            <a:endParaRPr sz="1300" dirty="0">
              <a:solidFill>
                <a:srgbClr val="22BBEA"/>
              </a:solidFill>
              <a:latin typeface="Verdana"/>
              <a:ea typeface="Verdana"/>
              <a:cs typeface="Verdana"/>
              <a:sym typeface="Verdana"/>
            </a:endParaRPr>
          </a:p>
        </p:txBody>
      </p:sp>
      <p:sp>
        <p:nvSpPr>
          <p:cNvPr id="14" name="Google Shape;71;p7"/>
          <p:cNvSpPr txBox="1"/>
          <p:nvPr userDrawn="1"/>
        </p:nvSpPr>
        <p:spPr>
          <a:xfrm>
            <a:off x="4506814" y="2269928"/>
            <a:ext cx="2230800" cy="3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solidFill>
                  <a:srgbClr val="22BBEA"/>
                </a:solidFill>
                <a:latin typeface="Verdana"/>
                <a:ea typeface="Verdana"/>
                <a:cs typeface="Verdana"/>
                <a:sym typeface="Verdana"/>
              </a:rPr>
              <a:t>Individual Interview</a:t>
            </a:r>
            <a:endParaRPr sz="1300" dirty="0">
              <a:solidFill>
                <a:srgbClr val="22BBEA"/>
              </a:solidFill>
              <a:latin typeface="Verdana"/>
              <a:ea typeface="Verdana"/>
              <a:cs typeface="Verdana"/>
              <a:sym typeface="Verdana"/>
            </a:endParaRPr>
          </a:p>
        </p:txBody>
      </p:sp>
      <p:sp>
        <p:nvSpPr>
          <p:cNvPr id="15" name="Google Shape;72;p7"/>
          <p:cNvSpPr txBox="1"/>
          <p:nvPr userDrawn="1"/>
        </p:nvSpPr>
        <p:spPr>
          <a:xfrm>
            <a:off x="6607216" y="2265592"/>
            <a:ext cx="2230800" cy="3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solidFill>
                  <a:srgbClr val="22BBEA"/>
                </a:solidFill>
                <a:latin typeface="Verdana"/>
                <a:ea typeface="Verdana"/>
                <a:cs typeface="Verdana"/>
                <a:sym typeface="Verdana"/>
              </a:rPr>
              <a:t>Social Investigation</a:t>
            </a:r>
            <a:endParaRPr sz="1300" dirty="0">
              <a:solidFill>
                <a:srgbClr val="22BBEA"/>
              </a:solidFill>
              <a:latin typeface="Verdana"/>
              <a:ea typeface="Verdana"/>
              <a:cs typeface="Verdana"/>
              <a:sym typeface="Verdana"/>
            </a:endParaRPr>
          </a:p>
        </p:txBody>
      </p:sp>
      <p:sp>
        <p:nvSpPr>
          <p:cNvPr id="17" name="Text Placeholder 16"/>
          <p:cNvSpPr>
            <a:spLocks noGrp="1"/>
          </p:cNvSpPr>
          <p:nvPr>
            <p:ph type="body" sz="quarter" idx="11"/>
          </p:nvPr>
        </p:nvSpPr>
        <p:spPr>
          <a:xfrm>
            <a:off x="566742" y="2886066"/>
            <a:ext cx="1721633" cy="204311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chemeClr val="bg1"/>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chemeClr val="bg1"/>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chemeClr val="bg1"/>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chemeClr val="bg1"/>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chemeClr val="bg1"/>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 Placeholder 16"/>
          <p:cNvSpPr>
            <a:spLocks noGrp="1"/>
          </p:cNvSpPr>
          <p:nvPr>
            <p:ph type="body" sz="quarter" idx="12"/>
          </p:nvPr>
        </p:nvSpPr>
        <p:spPr>
          <a:xfrm>
            <a:off x="2660983" y="2894945"/>
            <a:ext cx="1721633" cy="204311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chemeClr val="bg1"/>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chemeClr val="bg1"/>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chemeClr val="bg1"/>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chemeClr val="bg1"/>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chemeClr val="bg1"/>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 Placeholder 16"/>
          <p:cNvSpPr>
            <a:spLocks noGrp="1"/>
          </p:cNvSpPr>
          <p:nvPr>
            <p:ph type="body" sz="quarter" idx="13"/>
          </p:nvPr>
        </p:nvSpPr>
        <p:spPr>
          <a:xfrm>
            <a:off x="4760105" y="2886066"/>
            <a:ext cx="1724218" cy="204311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chemeClr val="bg1"/>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chemeClr val="bg1"/>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chemeClr val="bg1"/>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chemeClr val="bg1"/>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chemeClr val="bg1"/>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 Placeholder 16"/>
          <p:cNvSpPr>
            <a:spLocks noGrp="1"/>
          </p:cNvSpPr>
          <p:nvPr>
            <p:ph type="body" sz="quarter" idx="14"/>
          </p:nvPr>
        </p:nvSpPr>
        <p:spPr>
          <a:xfrm>
            <a:off x="6861812" y="2894945"/>
            <a:ext cx="1721633" cy="204311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chemeClr val="bg1"/>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chemeClr val="bg1"/>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chemeClr val="bg1"/>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chemeClr val="bg1"/>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chemeClr val="bg1"/>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0943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to PN">
    <p:spTree>
      <p:nvGrpSpPr>
        <p:cNvPr id="1" name=""/>
        <p:cNvGrpSpPr/>
        <p:nvPr/>
      </p:nvGrpSpPr>
      <p:grpSpPr>
        <a:xfrm>
          <a:off x="0" y="0"/>
          <a:ext cx="0" cy="0"/>
          <a:chOff x="0" y="0"/>
          <a:chExt cx="0" cy="0"/>
        </a:xfrm>
      </p:grpSpPr>
      <p:sp>
        <p:nvSpPr>
          <p:cNvPr id="5" name="Google Shape;223;p22"/>
          <p:cNvSpPr/>
          <p:nvPr userDrawn="1"/>
        </p:nvSpPr>
        <p:spPr>
          <a:xfrm>
            <a:off x="1" y="14"/>
            <a:ext cx="2940900" cy="51435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4" name="Google Shape;224;p22"/>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2201400" y="459039"/>
            <a:ext cx="6790199" cy="4802871"/>
          </a:xfrm>
          <a:prstGeom prst="rect">
            <a:avLst/>
          </a:prstGeom>
          <a:noFill/>
          <a:ln>
            <a:noFill/>
          </a:ln>
        </p:spPr>
      </p:pic>
      <p:sp>
        <p:nvSpPr>
          <p:cNvPr id="6" name="Google Shape;225;p22"/>
          <p:cNvSpPr txBox="1"/>
          <p:nvPr userDrawn="1"/>
        </p:nvSpPr>
        <p:spPr>
          <a:xfrm>
            <a:off x="3023901" y="5901"/>
            <a:ext cx="6322500"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9933"/>
                </a:solidFill>
                <a:latin typeface="Verdana"/>
                <a:ea typeface="Verdana"/>
                <a:cs typeface="Verdana"/>
                <a:sym typeface="Verdana"/>
              </a:rPr>
              <a:t>Passerelles numériques</a:t>
            </a:r>
            <a:endParaRPr sz="2400" b="1">
              <a:solidFill>
                <a:srgbClr val="FF9933"/>
              </a:solidFill>
              <a:latin typeface="Verdana"/>
              <a:ea typeface="Verdana"/>
              <a:cs typeface="Verdana"/>
              <a:sym typeface="Verdana"/>
            </a:endParaRPr>
          </a:p>
          <a:p>
            <a:pPr marL="0" lvl="0" indent="0" algn="l" rtl="0">
              <a:spcBef>
                <a:spcPts val="0"/>
              </a:spcBef>
              <a:spcAft>
                <a:spcPts val="0"/>
              </a:spcAft>
              <a:buNone/>
            </a:pPr>
            <a:r>
              <a:rPr lang="en" sz="2400">
                <a:solidFill>
                  <a:srgbClr val="FF9933"/>
                </a:solidFill>
                <a:latin typeface="Verdana"/>
                <a:ea typeface="Verdana"/>
                <a:cs typeface="Verdana"/>
                <a:sym typeface="Verdana"/>
              </a:rPr>
              <a:t>Cambodia, Philippines, Vietnam</a:t>
            </a:r>
            <a:endParaRPr sz="2400">
              <a:solidFill>
                <a:srgbClr val="FF9933"/>
              </a:solidFill>
              <a:latin typeface="Verdana"/>
              <a:ea typeface="Verdana"/>
              <a:cs typeface="Verdana"/>
              <a:sym typeface="Verdana"/>
            </a:endParaRPr>
          </a:p>
        </p:txBody>
      </p:sp>
      <p:sp>
        <p:nvSpPr>
          <p:cNvPr id="7" name="Google Shape;226;p22"/>
          <p:cNvSpPr/>
          <p:nvPr userDrawn="1"/>
        </p:nvSpPr>
        <p:spPr>
          <a:xfrm rot="-533510">
            <a:off x="3936938" y="940587"/>
            <a:ext cx="863600" cy="2797930"/>
          </a:xfrm>
          <a:custGeom>
            <a:avLst/>
            <a:gdLst/>
            <a:ahLst/>
            <a:cxnLst/>
            <a:rect l="l" t="t" r="r" b="b"/>
            <a:pathLst>
              <a:path w="9781" h="84297" extrusionOk="0">
                <a:moveTo>
                  <a:pt x="9304" y="0"/>
                </a:moveTo>
                <a:cubicBezTo>
                  <a:pt x="9304" y="3981"/>
                  <a:pt x="6111" y="7295"/>
                  <a:pt x="4542" y="10954"/>
                </a:cubicBezTo>
                <a:cubicBezTo>
                  <a:pt x="1610" y="17793"/>
                  <a:pt x="693" y="25434"/>
                  <a:pt x="256" y="32862"/>
                </a:cubicBezTo>
                <a:cubicBezTo>
                  <a:pt x="-767" y="50268"/>
                  <a:pt x="4260" y="67758"/>
                  <a:pt x="9781" y="84297"/>
                </a:cubicBezTo>
              </a:path>
            </a:pathLst>
          </a:custGeom>
          <a:noFill/>
          <a:ln w="28575" cap="flat" cmpd="sng">
            <a:solidFill>
              <a:srgbClr val="B7B7B7"/>
            </a:solidFill>
            <a:prstDash val="dot"/>
            <a:round/>
            <a:headEnd type="none" w="med" len="med"/>
            <a:tailEnd type="none" w="med" len="med"/>
          </a:ln>
        </p:spPr>
      </p:sp>
      <p:sp>
        <p:nvSpPr>
          <p:cNvPr id="8" name="Google Shape;227;p22"/>
          <p:cNvSpPr/>
          <p:nvPr userDrawn="1"/>
        </p:nvSpPr>
        <p:spPr>
          <a:xfrm rot="9185825">
            <a:off x="5565290" y="1311081"/>
            <a:ext cx="2081259" cy="1042696"/>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
        <p:nvSpPr>
          <p:cNvPr id="9" name="Google Shape;228;p22"/>
          <p:cNvSpPr txBox="1"/>
          <p:nvPr userDrawn="1"/>
        </p:nvSpPr>
        <p:spPr>
          <a:xfrm>
            <a:off x="280651" y="347417"/>
            <a:ext cx="2379600" cy="470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50" b="1" dirty="0">
                <a:solidFill>
                  <a:schemeClr val="lt1"/>
                </a:solidFill>
                <a:latin typeface="Verdana"/>
                <a:ea typeface="Verdana"/>
                <a:cs typeface="Verdana"/>
                <a:sym typeface="Verdana"/>
              </a:rPr>
              <a:t>Passerelles numériques</a:t>
            </a:r>
            <a:r>
              <a:rPr lang="en" sz="1150" dirty="0">
                <a:solidFill>
                  <a:schemeClr val="lt1"/>
                </a:solidFill>
                <a:latin typeface="Verdana"/>
                <a:ea typeface="Verdana"/>
                <a:cs typeface="Verdana"/>
                <a:sym typeface="Verdana"/>
              </a:rPr>
              <a:t> is a </a:t>
            </a:r>
            <a:r>
              <a:rPr lang="en" sz="1150" b="1" dirty="0">
                <a:solidFill>
                  <a:schemeClr val="lt1"/>
                </a:solidFill>
                <a:latin typeface="Verdana"/>
                <a:ea typeface="Verdana"/>
                <a:cs typeface="Verdana"/>
                <a:sym typeface="Verdana"/>
              </a:rPr>
              <a:t>French non-profit organization</a:t>
            </a:r>
            <a:r>
              <a:rPr lang="en" sz="1150" dirty="0">
                <a:solidFill>
                  <a:schemeClr val="lt1"/>
                </a:solidFill>
                <a:latin typeface="Verdana"/>
                <a:ea typeface="Verdana"/>
                <a:cs typeface="Verdana"/>
                <a:sym typeface="Verdana"/>
              </a:rPr>
              <a:t>, created in </a:t>
            </a:r>
            <a:r>
              <a:rPr lang="en" sz="1150" b="1" dirty="0">
                <a:solidFill>
                  <a:schemeClr val="lt1"/>
                </a:solidFill>
                <a:latin typeface="Verdana"/>
                <a:ea typeface="Verdana"/>
                <a:cs typeface="Verdana"/>
                <a:sym typeface="Verdana"/>
              </a:rPr>
              <a:t>2005,</a:t>
            </a:r>
            <a:r>
              <a:rPr lang="en" sz="1150" dirty="0">
                <a:solidFill>
                  <a:schemeClr val="lt1"/>
                </a:solidFill>
                <a:latin typeface="Verdana"/>
                <a:ea typeface="Verdana"/>
                <a:cs typeface="Verdana"/>
                <a:sym typeface="Verdana"/>
              </a:rPr>
              <a:t> which intends to enable </a:t>
            </a:r>
            <a:r>
              <a:rPr lang="en" sz="1150" b="1" dirty="0">
                <a:solidFill>
                  <a:schemeClr val="lt1"/>
                </a:solidFill>
                <a:latin typeface="Verdana"/>
                <a:ea typeface="Verdana"/>
                <a:cs typeface="Verdana"/>
                <a:sym typeface="Verdana"/>
              </a:rPr>
              <a:t>young underprivileged people </a:t>
            </a:r>
            <a:r>
              <a:rPr lang="en" sz="1150" dirty="0">
                <a:solidFill>
                  <a:schemeClr val="lt1"/>
                </a:solidFill>
                <a:latin typeface="Verdana"/>
                <a:ea typeface="Verdana"/>
                <a:cs typeface="Verdana"/>
                <a:sym typeface="Verdana"/>
              </a:rPr>
              <a:t>to</a:t>
            </a:r>
            <a:r>
              <a:rPr lang="en" sz="1150" b="1" dirty="0">
                <a:solidFill>
                  <a:schemeClr val="lt1"/>
                </a:solidFill>
                <a:latin typeface="Verdana"/>
                <a:ea typeface="Verdana"/>
                <a:cs typeface="Verdana"/>
                <a:sym typeface="Verdana"/>
              </a:rPr>
              <a:t> build their employability </a:t>
            </a:r>
            <a:r>
              <a:rPr lang="en" sz="1150" dirty="0">
                <a:solidFill>
                  <a:schemeClr val="lt1"/>
                </a:solidFill>
                <a:latin typeface="Verdana"/>
                <a:ea typeface="Verdana"/>
                <a:cs typeface="Verdana"/>
                <a:sym typeface="Verdana"/>
              </a:rPr>
              <a:t>through</a:t>
            </a:r>
            <a:r>
              <a:rPr lang="en" sz="1150" b="1" dirty="0">
                <a:solidFill>
                  <a:schemeClr val="lt1"/>
                </a:solidFill>
                <a:latin typeface="Verdana"/>
                <a:ea typeface="Verdana"/>
                <a:cs typeface="Verdana"/>
                <a:sym typeface="Verdana"/>
              </a:rPr>
              <a:t> education </a:t>
            </a:r>
            <a:r>
              <a:rPr lang="en" sz="1150" dirty="0">
                <a:solidFill>
                  <a:schemeClr val="lt1"/>
                </a:solidFill>
                <a:latin typeface="Verdana"/>
                <a:ea typeface="Verdana"/>
                <a:cs typeface="Verdana"/>
                <a:sym typeface="Verdana"/>
              </a:rPr>
              <a:t>in the</a:t>
            </a:r>
            <a:r>
              <a:rPr lang="en" sz="1150" b="1" dirty="0">
                <a:solidFill>
                  <a:schemeClr val="lt1"/>
                </a:solidFill>
                <a:latin typeface="Verdana"/>
                <a:ea typeface="Verdana"/>
                <a:cs typeface="Verdana"/>
                <a:sym typeface="Verdana"/>
              </a:rPr>
              <a:t> digital industry</a:t>
            </a:r>
            <a:r>
              <a:rPr lang="en" sz="1150" dirty="0">
                <a:solidFill>
                  <a:schemeClr val="lt1"/>
                </a:solidFill>
                <a:latin typeface="Verdana"/>
                <a:ea typeface="Verdana"/>
                <a:cs typeface="Verdana"/>
                <a:sym typeface="Verdana"/>
              </a:rPr>
              <a:t>, and leverage their </a:t>
            </a:r>
            <a:r>
              <a:rPr lang="en" sz="1150" b="1" dirty="0">
                <a:solidFill>
                  <a:schemeClr val="lt1"/>
                </a:solidFill>
                <a:latin typeface="Verdana"/>
                <a:ea typeface="Verdana"/>
                <a:cs typeface="Verdana"/>
                <a:sym typeface="Verdana"/>
              </a:rPr>
              <a:t>potential </a:t>
            </a:r>
            <a:endParaRPr sz="1150" b="1" dirty="0">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n" sz="1150" dirty="0">
                <a:solidFill>
                  <a:schemeClr val="lt1"/>
                </a:solidFill>
                <a:latin typeface="Verdana"/>
                <a:ea typeface="Verdana"/>
                <a:cs typeface="Verdana"/>
                <a:sym typeface="Verdana"/>
              </a:rPr>
              <a:t>and </a:t>
            </a:r>
            <a:r>
              <a:rPr lang="en" sz="1150" b="1" dirty="0">
                <a:solidFill>
                  <a:schemeClr val="lt1"/>
                </a:solidFill>
                <a:latin typeface="Verdana"/>
                <a:ea typeface="Verdana"/>
                <a:cs typeface="Verdana"/>
                <a:sym typeface="Verdana"/>
              </a:rPr>
              <a:t>willpower</a:t>
            </a:r>
            <a:r>
              <a:rPr lang="en" sz="1150" dirty="0">
                <a:solidFill>
                  <a:schemeClr val="lt1"/>
                </a:solidFill>
                <a:latin typeface="Verdana"/>
                <a:ea typeface="Verdana"/>
                <a:cs typeface="Verdana"/>
                <a:sym typeface="Verdana"/>
              </a:rPr>
              <a:t>. Our organization’s final aspiration is to allow them and their family to </a:t>
            </a:r>
            <a:r>
              <a:rPr lang="en" sz="1150" b="1" dirty="0">
                <a:solidFill>
                  <a:schemeClr val="lt1"/>
                </a:solidFill>
                <a:latin typeface="Verdana"/>
                <a:ea typeface="Verdana"/>
                <a:cs typeface="Verdana"/>
                <a:sym typeface="Verdana"/>
              </a:rPr>
              <a:t>escape poverty</a:t>
            </a:r>
            <a:r>
              <a:rPr lang="en" sz="1150" dirty="0">
                <a:solidFill>
                  <a:schemeClr val="lt1"/>
                </a:solidFill>
                <a:latin typeface="Verdana"/>
                <a:ea typeface="Verdana"/>
                <a:cs typeface="Verdana"/>
                <a:sym typeface="Verdana"/>
              </a:rPr>
              <a:t> in a </a:t>
            </a:r>
            <a:r>
              <a:rPr lang="en" sz="1150" b="1" dirty="0">
                <a:solidFill>
                  <a:schemeClr val="lt1"/>
                </a:solidFill>
                <a:latin typeface="Verdana"/>
                <a:ea typeface="Verdana"/>
                <a:cs typeface="Verdana"/>
                <a:sym typeface="Verdana"/>
              </a:rPr>
              <a:t>sustainable way</a:t>
            </a:r>
            <a:r>
              <a:rPr lang="en" sz="1150" dirty="0">
                <a:solidFill>
                  <a:schemeClr val="lt1"/>
                </a:solidFill>
                <a:latin typeface="Verdana"/>
                <a:ea typeface="Verdana"/>
                <a:cs typeface="Verdana"/>
                <a:sym typeface="Verdana"/>
              </a:rPr>
              <a:t>, and contribute to the </a:t>
            </a:r>
            <a:r>
              <a:rPr lang="en" sz="1150" b="1" dirty="0">
                <a:solidFill>
                  <a:schemeClr val="lt1"/>
                </a:solidFill>
                <a:latin typeface="Verdana"/>
                <a:ea typeface="Verdana"/>
                <a:cs typeface="Verdana"/>
                <a:sym typeface="Verdana"/>
              </a:rPr>
              <a:t>social </a:t>
            </a:r>
            <a:r>
              <a:rPr lang="en" sz="1150" dirty="0">
                <a:solidFill>
                  <a:schemeClr val="lt1"/>
                </a:solidFill>
                <a:latin typeface="Verdana"/>
                <a:ea typeface="Verdana"/>
                <a:cs typeface="Verdana"/>
                <a:sym typeface="Verdana"/>
              </a:rPr>
              <a:t>and</a:t>
            </a:r>
            <a:r>
              <a:rPr lang="en" sz="1150" b="1" dirty="0">
                <a:solidFill>
                  <a:schemeClr val="lt1"/>
                </a:solidFill>
                <a:latin typeface="Verdana"/>
                <a:ea typeface="Verdana"/>
                <a:cs typeface="Verdana"/>
                <a:sym typeface="Verdana"/>
              </a:rPr>
              <a:t> economic development </a:t>
            </a:r>
            <a:r>
              <a:rPr lang="en" sz="1150" dirty="0">
                <a:solidFill>
                  <a:schemeClr val="lt1"/>
                </a:solidFill>
                <a:latin typeface="Verdana"/>
                <a:ea typeface="Verdana"/>
                <a:cs typeface="Verdana"/>
                <a:sym typeface="Verdana"/>
              </a:rPr>
              <a:t>of their country. Passerelles numériques operates in 3 Asian countries: </a:t>
            </a:r>
            <a:r>
              <a:rPr lang="en" sz="1150" b="1" dirty="0">
                <a:solidFill>
                  <a:schemeClr val="lt1"/>
                </a:solidFill>
                <a:latin typeface="Verdana"/>
                <a:ea typeface="Verdana"/>
                <a:cs typeface="Verdana"/>
                <a:sym typeface="Verdana"/>
              </a:rPr>
              <a:t>Cambodi</a:t>
            </a:r>
            <a:r>
              <a:rPr lang="en" sz="1150" dirty="0">
                <a:solidFill>
                  <a:schemeClr val="lt1"/>
                </a:solidFill>
                <a:latin typeface="Verdana"/>
                <a:ea typeface="Verdana"/>
                <a:cs typeface="Verdana"/>
                <a:sym typeface="Verdana"/>
              </a:rPr>
              <a:t>a, </a:t>
            </a:r>
            <a:r>
              <a:rPr lang="en" sz="1150" b="1" dirty="0">
                <a:solidFill>
                  <a:schemeClr val="lt1"/>
                </a:solidFill>
                <a:latin typeface="Verdana"/>
                <a:ea typeface="Verdana"/>
                <a:cs typeface="Verdana"/>
                <a:sym typeface="Verdana"/>
              </a:rPr>
              <a:t>Philippines</a:t>
            </a:r>
            <a:r>
              <a:rPr lang="en" sz="1150" dirty="0">
                <a:solidFill>
                  <a:schemeClr val="lt1"/>
                </a:solidFill>
                <a:latin typeface="Verdana"/>
                <a:ea typeface="Verdana"/>
                <a:cs typeface="Verdana"/>
                <a:sym typeface="Verdana"/>
              </a:rPr>
              <a:t> and</a:t>
            </a:r>
            <a:r>
              <a:rPr lang="en" sz="1150" b="1" dirty="0">
                <a:solidFill>
                  <a:schemeClr val="lt1"/>
                </a:solidFill>
                <a:latin typeface="Verdana"/>
                <a:ea typeface="Verdana"/>
                <a:cs typeface="Verdana"/>
                <a:sym typeface="Verdana"/>
              </a:rPr>
              <a:t> Vietnam</a:t>
            </a:r>
            <a:r>
              <a:rPr lang="en" sz="1150" dirty="0">
                <a:solidFill>
                  <a:schemeClr val="lt1"/>
                </a:solidFill>
                <a:latin typeface="Verdana"/>
                <a:ea typeface="Verdana"/>
                <a:cs typeface="Verdana"/>
                <a:sym typeface="Verdana"/>
              </a:rPr>
              <a:t>.</a:t>
            </a:r>
            <a:endParaRPr sz="1150" dirty="0">
              <a:solidFill>
                <a:schemeClr val="lt1"/>
              </a:solidFill>
              <a:latin typeface="Verdana"/>
              <a:ea typeface="Verdana"/>
              <a:cs typeface="Verdana"/>
              <a:sym typeface="Verdana"/>
            </a:endParaRPr>
          </a:p>
          <a:p>
            <a:pPr marL="0" lvl="0" indent="0" algn="l" rtl="0">
              <a:spcBef>
                <a:spcPts val="0"/>
              </a:spcBef>
              <a:spcAft>
                <a:spcPts val="0"/>
              </a:spcAft>
              <a:buNone/>
            </a:pPr>
            <a:endParaRPr sz="1150" dirty="0">
              <a:solidFill>
                <a:srgbClr val="FFFFFF"/>
              </a:solidFill>
              <a:latin typeface="Verdana"/>
              <a:ea typeface="Verdana"/>
              <a:cs typeface="Verdana"/>
              <a:sym typeface="Verdana"/>
            </a:endParaRPr>
          </a:p>
          <a:p>
            <a:pPr marL="0" lvl="0" indent="0" algn="l" rtl="0">
              <a:spcBef>
                <a:spcPts val="0"/>
              </a:spcBef>
              <a:spcAft>
                <a:spcPts val="0"/>
              </a:spcAft>
              <a:buNone/>
            </a:pPr>
            <a:endParaRPr sz="1150" dirty="0">
              <a:solidFill>
                <a:srgbClr val="FFFFFF"/>
              </a:solidFill>
              <a:latin typeface="Verdana"/>
              <a:ea typeface="Verdana"/>
              <a:cs typeface="Verdana"/>
              <a:sym typeface="Verdana"/>
            </a:endParaRPr>
          </a:p>
          <a:p>
            <a:pPr marL="0" lvl="0" indent="0" algn="l" rtl="0">
              <a:spcBef>
                <a:spcPts val="0"/>
              </a:spcBef>
              <a:spcAft>
                <a:spcPts val="0"/>
              </a:spcAft>
              <a:buNone/>
            </a:pPr>
            <a:endParaRPr sz="1150" dirty="0">
              <a:solidFill>
                <a:srgbClr val="FFFFFF"/>
              </a:solidFill>
              <a:latin typeface="Verdana"/>
              <a:ea typeface="Verdana"/>
              <a:cs typeface="Verdana"/>
              <a:sym typeface="Verdana"/>
            </a:endParaRPr>
          </a:p>
        </p:txBody>
      </p:sp>
      <p:sp>
        <p:nvSpPr>
          <p:cNvPr id="10" name="Google Shape;229;p22"/>
          <p:cNvSpPr/>
          <p:nvPr userDrawn="1"/>
        </p:nvSpPr>
        <p:spPr>
          <a:xfrm rot="-6005595">
            <a:off x="5381259" y="1188003"/>
            <a:ext cx="2601814" cy="1664465"/>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Tree>
    <p:extLst>
      <p:ext uri="{BB962C8B-B14F-4D97-AF65-F5344CB8AC3E}">
        <p14:creationId xmlns:p14="http://schemas.microsoft.com/office/powerpoint/2010/main" val="240177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C Timeline">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4" name="Google Shape;234;p23"/>
          <p:cNvCxnSpPr/>
          <p:nvPr userDrawn="1"/>
        </p:nvCxnSpPr>
        <p:spPr>
          <a:xfrm rot="10800000">
            <a:off x="6019675" y="0"/>
            <a:ext cx="12000" cy="5012400"/>
          </a:xfrm>
          <a:prstGeom prst="straightConnector1">
            <a:avLst/>
          </a:prstGeom>
          <a:noFill/>
          <a:ln w="19050" cap="flat" cmpd="sng">
            <a:solidFill>
              <a:srgbClr val="999999"/>
            </a:solidFill>
            <a:prstDash val="solid"/>
            <a:round/>
            <a:headEnd type="none" w="med" len="med"/>
            <a:tailEnd type="none" w="med" len="med"/>
          </a:ln>
        </p:spPr>
      </p:cxnSp>
      <p:sp>
        <p:nvSpPr>
          <p:cNvPr id="5" name="Google Shape;235;p23"/>
          <p:cNvSpPr/>
          <p:nvPr userDrawn="1"/>
        </p:nvSpPr>
        <p:spPr>
          <a:xfrm>
            <a:off x="0" y="3733450"/>
            <a:ext cx="9144000" cy="14100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6;p23"/>
          <p:cNvSpPr txBox="1"/>
          <p:nvPr userDrawn="1"/>
        </p:nvSpPr>
        <p:spPr>
          <a:xfrm>
            <a:off x="102425" y="3950100"/>
            <a:ext cx="6322500"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Verdana"/>
                <a:ea typeface="Verdana"/>
                <a:cs typeface="Verdana"/>
                <a:sym typeface="Verdana"/>
              </a:rPr>
              <a:t>Passerelles numériques</a:t>
            </a:r>
            <a:endParaRPr sz="2400">
              <a:solidFill>
                <a:schemeClr val="lt1"/>
              </a:solidFill>
              <a:latin typeface="Verdana"/>
              <a:ea typeface="Verdana"/>
              <a:cs typeface="Verdana"/>
              <a:sym typeface="Verdana"/>
            </a:endParaRPr>
          </a:p>
          <a:p>
            <a:pPr marL="0" lvl="0" indent="0" algn="l" rtl="0">
              <a:spcBef>
                <a:spcPts val="0"/>
              </a:spcBef>
              <a:spcAft>
                <a:spcPts val="0"/>
              </a:spcAft>
              <a:buNone/>
            </a:pPr>
            <a:r>
              <a:rPr lang="en" sz="2400" b="1">
                <a:solidFill>
                  <a:schemeClr val="lt1"/>
                </a:solidFill>
                <a:latin typeface="Verdana"/>
                <a:ea typeface="Verdana"/>
                <a:cs typeface="Verdana"/>
                <a:sym typeface="Verdana"/>
              </a:rPr>
              <a:t>Cambodia</a:t>
            </a:r>
            <a:endParaRPr sz="2400" b="1">
              <a:solidFill>
                <a:schemeClr val="lt1"/>
              </a:solidFill>
              <a:latin typeface="Verdana"/>
              <a:ea typeface="Verdana"/>
              <a:cs typeface="Verdana"/>
              <a:sym typeface="Verdana"/>
            </a:endParaRPr>
          </a:p>
        </p:txBody>
      </p:sp>
      <p:sp>
        <p:nvSpPr>
          <p:cNvPr id="7" name="Google Shape;237;p23"/>
          <p:cNvSpPr txBox="1"/>
          <p:nvPr userDrawn="1"/>
        </p:nvSpPr>
        <p:spPr>
          <a:xfrm>
            <a:off x="6311047" y="263531"/>
            <a:ext cx="2385481"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US" sz="1050" b="1" dirty="0">
                <a:solidFill>
                  <a:schemeClr val="tx1"/>
                </a:solidFill>
                <a:highlight>
                  <a:srgbClr val="FFFFFF"/>
                </a:highlight>
                <a:latin typeface="Verdana"/>
                <a:ea typeface="Verdana"/>
                <a:cs typeface="Verdana"/>
                <a:sym typeface="Verdana"/>
              </a:rPr>
              <a:t>Launch</a:t>
            </a:r>
            <a:r>
              <a:rPr lang="en-US" sz="1050" b="0" dirty="0">
                <a:solidFill>
                  <a:schemeClr val="tx1"/>
                </a:solidFill>
                <a:highlight>
                  <a:srgbClr val="FFFFFF"/>
                </a:highlight>
                <a:latin typeface="Verdana"/>
                <a:ea typeface="Verdana"/>
                <a:cs typeface="Verdana"/>
                <a:sym typeface="Verdana"/>
              </a:rPr>
              <a:t> of </a:t>
            </a:r>
            <a:r>
              <a:rPr lang="en-US" sz="1050" b="0" dirty="0" err="1">
                <a:solidFill>
                  <a:schemeClr val="tx1"/>
                </a:solidFill>
                <a:highlight>
                  <a:srgbClr val="FFFFFF"/>
                </a:highlight>
                <a:latin typeface="Verdana"/>
                <a:ea typeface="Verdana"/>
                <a:cs typeface="Verdana"/>
                <a:sym typeface="Verdana"/>
              </a:rPr>
              <a:t>Passerelles</a:t>
            </a:r>
            <a:r>
              <a:rPr lang="en-US" sz="1050" b="0" dirty="0">
                <a:solidFill>
                  <a:schemeClr val="tx1"/>
                </a:solidFill>
                <a:highlight>
                  <a:srgbClr val="FFFFFF"/>
                </a:highlight>
                <a:latin typeface="Verdana"/>
                <a:ea typeface="Verdana"/>
                <a:cs typeface="Verdana"/>
                <a:sym typeface="Verdana"/>
              </a:rPr>
              <a:t> </a:t>
            </a:r>
            <a:r>
              <a:rPr lang="en-US" sz="1050" b="0" dirty="0" err="1">
                <a:solidFill>
                  <a:schemeClr val="tx1"/>
                </a:solidFill>
                <a:highlight>
                  <a:srgbClr val="FFFFFF"/>
                </a:highlight>
                <a:latin typeface="Verdana"/>
                <a:ea typeface="Verdana"/>
                <a:cs typeface="Verdana"/>
                <a:sym typeface="Verdana"/>
              </a:rPr>
              <a:t>numériques</a:t>
            </a:r>
            <a:r>
              <a:rPr lang="en-US" sz="1050" b="0" dirty="0">
                <a:solidFill>
                  <a:schemeClr val="tx1"/>
                </a:solidFill>
                <a:highlight>
                  <a:srgbClr val="FFFFFF"/>
                </a:highlight>
                <a:latin typeface="Verdana"/>
                <a:ea typeface="Verdana"/>
                <a:cs typeface="Verdana"/>
                <a:sym typeface="Verdana"/>
              </a:rPr>
              <a:t>' first program in Phnom Penh, with 25 students. One major in SNA (System &amp; Network Administration)</a:t>
            </a:r>
            <a:endParaRPr sz="1100" b="0" dirty="0">
              <a:solidFill>
                <a:schemeClr val="tx1"/>
              </a:solidFill>
              <a:latin typeface="Verdana"/>
              <a:ea typeface="Verdana"/>
              <a:cs typeface="Verdana"/>
              <a:sym typeface="Verdana"/>
            </a:endParaRPr>
          </a:p>
        </p:txBody>
      </p:sp>
      <p:cxnSp>
        <p:nvCxnSpPr>
          <p:cNvPr id="8" name="Google Shape;238;p23"/>
          <p:cNvCxnSpPr/>
          <p:nvPr userDrawn="1"/>
        </p:nvCxnSpPr>
        <p:spPr>
          <a:xfrm rot="10800000">
            <a:off x="6024475" y="4036300"/>
            <a:ext cx="0" cy="1158300"/>
          </a:xfrm>
          <a:prstGeom prst="straightConnector1">
            <a:avLst/>
          </a:prstGeom>
          <a:noFill/>
          <a:ln w="19050" cap="flat" cmpd="sng">
            <a:solidFill>
              <a:srgbClr val="FFFFFF"/>
            </a:solidFill>
            <a:prstDash val="solid"/>
            <a:round/>
            <a:headEnd type="none" w="med" len="med"/>
            <a:tailEnd type="none" w="med" len="med"/>
          </a:ln>
        </p:spPr>
      </p:cxnSp>
      <p:grpSp>
        <p:nvGrpSpPr>
          <p:cNvPr id="9" name="Google Shape;239;p23"/>
          <p:cNvGrpSpPr/>
          <p:nvPr userDrawn="1"/>
        </p:nvGrpSpPr>
        <p:grpSpPr>
          <a:xfrm>
            <a:off x="5688583" y="226167"/>
            <a:ext cx="1082257" cy="587803"/>
            <a:chOff x="725450" y="1793250"/>
            <a:chExt cx="1198513" cy="678600"/>
          </a:xfrm>
        </p:grpSpPr>
        <p:sp>
          <p:nvSpPr>
            <p:cNvPr id="10" name="Google Shape;240;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1" name="Google Shape;241;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2005</a:t>
              </a:r>
              <a:endParaRPr sz="1100" b="1">
                <a:solidFill>
                  <a:srgbClr val="FFFFFF"/>
                </a:solidFill>
                <a:latin typeface="Verdana"/>
                <a:ea typeface="Verdana"/>
                <a:cs typeface="Verdana"/>
                <a:sym typeface="Verdana"/>
              </a:endParaRPr>
            </a:p>
          </p:txBody>
        </p:sp>
      </p:grpSp>
      <p:grpSp>
        <p:nvGrpSpPr>
          <p:cNvPr id="12" name="Google Shape;242;p23"/>
          <p:cNvGrpSpPr/>
          <p:nvPr userDrawn="1"/>
        </p:nvGrpSpPr>
        <p:grpSpPr>
          <a:xfrm>
            <a:off x="5688583" y="925471"/>
            <a:ext cx="1082257" cy="587803"/>
            <a:chOff x="725450" y="1793250"/>
            <a:chExt cx="1198513" cy="678600"/>
          </a:xfrm>
        </p:grpSpPr>
        <p:sp>
          <p:nvSpPr>
            <p:cNvPr id="13" name="Google Shape;243;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4" name="Google Shape;244;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2007</a:t>
              </a:r>
              <a:endParaRPr sz="1100" b="1">
                <a:solidFill>
                  <a:srgbClr val="FFFFFF"/>
                </a:solidFill>
                <a:latin typeface="Verdana"/>
                <a:ea typeface="Verdana"/>
                <a:cs typeface="Verdana"/>
                <a:sym typeface="Verdana"/>
              </a:endParaRPr>
            </a:p>
          </p:txBody>
        </p:sp>
      </p:grpSp>
      <p:grpSp>
        <p:nvGrpSpPr>
          <p:cNvPr id="15" name="Google Shape;245;p23"/>
          <p:cNvGrpSpPr/>
          <p:nvPr userDrawn="1"/>
        </p:nvGrpSpPr>
        <p:grpSpPr>
          <a:xfrm>
            <a:off x="5688583" y="1624763"/>
            <a:ext cx="1082257" cy="587803"/>
            <a:chOff x="725450" y="1793250"/>
            <a:chExt cx="1198513" cy="678600"/>
          </a:xfrm>
        </p:grpSpPr>
        <p:sp>
          <p:nvSpPr>
            <p:cNvPr id="16" name="Google Shape;246;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7" name="Google Shape;247;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2009</a:t>
              </a:r>
              <a:endParaRPr sz="1100" b="1">
                <a:solidFill>
                  <a:srgbClr val="FFFFFF"/>
                </a:solidFill>
                <a:latin typeface="Verdana"/>
                <a:ea typeface="Verdana"/>
                <a:cs typeface="Verdana"/>
                <a:sym typeface="Verdana"/>
              </a:endParaRPr>
            </a:p>
          </p:txBody>
        </p:sp>
      </p:grpSp>
      <p:grpSp>
        <p:nvGrpSpPr>
          <p:cNvPr id="18" name="Google Shape;248;p23"/>
          <p:cNvGrpSpPr/>
          <p:nvPr userDrawn="1"/>
        </p:nvGrpSpPr>
        <p:grpSpPr>
          <a:xfrm>
            <a:off x="5688583" y="2324077"/>
            <a:ext cx="1082257" cy="587803"/>
            <a:chOff x="725450" y="1793250"/>
            <a:chExt cx="1198513" cy="678600"/>
          </a:xfrm>
        </p:grpSpPr>
        <p:sp>
          <p:nvSpPr>
            <p:cNvPr id="19" name="Google Shape;249;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0" name="Google Shape;250;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2011</a:t>
              </a:r>
              <a:endParaRPr sz="1100" b="1">
                <a:solidFill>
                  <a:srgbClr val="FFFFFF"/>
                </a:solidFill>
                <a:latin typeface="Verdana"/>
                <a:ea typeface="Verdana"/>
                <a:cs typeface="Verdana"/>
                <a:sym typeface="Verdana"/>
              </a:endParaRPr>
            </a:p>
          </p:txBody>
        </p:sp>
      </p:grpSp>
      <p:grpSp>
        <p:nvGrpSpPr>
          <p:cNvPr id="21" name="Google Shape;251;p23"/>
          <p:cNvGrpSpPr/>
          <p:nvPr userDrawn="1"/>
        </p:nvGrpSpPr>
        <p:grpSpPr>
          <a:xfrm>
            <a:off x="5688597" y="3023397"/>
            <a:ext cx="1082257" cy="587803"/>
            <a:chOff x="725450" y="1793250"/>
            <a:chExt cx="1198513" cy="678600"/>
          </a:xfrm>
        </p:grpSpPr>
        <p:sp>
          <p:nvSpPr>
            <p:cNvPr id="22" name="Google Shape;252;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3" name="Google Shape;253;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2014</a:t>
              </a:r>
              <a:endParaRPr sz="1100" b="1">
                <a:solidFill>
                  <a:srgbClr val="FFFFFF"/>
                </a:solidFill>
                <a:latin typeface="Verdana"/>
                <a:ea typeface="Verdana"/>
                <a:cs typeface="Verdana"/>
                <a:sym typeface="Verdana"/>
              </a:endParaRPr>
            </a:p>
          </p:txBody>
        </p:sp>
      </p:grpSp>
      <p:grpSp>
        <p:nvGrpSpPr>
          <p:cNvPr id="24" name="Google Shape;254;p23"/>
          <p:cNvGrpSpPr/>
          <p:nvPr userDrawn="1"/>
        </p:nvGrpSpPr>
        <p:grpSpPr>
          <a:xfrm>
            <a:off x="5688597" y="3722700"/>
            <a:ext cx="1082257" cy="587803"/>
            <a:chOff x="725450" y="1793250"/>
            <a:chExt cx="1198513" cy="678600"/>
          </a:xfrm>
        </p:grpSpPr>
        <p:sp>
          <p:nvSpPr>
            <p:cNvPr id="25" name="Google Shape;255;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6" name="Google Shape;256;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2015</a:t>
              </a:r>
              <a:endParaRPr sz="1100" b="1">
                <a:solidFill>
                  <a:srgbClr val="FFFFFF"/>
                </a:solidFill>
                <a:latin typeface="Verdana"/>
                <a:ea typeface="Verdana"/>
                <a:cs typeface="Verdana"/>
                <a:sym typeface="Verdana"/>
              </a:endParaRPr>
            </a:p>
          </p:txBody>
        </p:sp>
      </p:grpSp>
      <p:grpSp>
        <p:nvGrpSpPr>
          <p:cNvPr id="27" name="Google Shape;257;p23"/>
          <p:cNvGrpSpPr/>
          <p:nvPr userDrawn="1"/>
        </p:nvGrpSpPr>
        <p:grpSpPr>
          <a:xfrm>
            <a:off x="5688597" y="4421992"/>
            <a:ext cx="1082257" cy="587803"/>
            <a:chOff x="725450" y="1793250"/>
            <a:chExt cx="1198513" cy="678600"/>
          </a:xfrm>
        </p:grpSpPr>
        <p:sp>
          <p:nvSpPr>
            <p:cNvPr id="28" name="Google Shape;258;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9" name="Google Shape;259;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2016</a:t>
              </a:r>
              <a:endParaRPr sz="1100" b="1">
                <a:solidFill>
                  <a:srgbClr val="FFFFFF"/>
                </a:solidFill>
                <a:latin typeface="Verdana"/>
                <a:ea typeface="Verdana"/>
                <a:cs typeface="Verdana"/>
                <a:sym typeface="Verdana"/>
              </a:endParaRPr>
            </a:p>
          </p:txBody>
        </p:sp>
      </p:grpSp>
      <p:sp>
        <p:nvSpPr>
          <p:cNvPr id="30" name="Google Shape;260;p23"/>
          <p:cNvSpPr txBox="1"/>
          <p:nvPr userDrawn="1"/>
        </p:nvSpPr>
        <p:spPr>
          <a:xfrm>
            <a:off x="6310052" y="964547"/>
            <a:ext cx="21828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Inauguration</a:t>
            </a:r>
            <a:r>
              <a:rPr lang="en" sz="1050" dirty="0">
                <a:solidFill>
                  <a:schemeClr val="tx1"/>
                </a:solidFill>
                <a:highlight>
                  <a:srgbClr val="FFFFFF"/>
                </a:highlight>
                <a:latin typeface="Verdana"/>
                <a:ea typeface="Verdana"/>
                <a:cs typeface="Verdana"/>
                <a:sym typeface="Verdana"/>
              </a:rPr>
              <a:t> of PNC building and </a:t>
            </a:r>
            <a:r>
              <a:rPr lang="en" sz="1050" b="1" dirty="0">
                <a:solidFill>
                  <a:schemeClr val="tx1"/>
                </a:solidFill>
                <a:highlight>
                  <a:srgbClr val="FFFFFF"/>
                </a:highlight>
                <a:latin typeface="Verdana"/>
                <a:ea typeface="Verdana"/>
                <a:cs typeface="Verdana"/>
                <a:sym typeface="Verdana"/>
              </a:rPr>
              <a:t>1st graduation</a:t>
            </a:r>
            <a:r>
              <a:rPr lang="en" sz="1050" dirty="0">
                <a:solidFill>
                  <a:schemeClr val="tx1"/>
                </a:solidFill>
                <a:highlight>
                  <a:srgbClr val="FFFFFF"/>
                </a:highlight>
                <a:latin typeface="Verdana"/>
                <a:ea typeface="Verdana"/>
                <a:cs typeface="Verdana"/>
                <a:sym typeface="Verdana"/>
              </a:rPr>
              <a:t> </a:t>
            </a:r>
            <a:endParaRPr sz="1100" dirty="0">
              <a:solidFill>
                <a:schemeClr val="tx1"/>
              </a:solidFill>
              <a:latin typeface="Verdana"/>
              <a:ea typeface="Verdana"/>
              <a:cs typeface="Verdana"/>
              <a:sym typeface="Verdana"/>
            </a:endParaRPr>
          </a:p>
        </p:txBody>
      </p:sp>
      <p:sp>
        <p:nvSpPr>
          <p:cNvPr id="31" name="Google Shape;261;p23"/>
          <p:cNvSpPr txBox="1"/>
          <p:nvPr userDrawn="1"/>
        </p:nvSpPr>
        <p:spPr>
          <a:xfrm>
            <a:off x="6315541" y="1583791"/>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US" sz="1050" b="1" dirty="0">
                <a:solidFill>
                  <a:schemeClr val="tx1"/>
                </a:solidFill>
                <a:highlight>
                  <a:srgbClr val="FFFFFF"/>
                </a:highlight>
                <a:latin typeface="Verdana"/>
                <a:ea typeface="Verdana"/>
                <a:cs typeface="Verdana"/>
                <a:sym typeface="Verdana"/>
              </a:rPr>
              <a:t>Launch of a second major</a:t>
            </a:r>
            <a:r>
              <a:rPr lang="en-US" sz="1050" b="0" dirty="0">
                <a:solidFill>
                  <a:schemeClr val="tx1"/>
                </a:solidFill>
                <a:highlight>
                  <a:srgbClr val="FFFFFF"/>
                </a:highlight>
                <a:latin typeface="Verdana"/>
                <a:ea typeface="Verdana"/>
                <a:cs typeface="Verdana"/>
                <a:sym typeface="Verdana"/>
              </a:rPr>
              <a:t>: WEP (Web Programming)</a:t>
            </a:r>
            <a:endParaRPr sz="1100" b="0" dirty="0">
              <a:solidFill>
                <a:schemeClr val="tx1"/>
              </a:solidFill>
              <a:latin typeface="Verdana"/>
              <a:ea typeface="Verdana"/>
              <a:cs typeface="Verdana"/>
              <a:sym typeface="Verdana"/>
            </a:endParaRPr>
          </a:p>
        </p:txBody>
      </p:sp>
      <p:sp>
        <p:nvSpPr>
          <p:cNvPr id="32" name="Google Shape;262;p23"/>
          <p:cNvSpPr txBox="1"/>
          <p:nvPr userDrawn="1"/>
        </p:nvSpPr>
        <p:spPr>
          <a:xfrm>
            <a:off x="6319780" y="2478007"/>
            <a:ext cx="2561400" cy="377959"/>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US" sz="1050" dirty="0">
                <a:solidFill>
                  <a:schemeClr val="tx1"/>
                </a:solidFill>
                <a:highlight>
                  <a:srgbClr val="FFFFFF"/>
                </a:highlight>
                <a:latin typeface="Verdana"/>
                <a:ea typeface="Verdana"/>
                <a:cs typeface="Verdana"/>
                <a:sym typeface="Verdana"/>
              </a:rPr>
              <a:t>For the 1st time, a total of </a:t>
            </a:r>
            <a:r>
              <a:rPr lang="en-US" sz="1050" b="1" dirty="0">
                <a:solidFill>
                  <a:schemeClr val="tx1"/>
                </a:solidFill>
                <a:highlight>
                  <a:srgbClr val="FFFFFF"/>
                </a:highlight>
                <a:latin typeface="Verdana"/>
                <a:ea typeface="Verdana"/>
                <a:cs typeface="Verdana"/>
                <a:sym typeface="Verdana"/>
              </a:rPr>
              <a:t>100 students join our 2-year program</a:t>
            </a:r>
          </a:p>
          <a:p>
            <a:pPr marL="0" lvl="0" indent="0" algn="l" rtl="0">
              <a:spcBef>
                <a:spcPts val="320"/>
              </a:spcBef>
              <a:spcAft>
                <a:spcPts val="0"/>
              </a:spcAft>
              <a:buNone/>
            </a:pPr>
            <a:endParaRPr lang="en-US" sz="1050" dirty="0">
              <a:solidFill>
                <a:schemeClr val="tx1"/>
              </a:solidFill>
              <a:highlight>
                <a:srgbClr val="FFFFFF"/>
              </a:highlight>
              <a:latin typeface="Verdana"/>
              <a:ea typeface="Verdana"/>
              <a:cs typeface="Verdana"/>
              <a:sym typeface="Verdana"/>
            </a:endParaRPr>
          </a:p>
        </p:txBody>
      </p:sp>
      <p:sp>
        <p:nvSpPr>
          <p:cNvPr id="33" name="Google Shape;263;p23"/>
          <p:cNvSpPr txBox="1"/>
          <p:nvPr userDrawn="1"/>
        </p:nvSpPr>
        <p:spPr>
          <a:xfrm>
            <a:off x="6330503" y="2964132"/>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PNC’s </a:t>
            </a:r>
            <a:r>
              <a:rPr lang="en" sz="1050" b="1" dirty="0">
                <a:solidFill>
                  <a:schemeClr val="tx1"/>
                </a:solidFill>
                <a:highlight>
                  <a:srgbClr val="FFFFFF"/>
                </a:highlight>
                <a:latin typeface="Verdana"/>
                <a:ea typeface="Verdana"/>
                <a:cs typeface="Verdana"/>
                <a:sym typeface="Verdana"/>
              </a:rPr>
              <a:t>1st Career Forum</a:t>
            </a:r>
            <a:endParaRPr sz="1050" b="1" dirty="0">
              <a:solidFill>
                <a:schemeClr val="tx1"/>
              </a:solidFill>
              <a:latin typeface="Verdana"/>
              <a:ea typeface="Verdana"/>
              <a:cs typeface="Verdana"/>
              <a:sym typeface="Verdana"/>
            </a:endParaRPr>
          </a:p>
        </p:txBody>
      </p:sp>
      <p:sp>
        <p:nvSpPr>
          <p:cNvPr id="34" name="Google Shape;264;p23"/>
          <p:cNvSpPr txBox="1"/>
          <p:nvPr userDrawn="1"/>
        </p:nvSpPr>
        <p:spPr>
          <a:xfrm>
            <a:off x="6319780" y="3695511"/>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rgbClr val="FFFFFF"/>
                </a:solidFill>
                <a:latin typeface="Verdana"/>
                <a:ea typeface="Verdana"/>
                <a:cs typeface="Verdana"/>
                <a:sym typeface="Verdana"/>
              </a:rPr>
              <a:t>PNC celebrates its </a:t>
            </a:r>
            <a:r>
              <a:rPr lang="en" sz="1050" b="1" dirty="0">
                <a:solidFill>
                  <a:srgbClr val="FFFFFF"/>
                </a:solidFill>
                <a:latin typeface="Verdana"/>
                <a:ea typeface="Verdana"/>
                <a:cs typeface="Verdana"/>
                <a:sym typeface="Verdana"/>
              </a:rPr>
              <a:t>ten years anniversary</a:t>
            </a:r>
            <a:endParaRPr sz="1050" b="1" dirty="0">
              <a:solidFill>
                <a:srgbClr val="FFFFFF"/>
              </a:solidFill>
              <a:latin typeface="Verdana"/>
              <a:ea typeface="Verdana"/>
              <a:cs typeface="Verdana"/>
              <a:sym typeface="Verdana"/>
            </a:endParaRPr>
          </a:p>
        </p:txBody>
      </p:sp>
      <p:sp>
        <p:nvSpPr>
          <p:cNvPr id="35" name="Google Shape;265;p23"/>
          <p:cNvSpPr txBox="1"/>
          <p:nvPr userDrawn="1"/>
        </p:nvSpPr>
        <p:spPr>
          <a:xfrm>
            <a:off x="6319780" y="4396659"/>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FFFF"/>
                </a:solidFill>
                <a:latin typeface="Verdana"/>
                <a:ea typeface="Verdana"/>
                <a:cs typeface="Verdana"/>
                <a:sym typeface="Verdana"/>
              </a:rPr>
              <a:t>Launch of the ‘Openh’ Project</a:t>
            </a:r>
            <a:r>
              <a:rPr lang="en" sz="1050" dirty="0">
                <a:solidFill>
                  <a:srgbClr val="FFFFFF"/>
                </a:solidFill>
                <a:latin typeface="Verdana"/>
                <a:ea typeface="Verdana"/>
                <a:cs typeface="Verdana"/>
                <a:sym typeface="Verdana"/>
              </a:rPr>
              <a:t>, a vast program to update the curriculum of the 2-year training</a:t>
            </a:r>
            <a:endParaRPr sz="1050" dirty="0">
              <a:solidFill>
                <a:srgbClr val="FFFFFF"/>
              </a:solidFill>
              <a:latin typeface="Verdana"/>
              <a:ea typeface="Verdana"/>
              <a:cs typeface="Verdana"/>
              <a:sym typeface="Verdana"/>
            </a:endParaRPr>
          </a:p>
        </p:txBody>
      </p:sp>
      <p:pic>
        <p:nvPicPr>
          <p:cNvPr id="36" name="Google Shape;266;p23"/>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0" y="510"/>
            <a:ext cx="5314472" cy="3759054"/>
          </a:xfrm>
          <a:prstGeom prst="rect">
            <a:avLst/>
          </a:prstGeom>
          <a:noFill/>
          <a:ln>
            <a:noFill/>
          </a:ln>
        </p:spPr>
      </p:pic>
      <p:sp>
        <p:nvSpPr>
          <p:cNvPr id="37" name="Google Shape;227;p22"/>
          <p:cNvSpPr/>
          <p:nvPr userDrawn="1"/>
        </p:nvSpPr>
        <p:spPr>
          <a:xfrm rot="8202143">
            <a:off x="2200121" y="1958787"/>
            <a:ext cx="914230" cy="270782"/>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
        <p:nvSpPr>
          <p:cNvPr id="38" name="Google Shape;264;p23"/>
          <p:cNvSpPr txBox="1"/>
          <p:nvPr userDrawn="1"/>
        </p:nvSpPr>
        <p:spPr>
          <a:xfrm>
            <a:off x="2478190" y="1219424"/>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9933"/>
                </a:solidFill>
                <a:latin typeface="Verdana"/>
                <a:ea typeface="Verdana"/>
                <a:cs typeface="Verdana"/>
                <a:sym typeface="Verdana"/>
              </a:rPr>
              <a:t>Phnom Penh</a:t>
            </a:r>
            <a:endParaRPr sz="1050" b="1" dirty="0">
              <a:solidFill>
                <a:srgbClr val="FF9933"/>
              </a:solidFill>
              <a:latin typeface="Verdana"/>
              <a:ea typeface="Verdana"/>
              <a:cs typeface="Verdana"/>
              <a:sym typeface="Verdana"/>
            </a:endParaRPr>
          </a:p>
        </p:txBody>
      </p:sp>
      <p:pic>
        <p:nvPicPr>
          <p:cNvPr id="39" name="Google Shape;7;p1"/>
          <p:cNvPicPr preferRelativeResize="0"/>
          <p:nvPr userDrawn="1"/>
        </p:nvPicPr>
        <p:blipFill>
          <a:blip r:embed="rId3">
            <a:alphaModFix/>
          </a:blip>
          <a:stretch>
            <a:fillRect/>
          </a:stretch>
        </p:blipFill>
        <p:spPr>
          <a:xfrm>
            <a:off x="8503600" y="109125"/>
            <a:ext cx="509099" cy="509800"/>
          </a:xfrm>
          <a:prstGeom prst="rect">
            <a:avLst/>
          </a:prstGeom>
          <a:noFill/>
          <a:ln>
            <a:noFill/>
          </a:ln>
        </p:spPr>
      </p:pic>
    </p:spTree>
    <p:extLst>
      <p:ext uri="{BB962C8B-B14F-4D97-AF65-F5344CB8AC3E}">
        <p14:creationId xmlns:p14="http://schemas.microsoft.com/office/powerpoint/2010/main" val="3302721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P Timeline">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4" name="Google Shape;271;p24"/>
          <p:cNvCxnSpPr/>
          <p:nvPr userDrawn="1"/>
        </p:nvCxnSpPr>
        <p:spPr>
          <a:xfrm rot="10800000">
            <a:off x="6019675" y="0"/>
            <a:ext cx="12000" cy="5012400"/>
          </a:xfrm>
          <a:prstGeom prst="straightConnector1">
            <a:avLst/>
          </a:prstGeom>
          <a:noFill/>
          <a:ln w="19050" cap="flat" cmpd="sng">
            <a:solidFill>
              <a:srgbClr val="999999"/>
            </a:solidFill>
            <a:prstDash val="solid"/>
            <a:round/>
            <a:headEnd type="none" w="med" len="med"/>
            <a:tailEnd type="none" w="med" len="med"/>
          </a:ln>
        </p:spPr>
      </p:cxnSp>
      <p:sp>
        <p:nvSpPr>
          <p:cNvPr id="5" name="Google Shape;272;p24"/>
          <p:cNvSpPr/>
          <p:nvPr userDrawn="1"/>
        </p:nvSpPr>
        <p:spPr>
          <a:xfrm>
            <a:off x="0" y="3722725"/>
            <a:ext cx="9144000" cy="14208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3;p24"/>
          <p:cNvSpPr txBox="1"/>
          <p:nvPr userDrawn="1"/>
        </p:nvSpPr>
        <p:spPr>
          <a:xfrm>
            <a:off x="102425" y="3950100"/>
            <a:ext cx="6322500"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Verdana"/>
                <a:ea typeface="Verdana"/>
                <a:cs typeface="Verdana"/>
                <a:sym typeface="Verdana"/>
              </a:rPr>
              <a:t>Passerelles numériques</a:t>
            </a:r>
            <a:endParaRPr sz="2400">
              <a:solidFill>
                <a:schemeClr val="lt1"/>
              </a:solidFill>
              <a:latin typeface="Verdana"/>
              <a:ea typeface="Verdana"/>
              <a:cs typeface="Verdana"/>
              <a:sym typeface="Verdana"/>
            </a:endParaRPr>
          </a:p>
          <a:p>
            <a:pPr marL="0" lvl="0" indent="0" algn="l" rtl="0">
              <a:spcBef>
                <a:spcPts val="0"/>
              </a:spcBef>
              <a:spcAft>
                <a:spcPts val="0"/>
              </a:spcAft>
              <a:buNone/>
            </a:pPr>
            <a:r>
              <a:rPr lang="en" sz="2400" b="1">
                <a:solidFill>
                  <a:schemeClr val="lt1"/>
                </a:solidFill>
                <a:latin typeface="Verdana"/>
                <a:ea typeface="Verdana"/>
                <a:cs typeface="Verdana"/>
                <a:sym typeface="Verdana"/>
              </a:rPr>
              <a:t>Philippines</a:t>
            </a:r>
            <a:endParaRPr sz="2400" b="1">
              <a:solidFill>
                <a:schemeClr val="lt1"/>
              </a:solidFill>
              <a:latin typeface="Verdana"/>
              <a:ea typeface="Verdana"/>
              <a:cs typeface="Verdana"/>
              <a:sym typeface="Verdana"/>
            </a:endParaRPr>
          </a:p>
        </p:txBody>
      </p:sp>
      <p:grpSp>
        <p:nvGrpSpPr>
          <p:cNvPr id="7" name="Google Shape;275;p24"/>
          <p:cNvGrpSpPr/>
          <p:nvPr userDrawn="1"/>
        </p:nvGrpSpPr>
        <p:grpSpPr>
          <a:xfrm>
            <a:off x="5688583" y="226167"/>
            <a:ext cx="1082257" cy="587803"/>
            <a:chOff x="725450" y="1793250"/>
            <a:chExt cx="1198513" cy="678600"/>
          </a:xfrm>
        </p:grpSpPr>
        <p:sp>
          <p:nvSpPr>
            <p:cNvPr id="8" name="Google Shape;276;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9" name="Google Shape;277;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2009</a:t>
              </a:r>
              <a:endParaRPr sz="1100" b="1">
                <a:solidFill>
                  <a:srgbClr val="FFFFFF"/>
                </a:solidFill>
                <a:latin typeface="Verdana"/>
                <a:ea typeface="Verdana"/>
                <a:cs typeface="Verdana"/>
                <a:sym typeface="Verdana"/>
              </a:endParaRPr>
            </a:p>
          </p:txBody>
        </p:sp>
      </p:grpSp>
      <p:grpSp>
        <p:nvGrpSpPr>
          <p:cNvPr id="10" name="Google Shape;278;p24"/>
          <p:cNvGrpSpPr/>
          <p:nvPr userDrawn="1"/>
        </p:nvGrpSpPr>
        <p:grpSpPr>
          <a:xfrm>
            <a:off x="5688583" y="925471"/>
            <a:ext cx="1082257" cy="587803"/>
            <a:chOff x="725450" y="1793250"/>
            <a:chExt cx="1198513" cy="678600"/>
          </a:xfrm>
        </p:grpSpPr>
        <p:sp>
          <p:nvSpPr>
            <p:cNvPr id="11" name="Google Shape;279;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2" name="Google Shape;280;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2012</a:t>
              </a:r>
              <a:endParaRPr sz="1100" b="1">
                <a:solidFill>
                  <a:srgbClr val="FFFFFF"/>
                </a:solidFill>
                <a:latin typeface="Verdana"/>
                <a:ea typeface="Verdana"/>
                <a:cs typeface="Verdana"/>
                <a:sym typeface="Verdana"/>
              </a:endParaRPr>
            </a:p>
          </p:txBody>
        </p:sp>
      </p:grpSp>
      <p:grpSp>
        <p:nvGrpSpPr>
          <p:cNvPr id="13" name="Google Shape;281;p24"/>
          <p:cNvGrpSpPr/>
          <p:nvPr userDrawn="1"/>
        </p:nvGrpSpPr>
        <p:grpSpPr>
          <a:xfrm>
            <a:off x="5688583" y="1624763"/>
            <a:ext cx="1082257" cy="587803"/>
            <a:chOff x="725450" y="1793250"/>
            <a:chExt cx="1198513" cy="678600"/>
          </a:xfrm>
        </p:grpSpPr>
        <p:sp>
          <p:nvSpPr>
            <p:cNvPr id="14" name="Google Shape;282;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5" name="Google Shape;283;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2013</a:t>
              </a:r>
              <a:endParaRPr sz="1100" b="1">
                <a:solidFill>
                  <a:srgbClr val="FFFFFF"/>
                </a:solidFill>
                <a:latin typeface="Verdana"/>
                <a:ea typeface="Verdana"/>
                <a:cs typeface="Verdana"/>
                <a:sym typeface="Verdana"/>
              </a:endParaRPr>
            </a:p>
          </p:txBody>
        </p:sp>
      </p:grpSp>
      <p:grpSp>
        <p:nvGrpSpPr>
          <p:cNvPr id="16" name="Google Shape;284;p24"/>
          <p:cNvGrpSpPr/>
          <p:nvPr userDrawn="1"/>
        </p:nvGrpSpPr>
        <p:grpSpPr>
          <a:xfrm>
            <a:off x="5688583" y="2324077"/>
            <a:ext cx="1082257" cy="587803"/>
            <a:chOff x="725450" y="1793250"/>
            <a:chExt cx="1198513" cy="678600"/>
          </a:xfrm>
        </p:grpSpPr>
        <p:sp>
          <p:nvSpPr>
            <p:cNvPr id="17" name="Google Shape;285;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8" name="Google Shape;286;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2014</a:t>
              </a:r>
              <a:endParaRPr sz="1100" b="1">
                <a:solidFill>
                  <a:srgbClr val="FFFFFF"/>
                </a:solidFill>
                <a:latin typeface="Verdana"/>
                <a:ea typeface="Verdana"/>
                <a:cs typeface="Verdana"/>
                <a:sym typeface="Verdana"/>
              </a:endParaRPr>
            </a:p>
          </p:txBody>
        </p:sp>
      </p:grpSp>
      <p:grpSp>
        <p:nvGrpSpPr>
          <p:cNvPr id="19" name="Google Shape;287;p24"/>
          <p:cNvGrpSpPr/>
          <p:nvPr userDrawn="1"/>
        </p:nvGrpSpPr>
        <p:grpSpPr>
          <a:xfrm>
            <a:off x="5688597" y="3023397"/>
            <a:ext cx="1082257" cy="587803"/>
            <a:chOff x="725450" y="1793250"/>
            <a:chExt cx="1198513" cy="678600"/>
          </a:xfrm>
        </p:grpSpPr>
        <p:sp>
          <p:nvSpPr>
            <p:cNvPr id="20" name="Google Shape;288;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1" name="Google Shape;289;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2015</a:t>
              </a:r>
              <a:endParaRPr sz="1100" b="1">
                <a:solidFill>
                  <a:srgbClr val="FFFFFF"/>
                </a:solidFill>
                <a:latin typeface="Verdana"/>
                <a:ea typeface="Verdana"/>
                <a:cs typeface="Verdana"/>
                <a:sym typeface="Verdana"/>
              </a:endParaRPr>
            </a:p>
          </p:txBody>
        </p:sp>
      </p:grpSp>
      <p:sp>
        <p:nvSpPr>
          <p:cNvPr id="22" name="Google Shape;290;p24"/>
          <p:cNvSpPr txBox="1"/>
          <p:nvPr userDrawn="1"/>
        </p:nvSpPr>
        <p:spPr>
          <a:xfrm>
            <a:off x="6320800" y="1003525"/>
            <a:ext cx="24183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1st graduation</a:t>
            </a:r>
            <a:r>
              <a:rPr lang="en" sz="1050" dirty="0">
                <a:solidFill>
                  <a:schemeClr val="tx1"/>
                </a:solidFill>
                <a:highlight>
                  <a:srgbClr val="FFFFFF"/>
                </a:highlight>
                <a:latin typeface="Verdana"/>
                <a:ea typeface="Verdana"/>
                <a:cs typeface="Verdana"/>
                <a:sym typeface="Verdana"/>
              </a:rPr>
              <a:t> of 24 students</a:t>
            </a:r>
            <a:endParaRPr sz="1100" dirty="0">
              <a:solidFill>
                <a:schemeClr val="tx1"/>
              </a:solidFill>
              <a:latin typeface="Verdana"/>
              <a:ea typeface="Verdana"/>
              <a:cs typeface="Verdana"/>
              <a:sym typeface="Verdana"/>
            </a:endParaRPr>
          </a:p>
        </p:txBody>
      </p:sp>
      <p:sp>
        <p:nvSpPr>
          <p:cNvPr id="23" name="Google Shape;291;p24"/>
          <p:cNvSpPr txBox="1"/>
          <p:nvPr userDrawn="1"/>
        </p:nvSpPr>
        <p:spPr>
          <a:xfrm>
            <a:off x="6319780" y="1605719"/>
            <a:ext cx="26919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US" sz="1050" dirty="0">
                <a:solidFill>
                  <a:schemeClr val="tx1"/>
                </a:solidFill>
                <a:highlight>
                  <a:srgbClr val="FFFFFF"/>
                </a:highlight>
                <a:latin typeface="Verdana"/>
                <a:ea typeface="Verdana"/>
                <a:cs typeface="Verdana"/>
                <a:sym typeface="Verdana"/>
              </a:rPr>
              <a:t>For the 1st time, a total of </a:t>
            </a:r>
            <a:r>
              <a:rPr lang="en-US" sz="1050" b="1" dirty="0">
                <a:solidFill>
                  <a:schemeClr val="tx1"/>
                </a:solidFill>
                <a:highlight>
                  <a:srgbClr val="FFFFFF"/>
                </a:highlight>
                <a:latin typeface="Verdana"/>
                <a:ea typeface="Verdana"/>
                <a:cs typeface="Verdana"/>
                <a:sym typeface="Verdana"/>
              </a:rPr>
              <a:t>90 students join our program</a:t>
            </a:r>
            <a:endParaRPr sz="1100" b="1" dirty="0">
              <a:solidFill>
                <a:schemeClr val="tx1"/>
              </a:solidFill>
              <a:latin typeface="Verdana"/>
              <a:ea typeface="Verdana"/>
              <a:cs typeface="Verdana"/>
              <a:sym typeface="Verdana"/>
            </a:endParaRPr>
          </a:p>
        </p:txBody>
      </p:sp>
      <p:sp>
        <p:nvSpPr>
          <p:cNvPr id="24" name="Google Shape;292;p24"/>
          <p:cNvSpPr txBox="1"/>
          <p:nvPr userDrawn="1"/>
        </p:nvSpPr>
        <p:spPr>
          <a:xfrm>
            <a:off x="6330503" y="2324128"/>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PNP celebrates its </a:t>
            </a:r>
            <a:r>
              <a:rPr lang="en" sz="1050" b="1" dirty="0">
                <a:solidFill>
                  <a:schemeClr val="tx1"/>
                </a:solidFill>
                <a:highlight>
                  <a:srgbClr val="FFFFFF"/>
                </a:highlight>
                <a:latin typeface="Verdana"/>
                <a:ea typeface="Verdana"/>
                <a:cs typeface="Verdana"/>
                <a:sym typeface="Verdana"/>
              </a:rPr>
              <a:t>5-year anniversary</a:t>
            </a:r>
            <a:endParaRPr sz="1050" b="1" dirty="0">
              <a:solidFill>
                <a:schemeClr val="tx1"/>
              </a:solidFill>
              <a:latin typeface="Verdana"/>
              <a:ea typeface="Verdana"/>
              <a:cs typeface="Verdana"/>
              <a:sym typeface="Verdana"/>
            </a:endParaRPr>
          </a:p>
        </p:txBody>
      </p:sp>
      <p:sp>
        <p:nvSpPr>
          <p:cNvPr id="25" name="Google Shape;293;p24"/>
          <p:cNvSpPr txBox="1"/>
          <p:nvPr userDrawn="1"/>
        </p:nvSpPr>
        <p:spPr>
          <a:xfrm>
            <a:off x="6319780" y="2993307"/>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Launch of an </a:t>
            </a:r>
            <a:r>
              <a:rPr lang="en" sz="1050" b="1" dirty="0">
                <a:solidFill>
                  <a:schemeClr val="tx1"/>
                </a:solidFill>
                <a:highlight>
                  <a:srgbClr val="FFFFFF"/>
                </a:highlight>
                <a:latin typeface="Verdana"/>
                <a:ea typeface="Verdana"/>
                <a:cs typeface="Verdana"/>
                <a:sym typeface="Verdana"/>
              </a:rPr>
              <a:t>innovative new program </a:t>
            </a:r>
            <a:r>
              <a:rPr lang="en" sz="1050" dirty="0">
                <a:solidFill>
                  <a:schemeClr val="tx1"/>
                </a:solidFill>
                <a:highlight>
                  <a:srgbClr val="FFFFFF"/>
                </a:highlight>
                <a:latin typeface="Verdana"/>
                <a:ea typeface="Verdana"/>
                <a:cs typeface="Verdana"/>
                <a:sym typeface="Verdana"/>
              </a:rPr>
              <a:t>with a pilot class (47 students)</a:t>
            </a:r>
            <a:endParaRPr sz="1050" b="1" dirty="0">
              <a:solidFill>
                <a:schemeClr val="tx1"/>
              </a:solidFill>
              <a:latin typeface="Verdana"/>
              <a:ea typeface="Verdana"/>
              <a:cs typeface="Verdana"/>
              <a:sym typeface="Verdana"/>
            </a:endParaRPr>
          </a:p>
        </p:txBody>
      </p:sp>
      <p:pic>
        <p:nvPicPr>
          <p:cNvPr id="26" name="Google Shape;294;p24"/>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17761" y="-12053"/>
            <a:ext cx="5349999" cy="3784183"/>
          </a:xfrm>
          <a:prstGeom prst="rect">
            <a:avLst/>
          </a:prstGeom>
          <a:noFill/>
          <a:ln>
            <a:noFill/>
          </a:ln>
        </p:spPr>
      </p:pic>
      <p:sp>
        <p:nvSpPr>
          <p:cNvPr id="27" name="Google Shape;274;p24"/>
          <p:cNvSpPr txBox="1"/>
          <p:nvPr userDrawn="1"/>
        </p:nvSpPr>
        <p:spPr>
          <a:xfrm>
            <a:off x="6319780" y="285116"/>
            <a:ext cx="21828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Launch </a:t>
            </a:r>
            <a:r>
              <a:rPr lang="en" sz="1050" dirty="0">
                <a:solidFill>
                  <a:schemeClr val="tx1"/>
                </a:solidFill>
                <a:highlight>
                  <a:srgbClr val="FFFFFF"/>
                </a:highlight>
                <a:latin typeface="Verdana"/>
                <a:ea typeface="Verdana"/>
                <a:cs typeface="Verdana"/>
                <a:sym typeface="Verdana"/>
              </a:rPr>
              <a:t>of PN’s 2nd program in Cebu with 24 students</a:t>
            </a:r>
            <a:endParaRPr sz="1100" dirty="0">
              <a:solidFill>
                <a:schemeClr val="tx1"/>
              </a:solidFill>
              <a:latin typeface="Verdana"/>
              <a:ea typeface="Verdana"/>
              <a:cs typeface="Verdana"/>
              <a:sym typeface="Verdana"/>
            </a:endParaRPr>
          </a:p>
        </p:txBody>
      </p:sp>
      <p:sp>
        <p:nvSpPr>
          <p:cNvPr id="30" name="Google Shape;227;p22"/>
          <p:cNvSpPr/>
          <p:nvPr userDrawn="1"/>
        </p:nvSpPr>
        <p:spPr>
          <a:xfrm rot="20713479" flipV="1">
            <a:off x="3436001" y="1627827"/>
            <a:ext cx="914230" cy="570659"/>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
        <p:nvSpPr>
          <p:cNvPr id="31" name="Google Shape;264;p23"/>
          <p:cNvSpPr txBox="1"/>
          <p:nvPr userDrawn="1"/>
        </p:nvSpPr>
        <p:spPr>
          <a:xfrm>
            <a:off x="2993887" y="1215200"/>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9933"/>
                </a:solidFill>
                <a:latin typeface="Verdana"/>
                <a:ea typeface="Verdana"/>
                <a:cs typeface="Verdana"/>
                <a:sym typeface="Verdana"/>
              </a:rPr>
              <a:t>Cebu</a:t>
            </a:r>
            <a:endParaRPr sz="1050" b="1" dirty="0">
              <a:solidFill>
                <a:srgbClr val="FF9933"/>
              </a:solidFill>
              <a:latin typeface="Verdana"/>
              <a:ea typeface="Verdana"/>
              <a:cs typeface="Verdana"/>
              <a:sym typeface="Verdana"/>
            </a:endParaRPr>
          </a:p>
        </p:txBody>
      </p:sp>
    </p:spTree>
    <p:extLst>
      <p:ext uri="{BB962C8B-B14F-4D97-AF65-F5344CB8AC3E}">
        <p14:creationId xmlns:p14="http://schemas.microsoft.com/office/powerpoint/2010/main" val="1054143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V Timeline">
    <p:spTree>
      <p:nvGrpSpPr>
        <p:cNvPr id="1" name=""/>
        <p:cNvGrpSpPr/>
        <p:nvPr/>
      </p:nvGrpSpPr>
      <p:grpSpPr>
        <a:xfrm>
          <a:off x="0" y="0"/>
          <a:ext cx="0" cy="0"/>
          <a:chOff x="0" y="0"/>
          <a:chExt cx="0" cy="0"/>
        </a:xfrm>
      </p:grpSpPr>
      <p:cxnSp>
        <p:nvCxnSpPr>
          <p:cNvPr id="36" name="Google Shape;299;p25"/>
          <p:cNvCxnSpPr/>
          <p:nvPr userDrawn="1"/>
        </p:nvCxnSpPr>
        <p:spPr>
          <a:xfrm rot="10800000">
            <a:off x="6012474" y="0"/>
            <a:ext cx="12000" cy="5012400"/>
          </a:xfrm>
          <a:prstGeom prst="straightConnector1">
            <a:avLst/>
          </a:prstGeom>
          <a:noFill/>
          <a:ln w="19050" cap="flat" cmpd="sng">
            <a:solidFill>
              <a:srgbClr val="999999"/>
            </a:solidFill>
            <a:prstDash val="solid"/>
            <a:round/>
            <a:headEnd type="none" w="med" len="med"/>
            <a:tailEnd type="none" w="med" len="med"/>
          </a:ln>
        </p:spPr>
      </p:cxn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Google Shape;300;p25"/>
          <p:cNvSpPr/>
          <p:nvPr userDrawn="1"/>
        </p:nvSpPr>
        <p:spPr>
          <a:xfrm>
            <a:off x="0" y="3733450"/>
            <a:ext cx="9144000" cy="14100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1;p25"/>
          <p:cNvSpPr txBox="1"/>
          <p:nvPr userDrawn="1"/>
        </p:nvSpPr>
        <p:spPr>
          <a:xfrm>
            <a:off x="102425" y="3950100"/>
            <a:ext cx="6322500"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Verdana"/>
                <a:ea typeface="Verdana"/>
                <a:cs typeface="Verdana"/>
                <a:sym typeface="Verdana"/>
              </a:rPr>
              <a:t>Passerelles numériques</a:t>
            </a:r>
            <a:endParaRPr sz="2400">
              <a:solidFill>
                <a:schemeClr val="lt1"/>
              </a:solidFill>
              <a:latin typeface="Verdana"/>
              <a:ea typeface="Verdana"/>
              <a:cs typeface="Verdana"/>
              <a:sym typeface="Verdana"/>
            </a:endParaRPr>
          </a:p>
          <a:p>
            <a:pPr marL="0" lvl="0" indent="0" algn="l" rtl="0">
              <a:spcBef>
                <a:spcPts val="0"/>
              </a:spcBef>
              <a:spcAft>
                <a:spcPts val="0"/>
              </a:spcAft>
              <a:buNone/>
            </a:pPr>
            <a:r>
              <a:rPr lang="en" sz="2400" b="1">
                <a:solidFill>
                  <a:schemeClr val="lt1"/>
                </a:solidFill>
                <a:latin typeface="Verdana"/>
                <a:ea typeface="Verdana"/>
                <a:cs typeface="Verdana"/>
                <a:sym typeface="Verdana"/>
              </a:rPr>
              <a:t>Vietnam</a:t>
            </a:r>
            <a:endParaRPr sz="2400" b="1">
              <a:solidFill>
                <a:schemeClr val="lt1"/>
              </a:solidFill>
              <a:latin typeface="Verdana"/>
              <a:ea typeface="Verdana"/>
              <a:cs typeface="Verdana"/>
              <a:sym typeface="Verdana"/>
            </a:endParaRPr>
          </a:p>
        </p:txBody>
      </p:sp>
      <p:sp>
        <p:nvSpPr>
          <p:cNvPr id="6" name="Google Shape;302;p25"/>
          <p:cNvSpPr txBox="1"/>
          <p:nvPr userDrawn="1"/>
        </p:nvSpPr>
        <p:spPr>
          <a:xfrm>
            <a:off x="6320800" y="304225"/>
            <a:ext cx="21828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Launch</a:t>
            </a:r>
            <a:r>
              <a:rPr lang="en" sz="1050" dirty="0">
                <a:solidFill>
                  <a:schemeClr val="tx1"/>
                </a:solidFill>
                <a:highlight>
                  <a:srgbClr val="FFFFFF"/>
                </a:highlight>
                <a:latin typeface="Verdana"/>
                <a:ea typeface="Verdana"/>
                <a:cs typeface="Verdana"/>
                <a:sym typeface="Verdana"/>
              </a:rPr>
              <a:t> of PN’s 3rd program in Danang with 30 students</a:t>
            </a:r>
            <a:endParaRPr sz="1100" dirty="0">
              <a:solidFill>
                <a:schemeClr val="tx1"/>
              </a:solidFill>
              <a:latin typeface="Verdana"/>
              <a:ea typeface="Verdana"/>
              <a:cs typeface="Verdana"/>
              <a:sym typeface="Verdana"/>
            </a:endParaRPr>
          </a:p>
        </p:txBody>
      </p:sp>
      <p:cxnSp>
        <p:nvCxnSpPr>
          <p:cNvPr id="7" name="Google Shape;303;p25"/>
          <p:cNvCxnSpPr/>
          <p:nvPr userDrawn="1"/>
        </p:nvCxnSpPr>
        <p:spPr>
          <a:xfrm rot="10800000">
            <a:off x="6024475" y="4036300"/>
            <a:ext cx="0" cy="1158300"/>
          </a:xfrm>
          <a:prstGeom prst="straightConnector1">
            <a:avLst/>
          </a:prstGeom>
          <a:noFill/>
          <a:ln w="19050" cap="flat" cmpd="sng">
            <a:solidFill>
              <a:srgbClr val="FFFFFF"/>
            </a:solidFill>
            <a:prstDash val="solid"/>
            <a:round/>
            <a:headEnd type="none" w="med" len="med"/>
            <a:tailEnd type="none" w="med" len="med"/>
          </a:ln>
        </p:spPr>
      </p:cxnSp>
      <p:grpSp>
        <p:nvGrpSpPr>
          <p:cNvPr id="8" name="Google Shape;304;p25"/>
          <p:cNvGrpSpPr/>
          <p:nvPr userDrawn="1"/>
        </p:nvGrpSpPr>
        <p:grpSpPr>
          <a:xfrm>
            <a:off x="5688583" y="226167"/>
            <a:ext cx="1082257" cy="587803"/>
            <a:chOff x="725450" y="1793250"/>
            <a:chExt cx="1198513" cy="678600"/>
          </a:xfrm>
        </p:grpSpPr>
        <p:sp>
          <p:nvSpPr>
            <p:cNvPr id="9" name="Google Shape;305;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0" name="Google Shape;306;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2010</a:t>
              </a:r>
              <a:endParaRPr sz="1100" b="1">
                <a:solidFill>
                  <a:srgbClr val="FFFFFF"/>
                </a:solidFill>
                <a:latin typeface="Verdana"/>
                <a:ea typeface="Verdana"/>
                <a:cs typeface="Verdana"/>
                <a:sym typeface="Verdana"/>
              </a:endParaRPr>
            </a:p>
          </p:txBody>
        </p:sp>
      </p:grpSp>
      <p:grpSp>
        <p:nvGrpSpPr>
          <p:cNvPr id="11" name="Google Shape;307;p25"/>
          <p:cNvGrpSpPr/>
          <p:nvPr userDrawn="1"/>
        </p:nvGrpSpPr>
        <p:grpSpPr>
          <a:xfrm>
            <a:off x="5688583" y="925471"/>
            <a:ext cx="1082257" cy="587803"/>
            <a:chOff x="725450" y="1793250"/>
            <a:chExt cx="1198513" cy="678600"/>
          </a:xfrm>
        </p:grpSpPr>
        <p:sp>
          <p:nvSpPr>
            <p:cNvPr id="12" name="Google Shape;308;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3" name="Google Shape;309;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2012</a:t>
              </a:r>
              <a:endParaRPr sz="1100" b="1">
                <a:solidFill>
                  <a:srgbClr val="FFFFFF"/>
                </a:solidFill>
                <a:latin typeface="Verdana"/>
                <a:ea typeface="Verdana"/>
                <a:cs typeface="Verdana"/>
                <a:sym typeface="Verdana"/>
              </a:endParaRPr>
            </a:p>
          </p:txBody>
        </p:sp>
      </p:grpSp>
      <p:grpSp>
        <p:nvGrpSpPr>
          <p:cNvPr id="14" name="Google Shape;310;p25"/>
          <p:cNvGrpSpPr/>
          <p:nvPr userDrawn="1"/>
        </p:nvGrpSpPr>
        <p:grpSpPr>
          <a:xfrm>
            <a:off x="5688583" y="1624763"/>
            <a:ext cx="1082257" cy="587803"/>
            <a:chOff x="725450" y="1793250"/>
            <a:chExt cx="1198513" cy="678600"/>
          </a:xfrm>
        </p:grpSpPr>
        <p:sp>
          <p:nvSpPr>
            <p:cNvPr id="15" name="Google Shape;311;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6" name="Google Shape;312;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2013</a:t>
              </a:r>
              <a:endParaRPr sz="1100" b="1">
                <a:solidFill>
                  <a:srgbClr val="FFFFFF"/>
                </a:solidFill>
                <a:latin typeface="Verdana"/>
                <a:ea typeface="Verdana"/>
                <a:cs typeface="Verdana"/>
                <a:sym typeface="Verdana"/>
              </a:endParaRPr>
            </a:p>
          </p:txBody>
        </p:sp>
      </p:grpSp>
      <p:grpSp>
        <p:nvGrpSpPr>
          <p:cNvPr id="17" name="Google Shape;313;p25"/>
          <p:cNvGrpSpPr/>
          <p:nvPr userDrawn="1"/>
        </p:nvGrpSpPr>
        <p:grpSpPr>
          <a:xfrm>
            <a:off x="5688583" y="2324077"/>
            <a:ext cx="1082257" cy="587803"/>
            <a:chOff x="725450" y="1793250"/>
            <a:chExt cx="1198513" cy="678600"/>
          </a:xfrm>
        </p:grpSpPr>
        <p:sp>
          <p:nvSpPr>
            <p:cNvPr id="18" name="Google Shape;314;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9" name="Google Shape;315;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2014</a:t>
              </a:r>
              <a:endParaRPr sz="1100" b="1">
                <a:solidFill>
                  <a:srgbClr val="FFFFFF"/>
                </a:solidFill>
                <a:latin typeface="Verdana"/>
                <a:ea typeface="Verdana"/>
                <a:cs typeface="Verdana"/>
                <a:sym typeface="Verdana"/>
              </a:endParaRPr>
            </a:p>
          </p:txBody>
        </p:sp>
      </p:grpSp>
      <p:grpSp>
        <p:nvGrpSpPr>
          <p:cNvPr id="20" name="Google Shape;316;p25"/>
          <p:cNvGrpSpPr/>
          <p:nvPr userDrawn="1"/>
        </p:nvGrpSpPr>
        <p:grpSpPr>
          <a:xfrm>
            <a:off x="5688597" y="3023397"/>
            <a:ext cx="1082257" cy="587803"/>
            <a:chOff x="725450" y="1793250"/>
            <a:chExt cx="1198513" cy="678600"/>
          </a:xfrm>
        </p:grpSpPr>
        <p:sp>
          <p:nvSpPr>
            <p:cNvPr id="21" name="Google Shape;317;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2" name="Google Shape;318;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2015</a:t>
              </a:r>
              <a:endParaRPr sz="1100" b="1">
                <a:solidFill>
                  <a:srgbClr val="FFFFFF"/>
                </a:solidFill>
                <a:latin typeface="Verdana"/>
                <a:ea typeface="Verdana"/>
                <a:cs typeface="Verdana"/>
                <a:sym typeface="Verdana"/>
              </a:endParaRPr>
            </a:p>
          </p:txBody>
        </p:sp>
      </p:grpSp>
      <p:grpSp>
        <p:nvGrpSpPr>
          <p:cNvPr id="23" name="Google Shape;319;p25"/>
          <p:cNvGrpSpPr/>
          <p:nvPr userDrawn="1"/>
        </p:nvGrpSpPr>
        <p:grpSpPr>
          <a:xfrm>
            <a:off x="5688597" y="3722700"/>
            <a:ext cx="1082257" cy="587803"/>
            <a:chOff x="725450" y="1793250"/>
            <a:chExt cx="1198513" cy="678600"/>
          </a:xfrm>
        </p:grpSpPr>
        <p:sp>
          <p:nvSpPr>
            <p:cNvPr id="24" name="Google Shape;320;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5" name="Google Shape;321;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2016</a:t>
              </a:r>
              <a:endParaRPr sz="1100" b="1">
                <a:solidFill>
                  <a:srgbClr val="FFFFFF"/>
                </a:solidFill>
                <a:latin typeface="Verdana"/>
                <a:ea typeface="Verdana"/>
                <a:cs typeface="Verdana"/>
                <a:sym typeface="Verdana"/>
              </a:endParaRPr>
            </a:p>
          </p:txBody>
        </p:sp>
      </p:grpSp>
      <p:grpSp>
        <p:nvGrpSpPr>
          <p:cNvPr id="26" name="Google Shape;322;p25"/>
          <p:cNvGrpSpPr/>
          <p:nvPr userDrawn="1"/>
        </p:nvGrpSpPr>
        <p:grpSpPr>
          <a:xfrm>
            <a:off x="5688597" y="4421992"/>
            <a:ext cx="1082257" cy="587803"/>
            <a:chOff x="725450" y="1793250"/>
            <a:chExt cx="1198513" cy="678600"/>
          </a:xfrm>
        </p:grpSpPr>
        <p:sp>
          <p:nvSpPr>
            <p:cNvPr id="27" name="Google Shape;323;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8" name="Google Shape;324;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2017</a:t>
              </a:r>
              <a:endParaRPr sz="1100" b="1">
                <a:solidFill>
                  <a:srgbClr val="FFFFFF"/>
                </a:solidFill>
                <a:latin typeface="Verdana"/>
                <a:ea typeface="Verdana"/>
                <a:cs typeface="Verdana"/>
                <a:sym typeface="Verdana"/>
              </a:endParaRPr>
            </a:p>
          </p:txBody>
        </p:sp>
      </p:grpSp>
      <p:sp>
        <p:nvSpPr>
          <p:cNvPr id="29" name="Google Shape;325;p25"/>
          <p:cNvSpPr txBox="1"/>
          <p:nvPr userDrawn="1"/>
        </p:nvSpPr>
        <p:spPr>
          <a:xfrm>
            <a:off x="6320800" y="1003525"/>
            <a:ext cx="21828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1st graduation</a:t>
            </a:r>
            <a:r>
              <a:rPr lang="en" sz="1050" dirty="0">
                <a:solidFill>
                  <a:schemeClr val="tx1"/>
                </a:solidFill>
                <a:highlight>
                  <a:srgbClr val="FFFFFF"/>
                </a:highlight>
                <a:latin typeface="Verdana"/>
                <a:ea typeface="Verdana"/>
                <a:cs typeface="Verdana"/>
                <a:sym typeface="Verdana"/>
              </a:rPr>
              <a:t> of 27 students</a:t>
            </a:r>
            <a:endParaRPr sz="1100" dirty="0">
              <a:solidFill>
                <a:schemeClr val="tx1"/>
              </a:solidFill>
              <a:latin typeface="Verdana"/>
              <a:ea typeface="Verdana"/>
              <a:cs typeface="Verdana"/>
              <a:sym typeface="Verdana"/>
            </a:endParaRPr>
          </a:p>
        </p:txBody>
      </p:sp>
      <p:sp>
        <p:nvSpPr>
          <p:cNvPr id="30" name="Google Shape;326;p25"/>
          <p:cNvSpPr txBox="1"/>
          <p:nvPr userDrawn="1"/>
        </p:nvSpPr>
        <p:spPr>
          <a:xfrm>
            <a:off x="6310141" y="1616410"/>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Decision to propose 2 majors</a:t>
            </a:r>
            <a:r>
              <a:rPr lang="en" sz="1050" dirty="0">
                <a:solidFill>
                  <a:schemeClr val="tx1"/>
                </a:solidFill>
                <a:highlight>
                  <a:srgbClr val="FFFFFF"/>
                </a:highlight>
                <a:latin typeface="Verdana"/>
                <a:ea typeface="Verdana"/>
                <a:cs typeface="Verdana"/>
                <a:sym typeface="Verdana"/>
              </a:rPr>
              <a:t>: DeV and WeB. WeB replaces SNA</a:t>
            </a:r>
            <a:endParaRPr sz="1100" dirty="0">
              <a:solidFill>
                <a:schemeClr val="tx1"/>
              </a:solidFill>
              <a:latin typeface="Verdana"/>
              <a:ea typeface="Verdana"/>
              <a:cs typeface="Verdana"/>
              <a:sym typeface="Verdana"/>
            </a:endParaRPr>
          </a:p>
        </p:txBody>
      </p:sp>
      <p:sp>
        <p:nvSpPr>
          <p:cNvPr id="31" name="Google Shape;327;p25"/>
          <p:cNvSpPr txBox="1"/>
          <p:nvPr userDrawn="1"/>
        </p:nvSpPr>
        <p:spPr>
          <a:xfrm>
            <a:off x="6316387" y="2306181"/>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PNV is </a:t>
            </a:r>
            <a:r>
              <a:rPr lang="en" sz="1050" b="1" dirty="0">
                <a:solidFill>
                  <a:schemeClr val="tx1"/>
                </a:solidFill>
                <a:highlight>
                  <a:srgbClr val="FFFFFF"/>
                </a:highlight>
                <a:latin typeface="Verdana"/>
                <a:ea typeface="Verdana"/>
                <a:cs typeface="Verdana"/>
                <a:sym typeface="Verdana"/>
              </a:rPr>
              <a:t>operating completely independently</a:t>
            </a:r>
            <a:r>
              <a:rPr lang="en" sz="1050" dirty="0">
                <a:solidFill>
                  <a:schemeClr val="tx1"/>
                </a:solidFill>
                <a:highlight>
                  <a:srgbClr val="FFFFFF"/>
                </a:highlight>
                <a:latin typeface="Verdana"/>
                <a:ea typeface="Verdana"/>
                <a:cs typeface="Verdana"/>
                <a:sym typeface="Verdana"/>
              </a:rPr>
              <a:t> for all its activities</a:t>
            </a:r>
            <a:endParaRPr sz="1050" dirty="0">
              <a:solidFill>
                <a:schemeClr val="tx1"/>
              </a:solidFill>
              <a:latin typeface="Verdana"/>
              <a:ea typeface="Verdana"/>
              <a:cs typeface="Verdana"/>
              <a:sym typeface="Verdana"/>
            </a:endParaRPr>
          </a:p>
        </p:txBody>
      </p:sp>
      <p:sp>
        <p:nvSpPr>
          <p:cNvPr id="32" name="Google Shape;328;p25"/>
          <p:cNvSpPr txBox="1"/>
          <p:nvPr userDrawn="1"/>
        </p:nvSpPr>
        <p:spPr>
          <a:xfrm>
            <a:off x="6316101" y="3015084"/>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PNV celebrates its </a:t>
            </a:r>
            <a:r>
              <a:rPr lang="en" sz="1050" b="1" dirty="0">
                <a:solidFill>
                  <a:schemeClr val="tx1"/>
                </a:solidFill>
                <a:highlight>
                  <a:srgbClr val="FFFFFF"/>
                </a:highlight>
                <a:latin typeface="Verdana"/>
                <a:ea typeface="Verdana"/>
                <a:cs typeface="Verdana"/>
                <a:sym typeface="Verdana"/>
              </a:rPr>
              <a:t>five years’ anniversary</a:t>
            </a:r>
            <a:endParaRPr sz="1050" b="1" dirty="0">
              <a:solidFill>
                <a:schemeClr val="tx1"/>
              </a:solidFill>
              <a:latin typeface="Verdana"/>
              <a:ea typeface="Verdana"/>
              <a:cs typeface="Verdana"/>
              <a:sym typeface="Verdana"/>
            </a:endParaRPr>
          </a:p>
        </p:txBody>
      </p:sp>
      <p:sp>
        <p:nvSpPr>
          <p:cNvPr id="33" name="Google Shape;329;p25"/>
          <p:cNvSpPr txBox="1"/>
          <p:nvPr userDrawn="1"/>
        </p:nvSpPr>
        <p:spPr>
          <a:xfrm>
            <a:off x="6329185" y="3703087"/>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rgbClr val="FFFFFF"/>
                </a:solidFill>
                <a:latin typeface="Verdana"/>
                <a:ea typeface="Verdana"/>
                <a:cs typeface="Verdana"/>
                <a:sym typeface="Verdana"/>
              </a:rPr>
              <a:t>Launch of the </a:t>
            </a:r>
            <a:r>
              <a:rPr lang="en" sz="1050" b="1" dirty="0">
                <a:solidFill>
                  <a:srgbClr val="FFFFFF"/>
                </a:solidFill>
                <a:latin typeface="Verdana"/>
                <a:ea typeface="Verdana"/>
                <a:cs typeface="Verdana"/>
                <a:sym typeface="Verdana"/>
              </a:rPr>
              <a:t>new training</a:t>
            </a:r>
            <a:r>
              <a:rPr lang="en" sz="1050" dirty="0">
                <a:solidFill>
                  <a:srgbClr val="FFFFFF"/>
                </a:solidFill>
                <a:latin typeface="Verdana"/>
                <a:ea typeface="Verdana"/>
                <a:cs typeface="Verdana"/>
                <a:sym typeface="Verdana"/>
              </a:rPr>
              <a:t> with the Danang College of Technology</a:t>
            </a:r>
            <a:endParaRPr sz="1050" dirty="0">
              <a:solidFill>
                <a:srgbClr val="FFFFFF"/>
              </a:solidFill>
              <a:latin typeface="Verdana"/>
              <a:ea typeface="Verdana"/>
              <a:cs typeface="Verdana"/>
              <a:sym typeface="Verdana"/>
            </a:endParaRPr>
          </a:p>
        </p:txBody>
      </p:sp>
      <p:sp>
        <p:nvSpPr>
          <p:cNvPr id="34" name="Google Shape;330;p25"/>
          <p:cNvSpPr txBox="1"/>
          <p:nvPr userDrawn="1"/>
        </p:nvSpPr>
        <p:spPr>
          <a:xfrm>
            <a:off x="6310141" y="4388654"/>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FFFF"/>
                </a:solidFill>
                <a:latin typeface="Verdana"/>
                <a:ea typeface="Verdana"/>
                <a:cs typeface="Verdana"/>
                <a:sym typeface="Verdana"/>
              </a:rPr>
              <a:t>New partnership </a:t>
            </a:r>
            <a:r>
              <a:rPr lang="en" sz="1050" dirty="0">
                <a:solidFill>
                  <a:srgbClr val="FFFFFF"/>
                </a:solidFill>
                <a:latin typeface="Verdana"/>
                <a:ea typeface="Verdana"/>
                <a:cs typeface="Verdana"/>
                <a:sym typeface="Verdana"/>
              </a:rPr>
              <a:t>with Danang Vocational Training College</a:t>
            </a:r>
            <a:endParaRPr sz="1050" dirty="0">
              <a:solidFill>
                <a:srgbClr val="FFFFFF"/>
              </a:solidFill>
              <a:latin typeface="Verdana"/>
              <a:ea typeface="Verdana"/>
              <a:cs typeface="Verdana"/>
              <a:sym typeface="Verdana"/>
            </a:endParaRPr>
          </a:p>
        </p:txBody>
      </p:sp>
      <p:pic>
        <p:nvPicPr>
          <p:cNvPr id="35" name="Google Shape;331;p25"/>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0" y="499"/>
            <a:ext cx="5314472" cy="3759054"/>
          </a:xfrm>
          <a:prstGeom prst="rect">
            <a:avLst/>
          </a:prstGeom>
          <a:noFill/>
          <a:ln>
            <a:noFill/>
          </a:ln>
        </p:spPr>
      </p:pic>
      <p:sp>
        <p:nvSpPr>
          <p:cNvPr id="37" name="Google Shape;227;p22"/>
          <p:cNvSpPr/>
          <p:nvPr userDrawn="1"/>
        </p:nvSpPr>
        <p:spPr>
          <a:xfrm rot="16546924" flipV="1">
            <a:off x="2653867" y="1361367"/>
            <a:ext cx="557846" cy="188325"/>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
        <p:nvSpPr>
          <p:cNvPr id="38" name="Google Shape;264;p23"/>
          <p:cNvSpPr txBox="1"/>
          <p:nvPr userDrawn="1"/>
        </p:nvSpPr>
        <p:spPr>
          <a:xfrm>
            <a:off x="2707372" y="735925"/>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9933"/>
                </a:solidFill>
                <a:latin typeface="Verdana"/>
                <a:ea typeface="Verdana"/>
                <a:cs typeface="Verdana"/>
                <a:sym typeface="Verdana"/>
              </a:rPr>
              <a:t>Danang</a:t>
            </a:r>
            <a:endParaRPr sz="1050" b="1" dirty="0">
              <a:solidFill>
                <a:srgbClr val="FF9933"/>
              </a:solidFill>
              <a:latin typeface="Verdana"/>
              <a:ea typeface="Verdana"/>
              <a:cs typeface="Verdana"/>
              <a:sym typeface="Verdana"/>
            </a:endParaRPr>
          </a:p>
        </p:txBody>
      </p:sp>
    </p:spTree>
    <p:extLst>
      <p:ext uri="{BB962C8B-B14F-4D97-AF65-F5344CB8AC3E}">
        <p14:creationId xmlns:p14="http://schemas.microsoft.com/office/powerpoint/2010/main" val="56920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 Placeholder 8"/>
          <p:cNvSpPr>
            <a:spLocks noGrp="1"/>
          </p:cNvSpPr>
          <p:nvPr>
            <p:ph type="body" sz="quarter" idx="12"/>
          </p:nvPr>
        </p:nvSpPr>
        <p:spPr>
          <a:xfrm>
            <a:off x="1860355" y="1383906"/>
            <a:ext cx="5423289" cy="31996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endParaRPr lang="en-US" dirty="0"/>
          </a:p>
        </p:txBody>
      </p:sp>
      <p:sp>
        <p:nvSpPr>
          <p:cNvPr id="10" name="Title 9"/>
          <p:cNvSpPr>
            <a:spLocks noGrp="1"/>
          </p:cNvSpPr>
          <p:nvPr>
            <p:ph type="title" hasCustomPrompt="1"/>
          </p:nvPr>
        </p:nvSpPr>
        <p:spPr>
          <a:xfrm>
            <a:off x="628650" y="274638"/>
            <a:ext cx="7886700" cy="616011"/>
          </a:xfrm>
          <a:prstGeom prst="rect">
            <a:avLst/>
          </a:prstGeom>
        </p:spPr>
        <p:txBody>
          <a:bodyPr/>
          <a:lstStyle>
            <a:lvl1pPr>
              <a:defRPr sz="2400" b="1">
                <a:solidFill>
                  <a:srgbClr val="FF9933"/>
                </a:solidFill>
                <a:latin typeface="+mj-lt"/>
              </a:defRPr>
            </a:lvl1pPr>
          </a:lstStyle>
          <a:p>
            <a:r>
              <a:rPr lang="fr-FR" dirty="0" err="1"/>
              <a:t>Title</a:t>
            </a:r>
            <a:endParaRPr lang="en-US" dirty="0"/>
          </a:p>
        </p:txBody>
      </p:sp>
      <p:sp>
        <p:nvSpPr>
          <p:cNvPr id="7"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041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lumns x2">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 Placeholder 8"/>
          <p:cNvSpPr>
            <a:spLocks noGrp="1"/>
          </p:cNvSpPr>
          <p:nvPr>
            <p:ph type="body" sz="quarter" idx="12"/>
          </p:nvPr>
        </p:nvSpPr>
        <p:spPr>
          <a:xfrm>
            <a:off x="858891" y="1354218"/>
            <a:ext cx="3637248" cy="31996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itle 9"/>
          <p:cNvSpPr>
            <a:spLocks noGrp="1"/>
          </p:cNvSpPr>
          <p:nvPr>
            <p:ph type="title" hasCustomPrompt="1"/>
          </p:nvPr>
        </p:nvSpPr>
        <p:spPr>
          <a:xfrm>
            <a:off x="628650" y="274638"/>
            <a:ext cx="7886700" cy="556635"/>
          </a:xfrm>
          <a:prstGeom prst="rect">
            <a:avLst/>
          </a:prstGeom>
        </p:spPr>
        <p:txBody>
          <a:bodyPr/>
          <a:lstStyle>
            <a:lvl1pPr>
              <a:defRPr sz="2400" b="1">
                <a:solidFill>
                  <a:srgbClr val="FF9933"/>
                </a:solidFill>
                <a:latin typeface="+mj-lt"/>
              </a:defRPr>
            </a:lvl1pPr>
          </a:lstStyle>
          <a:p>
            <a:r>
              <a:rPr lang="fr-FR" dirty="0" err="1"/>
              <a:t>Title</a:t>
            </a:r>
            <a:endParaRPr lang="en-US" dirty="0"/>
          </a:p>
        </p:txBody>
      </p:sp>
      <p:sp>
        <p:nvSpPr>
          <p:cNvPr id="7" name="Text Placeholder 8"/>
          <p:cNvSpPr>
            <a:spLocks noGrp="1"/>
          </p:cNvSpPr>
          <p:nvPr>
            <p:ph type="body" sz="quarter" idx="13"/>
          </p:nvPr>
        </p:nvSpPr>
        <p:spPr>
          <a:xfrm>
            <a:off x="4671612" y="1354218"/>
            <a:ext cx="3637248" cy="31996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80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columns x3">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Placeholder 6"/>
          <p:cNvSpPr>
            <a:spLocks noGrp="1"/>
          </p:cNvSpPr>
          <p:nvPr>
            <p:ph type="body" sz="quarter" idx="11"/>
          </p:nvPr>
        </p:nvSpPr>
        <p:spPr>
          <a:xfrm>
            <a:off x="822938" y="992221"/>
            <a:ext cx="2383614" cy="3632083"/>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Placeholder 6"/>
          <p:cNvSpPr>
            <a:spLocks noGrp="1"/>
          </p:cNvSpPr>
          <p:nvPr>
            <p:ph type="body" sz="quarter" idx="12"/>
          </p:nvPr>
        </p:nvSpPr>
        <p:spPr>
          <a:xfrm>
            <a:off x="3353751" y="992221"/>
            <a:ext cx="2383614" cy="3632083"/>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endParaRPr lang="en-US" dirty="0"/>
          </a:p>
        </p:txBody>
      </p:sp>
      <p:sp>
        <p:nvSpPr>
          <p:cNvPr id="11" name="Text Placeholder 6"/>
          <p:cNvSpPr>
            <a:spLocks noGrp="1"/>
          </p:cNvSpPr>
          <p:nvPr>
            <p:ph type="body" sz="quarter" idx="13"/>
          </p:nvPr>
        </p:nvSpPr>
        <p:spPr>
          <a:xfrm>
            <a:off x="5884564" y="992222"/>
            <a:ext cx="2383614" cy="3632083"/>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endParaRPr lang="en-US" dirty="0"/>
          </a:p>
        </p:txBody>
      </p:sp>
      <p:sp>
        <p:nvSpPr>
          <p:cNvPr id="2" name="Title 1"/>
          <p:cNvSpPr>
            <a:spLocks noGrp="1"/>
          </p:cNvSpPr>
          <p:nvPr>
            <p:ph type="title" hasCustomPrompt="1"/>
          </p:nvPr>
        </p:nvSpPr>
        <p:spPr>
          <a:xfrm>
            <a:off x="628650" y="274639"/>
            <a:ext cx="7850332" cy="568510"/>
          </a:xfrm>
          <a:prstGeom prst="rect">
            <a:avLst/>
          </a:prstGeom>
        </p:spPr>
        <p:txBody>
          <a:bodyPr/>
          <a:lstStyle>
            <a:lvl1pPr>
              <a:defRPr sz="2400" b="1">
                <a:solidFill>
                  <a:srgbClr val="FF9933"/>
                </a:solidFill>
                <a:latin typeface="+mj-lt"/>
              </a:defRPr>
            </a:lvl1pPr>
          </a:lstStyle>
          <a:p>
            <a:r>
              <a:rPr lang="en-US" dirty="0"/>
              <a:t>Title</a:t>
            </a:r>
          </a:p>
        </p:txBody>
      </p:sp>
      <p:sp>
        <p:nvSpPr>
          <p:cNvPr id="9"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3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ga chart">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martArt Placeholder 7"/>
          <p:cNvSpPr>
            <a:spLocks noGrp="1"/>
          </p:cNvSpPr>
          <p:nvPr>
            <p:ph type="dgm" sz="quarter" idx="11" hasCustomPrompt="1"/>
          </p:nvPr>
        </p:nvSpPr>
        <p:spPr>
          <a:xfrm>
            <a:off x="1247775" y="1126908"/>
            <a:ext cx="6648450" cy="3536309"/>
          </a:xfrm>
          <a:prstGeom prst="rect">
            <a:avLst/>
          </a:prstGeom>
        </p:spPr>
        <p:txBody>
          <a:bodyPr/>
          <a:lstStyle>
            <a:lvl1pPr>
              <a:defRPr>
                <a:latin typeface="+mn-lt"/>
              </a:defRPr>
            </a:lvl1pPr>
          </a:lstStyle>
          <a:p>
            <a:r>
              <a:rPr lang="fr-FR" dirty="0" err="1"/>
              <a:t>Orga</a:t>
            </a:r>
            <a:r>
              <a:rPr lang="fr-FR" dirty="0"/>
              <a:t> chart</a:t>
            </a:r>
            <a:endParaRPr lang="en-US" dirty="0"/>
          </a:p>
        </p:txBody>
      </p:sp>
      <p:sp>
        <p:nvSpPr>
          <p:cNvPr id="2" name="Title 1"/>
          <p:cNvSpPr>
            <a:spLocks noGrp="1"/>
          </p:cNvSpPr>
          <p:nvPr>
            <p:ph type="title" hasCustomPrompt="1"/>
          </p:nvPr>
        </p:nvSpPr>
        <p:spPr>
          <a:xfrm>
            <a:off x="628650" y="274638"/>
            <a:ext cx="7886700" cy="580385"/>
          </a:xfrm>
          <a:prstGeom prst="rect">
            <a:avLst/>
          </a:prstGeom>
        </p:spPr>
        <p:txBody>
          <a:bodyPr/>
          <a:lstStyle>
            <a:lvl1pPr>
              <a:defRPr sz="2400" b="1">
                <a:solidFill>
                  <a:srgbClr val="FF9933"/>
                </a:solidFill>
                <a:latin typeface="+mj-lt"/>
              </a:defRPr>
            </a:lvl1pPr>
          </a:lstStyle>
          <a:p>
            <a:r>
              <a:rPr lang="fr-FR" dirty="0" err="1"/>
              <a:t>Title</a:t>
            </a:r>
            <a:endParaRPr lang="en-US" dirty="0"/>
          </a:p>
        </p:txBody>
      </p:sp>
      <p:sp>
        <p:nvSpPr>
          <p:cNvPr id="7"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86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 text ">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 Placeholder 13"/>
          <p:cNvSpPr>
            <a:spLocks noGrp="1"/>
          </p:cNvSpPr>
          <p:nvPr>
            <p:ph type="body" sz="quarter" idx="11"/>
          </p:nvPr>
        </p:nvSpPr>
        <p:spPr>
          <a:xfrm>
            <a:off x="4572000" y="1413173"/>
            <a:ext cx="3943350" cy="2794821"/>
          </a:xfrm>
          <a:prstGeom prst="rect">
            <a:avLst/>
          </a:prstGeom>
          <a:ln>
            <a:noFill/>
          </a:ln>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rgbClr val="FF9933"/>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rgbClr val="FF9933"/>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rgbClr val="FF9933"/>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rgbClr val="FF9933"/>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rgbClr val="FF9933"/>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Picture Placeholder 3"/>
          <p:cNvSpPr>
            <a:spLocks noGrp="1"/>
          </p:cNvSpPr>
          <p:nvPr>
            <p:ph type="pic" sz="quarter" idx="12"/>
          </p:nvPr>
        </p:nvSpPr>
        <p:spPr>
          <a:xfrm>
            <a:off x="628650" y="1405250"/>
            <a:ext cx="3585523" cy="2794820"/>
          </a:xfrm>
          <a:prstGeom prst="rect">
            <a:avLst/>
          </a:prstGeom>
        </p:spPr>
        <p:txBody>
          <a:bodyPr/>
          <a:lstStyle/>
          <a:p>
            <a:endParaRPr lang="en-US"/>
          </a:p>
        </p:txBody>
      </p:sp>
      <p:sp>
        <p:nvSpPr>
          <p:cNvPr id="5" name="Title 4"/>
          <p:cNvSpPr>
            <a:spLocks noGrp="1"/>
          </p:cNvSpPr>
          <p:nvPr>
            <p:ph type="title" hasCustomPrompt="1"/>
          </p:nvPr>
        </p:nvSpPr>
        <p:spPr>
          <a:xfrm>
            <a:off x="628650" y="274639"/>
            <a:ext cx="7886700" cy="675388"/>
          </a:xfrm>
          <a:prstGeom prst="rect">
            <a:avLst/>
          </a:prstGeom>
        </p:spPr>
        <p:txBody>
          <a:bodyPr/>
          <a:lstStyle>
            <a:lvl1pPr>
              <a:defRPr sz="2400" b="1">
                <a:solidFill>
                  <a:srgbClr val="FF9933"/>
                </a:solidFill>
                <a:latin typeface="+mj-lt"/>
              </a:defRPr>
            </a:lvl1pPr>
          </a:lstStyle>
          <a:p>
            <a:r>
              <a:rPr lang="en-US" dirty="0"/>
              <a:t>Title</a:t>
            </a:r>
          </a:p>
        </p:txBody>
      </p:sp>
      <p:sp>
        <p:nvSpPr>
          <p:cNvPr id="7"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17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picture">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 Placeholder 13"/>
          <p:cNvSpPr>
            <a:spLocks noGrp="1"/>
          </p:cNvSpPr>
          <p:nvPr>
            <p:ph type="body" sz="quarter" idx="11"/>
          </p:nvPr>
        </p:nvSpPr>
        <p:spPr>
          <a:xfrm>
            <a:off x="628650" y="1434000"/>
            <a:ext cx="3943350" cy="2794821"/>
          </a:xfrm>
          <a:prstGeom prst="rect">
            <a:avLst/>
          </a:prstGeom>
          <a:ln>
            <a:noFill/>
          </a:ln>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rgbClr val="FF9933"/>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rgbClr val="FF9933"/>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rgbClr val="FF9933"/>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rgbClr val="FF9933"/>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rgbClr val="FF9933"/>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Picture Placeholder 3"/>
          <p:cNvSpPr>
            <a:spLocks noGrp="1"/>
          </p:cNvSpPr>
          <p:nvPr>
            <p:ph type="pic" sz="quarter" idx="12"/>
          </p:nvPr>
        </p:nvSpPr>
        <p:spPr>
          <a:xfrm>
            <a:off x="4929827" y="1434000"/>
            <a:ext cx="3585523" cy="2794820"/>
          </a:xfrm>
          <a:prstGeom prst="rect">
            <a:avLst/>
          </a:prstGeom>
        </p:spPr>
        <p:txBody>
          <a:bodyPr/>
          <a:lstStyle/>
          <a:p>
            <a:endParaRPr lang="en-US"/>
          </a:p>
        </p:txBody>
      </p:sp>
      <p:sp>
        <p:nvSpPr>
          <p:cNvPr id="5" name="Title 4"/>
          <p:cNvSpPr>
            <a:spLocks noGrp="1"/>
          </p:cNvSpPr>
          <p:nvPr>
            <p:ph type="title" hasCustomPrompt="1"/>
          </p:nvPr>
        </p:nvSpPr>
        <p:spPr>
          <a:xfrm>
            <a:off x="628650" y="274639"/>
            <a:ext cx="7886700" cy="675388"/>
          </a:xfrm>
          <a:prstGeom prst="rect">
            <a:avLst/>
          </a:prstGeom>
        </p:spPr>
        <p:txBody>
          <a:bodyPr/>
          <a:lstStyle>
            <a:lvl1pPr>
              <a:defRPr sz="2400" b="1">
                <a:solidFill>
                  <a:srgbClr val="FF9933"/>
                </a:solidFill>
                <a:latin typeface="+mj-lt"/>
              </a:defRPr>
            </a:lvl1pPr>
          </a:lstStyle>
          <a:p>
            <a:r>
              <a:rPr lang="en-US" dirty="0"/>
              <a:t>Title</a:t>
            </a:r>
          </a:p>
        </p:txBody>
      </p:sp>
      <p:sp>
        <p:nvSpPr>
          <p:cNvPr id="7"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3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x1">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1472540" y="1238616"/>
            <a:ext cx="6163294" cy="3424601"/>
          </a:xfrm>
          <a:prstGeom prst="rect">
            <a:avLst/>
          </a:prstGeom>
        </p:spPr>
        <p:txBody>
          <a:bodyPr/>
          <a:lstStyle/>
          <a:p>
            <a:endParaRPr lang="en-US"/>
          </a:p>
        </p:txBody>
      </p:sp>
      <p:sp>
        <p:nvSpPr>
          <p:cNvPr id="5" name="Title 4"/>
          <p:cNvSpPr>
            <a:spLocks noGrp="1"/>
          </p:cNvSpPr>
          <p:nvPr>
            <p:ph type="title" hasCustomPrompt="1"/>
          </p:nvPr>
        </p:nvSpPr>
        <p:spPr>
          <a:xfrm>
            <a:off x="628650" y="274638"/>
            <a:ext cx="7886700" cy="663513"/>
          </a:xfrm>
          <a:prstGeom prst="rect">
            <a:avLst/>
          </a:prstGeom>
        </p:spPr>
        <p:txBody>
          <a:bodyPr/>
          <a:lstStyle>
            <a:lvl1pPr>
              <a:defRPr sz="2400" b="1">
                <a:solidFill>
                  <a:srgbClr val="FF9933"/>
                </a:solidFill>
                <a:latin typeface="+mj-lt"/>
              </a:defRPr>
            </a:lvl1pPr>
          </a:lstStyle>
          <a:p>
            <a:r>
              <a:rPr lang="en-US" dirty="0"/>
              <a:t>Title</a:t>
            </a:r>
          </a:p>
        </p:txBody>
      </p:sp>
      <p:sp>
        <p:nvSpPr>
          <p:cNvPr id="6" name="Text Placeholder 8"/>
          <p:cNvSpPr>
            <a:spLocks noGrp="1"/>
          </p:cNvSpPr>
          <p:nvPr>
            <p:ph type="body" sz="quarter" idx="13" hasCustomPrompt="1"/>
          </p:nvPr>
        </p:nvSpPr>
        <p:spPr>
          <a:xfrm>
            <a:off x="1472540" y="4679907"/>
            <a:ext cx="6163293" cy="376910"/>
          </a:xfrm>
          <a:prstGeom prst="rect">
            <a:avLst/>
          </a:prstGeom>
        </p:spPr>
        <p:txBody>
          <a:bodyPr/>
          <a:lstStyle>
            <a:lvl1pPr>
              <a:defRPr sz="1400">
                <a:latin typeface="+mj-lt"/>
              </a:defRPr>
            </a:lvl1pPr>
          </a:lstStyle>
          <a:p>
            <a:pPr lvl="0"/>
            <a:r>
              <a:rPr lang="en-US" dirty="0"/>
              <a:t>Text</a:t>
            </a:r>
          </a:p>
        </p:txBody>
      </p:sp>
      <p:sp>
        <p:nvSpPr>
          <p:cNvPr id="7"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52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s x2">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737978" y="1271530"/>
            <a:ext cx="3584641" cy="3073832"/>
          </a:xfrm>
          <a:prstGeom prst="rect">
            <a:avLst/>
          </a:prstGeom>
        </p:spPr>
        <p:txBody>
          <a:bodyPr/>
          <a:lstStyle/>
          <a:p>
            <a:endParaRPr lang="en-US"/>
          </a:p>
        </p:txBody>
      </p:sp>
      <p:sp>
        <p:nvSpPr>
          <p:cNvPr id="5" name="Title 4"/>
          <p:cNvSpPr>
            <a:spLocks noGrp="1"/>
          </p:cNvSpPr>
          <p:nvPr>
            <p:ph type="title" hasCustomPrompt="1"/>
          </p:nvPr>
        </p:nvSpPr>
        <p:spPr>
          <a:xfrm>
            <a:off x="628650" y="274639"/>
            <a:ext cx="7886700" cy="601952"/>
          </a:xfrm>
          <a:prstGeom prst="rect">
            <a:avLst/>
          </a:prstGeom>
        </p:spPr>
        <p:txBody>
          <a:bodyPr/>
          <a:lstStyle>
            <a:lvl1pPr>
              <a:defRPr sz="2400" b="1">
                <a:solidFill>
                  <a:srgbClr val="FF9933"/>
                </a:solidFill>
                <a:latin typeface="+mj-lt"/>
              </a:defRPr>
            </a:lvl1pPr>
          </a:lstStyle>
          <a:p>
            <a:r>
              <a:rPr lang="en-US" dirty="0"/>
              <a:t>Title</a:t>
            </a:r>
          </a:p>
        </p:txBody>
      </p:sp>
      <p:sp>
        <p:nvSpPr>
          <p:cNvPr id="7" name="Picture Placeholder 3"/>
          <p:cNvSpPr>
            <a:spLocks noGrp="1"/>
          </p:cNvSpPr>
          <p:nvPr>
            <p:ph type="pic" sz="quarter" idx="13"/>
          </p:nvPr>
        </p:nvSpPr>
        <p:spPr>
          <a:xfrm>
            <a:off x="4794722" y="1271530"/>
            <a:ext cx="3584641" cy="3073832"/>
          </a:xfrm>
          <a:prstGeom prst="rect">
            <a:avLst/>
          </a:prstGeom>
        </p:spPr>
        <p:txBody>
          <a:bodyPr/>
          <a:lstStyle/>
          <a:p>
            <a:endParaRPr lang="en-US"/>
          </a:p>
        </p:txBody>
      </p:sp>
      <p:sp>
        <p:nvSpPr>
          <p:cNvPr id="9"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Placeholder 8"/>
          <p:cNvSpPr>
            <a:spLocks noGrp="1"/>
          </p:cNvSpPr>
          <p:nvPr>
            <p:ph type="body" sz="quarter" idx="14" hasCustomPrompt="1"/>
          </p:nvPr>
        </p:nvSpPr>
        <p:spPr>
          <a:xfrm>
            <a:off x="737979" y="4551846"/>
            <a:ext cx="7641384" cy="376910"/>
          </a:xfrm>
          <a:prstGeom prst="rect">
            <a:avLst/>
          </a:prstGeom>
        </p:spPr>
        <p:txBody>
          <a:bodyPr/>
          <a:lstStyle>
            <a:lvl1pPr>
              <a:defRPr sz="1400">
                <a:latin typeface="+mj-lt"/>
              </a:defRPr>
            </a:lvl1pPr>
          </a:lstStyle>
          <a:p>
            <a:pPr lvl="0"/>
            <a:r>
              <a:rPr lang="en-US" dirty="0"/>
              <a:t>Text</a:t>
            </a:r>
          </a:p>
        </p:txBody>
      </p:sp>
      <p:sp>
        <p:nvSpPr>
          <p:cNvPr id="11"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89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pic>
        <p:nvPicPr>
          <p:cNvPr id="7" name="Google Shape;7;p1"/>
          <p:cNvPicPr preferRelativeResize="0"/>
          <p:nvPr/>
        </p:nvPicPr>
        <p:blipFill>
          <a:blip r:embed="rId22">
            <a:extLst>
              <a:ext uri="{28A0092B-C50C-407E-A947-70E740481C1C}">
                <a14:useLocalDpi xmlns:a14="http://schemas.microsoft.com/office/drawing/2010/main" val="0"/>
              </a:ext>
            </a:extLst>
          </a:blip>
          <a:stretch>
            <a:fillRect/>
          </a:stretch>
        </p:blipFill>
        <p:spPr>
          <a:xfrm>
            <a:off x="8394419" y="204666"/>
            <a:ext cx="509099" cy="5097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9" r:id="rId2"/>
    <p:sldLayoutId id="2147483671" r:id="rId3"/>
    <p:sldLayoutId id="2147483664" r:id="rId4"/>
    <p:sldLayoutId id="2147483665" r:id="rId5"/>
    <p:sldLayoutId id="2147483666" r:id="rId6"/>
    <p:sldLayoutId id="2147483674" r:id="rId7"/>
    <p:sldLayoutId id="2147483670" r:id="rId8"/>
    <p:sldLayoutId id="2147483667" r:id="rId9"/>
    <p:sldLayoutId id="2147483668" r:id="rId10"/>
    <p:sldLayoutId id="2147483669" r:id="rId11"/>
    <p:sldLayoutId id="2147483672" r:id="rId12"/>
    <p:sldLayoutId id="2147483660" r:id="rId13"/>
    <p:sldLayoutId id="2147483658" r:id="rId14"/>
    <p:sldLayoutId id="2147483673" r:id="rId15"/>
    <p:sldLayoutId id="2147483657" r:id="rId16"/>
    <p:sldLayoutId id="2147483661" r:id="rId17"/>
    <p:sldLayoutId id="2147483662" r:id="rId18"/>
    <p:sldLayoutId id="2147483663" r:id="rId19"/>
    <p:sldLayoutId id="2147483654"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docker.com/storag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docker.com/networ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facebook.com/passerelles.numeriques" TargetMode="External"/><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hyperlink" Target="http://www.passerellesnumeriques.org/" TargetMode="External"/><Relationship Id="rId1" Type="http://schemas.openxmlformats.org/officeDocument/2006/relationships/slideLayout" Target="../slideLayouts/slideLayout20.xml"/><Relationship Id="rId6" Type="http://schemas.openxmlformats.org/officeDocument/2006/relationships/hyperlink" Target="https://twitter.com/passerellesnume" TargetMode="External"/><Relationship Id="rId11" Type="http://schemas.openxmlformats.org/officeDocument/2006/relationships/image" Target="../media/image28.png"/><Relationship Id="rId5" Type="http://schemas.openxmlformats.org/officeDocument/2006/relationships/image" Target="../media/image25.png"/><Relationship Id="rId10" Type="http://schemas.openxmlformats.org/officeDocument/2006/relationships/hyperlink" Target="https://www.youtube.com/user/PasserellesNumerique" TargetMode="External"/><Relationship Id="rId4" Type="http://schemas.openxmlformats.org/officeDocument/2006/relationships/hyperlink" Target="https://www.linkedin.com/company/passerellesnum-riques/" TargetMode="External"/><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docs.docker.com/desktop/mac/install/" TargetMode="External"/><Relationship Id="rId7" Type="http://schemas.openxmlformats.org/officeDocument/2006/relationships/hyperlink" Target="https://docs.docker.com/engine/instal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docs.docker.com/desktop/windows/install/" TargetMode="External"/><Relationship Id="rId4" Type="http://schemas.openxmlformats.org/officeDocument/2006/relationships/image" Target="../media/image16.png"/><Relationship Id="rId9" Type="http://schemas.openxmlformats.org/officeDocument/2006/relationships/hyperlink" Target="https://docs.docker.com/get-dock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cs.docker.com/get-started/overview/#docker-architecture" TargetMode="External"/><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get-started/overview/#docker-architectu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kerlabs.collabnix.com/docker/cheatshe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0"/>
          <p:cNvCxnSpPr/>
          <p:nvPr/>
        </p:nvCxnSpPr>
        <p:spPr>
          <a:xfrm rot="10800000" flipH="1">
            <a:off x="11900" y="2529000"/>
            <a:ext cx="9144000" cy="23700"/>
          </a:xfrm>
          <a:prstGeom prst="straightConnector1">
            <a:avLst/>
          </a:prstGeom>
          <a:noFill/>
          <a:ln w="28575" cap="flat" cmpd="sng">
            <a:solidFill>
              <a:srgbClr val="FFFFFF"/>
            </a:solidFill>
            <a:prstDash val="dot"/>
            <a:round/>
            <a:headEnd type="none" w="med" len="med"/>
            <a:tailEnd type="none" w="med" len="med"/>
          </a:ln>
        </p:spPr>
      </p:cxnSp>
      <p:sp>
        <p:nvSpPr>
          <p:cNvPr id="85" name="Google Shape;85;p10"/>
          <p:cNvSpPr/>
          <p:nvPr/>
        </p:nvSpPr>
        <p:spPr>
          <a:xfrm>
            <a:off x="8277777" y="236946"/>
            <a:ext cx="642900" cy="60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139245" y="3349398"/>
            <a:ext cx="6380327" cy="893330"/>
          </a:xfrm>
        </p:spPr>
        <p:txBody>
          <a:bodyPr/>
          <a:lstStyle/>
          <a:p>
            <a:pPr algn="l"/>
            <a:r>
              <a:rPr lang="en-GB" sz="4000" dirty="0">
                <a:solidFill>
                  <a:schemeClr val="bg1"/>
                </a:solidFill>
                <a:latin typeface="Helvetica Neue"/>
              </a:rPr>
              <a:t>Getting Start With</a:t>
            </a:r>
            <a:r>
              <a:rPr lang="en-GB" sz="4000" i="0" dirty="0">
                <a:solidFill>
                  <a:schemeClr val="bg1"/>
                </a:solidFill>
                <a:effectLst/>
                <a:latin typeface="Helvetica Neue"/>
              </a:rPr>
              <a:t> Docker</a:t>
            </a:r>
          </a:p>
        </p:txBody>
      </p:sp>
      <p:sp>
        <p:nvSpPr>
          <p:cNvPr id="4" name="Rectangle 3"/>
          <p:cNvSpPr/>
          <p:nvPr/>
        </p:nvSpPr>
        <p:spPr>
          <a:xfrm>
            <a:off x="123696" y="2746592"/>
            <a:ext cx="3759362" cy="769441"/>
          </a:xfrm>
          <a:prstGeom prst="rect">
            <a:avLst/>
          </a:prstGeom>
        </p:spPr>
        <p:txBody>
          <a:bodyPr wrap="none">
            <a:spAutoFit/>
          </a:bodyPr>
          <a:lstStyle/>
          <a:p>
            <a:r>
              <a:rPr lang="en-GB" sz="4400" b="1" dirty="0">
                <a:solidFill>
                  <a:schemeClr val="bg1"/>
                </a:solidFill>
                <a:latin typeface="Helvetica Neue"/>
                <a:ea typeface="Verdana"/>
                <a:sym typeface="Verdana"/>
              </a:rPr>
              <a:t>Chapter Two </a:t>
            </a:r>
            <a:endParaRPr lang="en-US" dirty="0">
              <a:solidFill>
                <a:schemeClr val="bg1"/>
              </a:solidFill>
            </a:endParaRPr>
          </a:p>
        </p:txBody>
      </p:sp>
      <p:cxnSp>
        <p:nvCxnSpPr>
          <p:cNvPr id="6" name="Straight Connector 5"/>
          <p:cNvCxnSpPr/>
          <p:nvPr/>
        </p:nvCxnSpPr>
        <p:spPr>
          <a:xfrm>
            <a:off x="258705" y="3488736"/>
            <a:ext cx="3350526" cy="1"/>
          </a:xfrm>
          <a:prstGeom prst="line">
            <a:avLst/>
          </a:prstGeom>
          <a:ln w="28575">
            <a:solidFill>
              <a:schemeClr val="tx2">
                <a:lumMod val="25000"/>
              </a:schemeClr>
            </a:solidFill>
          </a:ln>
        </p:spPr>
        <p:style>
          <a:lnRef idx="3">
            <a:schemeClr val="accent3"/>
          </a:lnRef>
          <a:fillRef idx="0">
            <a:schemeClr val="accent3"/>
          </a:fillRef>
          <a:effectRef idx="2">
            <a:schemeClr val="accent3"/>
          </a:effectRef>
          <a:fontRef idx="minor">
            <a:schemeClr val="tx1"/>
          </a:fontRef>
        </p:style>
      </p:cxnSp>
      <p:pic>
        <p:nvPicPr>
          <p:cNvPr id="5" name="Picture 4" descr="A picture containing icon&#10;&#10;Description automatically generated">
            <a:extLst>
              <a:ext uri="{FF2B5EF4-FFF2-40B4-BE49-F238E27FC236}">
                <a16:creationId xmlns:a16="http://schemas.microsoft.com/office/drawing/2014/main" id="{D01843D7-F5D0-4C66-B878-D6634C4C56F1}"/>
              </a:ext>
            </a:extLst>
          </p:cNvPr>
          <p:cNvPicPr>
            <a:picLocks noChangeAspect="1"/>
          </p:cNvPicPr>
          <p:nvPr/>
        </p:nvPicPr>
        <p:blipFill>
          <a:blip r:embed="rId3"/>
          <a:stretch>
            <a:fillRect/>
          </a:stretch>
        </p:blipFill>
        <p:spPr>
          <a:xfrm>
            <a:off x="6296299" y="2694728"/>
            <a:ext cx="2795452" cy="23969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CLI Further Reading</a:t>
            </a:r>
          </a:p>
        </p:txBody>
      </p:sp>
      <p:sp>
        <p:nvSpPr>
          <p:cNvPr id="9" name="Text Placeholder 4">
            <a:extLst>
              <a:ext uri="{FF2B5EF4-FFF2-40B4-BE49-F238E27FC236}">
                <a16:creationId xmlns:a16="http://schemas.microsoft.com/office/drawing/2014/main" id="{2F4856A7-07A0-4656-A206-D1E5B15B8BF2}"/>
              </a:ext>
            </a:extLst>
          </p:cNvPr>
          <p:cNvSpPr>
            <a:spLocks noGrp="1"/>
          </p:cNvSpPr>
          <p:nvPr>
            <p:ph type="body" sz="quarter" idx="12"/>
          </p:nvPr>
        </p:nvSpPr>
        <p:spPr>
          <a:xfrm>
            <a:off x="628648" y="812801"/>
            <a:ext cx="8420187" cy="4211782"/>
          </a:xfrm>
        </p:spPr>
        <p:txBody>
          <a:bodyPr/>
          <a:lstStyle/>
          <a:p>
            <a:pPr marL="0" indent="0" algn="l">
              <a:buNone/>
            </a:pPr>
            <a:r>
              <a:rPr lang="en-US" sz="1800" b="0" i="0" u="none" strike="noStrike" baseline="0" dirty="0">
                <a:solidFill>
                  <a:srgbClr val="000000"/>
                </a:solidFill>
                <a:latin typeface="ArialMT"/>
              </a:rPr>
              <a:t>● </a:t>
            </a:r>
            <a:r>
              <a:rPr lang="en-US" sz="1800" b="0" i="0" u="none" strike="noStrike" baseline="0" dirty="0">
                <a:solidFill>
                  <a:srgbClr val="000000"/>
                </a:solidFill>
                <a:latin typeface="Montserrat-Regular"/>
              </a:rPr>
              <a:t>List of container commands: </a:t>
            </a:r>
            <a:r>
              <a:rPr lang="en-US" sz="1800" b="0" i="0" u="none" strike="noStrike" baseline="0" dirty="0">
                <a:solidFill>
                  <a:srgbClr val="0098A8"/>
                </a:solidFill>
                <a:latin typeface="ArialMT"/>
              </a:rPr>
              <a:t>https://docs.docker.com/engine/reference/commandline/container/</a:t>
            </a:r>
          </a:p>
          <a:p>
            <a:pPr marL="0" indent="0" algn="l">
              <a:buNone/>
            </a:pPr>
            <a:r>
              <a:rPr lang="en-US" sz="1800" b="0" i="0" u="none" strike="noStrike" baseline="0" dirty="0">
                <a:solidFill>
                  <a:srgbClr val="000000"/>
                </a:solidFill>
                <a:latin typeface="ArialMT"/>
              </a:rPr>
              <a:t>● </a:t>
            </a:r>
            <a:r>
              <a:rPr lang="en-US" sz="1800" b="0" i="0" u="none" strike="noStrike" baseline="0" dirty="0">
                <a:solidFill>
                  <a:srgbClr val="000000"/>
                </a:solidFill>
                <a:latin typeface="Montserrat-Regular"/>
              </a:rPr>
              <a:t>Getting started with containers: </a:t>
            </a:r>
          </a:p>
          <a:p>
            <a:pPr marL="0" indent="0" algn="l">
              <a:buNone/>
            </a:pPr>
            <a:r>
              <a:rPr lang="en-US" sz="1800" b="0" i="0" u="none" strike="noStrike" baseline="0" dirty="0">
                <a:solidFill>
                  <a:srgbClr val="0098A8"/>
                </a:solidFill>
                <a:latin typeface="ArialMT"/>
              </a:rPr>
              <a:t>https://docs.docker.com/get-started/part2/</a:t>
            </a:r>
          </a:p>
          <a:p>
            <a:pPr marL="0" indent="0" algn="l">
              <a:buNone/>
            </a:pPr>
            <a:r>
              <a:rPr lang="en-US" sz="1800" b="0" i="0" u="none" strike="noStrike" baseline="0" dirty="0">
                <a:solidFill>
                  <a:srgbClr val="000000"/>
                </a:solidFill>
                <a:latin typeface="ArialMT"/>
              </a:rPr>
              <a:t>● </a:t>
            </a:r>
            <a:r>
              <a:rPr lang="en-US" sz="1800" b="0" i="0" u="none" strike="noStrike" baseline="0" dirty="0">
                <a:solidFill>
                  <a:srgbClr val="000000"/>
                </a:solidFill>
                <a:latin typeface="Montserrat-Regular"/>
              </a:rPr>
              <a:t>Start containers automatically: </a:t>
            </a:r>
          </a:p>
          <a:p>
            <a:pPr marL="0" indent="0" algn="l">
              <a:buNone/>
            </a:pPr>
            <a:r>
              <a:rPr lang="en-US" sz="1800" b="0" i="0" u="none" strike="noStrike" baseline="0" dirty="0">
                <a:solidFill>
                  <a:srgbClr val="0098A8"/>
                </a:solidFill>
                <a:latin typeface="ArialMT"/>
              </a:rPr>
              <a:t>https://docs.docker.com/config/containers/start-containers-automatically/</a:t>
            </a:r>
          </a:p>
          <a:p>
            <a:pPr marL="0" indent="0" algn="l">
              <a:buNone/>
            </a:pPr>
            <a:r>
              <a:rPr lang="en-US" sz="1800" b="0" i="0" u="none" strike="noStrike" baseline="0" dirty="0">
                <a:solidFill>
                  <a:srgbClr val="000000"/>
                </a:solidFill>
                <a:latin typeface="ArialMT"/>
              </a:rPr>
              <a:t>● </a:t>
            </a:r>
            <a:r>
              <a:rPr lang="en-US" sz="1800" b="0" i="0" u="none" strike="noStrike" baseline="0" dirty="0">
                <a:solidFill>
                  <a:srgbClr val="000000"/>
                </a:solidFill>
                <a:latin typeface="Montserrat-Regular"/>
              </a:rPr>
              <a:t>Resource limits for containers: </a:t>
            </a:r>
            <a:r>
              <a:rPr lang="en-US" sz="1800" b="0" i="0" u="none" strike="noStrike" baseline="0" dirty="0">
                <a:solidFill>
                  <a:srgbClr val="0098A8"/>
                </a:solidFill>
                <a:latin typeface="ArialMT"/>
              </a:rPr>
              <a:t>https://docs.docker.com/config/containers/resource_constraints/</a:t>
            </a:r>
          </a:p>
          <a:p>
            <a:pPr marL="0" indent="0" algn="l">
              <a:buNone/>
            </a:pPr>
            <a:r>
              <a:rPr lang="it-IT" sz="1800" b="0" i="0" u="none" strike="noStrike" baseline="0" dirty="0">
                <a:solidFill>
                  <a:srgbClr val="000000"/>
                </a:solidFill>
                <a:latin typeface="ArialMT"/>
              </a:rPr>
              <a:t>● </a:t>
            </a:r>
            <a:r>
              <a:rPr lang="it-IT" sz="1800" b="0" i="0" u="none" strike="noStrike" baseline="0" dirty="0">
                <a:solidFill>
                  <a:srgbClr val="000000"/>
                </a:solidFill>
                <a:latin typeface="Montserrat-Regular"/>
              </a:rPr>
              <a:t>HA containers: </a:t>
            </a:r>
          </a:p>
          <a:p>
            <a:pPr marL="0" indent="0" algn="l">
              <a:buNone/>
            </a:pPr>
            <a:r>
              <a:rPr lang="it-IT" sz="1800" b="0" i="0" u="none" strike="noStrike" baseline="0" dirty="0">
                <a:solidFill>
                  <a:srgbClr val="0098A8"/>
                </a:solidFill>
                <a:latin typeface="ArialMT"/>
              </a:rPr>
              <a:t>https://docs.docker.com/config/containers/live-restore/</a:t>
            </a:r>
          </a:p>
          <a:p>
            <a:pPr marL="0" indent="0" algn="l">
              <a:buNone/>
            </a:pPr>
            <a:r>
              <a:rPr lang="fr-FR" sz="1800" b="0" i="0" u="none" strike="noStrike" baseline="0" dirty="0">
                <a:solidFill>
                  <a:srgbClr val="000000"/>
                </a:solidFill>
                <a:latin typeface="ArialMT"/>
              </a:rPr>
              <a:t>● </a:t>
            </a:r>
            <a:r>
              <a:rPr lang="fr-FR" sz="1800" b="0" i="0" u="none" strike="noStrike" baseline="0" dirty="0">
                <a:solidFill>
                  <a:srgbClr val="000000"/>
                </a:solidFill>
                <a:latin typeface="Montserrat-Regular"/>
              </a:rPr>
              <a:t>Container isolation: </a:t>
            </a:r>
          </a:p>
          <a:p>
            <a:pPr marL="0" indent="0" algn="l">
              <a:buNone/>
            </a:pPr>
            <a:r>
              <a:rPr lang="fr-FR" sz="1800" b="0" i="0" u="none" strike="noStrike" baseline="0" dirty="0">
                <a:solidFill>
                  <a:srgbClr val="0098A8"/>
                </a:solidFill>
                <a:latin typeface="ArialMT"/>
              </a:rPr>
              <a:t>https://docs.docker.com/engine/security/userns-remap/</a:t>
            </a:r>
            <a:endParaRPr lang="en-US" sz="1800" dirty="0">
              <a:latin typeface="+mn-lt"/>
            </a:endParaRPr>
          </a:p>
        </p:txBody>
      </p:sp>
    </p:spTree>
    <p:extLst>
      <p:ext uri="{BB962C8B-B14F-4D97-AF65-F5344CB8AC3E}">
        <p14:creationId xmlns:p14="http://schemas.microsoft.com/office/powerpoint/2010/main" val="16238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9441DA-1E94-473F-8AF0-0D6AE98A8794}"/>
              </a:ext>
            </a:extLst>
          </p:cNvPr>
          <p:cNvSpPr>
            <a:spLocks noGrp="1"/>
          </p:cNvSpPr>
          <p:nvPr>
            <p:ph type="body" sz="quarter" idx="12"/>
          </p:nvPr>
        </p:nvSpPr>
        <p:spPr>
          <a:xfrm>
            <a:off x="560917" y="1057641"/>
            <a:ext cx="7724102" cy="3357337"/>
          </a:xfrm>
        </p:spPr>
        <p:txBody>
          <a:bodyPr/>
          <a:lstStyle/>
          <a:p>
            <a:pPr marL="0" indent="0">
              <a:buNone/>
            </a:pPr>
            <a:r>
              <a:rPr lang="en-US" sz="1800" dirty="0">
                <a:latin typeface="+mn-lt"/>
              </a:rPr>
              <a:t>By default, all files created inside a container are stored on a writable container layer. This means that:</a:t>
            </a:r>
          </a:p>
          <a:p>
            <a:r>
              <a:rPr lang="en-US" sz="1800" dirty="0">
                <a:latin typeface="+mn-lt"/>
              </a:rPr>
              <a:t>The data doesn’t persist when that container no longer exists</a:t>
            </a:r>
          </a:p>
          <a:p>
            <a:r>
              <a:rPr lang="en-US" sz="1800" dirty="0">
                <a:latin typeface="+mn-lt"/>
              </a:rPr>
              <a:t>You can’t easily move the data somewhere else</a:t>
            </a:r>
          </a:p>
          <a:p>
            <a:pPr marL="0" indent="0">
              <a:buNone/>
            </a:pPr>
            <a:endParaRPr lang="en-US" sz="1800" dirty="0">
              <a:latin typeface="+mn-lt"/>
            </a:endParaRPr>
          </a:p>
          <a:p>
            <a:pPr marL="0" indent="0">
              <a:buNone/>
            </a:pPr>
            <a:r>
              <a:rPr lang="en-US" sz="1800" dirty="0">
                <a:latin typeface="+mn-lt"/>
              </a:rPr>
              <a:t>Docker has two options for containers to store files in the host machine:</a:t>
            </a:r>
          </a:p>
          <a:p>
            <a:r>
              <a:rPr lang="en-US" sz="1800" dirty="0">
                <a:latin typeface="+mn-lt"/>
              </a:rPr>
              <a:t>Named Volumes</a:t>
            </a:r>
          </a:p>
          <a:p>
            <a:r>
              <a:rPr lang="en-US" sz="1800" dirty="0">
                <a:latin typeface="+mn-lt"/>
              </a:rPr>
              <a:t>Bind Mounts</a:t>
            </a:r>
          </a:p>
        </p:txBody>
      </p:sp>
      <p:sp>
        <p:nvSpPr>
          <p:cNvPr id="3" name="Title 2">
            <a:extLst>
              <a:ext uri="{FF2B5EF4-FFF2-40B4-BE49-F238E27FC236}">
                <a16:creationId xmlns:a16="http://schemas.microsoft.com/office/drawing/2014/main" id="{EBFF69D8-BCB1-477F-BD41-64B938648912}"/>
              </a:ext>
            </a:extLst>
          </p:cNvPr>
          <p:cNvSpPr>
            <a:spLocks noGrp="1"/>
          </p:cNvSpPr>
          <p:nvPr>
            <p:ph type="title"/>
          </p:nvPr>
        </p:nvSpPr>
        <p:spPr/>
        <p:txBody>
          <a:bodyPr/>
          <a:lstStyle/>
          <a:p>
            <a:r>
              <a:rPr lang="en-US" dirty="0"/>
              <a:t>Docker Data Management</a:t>
            </a:r>
          </a:p>
        </p:txBody>
      </p:sp>
    </p:spTree>
    <p:extLst>
      <p:ext uri="{BB962C8B-B14F-4D97-AF65-F5344CB8AC3E}">
        <p14:creationId xmlns:p14="http://schemas.microsoft.com/office/powerpoint/2010/main" val="151212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9441DA-1E94-473F-8AF0-0D6AE98A8794}"/>
              </a:ext>
            </a:extLst>
          </p:cNvPr>
          <p:cNvSpPr>
            <a:spLocks noGrp="1"/>
          </p:cNvSpPr>
          <p:nvPr>
            <p:ph type="body" sz="quarter" idx="12"/>
          </p:nvPr>
        </p:nvSpPr>
        <p:spPr>
          <a:xfrm>
            <a:off x="560917" y="1006761"/>
            <a:ext cx="7886700" cy="3768436"/>
          </a:xfrm>
        </p:spPr>
        <p:txBody>
          <a:bodyPr/>
          <a:lstStyle/>
          <a:p>
            <a:pPr marL="0" indent="0">
              <a:buNone/>
            </a:pPr>
            <a:r>
              <a:rPr lang="en-US" sz="1800" dirty="0">
                <a:latin typeface="+mn-lt"/>
              </a:rPr>
              <a:t>Choose the right type of mount:</a:t>
            </a:r>
          </a:p>
          <a:p>
            <a:r>
              <a:rPr lang="en-US" sz="1800" dirty="0">
                <a:latin typeface="+mn-lt"/>
              </a:rPr>
              <a:t>Volumes</a:t>
            </a:r>
          </a:p>
          <a:p>
            <a:pPr lvl="1"/>
            <a:r>
              <a:rPr lang="en-US" sz="1400" dirty="0">
                <a:latin typeface="+mn-lt"/>
              </a:rPr>
              <a:t>Stored in /var/lib/docker/volumes/ (on Linux)</a:t>
            </a:r>
          </a:p>
          <a:p>
            <a:pPr lvl="1"/>
            <a:r>
              <a:rPr lang="en-US" sz="1400" dirty="0">
                <a:latin typeface="+mn-lt"/>
              </a:rPr>
              <a:t>Created and managed by Docker or explicitly using the (docker volume opts)</a:t>
            </a:r>
          </a:p>
          <a:p>
            <a:r>
              <a:rPr lang="en-US" sz="1800" dirty="0">
                <a:latin typeface="+mn-lt"/>
              </a:rPr>
              <a:t>Bind mounts</a:t>
            </a:r>
          </a:p>
          <a:p>
            <a:pPr lvl="1"/>
            <a:r>
              <a:rPr lang="en-US" sz="1400" dirty="0">
                <a:latin typeface="+mn-lt"/>
              </a:rPr>
              <a:t>May be stored anywhere on the host system/shared storage</a:t>
            </a:r>
          </a:p>
          <a:p>
            <a:pPr lvl="1"/>
            <a:r>
              <a:rPr lang="en-US" sz="1400" dirty="0">
                <a:latin typeface="+mn-lt"/>
              </a:rPr>
              <a:t>Mostly used for containers sharing data between multi–Docker Hosts (High Availability/Clustering setup)</a:t>
            </a:r>
          </a:p>
          <a:p>
            <a:pPr lvl="1"/>
            <a:r>
              <a:rPr lang="en-US" sz="1400" dirty="0">
                <a:latin typeface="+mn-lt"/>
              </a:rPr>
              <a:t>A file or directory on the host machine is mounted into a container</a:t>
            </a:r>
          </a:p>
          <a:p>
            <a:r>
              <a:rPr lang="en-US" sz="1800" dirty="0" err="1">
                <a:latin typeface="+mn-lt"/>
              </a:rPr>
              <a:t>Tmpfs</a:t>
            </a:r>
            <a:r>
              <a:rPr lang="en-US" sz="1800" dirty="0">
                <a:latin typeface="+mn-lt"/>
              </a:rPr>
              <a:t> mounts (Linux) / Named pipes (Windows)</a:t>
            </a:r>
          </a:p>
          <a:p>
            <a:pPr lvl="1"/>
            <a:r>
              <a:rPr lang="en-US" sz="1400" dirty="0">
                <a:latin typeface="+mn-lt"/>
              </a:rPr>
              <a:t>Stored in the host system’s memory only</a:t>
            </a:r>
          </a:p>
          <a:p>
            <a:pPr lvl="1"/>
            <a:r>
              <a:rPr lang="en-US" sz="1400" dirty="0">
                <a:latin typeface="+mn-lt"/>
              </a:rPr>
              <a:t>Can be used by a container during the lifetime of the container to store non-persistent state or sensitive information.</a:t>
            </a:r>
          </a:p>
        </p:txBody>
      </p:sp>
      <p:sp>
        <p:nvSpPr>
          <p:cNvPr id="3" name="Title 2">
            <a:extLst>
              <a:ext uri="{FF2B5EF4-FFF2-40B4-BE49-F238E27FC236}">
                <a16:creationId xmlns:a16="http://schemas.microsoft.com/office/drawing/2014/main" id="{EBFF69D8-BCB1-477F-BD41-64B938648912}"/>
              </a:ext>
            </a:extLst>
          </p:cNvPr>
          <p:cNvSpPr>
            <a:spLocks noGrp="1"/>
          </p:cNvSpPr>
          <p:nvPr>
            <p:ph type="title"/>
          </p:nvPr>
        </p:nvSpPr>
        <p:spPr/>
        <p:txBody>
          <a:bodyPr/>
          <a:lstStyle/>
          <a:p>
            <a:r>
              <a:rPr lang="en-US" dirty="0"/>
              <a:t>Docker Data Management</a:t>
            </a:r>
          </a:p>
        </p:txBody>
      </p:sp>
      <p:sp>
        <p:nvSpPr>
          <p:cNvPr id="4" name="TextBox 3">
            <a:extLst>
              <a:ext uri="{FF2B5EF4-FFF2-40B4-BE49-F238E27FC236}">
                <a16:creationId xmlns:a16="http://schemas.microsoft.com/office/drawing/2014/main" id="{7098E6D6-647B-4754-AEDA-A84EFB3CF640}"/>
              </a:ext>
            </a:extLst>
          </p:cNvPr>
          <p:cNvSpPr txBox="1"/>
          <p:nvPr/>
        </p:nvSpPr>
        <p:spPr>
          <a:xfrm>
            <a:off x="3174602" y="4762006"/>
            <a:ext cx="2820003" cy="307777"/>
          </a:xfrm>
          <a:prstGeom prst="rect">
            <a:avLst/>
          </a:prstGeom>
          <a:noFill/>
        </p:spPr>
        <p:txBody>
          <a:bodyPr wrap="none" rtlCol="0">
            <a:spAutoFit/>
          </a:bodyPr>
          <a:lstStyle/>
          <a:p>
            <a:r>
              <a:rPr lang="en-US" dirty="0">
                <a:hlinkClick r:id="rId3"/>
              </a:rPr>
              <a:t>https://docs.docker.com/storage/</a:t>
            </a:r>
            <a:r>
              <a:rPr lang="en-US" dirty="0"/>
              <a:t> </a:t>
            </a:r>
          </a:p>
        </p:txBody>
      </p:sp>
    </p:spTree>
    <p:extLst>
      <p:ext uri="{BB962C8B-B14F-4D97-AF65-F5344CB8AC3E}">
        <p14:creationId xmlns:p14="http://schemas.microsoft.com/office/powerpoint/2010/main" val="369528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9441DA-1E94-473F-8AF0-0D6AE98A8794}"/>
              </a:ext>
            </a:extLst>
          </p:cNvPr>
          <p:cNvSpPr>
            <a:spLocks noGrp="1"/>
          </p:cNvSpPr>
          <p:nvPr>
            <p:ph type="body" sz="quarter" idx="12"/>
          </p:nvPr>
        </p:nvSpPr>
        <p:spPr>
          <a:xfrm>
            <a:off x="560917" y="988291"/>
            <a:ext cx="7886700" cy="3362036"/>
          </a:xfrm>
        </p:spPr>
        <p:txBody>
          <a:bodyPr/>
          <a:lstStyle/>
          <a:p>
            <a:pPr marL="0" indent="0">
              <a:buNone/>
            </a:pPr>
            <a:r>
              <a:rPr lang="en-US" sz="1800" dirty="0">
                <a:latin typeface="+mn-lt"/>
              </a:rPr>
              <a:t>Docker Networking is to connect the Docker Containers to each other and outside world so they can communicate with each other also they can talk to Docker Host. Docker’s networking subsystem is pluggable, using drivers:</a:t>
            </a:r>
          </a:p>
          <a:p>
            <a:r>
              <a:rPr lang="en-US" sz="1800" dirty="0">
                <a:latin typeface="+mn-lt"/>
              </a:rPr>
              <a:t>Bridge</a:t>
            </a:r>
          </a:p>
          <a:p>
            <a:r>
              <a:rPr lang="en-US" sz="1800" dirty="0">
                <a:latin typeface="+mn-lt"/>
              </a:rPr>
              <a:t>Host</a:t>
            </a:r>
          </a:p>
          <a:p>
            <a:r>
              <a:rPr lang="en-US" sz="1800" dirty="0">
                <a:latin typeface="+mn-lt"/>
              </a:rPr>
              <a:t>Overlay</a:t>
            </a:r>
          </a:p>
          <a:p>
            <a:r>
              <a:rPr lang="en-US" sz="1800" dirty="0" err="1">
                <a:latin typeface="+mn-lt"/>
              </a:rPr>
              <a:t>Macvlan</a:t>
            </a:r>
            <a:endParaRPr lang="en-US" sz="1800" dirty="0">
              <a:latin typeface="+mn-lt"/>
            </a:endParaRPr>
          </a:p>
          <a:p>
            <a:r>
              <a:rPr lang="en-US" sz="1800" dirty="0">
                <a:latin typeface="+mn-lt"/>
              </a:rPr>
              <a:t>None</a:t>
            </a:r>
          </a:p>
          <a:p>
            <a:r>
              <a:rPr lang="en-US" sz="1800" dirty="0">
                <a:latin typeface="+mn-lt"/>
              </a:rPr>
              <a:t>Network plugins</a:t>
            </a:r>
          </a:p>
        </p:txBody>
      </p:sp>
      <p:sp>
        <p:nvSpPr>
          <p:cNvPr id="3" name="Title 2">
            <a:extLst>
              <a:ext uri="{FF2B5EF4-FFF2-40B4-BE49-F238E27FC236}">
                <a16:creationId xmlns:a16="http://schemas.microsoft.com/office/drawing/2014/main" id="{EBFF69D8-BCB1-477F-BD41-64B938648912}"/>
              </a:ext>
            </a:extLst>
          </p:cNvPr>
          <p:cNvSpPr>
            <a:spLocks noGrp="1"/>
          </p:cNvSpPr>
          <p:nvPr>
            <p:ph type="title"/>
          </p:nvPr>
        </p:nvSpPr>
        <p:spPr/>
        <p:txBody>
          <a:bodyPr/>
          <a:lstStyle/>
          <a:p>
            <a:r>
              <a:rPr lang="en-US" dirty="0"/>
              <a:t>Docker Networking</a:t>
            </a:r>
          </a:p>
        </p:txBody>
      </p:sp>
      <p:sp>
        <p:nvSpPr>
          <p:cNvPr id="4" name="TextBox 3">
            <a:extLst>
              <a:ext uri="{FF2B5EF4-FFF2-40B4-BE49-F238E27FC236}">
                <a16:creationId xmlns:a16="http://schemas.microsoft.com/office/drawing/2014/main" id="{7098E6D6-647B-4754-AEDA-A84EFB3CF640}"/>
              </a:ext>
            </a:extLst>
          </p:cNvPr>
          <p:cNvSpPr txBox="1"/>
          <p:nvPr/>
        </p:nvSpPr>
        <p:spPr>
          <a:xfrm>
            <a:off x="3174602" y="4762006"/>
            <a:ext cx="2850460" cy="307777"/>
          </a:xfrm>
          <a:prstGeom prst="rect">
            <a:avLst/>
          </a:prstGeom>
          <a:noFill/>
        </p:spPr>
        <p:txBody>
          <a:bodyPr wrap="none" rtlCol="0">
            <a:spAutoFit/>
          </a:bodyPr>
          <a:lstStyle/>
          <a:p>
            <a:r>
              <a:rPr lang="en-US" dirty="0">
                <a:hlinkClick r:id="rId3"/>
              </a:rPr>
              <a:t>https://docs.docker.com/network/</a:t>
            </a:r>
            <a:r>
              <a:rPr lang="en-US" dirty="0"/>
              <a:t> </a:t>
            </a:r>
          </a:p>
        </p:txBody>
      </p:sp>
    </p:spTree>
    <p:extLst>
      <p:ext uri="{BB962C8B-B14F-4D97-AF65-F5344CB8AC3E}">
        <p14:creationId xmlns:p14="http://schemas.microsoft.com/office/powerpoint/2010/main" val="69298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21231BBD-AE3D-4E6D-A6DD-F37FE690C3EA}"/>
              </a:ext>
            </a:extLst>
          </p:cNvPr>
          <p:cNvPicPr>
            <a:picLocks noChangeAspect="1"/>
          </p:cNvPicPr>
          <p:nvPr/>
        </p:nvPicPr>
        <p:blipFill rotWithShape="1">
          <a:blip r:embed="rId3"/>
          <a:srcRect l="4588" r="3670"/>
          <a:stretch/>
        </p:blipFill>
        <p:spPr>
          <a:xfrm>
            <a:off x="4406679" y="890648"/>
            <a:ext cx="4737321" cy="3362203"/>
          </a:xfrm>
          <a:prstGeom prst="rect">
            <a:avLst/>
          </a:prstGeom>
        </p:spPr>
      </p:pic>
      <p:sp>
        <p:nvSpPr>
          <p:cNvPr id="2" name="Text Placeholder 1">
            <a:extLst>
              <a:ext uri="{FF2B5EF4-FFF2-40B4-BE49-F238E27FC236}">
                <a16:creationId xmlns:a16="http://schemas.microsoft.com/office/drawing/2014/main" id="{4C9441DA-1E94-473F-8AF0-0D6AE98A8794}"/>
              </a:ext>
            </a:extLst>
          </p:cNvPr>
          <p:cNvSpPr>
            <a:spLocks noGrp="1"/>
          </p:cNvSpPr>
          <p:nvPr>
            <p:ph type="body" sz="quarter" idx="12"/>
          </p:nvPr>
        </p:nvSpPr>
        <p:spPr>
          <a:xfrm>
            <a:off x="560917" y="890649"/>
            <a:ext cx="3845762" cy="3884548"/>
          </a:xfrm>
        </p:spPr>
        <p:txBody>
          <a:bodyPr/>
          <a:lstStyle/>
          <a:p>
            <a:pPr marL="0" indent="0">
              <a:buNone/>
            </a:pPr>
            <a:r>
              <a:rPr lang="en-US" sz="1800" dirty="0">
                <a:latin typeface="+mn-lt"/>
              </a:rPr>
              <a:t>Bridge Networking</a:t>
            </a:r>
          </a:p>
          <a:p>
            <a:r>
              <a:rPr lang="en-US" sz="1800" dirty="0">
                <a:latin typeface="+mn-lt"/>
              </a:rPr>
              <a:t>Default network crated automatically when you deploy a container (</a:t>
            </a:r>
            <a:r>
              <a:rPr lang="en-US" sz="1800" dirty="0" err="1">
                <a:latin typeface="+mn-lt"/>
              </a:rPr>
              <a:t>i.e</a:t>
            </a:r>
            <a:r>
              <a:rPr lang="en-US" sz="1800" dirty="0">
                <a:latin typeface="+mn-lt"/>
              </a:rPr>
              <a:t>: docker0)</a:t>
            </a:r>
          </a:p>
          <a:p>
            <a:r>
              <a:rPr lang="en-US" sz="1800" dirty="0">
                <a:latin typeface="+mn-lt"/>
              </a:rPr>
              <a:t>Automatically forwards packets between any other attached network interfaces</a:t>
            </a:r>
          </a:p>
          <a:p>
            <a:r>
              <a:rPr lang="en-US" sz="1800" dirty="0">
                <a:latin typeface="+mn-lt"/>
              </a:rPr>
              <a:t>This mode put container on a separated network namespace, and sharing the external IP of host among many containers through the use of NAT.</a:t>
            </a:r>
          </a:p>
        </p:txBody>
      </p:sp>
      <p:sp>
        <p:nvSpPr>
          <p:cNvPr id="3" name="Title 2">
            <a:extLst>
              <a:ext uri="{FF2B5EF4-FFF2-40B4-BE49-F238E27FC236}">
                <a16:creationId xmlns:a16="http://schemas.microsoft.com/office/drawing/2014/main" id="{EBFF69D8-BCB1-477F-BD41-64B938648912}"/>
              </a:ext>
            </a:extLst>
          </p:cNvPr>
          <p:cNvSpPr>
            <a:spLocks noGrp="1"/>
          </p:cNvSpPr>
          <p:nvPr>
            <p:ph type="title"/>
          </p:nvPr>
        </p:nvSpPr>
        <p:spPr/>
        <p:txBody>
          <a:bodyPr/>
          <a:lstStyle/>
          <a:p>
            <a:r>
              <a:rPr lang="en-US" dirty="0"/>
              <a:t>Docker Networking</a:t>
            </a:r>
          </a:p>
        </p:txBody>
      </p:sp>
    </p:spTree>
    <p:extLst>
      <p:ext uri="{BB962C8B-B14F-4D97-AF65-F5344CB8AC3E}">
        <p14:creationId xmlns:p14="http://schemas.microsoft.com/office/powerpoint/2010/main" val="3630628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9441DA-1E94-473F-8AF0-0D6AE98A8794}"/>
              </a:ext>
            </a:extLst>
          </p:cNvPr>
          <p:cNvSpPr>
            <a:spLocks noGrp="1"/>
          </p:cNvSpPr>
          <p:nvPr>
            <p:ph type="body" sz="quarter" idx="12"/>
          </p:nvPr>
        </p:nvSpPr>
        <p:spPr>
          <a:xfrm>
            <a:off x="560917" y="890649"/>
            <a:ext cx="3950770" cy="3884548"/>
          </a:xfrm>
        </p:spPr>
        <p:txBody>
          <a:bodyPr/>
          <a:lstStyle/>
          <a:p>
            <a:pPr marL="0" indent="0">
              <a:buNone/>
            </a:pPr>
            <a:r>
              <a:rPr lang="en-US" sz="1800" dirty="0">
                <a:latin typeface="+mn-lt"/>
              </a:rPr>
              <a:t>Host Networking</a:t>
            </a:r>
          </a:p>
          <a:p>
            <a:r>
              <a:rPr lang="en-US" sz="1800" dirty="0">
                <a:latin typeface="+mn-lt"/>
              </a:rPr>
              <a:t>For standalone containers</a:t>
            </a:r>
          </a:p>
          <a:p>
            <a:r>
              <a:rPr lang="en-US" sz="1800" dirty="0">
                <a:latin typeface="+mn-lt"/>
              </a:rPr>
              <a:t>Remove network isolation between the container and the Docker host</a:t>
            </a:r>
          </a:p>
          <a:p>
            <a:r>
              <a:rPr lang="en-US" sz="1800" dirty="0">
                <a:latin typeface="+mn-lt"/>
              </a:rPr>
              <a:t>Use the host’s networking directly</a:t>
            </a:r>
          </a:p>
          <a:p>
            <a:r>
              <a:rPr lang="en-US" sz="1800" dirty="0">
                <a:latin typeface="+mn-lt"/>
              </a:rPr>
              <a:t>Directly exposed to the public network</a:t>
            </a:r>
          </a:p>
          <a:p>
            <a:r>
              <a:rPr lang="en-US" sz="1800" dirty="0">
                <a:latin typeface="+mn-lt"/>
              </a:rPr>
              <a:t>It will use the host’s IP address and host’s TCP port space to expose the service running inside the container</a:t>
            </a:r>
          </a:p>
        </p:txBody>
      </p:sp>
      <p:sp>
        <p:nvSpPr>
          <p:cNvPr id="3" name="Title 2">
            <a:extLst>
              <a:ext uri="{FF2B5EF4-FFF2-40B4-BE49-F238E27FC236}">
                <a16:creationId xmlns:a16="http://schemas.microsoft.com/office/drawing/2014/main" id="{EBFF69D8-BCB1-477F-BD41-64B938648912}"/>
              </a:ext>
            </a:extLst>
          </p:cNvPr>
          <p:cNvSpPr>
            <a:spLocks noGrp="1"/>
          </p:cNvSpPr>
          <p:nvPr>
            <p:ph type="title"/>
          </p:nvPr>
        </p:nvSpPr>
        <p:spPr/>
        <p:txBody>
          <a:bodyPr/>
          <a:lstStyle/>
          <a:p>
            <a:r>
              <a:rPr lang="en-US" dirty="0"/>
              <a:t>Docker Networking</a:t>
            </a:r>
          </a:p>
        </p:txBody>
      </p:sp>
      <p:pic>
        <p:nvPicPr>
          <p:cNvPr id="5" name="Picture 4" descr="Diagram&#10;&#10;Description automatically generated">
            <a:extLst>
              <a:ext uri="{FF2B5EF4-FFF2-40B4-BE49-F238E27FC236}">
                <a16:creationId xmlns:a16="http://schemas.microsoft.com/office/drawing/2014/main" id="{03D5B92F-C353-4C6E-AD7B-1F732AFB06CF}"/>
              </a:ext>
            </a:extLst>
          </p:cNvPr>
          <p:cNvPicPr>
            <a:picLocks noChangeAspect="1"/>
          </p:cNvPicPr>
          <p:nvPr/>
        </p:nvPicPr>
        <p:blipFill>
          <a:blip r:embed="rId3"/>
          <a:stretch>
            <a:fillRect/>
          </a:stretch>
        </p:blipFill>
        <p:spPr>
          <a:xfrm>
            <a:off x="4481854" y="890649"/>
            <a:ext cx="4662146" cy="3884548"/>
          </a:xfrm>
          <a:prstGeom prst="rect">
            <a:avLst/>
          </a:prstGeom>
        </p:spPr>
      </p:pic>
    </p:spTree>
    <p:extLst>
      <p:ext uri="{BB962C8B-B14F-4D97-AF65-F5344CB8AC3E}">
        <p14:creationId xmlns:p14="http://schemas.microsoft.com/office/powerpoint/2010/main" val="449351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9441DA-1E94-473F-8AF0-0D6AE98A8794}"/>
              </a:ext>
            </a:extLst>
          </p:cNvPr>
          <p:cNvSpPr>
            <a:spLocks noGrp="1"/>
          </p:cNvSpPr>
          <p:nvPr>
            <p:ph type="body" sz="quarter" idx="12"/>
          </p:nvPr>
        </p:nvSpPr>
        <p:spPr>
          <a:xfrm>
            <a:off x="560917" y="890649"/>
            <a:ext cx="3950770" cy="3884548"/>
          </a:xfrm>
        </p:spPr>
        <p:txBody>
          <a:bodyPr/>
          <a:lstStyle/>
          <a:p>
            <a:pPr marL="0" indent="0">
              <a:buNone/>
            </a:pPr>
            <a:r>
              <a:rPr lang="en-US" sz="1800" dirty="0">
                <a:latin typeface="+mn-lt"/>
              </a:rPr>
              <a:t>Overlay Networking</a:t>
            </a:r>
          </a:p>
          <a:p>
            <a:r>
              <a:rPr lang="en-US" sz="1800" dirty="0">
                <a:latin typeface="+mn-lt"/>
              </a:rPr>
              <a:t>Connect multiple Docker daemon together and enable swarm services to communicate with each other</a:t>
            </a:r>
          </a:p>
          <a:p>
            <a:r>
              <a:rPr lang="en-US" sz="1800" dirty="0">
                <a:latin typeface="+mn-lt"/>
              </a:rPr>
              <a:t>Facilitate communication between a swarm service vs standalone container, or between two standalone containers on different Docker daemons.</a:t>
            </a:r>
          </a:p>
          <a:p>
            <a:r>
              <a:rPr lang="en-US" sz="1800" dirty="0">
                <a:latin typeface="+mn-lt"/>
              </a:rPr>
              <a:t>Encrypted with AES algorithm by default.</a:t>
            </a:r>
          </a:p>
        </p:txBody>
      </p:sp>
      <p:sp>
        <p:nvSpPr>
          <p:cNvPr id="3" name="Title 2">
            <a:extLst>
              <a:ext uri="{FF2B5EF4-FFF2-40B4-BE49-F238E27FC236}">
                <a16:creationId xmlns:a16="http://schemas.microsoft.com/office/drawing/2014/main" id="{EBFF69D8-BCB1-477F-BD41-64B938648912}"/>
              </a:ext>
            </a:extLst>
          </p:cNvPr>
          <p:cNvSpPr>
            <a:spLocks noGrp="1"/>
          </p:cNvSpPr>
          <p:nvPr>
            <p:ph type="title"/>
          </p:nvPr>
        </p:nvSpPr>
        <p:spPr/>
        <p:txBody>
          <a:bodyPr/>
          <a:lstStyle/>
          <a:p>
            <a:r>
              <a:rPr lang="en-US" dirty="0"/>
              <a:t>Docker Networking</a:t>
            </a:r>
          </a:p>
        </p:txBody>
      </p:sp>
      <p:pic>
        <p:nvPicPr>
          <p:cNvPr id="6" name="Picture 5" descr="Graphical user interface, timeline&#10;&#10;Description automatically generated with medium confidence">
            <a:extLst>
              <a:ext uri="{FF2B5EF4-FFF2-40B4-BE49-F238E27FC236}">
                <a16:creationId xmlns:a16="http://schemas.microsoft.com/office/drawing/2014/main" id="{9DB298B7-094A-4A39-BD20-D613331ABF9D}"/>
              </a:ext>
            </a:extLst>
          </p:cNvPr>
          <p:cNvPicPr>
            <a:picLocks noChangeAspect="1"/>
          </p:cNvPicPr>
          <p:nvPr/>
        </p:nvPicPr>
        <p:blipFill rotWithShape="1">
          <a:blip r:embed="rId3"/>
          <a:srcRect r="7978"/>
          <a:stretch/>
        </p:blipFill>
        <p:spPr>
          <a:xfrm>
            <a:off x="4632315" y="1339747"/>
            <a:ext cx="4345277" cy="2464006"/>
          </a:xfrm>
          <a:prstGeom prst="rect">
            <a:avLst/>
          </a:prstGeom>
        </p:spPr>
      </p:pic>
    </p:spTree>
    <p:extLst>
      <p:ext uri="{BB962C8B-B14F-4D97-AF65-F5344CB8AC3E}">
        <p14:creationId xmlns:p14="http://schemas.microsoft.com/office/powerpoint/2010/main" val="70977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1"/>
            <a:ext cx="9144000" cy="4984176"/>
            <a:chOff x="0" y="-1"/>
            <a:chExt cx="9144000" cy="4984176"/>
          </a:xfrm>
        </p:grpSpPr>
        <p:grpSp>
          <p:nvGrpSpPr>
            <p:cNvPr id="26" name="Group 25"/>
            <p:cNvGrpSpPr/>
            <p:nvPr/>
          </p:nvGrpSpPr>
          <p:grpSpPr>
            <a:xfrm>
              <a:off x="0" y="-1"/>
              <a:ext cx="9144000" cy="4984176"/>
              <a:chOff x="0" y="-1"/>
              <a:chExt cx="9144000" cy="4984176"/>
            </a:xfrm>
          </p:grpSpPr>
          <p:sp>
            <p:nvSpPr>
              <p:cNvPr id="30" name="Google Shape;50;p5"/>
              <p:cNvSpPr txBox="1"/>
              <p:nvPr/>
            </p:nvSpPr>
            <p:spPr>
              <a:xfrm>
                <a:off x="1700712" y="4552475"/>
                <a:ext cx="5742600" cy="431700"/>
              </a:xfrm>
              <a:prstGeom prst="rect">
                <a:avLst/>
              </a:prstGeom>
              <a:noFill/>
              <a:ln>
                <a:noFill/>
              </a:ln>
            </p:spPr>
            <p:txBody>
              <a:bodyPr spcFirstLastPara="1" wrap="square" lIns="91425" tIns="45700" rIns="91425" bIns="45700" anchor="ctr" anchorCtr="0">
                <a:noAutofit/>
              </a:bodyPr>
              <a:lstStyle/>
              <a:p>
                <a:pPr marL="0" lvl="0" indent="0" algn="ctr" rtl="0">
                  <a:spcBef>
                    <a:spcPts val="320"/>
                  </a:spcBef>
                  <a:spcAft>
                    <a:spcPts val="0"/>
                  </a:spcAft>
                  <a:buNone/>
                </a:pPr>
                <a:r>
                  <a:rPr lang="en" dirty="0">
                    <a:solidFill>
                      <a:srgbClr val="22BBEA"/>
                    </a:solidFill>
                    <a:uFill>
                      <a:noFill/>
                    </a:uFill>
                    <a:latin typeface="Verdana"/>
                    <a:ea typeface="Verdana"/>
                    <a:cs typeface="Verdana"/>
                    <a:sym typeface="Verdana"/>
                    <a:hlinkClick r:id="rId2"/>
                  </a:rPr>
                  <a:t>www.passerellesnumeriques.org</a:t>
                </a:r>
                <a:endParaRPr i="1" dirty="0">
                  <a:solidFill>
                    <a:srgbClr val="22BBEA"/>
                  </a:solidFill>
                  <a:latin typeface="Verdana"/>
                  <a:ea typeface="Verdana"/>
                  <a:cs typeface="Verdana"/>
                  <a:sym typeface="Verdana"/>
                </a:endParaRPr>
              </a:p>
            </p:txBody>
          </p:sp>
          <p:grpSp>
            <p:nvGrpSpPr>
              <p:cNvPr id="31" name="Group 30"/>
              <p:cNvGrpSpPr/>
              <p:nvPr/>
            </p:nvGrpSpPr>
            <p:grpSpPr>
              <a:xfrm>
                <a:off x="0" y="-1"/>
                <a:ext cx="9144000" cy="3152815"/>
                <a:chOff x="0" y="-1"/>
                <a:chExt cx="9144000" cy="3152815"/>
              </a:xfrm>
            </p:grpSpPr>
            <p:pic>
              <p:nvPicPr>
                <p:cNvPr id="34" name="Google Shape;43;p5"/>
                <p:cNvPicPr preferRelativeResize="0"/>
                <p:nvPr/>
              </p:nvPicPr>
              <p:blipFill>
                <a:blip r:embed="rId3">
                  <a:extLst>
                    <a:ext uri="{28A0092B-C50C-407E-A947-70E740481C1C}">
                      <a14:useLocalDpi xmlns:a14="http://schemas.microsoft.com/office/drawing/2010/main" val="0"/>
                    </a:ext>
                  </a:extLst>
                </a:blip>
                <a:stretch>
                  <a:fillRect/>
                </a:stretch>
              </p:blipFill>
              <p:spPr>
                <a:xfrm>
                  <a:off x="3661163" y="1328685"/>
                  <a:ext cx="1821674" cy="1824129"/>
                </a:xfrm>
                <a:prstGeom prst="rect">
                  <a:avLst/>
                </a:prstGeom>
                <a:noFill/>
                <a:ln>
                  <a:noFill/>
                </a:ln>
                <a:effectLst>
                  <a:outerShdw blurRad="300038" dist="219075" dir="4680000" algn="bl" rotWithShape="0">
                    <a:srgbClr val="000000">
                      <a:alpha val="9000"/>
                    </a:srgbClr>
                  </a:outerShdw>
                </a:effectLst>
              </p:spPr>
            </p:pic>
            <p:sp>
              <p:nvSpPr>
                <p:cNvPr id="35" name="Google Shape;44;p5"/>
                <p:cNvSpPr/>
                <p:nvPr/>
              </p:nvSpPr>
              <p:spPr>
                <a:xfrm>
                  <a:off x="0" y="-1"/>
                  <a:ext cx="9144000" cy="73698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45;p5"/>
              <p:cNvSpPr txBox="1"/>
              <p:nvPr/>
            </p:nvSpPr>
            <p:spPr>
              <a:xfrm>
                <a:off x="3327750" y="3353712"/>
                <a:ext cx="2488500" cy="431700"/>
              </a:xfrm>
              <a:prstGeom prst="rect">
                <a:avLst/>
              </a:prstGeom>
              <a:noFill/>
              <a:ln>
                <a:noFill/>
              </a:ln>
            </p:spPr>
            <p:txBody>
              <a:bodyPr spcFirstLastPara="1" wrap="square" lIns="91425" tIns="45700" rIns="91425" bIns="45700" anchor="ctr" anchorCtr="0">
                <a:noAutofit/>
              </a:bodyPr>
              <a:lstStyle/>
              <a:p>
                <a:pPr marL="0" lvl="0" indent="0" algn="ctr" rtl="0">
                  <a:spcBef>
                    <a:spcPts val="320"/>
                  </a:spcBef>
                  <a:spcAft>
                    <a:spcPts val="0"/>
                  </a:spcAft>
                  <a:buNone/>
                </a:pPr>
                <a:r>
                  <a:rPr lang="en" sz="2400" dirty="0">
                    <a:solidFill>
                      <a:srgbClr val="FF9933"/>
                    </a:solidFill>
                    <a:latin typeface="Verdana"/>
                    <a:ea typeface="Verdana"/>
                    <a:cs typeface="Verdana"/>
                    <a:sym typeface="Verdana"/>
                  </a:rPr>
                  <a:t>Questioins</a:t>
                </a:r>
                <a:endParaRPr sz="2400" i="1" dirty="0">
                  <a:solidFill>
                    <a:srgbClr val="FF9933"/>
                  </a:solidFill>
                  <a:latin typeface="Verdana"/>
                  <a:ea typeface="Verdana"/>
                  <a:cs typeface="Verdana"/>
                  <a:sym typeface="Verdana"/>
                </a:endParaRPr>
              </a:p>
            </p:txBody>
          </p:sp>
          <p:pic>
            <p:nvPicPr>
              <p:cNvPr id="33" name="Google Shape;46;p5">
                <a:hlinkClick r:id="rId4"/>
              </p:cNvPr>
              <p:cNvPicPr preferRelativeResize="0"/>
              <p:nvPr/>
            </p:nvPicPr>
            <p:blipFill>
              <a:blip r:embed="rId5">
                <a:extLst>
                  <a:ext uri="{28A0092B-C50C-407E-A947-70E740481C1C}">
                    <a14:useLocalDpi xmlns:a14="http://schemas.microsoft.com/office/drawing/2010/main" val="0"/>
                  </a:ext>
                </a:extLst>
              </a:blip>
              <a:stretch>
                <a:fillRect/>
              </a:stretch>
            </p:blipFill>
            <p:spPr>
              <a:xfrm>
                <a:off x="4977764" y="4021400"/>
                <a:ext cx="407520" cy="407520"/>
              </a:xfrm>
              <a:prstGeom prst="rect">
                <a:avLst/>
              </a:prstGeom>
              <a:noFill/>
              <a:ln>
                <a:noFill/>
              </a:ln>
            </p:spPr>
          </p:pic>
        </p:grpSp>
        <p:pic>
          <p:nvPicPr>
            <p:cNvPr id="27" name="Google Shape;47;p5">
              <a:hlinkClick r:id="rId6"/>
            </p:cNvPr>
            <p:cNvPicPr preferRelativeResize="0"/>
            <p:nvPr/>
          </p:nvPicPr>
          <p:blipFill>
            <a:blip r:embed="rId7">
              <a:extLst>
                <a:ext uri="{28A0092B-C50C-407E-A947-70E740481C1C}">
                  <a14:useLocalDpi xmlns:a14="http://schemas.microsoft.com/office/drawing/2010/main" val="0"/>
                </a:ext>
              </a:extLst>
            </a:blip>
            <a:stretch>
              <a:fillRect/>
            </a:stretch>
          </p:blipFill>
          <p:spPr>
            <a:xfrm rot="21599982">
              <a:off x="4162704" y="4021404"/>
              <a:ext cx="407520" cy="407520"/>
            </a:xfrm>
            <a:prstGeom prst="rect">
              <a:avLst/>
            </a:prstGeom>
            <a:noFill/>
            <a:ln>
              <a:noFill/>
            </a:ln>
          </p:spPr>
        </p:pic>
        <p:pic>
          <p:nvPicPr>
            <p:cNvPr id="28" name="Google Shape;48;p5">
              <a:hlinkClick r:id="rId8"/>
            </p:cNvPr>
            <p:cNvPicPr preferRelativeResize="0"/>
            <p:nvPr/>
          </p:nvPicPr>
          <p:blipFill>
            <a:blip r:embed="rId9">
              <a:extLst>
                <a:ext uri="{28A0092B-C50C-407E-A947-70E740481C1C}">
                  <a14:useLocalDpi xmlns:a14="http://schemas.microsoft.com/office/drawing/2010/main" val="0"/>
                </a:ext>
              </a:extLst>
            </a:blip>
            <a:stretch>
              <a:fillRect/>
            </a:stretch>
          </p:blipFill>
          <p:spPr>
            <a:xfrm>
              <a:off x="4570237" y="4021407"/>
              <a:ext cx="407503" cy="407503"/>
            </a:xfrm>
            <a:prstGeom prst="rect">
              <a:avLst/>
            </a:prstGeom>
            <a:noFill/>
            <a:ln>
              <a:noFill/>
            </a:ln>
          </p:spPr>
        </p:pic>
        <p:pic>
          <p:nvPicPr>
            <p:cNvPr id="29" name="Google Shape;49;p5">
              <a:hlinkClick r:id="rId10"/>
            </p:cNvPr>
            <p:cNvPicPr preferRelativeResize="0"/>
            <p:nvPr/>
          </p:nvPicPr>
          <p:blipFill>
            <a:blip r:embed="rId11">
              <a:extLst>
                <a:ext uri="{28A0092B-C50C-407E-A947-70E740481C1C}">
                  <a14:useLocalDpi xmlns:a14="http://schemas.microsoft.com/office/drawing/2010/main" val="0"/>
                </a:ext>
              </a:extLst>
            </a:blip>
            <a:stretch>
              <a:fillRect/>
            </a:stretch>
          </p:blipFill>
          <p:spPr>
            <a:xfrm>
              <a:off x="3755181" y="4021417"/>
              <a:ext cx="407503" cy="407503"/>
            </a:xfrm>
            <a:prstGeom prst="rect">
              <a:avLst/>
            </a:prstGeom>
            <a:noFill/>
            <a:ln>
              <a:noFill/>
            </a:ln>
          </p:spPr>
        </p:pic>
      </p:grpSp>
    </p:spTree>
    <p:extLst>
      <p:ext uri="{BB962C8B-B14F-4D97-AF65-F5344CB8AC3E}">
        <p14:creationId xmlns:p14="http://schemas.microsoft.com/office/powerpoint/2010/main" val="177274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21;p3"/>
          <p:cNvSpPr/>
          <p:nvPr/>
        </p:nvSpPr>
        <p:spPr>
          <a:xfrm>
            <a:off x="-15650" y="-1"/>
            <a:ext cx="1996500" cy="5143475"/>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p3"/>
          <p:cNvSpPr txBox="1"/>
          <p:nvPr/>
        </p:nvSpPr>
        <p:spPr>
          <a:xfrm>
            <a:off x="588578" y="-105103"/>
            <a:ext cx="1315971" cy="5260503"/>
          </a:xfrm>
          <a:prstGeom prst="rect">
            <a:avLst/>
          </a:prstGeom>
          <a:noFill/>
          <a:ln>
            <a:noFill/>
          </a:ln>
        </p:spPr>
        <p:txBody>
          <a:bodyPr spcFirstLastPara="1" vert="wordArtVert" wrap="square" lIns="91425" tIns="45700" rIns="91425" bIns="45700" anchor="t" anchorCtr="0">
            <a:noAutofit/>
          </a:bodyPr>
          <a:lstStyle/>
          <a:p>
            <a:pPr marL="0" lvl="0" indent="0" algn="ctr" rtl="0">
              <a:spcBef>
                <a:spcPts val="320"/>
              </a:spcBef>
              <a:spcAft>
                <a:spcPts val="0"/>
              </a:spcAft>
              <a:buNone/>
            </a:pPr>
            <a:r>
              <a:rPr lang="fr-FR" sz="3000" b="1" dirty="0">
                <a:solidFill>
                  <a:srgbClr val="FFFFFF"/>
                </a:solidFill>
                <a:effectLst>
                  <a:outerShdw blurRad="38100" dist="38100" dir="2700000" algn="tl">
                    <a:srgbClr val="000000">
                      <a:alpha val="43137"/>
                    </a:srgbClr>
                  </a:outerShdw>
                </a:effectLst>
                <a:latin typeface="Verdana"/>
                <a:ea typeface="Verdana"/>
                <a:cs typeface="Verdana"/>
                <a:sym typeface="Verdana"/>
              </a:rPr>
              <a:t>Objective</a:t>
            </a:r>
          </a:p>
          <a:p>
            <a:pPr marL="0" lvl="0" indent="0" algn="ctr" rtl="0">
              <a:spcBef>
                <a:spcPts val="320"/>
              </a:spcBef>
              <a:spcAft>
                <a:spcPts val="0"/>
              </a:spcAft>
              <a:buNone/>
            </a:pPr>
            <a:endParaRPr sz="3000" b="1" dirty="0">
              <a:solidFill>
                <a:srgbClr val="FFFFFF"/>
              </a:solidFill>
              <a:effectLst>
                <a:outerShdw blurRad="38100" dist="38100" dir="2700000" algn="tl">
                  <a:srgbClr val="000000">
                    <a:alpha val="43137"/>
                  </a:srgbClr>
                </a:outerShdw>
              </a:effectLst>
              <a:latin typeface="Verdana"/>
              <a:ea typeface="Verdana"/>
              <a:cs typeface="Verdana"/>
              <a:sym typeface="Verdana"/>
            </a:endParaRPr>
          </a:p>
        </p:txBody>
      </p:sp>
      <p:cxnSp>
        <p:nvCxnSpPr>
          <p:cNvPr id="28" name="Google Shape;26;p3"/>
          <p:cNvCxnSpPr/>
          <p:nvPr/>
        </p:nvCxnSpPr>
        <p:spPr>
          <a:xfrm flipH="1" flipV="1">
            <a:off x="1904550" y="0"/>
            <a:ext cx="7600" cy="5155400"/>
          </a:xfrm>
          <a:prstGeom prst="straightConnector1">
            <a:avLst/>
          </a:prstGeom>
          <a:noFill/>
          <a:ln w="28575" cap="flat" cmpd="sng">
            <a:solidFill>
              <a:srgbClr val="FFFFFF"/>
            </a:solidFill>
            <a:prstDash val="dot"/>
            <a:round/>
            <a:headEnd type="none" w="med" len="med"/>
            <a:tailEnd type="none" w="med" len="med"/>
          </a:ln>
        </p:spPr>
      </p:cxnSp>
      <p:sp>
        <p:nvSpPr>
          <p:cNvPr id="3" name="Rectangle 2"/>
          <p:cNvSpPr/>
          <p:nvPr/>
        </p:nvSpPr>
        <p:spPr>
          <a:xfrm>
            <a:off x="2246921" y="194059"/>
            <a:ext cx="5197366" cy="4289892"/>
          </a:xfrm>
          <a:prstGeom prst="rect">
            <a:avLst/>
          </a:prstGeom>
        </p:spPr>
        <p:txBody>
          <a:bodyPr wrap="square">
            <a:spAutoFit/>
          </a:bodyPr>
          <a:lstStyle/>
          <a:p>
            <a:pPr marL="342900" indent="-342900">
              <a:lnSpc>
                <a:spcPct val="250000"/>
              </a:lnSpc>
              <a:buFont typeface="+mj-lt"/>
              <a:buAutoNum type="arabicPeriod"/>
            </a:pPr>
            <a:r>
              <a:rPr lang="en-GB" sz="1600" b="1" dirty="0">
                <a:solidFill>
                  <a:schemeClr val="tx1">
                    <a:lumMod val="85000"/>
                    <a:lumOff val="15000"/>
                  </a:schemeClr>
                </a:solidFill>
                <a:latin typeface="+mn-lt"/>
              </a:rPr>
              <a:t>What is Docker?</a:t>
            </a:r>
          </a:p>
          <a:p>
            <a:pPr marL="342900" indent="-342900">
              <a:lnSpc>
                <a:spcPct val="250000"/>
              </a:lnSpc>
              <a:buFont typeface="+mj-lt"/>
              <a:buAutoNum type="arabicPeriod"/>
            </a:pPr>
            <a:r>
              <a:rPr lang="en-GB" sz="1600" b="1" dirty="0">
                <a:solidFill>
                  <a:schemeClr val="tx1">
                    <a:lumMod val="85000"/>
                    <a:lumOff val="15000"/>
                  </a:schemeClr>
                </a:solidFill>
                <a:latin typeface="+mn-lt"/>
              </a:rPr>
              <a:t>Docker CLI</a:t>
            </a:r>
          </a:p>
          <a:p>
            <a:pPr marL="342900" indent="-342900">
              <a:lnSpc>
                <a:spcPct val="250000"/>
              </a:lnSpc>
              <a:buFont typeface="+mj-lt"/>
              <a:buAutoNum type="arabicPeriod"/>
            </a:pPr>
            <a:r>
              <a:rPr lang="en-GB" sz="1600" b="1" dirty="0">
                <a:solidFill>
                  <a:schemeClr val="tx1">
                    <a:lumMod val="85000"/>
                    <a:lumOff val="15000"/>
                  </a:schemeClr>
                </a:solidFill>
                <a:latin typeface="+mn-lt"/>
              </a:rPr>
              <a:t>Docker CLI Basics</a:t>
            </a:r>
          </a:p>
          <a:p>
            <a:pPr marL="342900" indent="-342900">
              <a:lnSpc>
                <a:spcPct val="250000"/>
              </a:lnSpc>
              <a:buFont typeface="+mj-lt"/>
              <a:buAutoNum type="arabicPeriod"/>
            </a:pPr>
            <a:r>
              <a:rPr lang="en-GB" sz="1600" b="1" dirty="0">
                <a:solidFill>
                  <a:schemeClr val="tx1">
                    <a:lumMod val="85000"/>
                    <a:lumOff val="15000"/>
                  </a:schemeClr>
                </a:solidFill>
                <a:latin typeface="+mn-lt"/>
              </a:rPr>
              <a:t>Docker CLI Takeaways</a:t>
            </a:r>
          </a:p>
          <a:p>
            <a:pPr marL="342900" indent="-342900">
              <a:lnSpc>
                <a:spcPct val="250000"/>
              </a:lnSpc>
              <a:buFont typeface="+mj-lt"/>
              <a:buAutoNum type="arabicPeriod"/>
            </a:pPr>
            <a:r>
              <a:rPr lang="en-GB" sz="1600" b="1" dirty="0">
                <a:solidFill>
                  <a:schemeClr val="tx1">
                    <a:lumMod val="85000"/>
                    <a:lumOff val="15000"/>
                  </a:schemeClr>
                </a:solidFill>
                <a:latin typeface="+mn-lt"/>
              </a:rPr>
              <a:t>Docker CLI Further Reading</a:t>
            </a:r>
          </a:p>
          <a:p>
            <a:pPr marL="342900" indent="-342900">
              <a:lnSpc>
                <a:spcPct val="250000"/>
              </a:lnSpc>
              <a:buFont typeface="+mj-lt"/>
              <a:buAutoNum type="arabicPeriod"/>
            </a:pPr>
            <a:r>
              <a:rPr lang="en-GB" sz="1600" b="1" dirty="0">
                <a:solidFill>
                  <a:schemeClr val="tx1">
                    <a:lumMod val="85000"/>
                    <a:lumOff val="15000"/>
                  </a:schemeClr>
                </a:solidFill>
                <a:latin typeface="+mn-lt"/>
              </a:rPr>
              <a:t>Docker Data Management</a:t>
            </a:r>
          </a:p>
          <a:p>
            <a:pPr marL="342900" indent="-342900">
              <a:lnSpc>
                <a:spcPct val="250000"/>
              </a:lnSpc>
              <a:buFont typeface="+mj-lt"/>
              <a:buAutoNum type="arabicPeriod"/>
            </a:pPr>
            <a:r>
              <a:rPr lang="en-GB" sz="1600" b="1" dirty="0">
                <a:solidFill>
                  <a:schemeClr val="tx1">
                    <a:lumMod val="85000"/>
                    <a:lumOff val="15000"/>
                  </a:schemeClr>
                </a:solidFill>
                <a:latin typeface="+mn-lt"/>
              </a:rPr>
              <a:t>Docker Networking</a:t>
            </a:r>
          </a:p>
        </p:txBody>
      </p:sp>
      <p:pic>
        <p:nvPicPr>
          <p:cNvPr id="4" name="Picture 3" descr="A picture containing text, vector graphics&#10;&#10;Description automatically generated">
            <a:extLst>
              <a:ext uri="{FF2B5EF4-FFF2-40B4-BE49-F238E27FC236}">
                <a16:creationId xmlns:a16="http://schemas.microsoft.com/office/drawing/2014/main" id="{03B4D756-4C90-42BC-832E-76FF8EBA1E27}"/>
              </a:ext>
            </a:extLst>
          </p:cNvPr>
          <p:cNvPicPr>
            <a:picLocks noChangeAspect="1"/>
          </p:cNvPicPr>
          <p:nvPr/>
        </p:nvPicPr>
        <p:blipFill>
          <a:blip r:embed="rId2"/>
          <a:stretch>
            <a:fillRect/>
          </a:stretch>
        </p:blipFill>
        <p:spPr>
          <a:xfrm>
            <a:off x="5939245" y="2870446"/>
            <a:ext cx="3120893" cy="2139957"/>
          </a:xfrm>
          <a:prstGeom prst="rect">
            <a:avLst/>
          </a:prstGeom>
        </p:spPr>
      </p:pic>
    </p:spTree>
    <p:extLst>
      <p:ext uri="{BB962C8B-B14F-4D97-AF65-F5344CB8AC3E}">
        <p14:creationId xmlns:p14="http://schemas.microsoft.com/office/powerpoint/2010/main" val="379458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What is Docker?</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50" y="971937"/>
            <a:ext cx="5162550" cy="3896925"/>
          </a:xfrm>
        </p:spPr>
        <p:txBody>
          <a:bodyPr/>
          <a:lstStyle/>
          <a:p>
            <a:pPr marL="0" indent="0">
              <a:buNone/>
            </a:pPr>
            <a:r>
              <a:rPr lang="en-US" sz="1800" dirty="0">
                <a:latin typeface="+mn-lt"/>
              </a:rPr>
              <a:t>Docker is an open platform for developing, shipping, and running applications. Docker engine is a lightweight container runtime that provides the workflow for building and running your applications as containers. There are two editions:</a:t>
            </a:r>
          </a:p>
          <a:p>
            <a:r>
              <a:rPr lang="en-US" sz="1800" dirty="0">
                <a:latin typeface="+mn-lt"/>
              </a:rPr>
              <a:t>Community Edition (CE)</a:t>
            </a:r>
          </a:p>
          <a:p>
            <a:r>
              <a:rPr lang="en-US" sz="1800" dirty="0">
                <a:latin typeface="+mn-lt"/>
              </a:rPr>
              <a:t>Enterprise Edition (EE)</a:t>
            </a:r>
          </a:p>
        </p:txBody>
      </p:sp>
      <p:pic>
        <p:nvPicPr>
          <p:cNvPr id="8" name="Picture 7" descr="A picture containing engine, control panel&#10;&#10;Description automatically generated">
            <a:extLst>
              <a:ext uri="{FF2B5EF4-FFF2-40B4-BE49-F238E27FC236}">
                <a16:creationId xmlns:a16="http://schemas.microsoft.com/office/drawing/2014/main" id="{B8E425AC-D7D3-4835-9B0A-E2A5C41F22F4}"/>
              </a:ext>
            </a:extLst>
          </p:cNvPr>
          <p:cNvPicPr>
            <a:picLocks noChangeAspect="1"/>
          </p:cNvPicPr>
          <p:nvPr/>
        </p:nvPicPr>
        <p:blipFill>
          <a:blip r:embed="rId2"/>
          <a:stretch>
            <a:fillRect/>
          </a:stretch>
        </p:blipFill>
        <p:spPr>
          <a:xfrm>
            <a:off x="5210983" y="2178798"/>
            <a:ext cx="2774777" cy="2455768"/>
          </a:xfrm>
          <a:prstGeom prst="rect">
            <a:avLst/>
          </a:prstGeom>
        </p:spPr>
      </p:pic>
    </p:spTree>
    <p:extLst>
      <p:ext uri="{BB962C8B-B14F-4D97-AF65-F5344CB8AC3E}">
        <p14:creationId xmlns:p14="http://schemas.microsoft.com/office/powerpoint/2010/main" val="254031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What is Docker?</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50" y="971937"/>
            <a:ext cx="5162550" cy="517229"/>
          </a:xfrm>
        </p:spPr>
        <p:txBody>
          <a:bodyPr/>
          <a:lstStyle/>
          <a:p>
            <a:pPr marL="0" indent="0">
              <a:buNone/>
            </a:pPr>
            <a:r>
              <a:rPr lang="en-US" sz="1800" dirty="0">
                <a:latin typeface="+mn-lt"/>
              </a:rPr>
              <a:t>Get your Docker Platforms:</a:t>
            </a:r>
          </a:p>
        </p:txBody>
      </p:sp>
      <p:pic>
        <p:nvPicPr>
          <p:cNvPr id="13" name="Picture 12" descr="Graphical user interface, text, application&#10;&#10;Description automatically generated">
            <a:hlinkClick r:id="rId3"/>
            <a:extLst>
              <a:ext uri="{FF2B5EF4-FFF2-40B4-BE49-F238E27FC236}">
                <a16:creationId xmlns:a16="http://schemas.microsoft.com/office/drawing/2014/main" id="{990A9356-3039-403F-B3B0-374566030709}"/>
              </a:ext>
            </a:extLst>
          </p:cNvPr>
          <p:cNvPicPr>
            <a:picLocks noChangeAspect="1"/>
          </p:cNvPicPr>
          <p:nvPr/>
        </p:nvPicPr>
        <p:blipFill>
          <a:blip r:embed="rId4"/>
          <a:stretch>
            <a:fillRect/>
          </a:stretch>
        </p:blipFill>
        <p:spPr>
          <a:xfrm>
            <a:off x="628650" y="1707829"/>
            <a:ext cx="2228850" cy="2524125"/>
          </a:xfrm>
          <a:prstGeom prst="rect">
            <a:avLst/>
          </a:prstGeom>
        </p:spPr>
      </p:pic>
      <p:pic>
        <p:nvPicPr>
          <p:cNvPr id="15" name="Picture 14" descr="Graphical user interface, application&#10;&#10;Description automatically generated">
            <a:hlinkClick r:id="rId5"/>
            <a:extLst>
              <a:ext uri="{FF2B5EF4-FFF2-40B4-BE49-F238E27FC236}">
                <a16:creationId xmlns:a16="http://schemas.microsoft.com/office/drawing/2014/main" id="{5B5DECA8-CF19-4E3F-9645-55F9F2751579}"/>
              </a:ext>
            </a:extLst>
          </p:cNvPr>
          <p:cNvPicPr>
            <a:picLocks noChangeAspect="1"/>
          </p:cNvPicPr>
          <p:nvPr/>
        </p:nvPicPr>
        <p:blipFill>
          <a:blip r:embed="rId6"/>
          <a:stretch>
            <a:fillRect/>
          </a:stretch>
        </p:blipFill>
        <p:spPr>
          <a:xfrm>
            <a:off x="3284255" y="1707828"/>
            <a:ext cx="2295525" cy="2524125"/>
          </a:xfrm>
          <a:prstGeom prst="rect">
            <a:avLst/>
          </a:prstGeom>
        </p:spPr>
      </p:pic>
      <p:pic>
        <p:nvPicPr>
          <p:cNvPr id="17" name="Picture 16" descr="Text&#10;&#10;Description automatically generated with low confidence">
            <a:hlinkClick r:id="rId7"/>
            <a:extLst>
              <a:ext uri="{FF2B5EF4-FFF2-40B4-BE49-F238E27FC236}">
                <a16:creationId xmlns:a16="http://schemas.microsoft.com/office/drawing/2014/main" id="{3823E476-A5A0-43AB-B635-2CF832B00783}"/>
              </a:ext>
            </a:extLst>
          </p:cNvPr>
          <p:cNvPicPr>
            <a:picLocks noChangeAspect="1"/>
          </p:cNvPicPr>
          <p:nvPr/>
        </p:nvPicPr>
        <p:blipFill>
          <a:blip r:embed="rId8"/>
          <a:stretch>
            <a:fillRect/>
          </a:stretch>
        </p:blipFill>
        <p:spPr>
          <a:xfrm>
            <a:off x="6006535" y="1707828"/>
            <a:ext cx="2257425" cy="2524125"/>
          </a:xfrm>
          <a:prstGeom prst="rect">
            <a:avLst/>
          </a:prstGeom>
        </p:spPr>
      </p:pic>
      <p:sp>
        <p:nvSpPr>
          <p:cNvPr id="18" name="TextBox 17">
            <a:extLst>
              <a:ext uri="{FF2B5EF4-FFF2-40B4-BE49-F238E27FC236}">
                <a16:creationId xmlns:a16="http://schemas.microsoft.com/office/drawing/2014/main" id="{A0357D80-6A71-4028-897E-B8F57A18D3A5}"/>
              </a:ext>
            </a:extLst>
          </p:cNvPr>
          <p:cNvSpPr txBox="1"/>
          <p:nvPr/>
        </p:nvSpPr>
        <p:spPr>
          <a:xfrm>
            <a:off x="2013211" y="4450615"/>
            <a:ext cx="4837611" cy="307777"/>
          </a:xfrm>
          <a:prstGeom prst="rect">
            <a:avLst/>
          </a:prstGeom>
          <a:noFill/>
        </p:spPr>
        <p:txBody>
          <a:bodyPr wrap="square" rtlCol="0">
            <a:spAutoFit/>
          </a:bodyPr>
          <a:lstStyle/>
          <a:p>
            <a:r>
              <a:rPr lang="en-US" dirty="0"/>
              <a:t>Reference: </a:t>
            </a:r>
            <a:r>
              <a:rPr lang="en-US" dirty="0">
                <a:hlinkClick r:id="rId9"/>
              </a:rPr>
              <a:t>https://docs.docker.com/get-docker/</a:t>
            </a:r>
            <a:endParaRPr lang="en-US" dirty="0"/>
          </a:p>
        </p:txBody>
      </p:sp>
    </p:spTree>
    <p:extLst>
      <p:ext uri="{BB962C8B-B14F-4D97-AF65-F5344CB8AC3E}">
        <p14:creationId xmlns:p14="http://schemas.microsoft.com/office/powerpoint/2010/main" val="264246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What is Docker?</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50" y="937101"/>
            <a:ext cx="5162550" cy="517229"/>
          </a:xfrm>
        </p:spPr>
        <p:txBody>
          <a:bodyPr/>
          <a:lstStyle/>
          <a:p>
            <a:pPr marL="0" indent="0">
              <a:buNone/>
            </a:pPr>
            <a:r>
              <a:rPr lang="en-US" sz="1800" dirty="0">
                <a:latin typeface="+mn-lt"/>
              </a:rPr>
              <a:t>Docker Architecture</a:t>
            </a:r>
          </a:p>
        </p:txBody>
      </p:sp>
      <p:pic>
        <p:nvPicPr>
          <p:cNvPr id="3" name="Graphic 2">
            <a:extLst>
              <a:ext uri="{FF2B5EF4-FFF2-40B4-BE49-F238E27FC236}">
                <a16:creationId xmlns:a16="http://schemas.microsoft.com/office/drawing/2014/main" id="{F8AB90F5-1181-4342-B084-1FB631B6B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9637" y="1195715"/>
            <a:ext cx="6644726" cy="3470536"/>
          </a:xfrm>
          <a:prstGeom prst="rect">
            <a:avLst/>
          </a:prstGeom>
        </p:spPr>
      </p:pic>
      <p:sp>
        <p:nvSpPr>
          <p:cNvPr id="10" name="TextBox 9">
            <a:extLst>
              <a:ext uri="{FF2B5EF4-FFF2-40B4-BE49-F238E27FC236}">
                <a16:creationId xmlns:a16="http://schemas.microsoft.com/office/drawing/2014/main" id="{E610891B-E2EB-45B4-BCD6-D280E136F921}"/>
              </a:ext>
            </a:extLst>
          </p:cNvPr>
          <p:cNvSpPr txBox="1"/>
          <p:nvPr/>
        </p:nvSpPr>
        <p:spPr>
          <a:xfrm>
            <a:off x="1381074" y="4758518"/>
            <a:ext cx="6381852" cy="307777"/>
          </a:xfrm>
          <a:prstGeom prst="rect">
            <a:avLst/>
          </a:prstGeom>
          <a:noFill/>
        </p:spPr>
        <p:txBody>
          <a:bodyPr wrap="square" rtlCol="0">
            <a:spAutoFit/>
          </a:bodyPr>
          <a:lstStyle/>
          <a:p>
            <a:r>
              <a:rPr lang="en-US" dirty="0"/>
              <a:t>Reference: </a:t>
            </a:r>
            <a:r>
              <a:rPr lang="en-US" dirty="0">
                <a:hlinkClick r:id="rId5"/>
              </a:rPr>
              <a:t>https://docs.docker.com/get-started/overview/#docker-architecture</a:t>
            </a:r>
            <a:r>
              <a:rPr lang="en-US" dirty="0"/>
              <a:t> </a:t>
            </a:r>
          </a:p>
        </p:txBody>
      </p:sp>
    </p:spTree>
    <p:extLst>
      <p:ext uri="{BB962C8B-B14F-4D97-AF65-F5344CB8AC3E}">
        <p14:creationId xmlns:p14="http://schemas.microsoft.com/office/powerpoint/2010/main" val="308774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What is Docker?</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49" y="780086"/>
            <a:ext cx="7739495" cy="3821417"/>
          </a:xfrm>
        </p:spPr>
        <p:txBody>
          <a:bodyPr/>
          <a:lstStyle/>
          <a:p>
            <a:pPr marL="0" indent="0">
              <a:buNone/>
            </a:pPr>
            <a:r>
              <a:rPr lang="en-US" sz="1400" dirty="0">
                <a:latin typeface="+mn-lt"/>
              </a:rPr>
              <a:t>Docker Architecture:</a:t>
            </a:r>
          </a:p>
          <a:p>
            <a:r>
              <a:rPr lang="en-US" sz="1400" dirty="0">
                <a:latin typeface="+mn-lt"/>
              </a:rPr>
              <a:t>The Docker daemon (</a:t>
            </a:r>
            <a:r>
              <a:rPr lang="en-US" sz="1400" dirty="0" err="1">
                <a:latin typeface="+mn-lt"/>
              </a:rPr>
              <a:t>dockerd</a:t>
            </a:r>
            <a:r>
              <a:rPr lang="en-US" sz="1400" dirty="0">
                <a:latin typeface="+mn-lt"/>
              </a:rPr>
              <a:t>) listens for Docker API requests and manages Docker objects such as images, containers, networks, and volumes.</a:t>
            </a:r>
          </a:p>
          <a:p>
            <a:r>
              <a:rPr lang="en-US" sz="1400" dirty="0">
                <a:latin typeface="+mn-lt"/>
              </a:rPr>
              <a:t>The Docker client (docker) is the primary way that many Docker users interact with Docker. When you use commands such as docker run, the client sends these commands to </a:t>
            </a:r>
            <a:r>
              <a:rPr lang="en-US" sz="1400" dirty="0" err="1">
                <a:latin typeface="+mn-lt"/>
              </a:rPr>
              <a:t>dockerd</a:t>
            </a:r>
            <a:r>
              <a:rPr lang="en-US" sz="1400" dirty="0">
                <a:latin typeface="+mn-lt"/>
              </a:rPr>
              <a:t>, which carries them out. The docker command uses the Docker API.</a:t>
            </a:r>
          </a:p>
          <a:p>
            <a:r>
              <a:rPr lang="en-US" sz="1400" dirty="0">
                <a:latin typeface="+mn-lt"/>
              </a:rPr>
              <a:t>Docker registries stores Docker images. Docker Hub is a public registry that anyone can use, and Docker is configured to look for images on Docker Hub by default. You can even run your own private registry. </a:t>
            </a:r>
          </a:p>
          <a:p>
            <a:r>
              <a:rPr lang="en-US" sz="1400" dirty="0">
                <a:latin typeface="+mn-lt"/>
              </a:rPr>
              <a:t>Docker Objects</a:t>
            </a:r>
          </a:p>
          <a:p>
            <a:pPr lvl="1"/>
            <a:r>
              <a:rPr lang="en-US" sz="1400" dirty="0">
                <a:latin typeface="+mn-lt"/>
              </a:rPr>
              <a:t>Images (a read-only template)</a:t>
            </a:r>
          </a:p>
          <a:p>
            <a:pPr lvl="1"/>
            <a:r>
              <a:rPr lang="en-US" sz="1400" dirty="0">
                <a:latin typeface="+mn-lt"/>
              </a:rPr>
              <a:t>Containers (a runnable instance of an image)</a:t>
            </a:r>
          </a:p>
          <a:p>
            <a:pPr lvl="1"/>
            <a:r>
              <a:rPr lang="en-US" sz="1400" dirty="0">
                <a:latin typeface="+mn-lt"/>
              </a:rPr>
              <a:t>Networks</a:t>
            </a:r>
          </a:p>
          <a:p>
            <a:pPr lvl="1"/>
            <a:r>
              <a:rPr lang="en-US" sz="1400" dirty="0">
                <a:latin typeface="+mn-lt"/>
              </a:rPr>
              <a:t>Volumes</a:t>
            </a:r>
          </a:p>
          <a:p>
            <a:pPr lvl="1"/>
            <a:r>
              <a:rPr lang="en-US" sz="1400" dirty="0">
                <a:latin typeface="+mn-lt"/>
              </a:rPr>
              <a:t>…</a:t>
            </a:r>
          </a:p>
        </p:txBody>
      </p:sp>
      <p:sp>
        <p:nvSpPr>
          <p:cNvPr id="10" name="TextBox 9">
            <a:extLst>
              <a:ext uri="{FF2B5EF4-FFF2-40B4-BE49-F238E27FC236}">
                <a16:creationId xmlns:a16="http://schemas.microsoft.com/office/drawing/2014/main" id="{E610891B-E2EB-45B4-BCD6-D280E136F921}"/>
              </a:ext>
            </a:extLst>
          </p:cNvPr>
          <p:cNvSpPr txBox="1"/>
          <p:nvPr/>
        </p:nvSpPr>
        <p:spPr>
          <a:xfrm>
            <a:off x="1381074" y="4826474"/>
            <a:ext cx="6381852" cy="261610"/>
          </a:xfrm>
          <a:prstGeom prst="rect">
            <a:avLst/>
          </a:prstGeom>
          <a:noFill/>
        </p:spPr>
        <p:txBody>
          <a:bodyPr wrap="square" rtlCol="0">
            <a:spAutoFit/>
          </a:bodyPr>
          <a:lstStyle/>
          <a:p>
            <a:r>
              <a:rPr lang="en-US" sz="1100" dirty="0"/>
              <a:t>Reference: </a:t>
            </a:r>
            <a:r>
              <a:rPr lang="en-US" sz="1100" dirty="0">
                <a:hlinkClick r:id="rId3"/>
              </a:rPr>
              <a:t>https://docs.docker.com/get-started/overview/#docker-architecture</a:t>
            </a:r>
            <a:r>
              <a:rPr lang="en-US" sz="1100" dirty="0"/>
              <a:t> </a:t>
            </a:r>
          </a:p>
        </p:txBody>
      </p:sp>
    </p:spTree>
    <p:extLst>
      <p:ext uri="{BB962C8B-B14F-4D97-AF65-F5344CB8AC3E}">
        <p14:creationId xmlns:p14="http://schemas.microsoft.com/office/powerpoint/2010/main" val="32018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US" dirty="0"/>
              <a:t>Docker CLI</a:t>
            </a:r>
          </a:p>
        </p:txBody>
      </p:sp>
      <p:sp>
        <p:nvSpPr>
          <p:cNvPr id="9" name="Text Placeholder 4">
            <a:extLst>
              <a:ext uri="{FF2B5EF4-FFF2-40B4-BE49-F238E27FC236}">
                <a16:creationId xmlns:a16="http://schemas.microsoft.com/office/drawing/2014/main" id="{2F4856A7-07A0-4656-A206-D1E5B15B8BF2}"/>
              </a:ext>
            </a:extLst>
          </p:cNvPr>
          <p:cNvSpPr>
            <a:spLocks noGrp="1"/>
          </p:cNvSpPr>
          <p:nvPr>
            <p:ph type="body" sz="quarter" idx="12"/>
          </p:nvPr>
        </p:nvSpPr>
        <p:spPr>
          <a:xfrm>
            <a:off x="628649" y="971937"/>
            <a:ext cx="7065242" cy="3896925"/>
          </a:xfrm>
        </p:spPr>
        <p:txBody>
          <a:bodyPr/>
          <a:lstStyle/>
          <a:p>
            <a:pPr marL="0" indent="0">
              <a:buNone/>
            </a:pPr>
            <a:r>
              <a:rPr lang="en-US" sz="1800" dirty="0">
                <a:latin typeface="+mn-lt"/>
              </a:rPr>
              <a:t>Docker CLI is the client-side component of Docker engine which developers, administrators and systems alike use to interact with the engine.</a:t>
            </a:r>
          </a:p>
          <a:p>
            <a:pPr marL="0" indent="0">
              <a:buNone/>
            </a:pPr>
            <a:endParaRPr lang="en-US" sz="1800" dirty="0">
              <a:latin typeface="+mn-lt"/>
            </a:endParaRPr>
          </a:p>
          <a:p>
            <a:pPr marL="0" indent="0">
              <a:buNone/>
            </a:pPr>
            <a:r>
              <a:rPr lang="en-US" sz="1800" b="1" dirty="0">
                <a:latin typeface="+mn-lt"/>
              </a:rPr>
              <a:t>NOTE</a:t>
            </a:r>
            <a:r>
              <a:rPr lang="en-US" sz="1800" dirty="0">
                <a:latin typeface="+mn-lt"/>
              </a:rPr>
              <a:t>: The CLI and Engine are distributed as a single unit.</a:t>
            </a:r>
          </a:p>
        </p:txBody>
      </p:sp>
    </p:spTree>
    <p:extLst>
      <p:ext uri="{BB962C8B-B14F-4D97-AF65-F5344CB8AC3E}">
        <p14:creationId xmlns:p14="http://schemas.microsoft.com/office/powerpoint/2010/main" val="326189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Practice</a:t>
            </a:r>
            <a:endParaRPr lang="en-US" b="1" dirty="0"/>
          </a:p>
        </p:txBody>
      </p:sp>
      <p:sp>
        <p:nvSpPr>
          <p:cNvPr id="4" name="Title 3"/>
          <p:cNvSpPr>
            <a:spLocks noGrp="1"/>
          </p:cNvSpPr>
          <p:nvPr>
            <p:ph type="title"/>
          </p:nvPr>
        </p:nvSpPr>
        <p:spPr/>
        <p:txBody>
          <a:bodyPr/>
          <a:lstStyle/>
          <a:p>
            <a:r>
              <a:rPr lang="en-US" dirty="0"/>
              <a:t>Docker CLI Basics</a:t>
            </a:r>
          </a:p>
        </p:txBody>
      </p:sp>
      <p:sp>
        <p:nvSpPr>
          <p:cNvPr id="9" name="Text Placeholder 4">
            <a:extLst>
              <a:ext uri="{FF2B5EF4-FFF2-40B4-BE49-F238E27FC236}">
                <a16:creationId xmlns:a16="http://schemas.microsoft.com/office/drawing/2014/main" id="{2F4856A7-07A0-4656-A206-D1E5B15B8BF2}"/>
              </a:ext>
            </a:extLst>
          </p:cNvPr>
          <p:cNvSpPr>
            <a:spLocks noGrp="1"/>
          </p:cNvSpPr>
          <p:nvPr>
            <p:ph type="body" sz="quarter" idx="12"/>
          </p:nvPr>
        </p:nvSpPr>
        <p:spPr>
          <a:xfrm>
            <a:off x="628649" y="971938"/>
            <a:ext cx="7065242" cy="2297736"/>
          </a:xfrm>
        </p:spPr>
        <p:txBody>
          <a:bodyPr/>
          <a:lstStyle/>
          <a:p>
            <a:pPr marL="0" indent="0">
              <a:buNone/>
            </a:pPr>
            <a:r>
              <a:rPr lang="en-US" sz="1800" dirty="0">
                <a:latin typeface="+mn-lt"/>
              </a:rPr>
              <a:t>We will now work through how to do the following:</a:t>
            </a:r>
          </a:p>
          <a:p>
            <a:pPr marL="0" indent="0">
              <a:buNone/>
            </a:pPr>
            <a:r>
              <a:rPr lang="en-US" sz="1800" dirty="0">
                <a:latin typeface="+mn-lt"/>
              </a:rPr>
              <a:t>● Running and Inspecting a Container</a:t>
            </a:r>
          </a:p>
          <a:p>
            <a:pPr marL="0" indent="0">
              <a:buNone/>
            </a:pPr>
            <a:r>
              <a:rPr lang="en-US" sz="1800" dirty="0">
                <a:latin typeface="+mn-lt"/>
              </a:rPr>
              <a:t>● Interact with Containers</a:t>
            </a:r>
          </a:p>
          <a:p>
            <a:pPr marL="0" indent="0">
              <a:buNone/>
            </a:pPr>
            <a:r>
              <a:rPr lang="en-US" sz="1800" dirty="0">
                <a:latin typeface="+mn-lt"/>
              </a:rPr>
              <a:t>● Analyze Container Logs</a:t>
            </a:r>
          </a:p>
          <a:p>
            <a:pPr marL="0" indent="0">
              <a:buNone/>
            </a:pPr>
            <a:r>
              <a:rPr lang="en-US" sz="1800" dirty="0">
                <a:latin typeface="+mn-lt"/>
              </a:rPr>
              <a:t>● Start, Stop, Inspect and Delete Containers</a:t>
            </a:r>
          </a:p>
        </p:txBody>
      </p:sp>
      <p:sp>
        <p:nvSpPr>
          <p:cNvPr id="2" name="TextBox 1">
            <a:extLst>
              <a:ext uri="{FF2B5EF4-FFF2-40B4-BE49-F238E27FC236}">
                <a16:creationId xmlns:a16="http://schemas.microsoft.com/office/drawing/2014/main" id="{58E4A4C4-8EE8-4058-9023-4BF44B63344F}"/>
              </a:ext>
            </a:extLst>
          </p:cNvPr>
          <p:cNvSpPr txBox="1"/>
          <p:nvPr/>
        </p:nvSpPr>
        <p:spPr>
          <a:xfrm>
            <a:off x="1600674" y="4499530"/>
            <a:ext cx="5942652" cy="369332"/>
          </a:xfrm>
          <a:prstGeom prst="rect">
            <a:avLst/>
          </a:prstGeom>
          <a:noFill/>
        </p:spPr>
        <p:txBody>
          <a:bodyPr wrap="none" rtlCol="0">
            <a:spAutoFit/>
          </a:bodyPr>
          <a:lstStyle/>
          <a:p>
            <a:r>
              <a:rPr lang="en-US" sz="1800" b="0" i="1" u="none" strike="noStrike" baseline="0" dirty="0">
                <a:latin typeface="Arial-ItalicMT"/>
              </a:rPr>
              <a:t>Exercise 4 in ‘Docker Fundamentals for Linux Exercises’</a:t>
            </a:r>
            <a:endParaRPr lang="en-US" dirty="0"/>
          </a:p>
        </p:txBody>
      </p:sp>
    </p:spTree>
    <p:extLst>
      <p:ext uri="{BB962C8B-B14F-4D97-AF65-F5344CB8AC3E}">
        <p14:creationId xmlns:p14="http://schemas.microsoft.com/office/powerpoint/2010/main" val="222098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Practice</a:t>
            </a:r>
            <a:endParaRPr lang="en-US" b="1" dirty="0"/>
          </a:p>
        </p:txBody>
      </p:sp>
      <p:sp>
        <p:nvSpPr>
          <p:cNvPr id="4" name="Title 3"/>
          <p:cNvSpPr>
            <a:spLocks noGrp="1"/>
          </p:cNvSpPr>
          <p:nvPr>
            <p:ph type="title"/>
          </p:nvPr>
        </p:nvSpPr>
        <p:spPr/>
        <p:txBody>
          <a:bodyPr/>
          <a:lstStyle/>
          <a:p>
            <a:r>
              <a:rPr lang="en-US" dirty="0"/>
              <a:t>Docker CLI Takeaways</a:t>
            </a:r>
          </a:p>
        </p:txBody>
      </p:sp>
      <p:sp>
        <p:nvSpPr>
          <p:cNvPr id="9" name="Text Placeholder 4">
            <a:extLst>
              <a:ext uri="{FF2B5EF4-FFF2-40B4-BE49-F238E27FC236}">
                <a16:creationId xmlns:a16="http://schemas.microsoft.com/office/drawing/2014/main" id="{2F4856A7-07A0-4656-A206-D1E5B15B8BF2}"/>
              </a:ext>
            </a:extLst>
          </p:cNvPr>
          <p:cNvSpPr>
            <a:spLocks noGrp="1"/>
          </p:cNvSpPr>
          <p:nvPr>
            <p:ph type="body" sz="quarter" idx="12"/>
          </p:nvPr>
        </p:nvSpPr>
        <p:spPr>
          <a:xfrm>
            <a:off x="628649" y="971937"/>
            <a:ext cx="7065242" cy="3332207"/>
          </a:xfrm>
        </p:spPr>
        <p:txBody>
          <a:bodyPr/>
          <a:lstStyle/>
          <a:p>
            <a:pPr marL="0" indent="0">
              <a:buNone/>
            </a:pPr>
            <a:r>
              <a:rPr lang="en-US" sz="1800" dirty="0">
                <a:latin typeface="+mn-lt"/>
              </a:rPr>
              <a:t>● docker container run</a:t>
            </a:r>
          </a:p>
          <a:p>
            <a:pPr marL="0" indent="0">
              <a:buNone/>
            </a:pPr>
            <a:r>
              <a:rPr lang="en-US" sz="1800" dirty="0">
                <a:latin typeface="+mn-lt"/>
              </a:rPr>
              <a:t>● docker container rm</a:t>
            </a:r>
          </a:p>
          <a:p>
            <a:pPr marL="0" indent="0">
              <a:buNone/>
            </a:pPr>
            <a:r>
              <a:rPr lang="en-US" sz="1800" dirty="0">
                <a:latin typeface="+mn-lt"/>
              </a:rPr>
              <a:t>● docker container start</a:t>
            </a:r>
          </a:p>
          <a:p>
            <a:pPr marL="0" indent="0">
              <a:buNone/>
            </a:pPr>
            <a:r>
              <a:rPr lang="en-US" sz="1800" dirty="0">
                <a:latin typeface="+mn-lt"/>
              </a:rPr>
              <a:t>● docker container stop</a:t>
            </a:r>
          </a:p>
          <a:p>
            <a:pPr marL="0" indent="0">
              <a:buNone/>
            </a:pPr>
            <a:r>
              <a:rPr lang="en-US" sz="1800" dirty="0">
                <a:latin typeface="+mn-lt"/>
              </a:rPr>
              <a:t>● docker container kill</a:t>
            </a:r>
          </a:p>
          <a:p>
            <a:pPr marL="0" indent="0">
              <a:buNone/>
            </a:pPr>
            <a:r>
              <a:rPr lang="en-US" sz="1800" dirty="0">
                <a:latin typeface="+mn-lt"/>
              </a:rPr>
              <a:t>● docker container exec</a:t>
            </a:r>
          </a:p>
          <a:p>
            <a:pPr marL="0" indent="0">
              <a:buNone/>
            </a:pPr>
            <a:r>
              <a:rPr lang="en-US" sz="1800" dirty="0">
                <a:latin typeface="+mn-lt"/>
              </a:rPr>
              <a:t>● docker container logs</a:t>
            </a:r>
          </a:p>
          <a:p>
            <a:pPr marL="0" indent="0">
              <a:buNone/>
            </a:pPr>
            <a:r>
              <a:rPr lang="en-US" sz="1800" dirty="0">
                <a:latin typeface="+mn-lt"/>
              </a:rPr>
              <a:t>● docker container inspect</a:t>
            </a:r>
          </a:p>
          <a:p>
            <a:pPr marL="0" indent="0">
              <a:buNone/>
            </a:pPr>
            <a:r>
              <a:rPr lang="en-US" sz="1800" dirty="0">
                <a:latin typeface="+mn-lt"/>
              </a:rPr>
              <a:t>● docker container ls</a:t>
            </a:r>
          </a:p>
        </p:txBody>
      </p:sp>
      <p:sp>
        <p:nvSpPr>
          <p:cNvPr id="3" name="TextBox 2">
            <a:extLst>
              <a:ext uri="{FF2B5EF4-FFF2-40B4-BE49-F238E27FC236}">
                <a16:creationId xmlns:a16="http://schemas.microsoft.com/office/drawing/2014/main" id="{10D7553B-7D30-47B5-A854-445FD6A94549}"/>
              </a:ext>
            </a:extLst>
          </p:cNvPr>
          <p:cNvSpPr txBox="1"/>
          <p:nvPr/>
        </p:nvSpPr>
        <p:spPr>
          <a:xfrm>
            <a:off x="2405381" y="4666860"/>
            <a:ext cx="4333238" cy="307777"/>
          </a:xfrm>
          <a:prstGeom prst="rect">
            <a:avLst/>
          </a:prstGeom>
          <a:noFill/>
        </p:spPr>
        <p:txBody>
          <a:bodyPr wrap="none" rtlCol="0">
            <a:spAutoFit/>
          </a:bodyPr>
          <a:lstStyle/>
          <a:p>
            <a:r>
              <a:rPr lang="en-US" dirty="0">
                <a:hlinkClick r:id="rId3"/>
              </a:rPr>
              <a:t>https://dockerlabs.collabnix.com/docker/cheatsheet/</a:t>
            </a:r>
            <a:r>
              <a:rPr lang="en-US" dirty="0"/>
              <a:t> </a:t>
            </a:r>
          </a:p>
        </p:txBody>
      </p:sp>
      <p:pic>
        <p:nvPicPr>
          <p:cNvPr id="7" name="Picture 6" descr="Graphical user interface, application, website&#10;&#10;Description automatically generated">
            <a:extLst>
              <a:ext uri="{FF2B5EF4-FFF2-40B4-BE49-F238E27FC236}">
                <a16:creationId xmlns:a16="http://schemas.microsoft.com/office/drawing/2014/main" id="{28FF174A-6C9F-406F-94F2-91440757E606}"/>
              </a:ext>
            </a:extLst>
          </p:cNvPr>
          <p:cNvPicPr>
            <a:picLocks noChangeAspect="1"/>
          </p:cNvPicPr>
          <p:nvPr/>
        </p:nvPicPr>
        <p:blipFill>
          <a:blip r:embed="rId4"/>
          <a:stretch>
            <a:fillRect/>
          </a:stretch>
        </p:blipFill>
        <p:spPr>
          <a:xfrm>
            <a:off x="4641404" y="690507"/>
            <a:ext cx="3511720" cy="3895065"/>
          </a:xfrm>
          <a:prstGeom prst="rect">
            <a:avLst/>
          </a:prstGeom>
        </p:spPr>
      </p:pic>
    </p:spTree>
    <p:extLst>
      <p:ext uri="{BB962C8B-B14F-4D97-AF65-F5344CB8AC3E}">
        <p14:creationId xmlns:p14="http://schemas.microsoft.com/office/powerpoint/2010/main" val="19045657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2527</TotalTime>
  <Words>1887</Words>
  <Application>Microsoft Office PowerPoint</Application>
  <PresentationFormat>On-screen Show (16:9)</PresentationFormat>
  <Paragraphs>148</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Arial-ItalicMT</vt:lpstr>
      <vt:lpstr>ArialMT</vt:lpstr>
      <vt:lpstr>Calibri</vt:lpstr>
      <vt:lpstr>Helvetica Neue</vt:lpstr>
      <vt:lpstr>Montserrat-Regular</vt:lpstr>
      <vt:lpstr>Verdana</vt:lpstr>
      <vt:lpstr>Simple Light</vt:lpstr>
      <vt:lpstr>Getting Start With Docker</vt:lpstr>
      <vt:lpstr>PowerPoint Presentation</vt:lpstr>
      <vt:lpstr>What is Docker?</vt:lpstr>
      <vt:lpstr>What is Docker?</vt:lpstr>
      <vt:lpstr>What is Docker?</vt:lpstr>
      <vt:lpstr>What is Docker?</vt:lpstr>
      <vt:lpstr>Docker CLI</vt:lpstr>
      <vt:lpstr>Docker CLI Basics</vt:lpstr>
      <vt:lpstr>Docker CLI Takeaways</vt:lpstr>
      <vt:lpstr>Docker CLI Further Reading</vt:lpstr>
      <vt:lpstr>Docker Data Management</vt:lpstr>
      <vt:lpstr>Docker Data Management</vt:lpstr>
      <vt:lpstr>Docker Networking</vt:lpstr>
      <vt:lpstr>Docker Networking</vt:lpstr>
      <vt:lpstr>Docker Networking</vt:lpstr>
      <vt:lpstr>Docker Networking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ITadmin</dc:creator>
  <cp:lastModifiedBy>Sam Kuon</cp:lastModifiedBy>
  <cp:revision>150</cp:revision>
  <dcterms:modified xsi:type="dcterms:W3CDTF">2021-10-14T13:43:54Z</dcterms:modified>
</cp:coreProperties>
</file>