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g"/>
  <Default Extension="m4v" ContentType="video/mp4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1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image" Target="../media/image-6-6.png"/><Relationship Id="rId7" Type="http://schemas.openxmlformats.org/officeDocument/2006/relationships/image" Target="../media/image-6-7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image" Target="../media/image-7-6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29" y="2822496"/>
            <a:ext cx="4868942" cy="2584609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350437" y="1187768"/>
            <a:ext cx="7415927" cy="31939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8384"/>
              </a:lnSpc>
              <a:buNone/>
            </a:pPr>
            <a:r>
              <a:rPr lang="en-US" sz="6707" b="1" spc="-20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Indian FMCG Industry Presentation</a:t>
            </a:r>
            <a:endParaRPr lang="en-US" sz="6707" dirty="0"/>
          </a:p>
        </p:txBody>
      </p:sp>
      <p:sp>
        <p:nvSpPr>
          <p:cNvPr id="7" name="Text 3"/>
          <p:cNvSpPr/>
          <p:nvPr/>
        </p:nvSpPr>
        <p:spPr>
          <a:xfrm>
            <a:off x="6350437" y="4752023"/>
            <a:ext cx="7415927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spc="-3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Indian FMCG industry is a thriving sector, generating $52.75 billion in revenue in 2018 and expected to grow 11-12% in FY19. It is the fourth largest sector in the country, with a diverse range of products and a well-established distribution network.</a:t>
            </a:r>
            <a:endParaRPr lang="en-US" sz="1944" dirty="0"/>
          </a:p>
        </p:txBody>
      </p:sp>
      <p:sp>
        <p:nvSpPr>
          <p:cNvPr id="8" name="Shape 4"/>
          <p:cNvSpPr/>
          <p:nvPr/>
        </p:nvSpPr>
        <p:spPr>
          <a:xfrm>
            <a:off x="6350437" y="6628328"/>
            <a:ext cx="394930" cy="394930"/>
          </a:xfrm>
          <a:prstGeom prst="roundRect">
            <a:avLst>
              <a:gd name="adj" fmla="val 23151155"/>
            </a:avLst>
          </a:prstGeom>
          <a:solidFill>
            <a:srgbClr val="185F4F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6489978" y="6777038"/>
            <a:ext cx="115729" cy="97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768"/>
              </a:lnSpc>
              <a:buNone/>
            </a:pPr>
            <a:r>
              <a:rPr lang="en-US" sz="768" spc="-39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SS</a:t>
            </a:r>
            <a:endParaRPr lang="en-US" sz="768" dirty="0"/>
          </a:p>
        </p:txBody>
      </p:sp>
      <p:sp>
        <p:nvSpPr>
          <p:cNvPr id="10" name="Text 6"/>
          <p:cNvSpPr/>
          <p:nvPr/>
        </p:nvSpPr>
        <p:spPr>
          <a:xfrm>
            <a:off x="6868716" y="6609874"/>
            <a:ext cx="2367201" cy="4319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402"/>
              </a:lnSpc>
              <a:buNone/>
            </a:pPr>
            <a:r>
              <a:rPr lang="en-US" sz="2430" b="1" spc="-3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Shirin Shinde</a:t>
            </a:r>
            <a:endParaRPr lang="en-US" sz="2430" dirty="0"/>
          </a:p>
        </p:txBody>
      </p:sp>
      <p:pic>
        <p:nvPicPr>
          <p:cNvPr id="11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1807964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075"/>
              </a:lnSpc>
              <a:buNone/>
            </a:pPr>
            <a:r>
              <a:rPr lang="en-US" sz="4860" b="1" spc="-146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Market Overview</a:t>
            </a:r>
            <a:endParaRPr lang="en-US" sz="4860" dirty="0"/>
          </a:p>
        </p:txBody>
      </p:sp>
      <p:sp>
        <p:nvSpPr>
          <p:cNvPr id="5" name="Text 3"/>
          <p:cNvSpPr/>
          <p:nvPr/>
        </p:nvSpPr>
        <p:spPr>
          <a:xfrm>
            <a:off x="864037" y="3196590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b="1" spc="-73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Attractive Market</a:t>
            </a:r>
            <a:endParaRPr lang="en-US" sz="2430" dirty="0"/>
          </a:p>
        </p:txBody>
      </p:sp>
      <p:sp>
        <p:nvSpPr>
          <p:cNvPr id="6" name="Text 4"/>
          <p:cNvSpPr/>
          <p:nvPr/>
        </p:nvSpPr>
        <p:spPr>
          <a:xfrm>
            <a:off x="864037" y="3829169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spc="-3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India is becoming one of the most attractive FMCG markets globally, with easy access to imported raw materials and low labor costs.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5372695" y="3196590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b="1" spc="-73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Rising Consumption</a:t>
            </a:r>
            <a:endParaRPr lang="en-US" sz="2430" dirty="0"/>
          </a:p>
        </p:txBody>
      </p:sp>
      <p:sp>
        <p:nvSpPr>
          <p:cNvPr id="8" name="Text 6"/>
          <p:cNvSpPr/>
          <p:nvPr/>
        </p:nvSpPr>
        <p:spPr>
          <a:xfrm>
            <a:off x="5372695" y="3829169"/>
            <a:ext cx="3898821" cy="23702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spc="-3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India's consumer spending is expected to increase to $3.6 trillion by 2020, with its contribution to global consumption more than doubling to 5.8% by 2020.</a:t>
            </a: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9881354" y="3196590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b="1" spc="-73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Rural Growth</a:t>
            </a:r>
            <a:endParaRPr lang="en-US" sz="2430" dirty="0"/>
          </a:p>
        </p:txBody>
      </p:sp>
      <p:sp>
        <p:nvSpPr>
          <p:cNvPr id="10" name="Text 8"/>
          <p:cNvSpPr/>
          <p:nvPr/>
        </p:nvSpPr>
        <p:spPr>
          <a:xfrm>
            <a:off x="9881354" y="3829169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spc="-3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Rural consumption rose by 9.7% in FY18 and is expected to grow to $220 billion by 2025, presenting significant opportunities.</a:t>
            </a:r>
            <a:endParaRPr lang="en-US" sz="1944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53" y="2261830"/>
            <a:ext cx="4941094" cy="370582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50067" y="960001"/>
            <a:ext cx="7044214" cy="6818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369"/>
              </a:lnSpc>
              <a:buNone/>
            </a:pPr>
            <a:r>
              <a:rPr lang="en-US" sz="4295" b="1" spc="-129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FMCG Segment Distribution</a:t>
            </a:r>
            <a:endParaRPr lang="en-US" sz="4295" dirty="0"/>
          </a:p>
        </p:txBody>
      </p:sp>
      <p:sp>
        <p:nvSpPr>
          <p:cNvPr id="7" name="Shape 3"/>
          <p:cNvSpPr/>
          <p:nvPr/>
        </p:nvSpPr>
        <p:spPr>
          <a:xfrm>
            <a:off x="6250067" y="1969056"/>
            <a:ext cx="7616666" cy="1621393"/>
          </a:xfrm>
          <a:prstGeom prst="roundRect">
            <a:avLst>
              <a:gd name="adj" fmla="val 5652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6475809" y="2194798"/>
            <a:ext cx="2727484" cy="3408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85"/>
              </a:lnSpc>
              <a:buNone/>
            </a:pPr>
            <a:r>
              <a:rPr lang="en-US" sz="2148" b="1" spc="-64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Food Products</a:t>
            </a:r>
            <a:endParaRPr lang="en-US" sz="2148" dirty="0"/>
          </a:p>
        </p:txBody>
      </p:sp>
      <p:sp>
        <p:nvSpPr>
          <p:cNvPr id="9" name="Text 5"/>
          <p:cNvSpPr/>
          <p:nvPr/>
        </p:nvSpPr>
        <p:spPr>
          <a:xfrm>
            <a:off x="6475809" y="2666524"/>
            <a:ext cx="7165181" cy="6981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49"/>
              </a:lnSpc>
              <a:buNone/>
            </a:pPr>
            <a:r>
              <a:rPr lang="en-US" sz="1718" spc="-34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Accounts for 50% of the FMCG market, including dairy, tea/coffee, bakery, and processed foods.</a:t>
            </a:r>
            <a:endParaRPr lang="en-US" sz="1718" dirty="0"/>
          </a:p>
        </p:txBody>
      </p:sp>
      <p:sp>
        <p:nvSpPr>
          <p:cNvPr id="10" name="Shape 6"/>
          <p:cNvSpPr/>
          <p:nvPr/>
        </p:nvSpPr>
        <p:spPr>
          <a:xfrm>
            <a:off x="6250067" y="3808571"/>
            <a:ext cx="7616666" cy="1621393"/>
          </a:xfrm>
          <a:prstGeom prst="roundRect">
            <a:avLst>
              <a:gd name="adj" fmla="val 5652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6475809" y="4034314"/>
            <a:ext cx="3411855" cy="3408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85"/>
              </a:lnSpc>
              <a:buNone/>
            </a:pPr>
            <a:r>
              <a:rPr lang="en-US" sz="2148" b="1" spc="-64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Household &amp; Personal Care</a:t>
            </a:r>
            <a:endParaRPr lang="en-US" sz="2148" dirty="0"/>
          </a:p>
        </p:txBody>
      </p:sp>
      <p:sp>
        <p:nvSpPr>
          <p:cNvPr id="12" name="Text 8"/>
          <p:cNvSpPr/>
          <p:nvPr/>
        </p:nvSpPr>
        <p:spPr>
          <a:xfrm>
            <a:off x="6475809" y="4506039"/>
            <a:ext cx="7165181" cy="6981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49"/>
              </a:lnSpc>
              <a:buNone/>
            </a:pPr>
            <a:r>
              <a:rPr lang="en-US" sz="1718" spc="-34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31% of the market, covering hair care, skin care, soaps, detergents, and cosmetics.</a:t>
            </a:r>
            <a:endParaRPr lang="en-US" sz="1718" dirty="0"/>
          </a:p>
        </p:txBody>
      </p:sp>
      <p:sp>
        <p:nvSpPr>
          <p:cNvPr id="13" name="Shape 9"/>
          <p:cNvSpPr/>
          <p:nvPr/>
        </p:nvSpPr>
        <p:spPr>
          <a:xfrm>
            <a:off x="6250067" y="5648087"/>
            <a:ext cx="7616666" cy="1621393"/>
          </a:xfrm>
          <a:prstGeom prst="roundRect">
            <a:avLst>
              <a:gd name="adj" fmla="val 5652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6475809" y="5873829"/>
            <a:ext cx="2727484" cy="3408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85"/>
              </a:lnSpc>
              <a:buNone/>
            </a:pPr>
            <a:r>
              <a:rPr lang="en-US" sz="2148" b="1" spc="-64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Healthcare</a:t>
            </a:r>
            <a:endParaRPr lang="en-US" sz="2148" dirty="0"/>
          </a:p>
        </p:txBody>
      </p:sp>
      <p:sp>
        <p:nvSpPr>
          <p:cNvPr id="15" name="Text 11"/>
          <p:cNvSpPr/>
          <p:nvPr/>
        </p:nvSpPr>
        <p:spPr>
          <a:xfrm>
            <a:off x="6475809" y="6345555"/>
            <a:ext cx="7165181" cy="6981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49"/>
              </a:lnSpc>
              <a:buNone/>
            </a:pPr>
            <a:r>
              <a:rPr lang="en-US" sz="1718" spc="-34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19% of the market, with health supplements, digestives, and antiseptic creams/liquids.</a:t>
            </a:r>
            <a:endParaRPr lang="en-US" sz="1718" dirty="0"/>
          </a:p>
        </p:txBody>
      </p:sp>
      <p:pic>
        <p:nvPicPr>
          <p:cNvPr id="16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10232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174790" y="3429595"/>
            <a:ext cx="6943011" cy="7025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532"/>
              </a:lnSpc>
              <a:buNone/>
            </a:pPr>
            <a:r>
              <a:rPr lang="en-US" sz="4426" b="1" spc="-133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Features of FMCG Industry</a:t>
            </a:r>
            <a:endParaRPr lang="en-US" sz="4426" dirty="0"/>
          </a:p>
        </p:txBody>
      </p:sp>
      <p:sp>
        <p:nvSpPr>
          <p:cNvPr id="6" name="Shape 3"/>
          <p:cNvSpPr/>
          <p:nvPr/>
        </p:nvSpPr>
        <p:spPr>
          <a:xfrm>
            <a:off x="1174790" y="4722257"/>
            <a:ext cx="505778" cy="505778"/>
          </a:xfrm>
          <a:prstGeom prst="roundRect">
            <a:avLst>
              <a:gd name="adj" fmla="val 18669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350169" y="4806553"/>
            <a:ext cx="154900" cy="3371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55"/>
              </a:lnSpc>
              <a:buNone/>
            </a:pPr>
            <a:r>
              <a:rPr lang="en-US" sz="2655" b="1" spc="-80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55" dirty="0"/>
          </a:p>
        </p:txBody>
      </p:sp>
      <p:sp>
        <p:nvSpPr>
          <p:cNvPr id="8" name="Text 5"/>
          <p:cNvSpPr/>
          <p:nvPr/>
        </p:nvSpPr>
        <p:spPr>
          <a:xfrm>
            <a:off x="1905357" y="4722257"/>
            <a:ext cx="2810232" cy="35123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66"/>
              </a:lnSpc>
              <a:buNone/>
            </a:pPr>
            <a:r>
              <a:rPr lang="en-US" sz="2213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Low Capital Intensity</a:t>
            </a:r>
            <a:endParaRPr lang="en-US" sz="2213" dirty="0"/>
          </a:p>
        </p:txBody>
      </p:sp>
      <p:sp>
        <p:nvSpPr>
          <p:cNvPr id="9" name="Text 6"/>
          <p:cNvSpPr/>
          <p:nvPr/>
        </p:nvSpPr>
        <p:spPr>
          <a:xfrm>
            <a:off x="1905357" y="5208270"/>
            <a:ext cx="5297448" cy="35956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32"/>
              </a:lnSpc>
              <a:buNone/>
            </a:pPr>
            <a:r>
              <a:rPr lang="en-US" sz="177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Requires low investment in plant and machinery.</a:t>
            </a:r>
            <a:endParaRPr lang="en-US" sz="1770" dirty="0"/>
          </a:p>
        </p:txBody>
      </p:sp>
      <p:sp>
        <p:nvSpPr>
          <p:cNvPr id="10" name="Shape 7"/>
          <p:cNvSpPr/>
          <p:nvPr/>
        </p:nvSpPr>
        <p:spPr>
          <a:xfrm>
            <a:off x="7427595" y="4722257"/>
            <a:ext cx="505778" cy="505778"/>
          </a:xfrm>
          <a:prstGeom prst="roundRect">
            <a:avLst>
              <a:gd name="adj" fmla="val 18669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7579281" y="4806553"/>
            <a:ext cx="202406" cy="3371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55"/>
              </a:lnSpc>
              <a:buNone/>
            </a:pPr>
            <a:r>
              <a:rPr lang="en-US" sz="2655" b="1" spc="-80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55" dirty="0"/>
          </a:p>
        </p:txBody>
      </p:sp>
      <p:sp>
        <p:nvSpPr>
          <p:cNvPr id="12" name="Text 9"/>
          <p:cNvSpPr/>
          <p:nvPr/>
        </p:nvSpPr>
        <p:spPr>
          <a:xfrm>
            <a:off x="8158163" y="4722257"/>
            <a:ext cx="3050858" cy="35123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66"/>
              </a:lnSpc>
              <a:buNone/>
            </a:pPr>
            <a:r>
              <a:rPr lang="en-US" sz="2213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High Initial Launch Cost</a:t>
            </a:r>
            <a:endParaRPr lang="en-US" sz="2213" dirty="0"/>
          </a:p>
        </p:txBody>
      </p:sp>
      <p:sp>
        <p:nvSpPr>
          <p:cNvPr id="13" name="Text 10"/>
          <p:cNvSpPr/>
          <p:nvPr/>
        </p:nvSpPr>
        <p:spPr>
          <a:xfrm>
            <a:off x="8158163" y="5208270"/>
            <a:ext cx="5297448" cy="7191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32"/>
              </a:lnSpc>
              <a:buNone/>
            </a:pPr>
            <a:r>
              <a:rPr lang="en-US" sz="177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Significant investment needed in R&amp;D, product development, and marketing.</a:t>
            </a:r>
            <a:endParaRPr lang="en-US" sz="1770" dirty="0"/>
          </a:p>
        </p:txBody>
      </p:sp>
      <p:sp>
        <p:nvSpPr>
          <p:cNvPr id="14" name="Shape 11"/>
          <p:cNvSpPr/>
          <p:nvPr/>
        </p:nvSpPr>
        <p:spPr>
          <a:xfrm>
            <a:off x="1174790" y="6405086"/>
            <a:ext cx="505778" cy="505778"/>
          </a:xfrm>
          <a:prstGeom prst="roundRect">
            <a:avLst>
              <a:gd name="adj" fmla="val 18669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1321475" y="6489383"/>
            <a:ext cx="212288" cy="3371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55"/>
              </a:lnSpc>
              <a:buNone/>
            </a:pPr>
            <a:r>
              <a:rPr lang="en-US" sz="2655" b="1" spc="-80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55" dirty="0"/>
          </a:p>
        </p:txBody>
      </p:sp>
      <p:sp>
        <p:nvSpPr>
          <p:cNvPr id="16" name="Text 13"/>
          <p:cNvSpPr/>
          <p:nvPr/>
        </p:nvSpPr>
        <p:spPr>
          <a:xfrm>
            <a:off x="1905357" y="6405086"/>
            <a:ext cx="2810232" cy="35123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66"/>
              </a:lnSpc>
              <a:buNone/>
            </a:pPr>
            <a:r>
              <a:rPr lang="en-US" sz="2213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High Competition</a:t>
            </a:r>
            <a:endParaRPr lang="en-US" sz="2213" dirty="0"/>
          </a:p>
        </p:txBody>
      </p:sp>
      <p:sp>
        <p:nvSpPr>
          <p:cNvPr id="17" name="Text 14"/>
          <p:cNvSpPr/>
          <p:nvPr/>
        </p:nvSpPr>
        <p:spPr>
          <a:xfrm>
            <a:off x="1905357" y="6891099"/>
            <a:ext cx="5297448" cy="7191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32"/>
              </a:lnSpc>
              <a:buNone/>
            </a:pPr>
            <a:r>
              <a:rPr lang="en-US" sz="177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Intense competition due to similar products and low margins.</a:t>
            </a:r>
            <a:endParaRPr lang="en-US" sz="1770" dirty="0"/>
          </a:p>
        </p:txBody>
      </p:sp>
      <p:sp>
        <p:nvSpPr>
          <p:cNvPr id="18" name="Shape 15"/>
          <p:cNvSpPr/>
          <p:nvPr/>
        </p:nvSpPr>
        <p:spPr>
          <a:xfrm>
            <a:off x="7427595" y="6405086"/>
            <a:ext cx="505778" cy="505778"/>
          </a:xfrm>
          <a:prstGeom prst="roundRect">
            <a:avLst>
              <a:gd name="adj" fmla="val 18669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7571184" y="6489383"/>
            <a:ext cx="218480" cy="3371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55"/>
              </a:lnSpc>
              <a:buNone/>
            </a:pPr>
            <a:r>
              <a:rPr lang="en-US" sz="2655" b="1" spc="-80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</a:t>
            </a:r>
            <a:endParaRPr lang="en-US" sz="2655" dirty="0"/>
          </a:p>
        </p:txBody>
      </p:sp>
      <p:sp>
        <p:nvSpPr>
          <p:cNvPr id="20" name="Text 17"/>
          <p:cNvSpPr/>
          <p:nvPr/>
        </p:nvSpPr>
        <p:spPr>
          <a:xfrm>
            <a:off x="8158163" y="6405086"/>
            <a:ext cx="2810232" cy="35123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66"/>
              </a:lnSpc>
              <a:buNone/>
            </a:pPr>
            <a:r>
              <a:rPr lang="en-US" sz="2213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Market Research</a:t>
            </a:r>
            <a:endParaRPr lang="en-US" sz="2213" dirty="0"/>
          </a:p>
        </p:txBody>
      </p:sp>
      <p:sp>
        <p:nvSpPr>
          <p:cNvPr id="21" name="Text 18"/>
          <p:cNvSpPr/>
          <p:nvPr/>
        </p:nvSpPr>
        <p:spPr>
          <a:xfrm>
            <a:off x="8158163" y="6891099"/>
            <a:ext cx="5297448" cy="7191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32"/>
              </a:lnSpc>
              <a:buNone/>
            </a:pPr>
            <a:r>
              <a:rPr lang="en-US" sz="177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Factors like lifestyle, income, and trends play a key role in purchase decisions.</a:t>
            </a:r>
            <a:endParaRPr lang="en-US" sz="1770" dirty="0"/>
          </a:p>
        </p:txBody>
      </p:sp>
      <p:pic>
        <p:nvPicPr>
          <p:cNvPr id="2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08081" y="2579846"/>
            <a:ext cx="4958120" cy="3069908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39378" y="751761"/>
            <a:ext cx="7665244" cy="13204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199"/>
              </a:lnSpc>
              <a:buNone/>
            </a:pPr>
            <a:r>
              <a:rPr lang="en-US" sz="4159" b="1" spc="-125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Policies and Regulatory Framework</a:t>
            </a:r>
            <a:endParaRPr lang="en-US" sz="4159" dirty="0"/>
          </a:p>
        </p:txBody>
      </p:sp>
      <p:sp>
        <p:nvSpPr>
          <p:cNvPr id="6" name="Shape 3"/>
          <p:cNvSpPr/>
          <p:nvPr/>
        </p:nvSpPr>
        <p:spPr>
          <a:xfrm>
            <a:off x="1043107" y="2388989"/>
            <a:ext cx="26313" cy="5088731"/>
          </a:xfrm>
          <a:prstGeom prst="roundRect">
            <a:avLst>
              <a:gd name="adj" fmla="val 337243"/>
            </a:avLst>
          </a:prstGeom>
          <a:solidFill>
            <a:srgbClr val="2A1999"/>
          </a:solidFill>
          <a:ln/>
        </p:spPr>
      </p:sp>
      <p:sp>
        <p:nvSpPr>
          <p:cNvPr id="7" name="Shape 4"/>
          <p:cNvSpPr/>
          <p:nvPr/>
        </p:nvSpPr>
        <p:spPr>
          <a:xfrm>
            <a:off x="1293852" y="2851130"/>
            <a:ext cx="739378" cy="26313"/>
          </a:xfrm>
          <a:prstGeom prst="roundRect">
            <a:avLst>
              <a:gd name="adj" fmla="val 337243"/>
            </a:avLst>
          </a:prstGeom>
          <a:solidFill>
            <a:srgbClr val="2A1999"/>
          </a:solidFill>
          <a:ln/>
        </p:spPr>
      </p:sp>
      <p:sp>
        <p:nvSpPr>
          <p:cNvPr id="8" name="Shape 5"/>
          <p:cNvSpPr/>
          <p:nvPr/>
        </p:nvSpPr>
        <p:spPr>
          <a:xfrm>
            <a:off x="818555" y="2626638"/>
            <a:ext cx="475298" cy="475298"/>
          </a:xfrm>
          <a:prstGeom prst="roundRect">
            <a:avLst>
              <a:gd name="adj" fmla="val 1867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983337" y="2705814"/>
            <a:ext cx="145613" cy="3169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495"/>
              </a:lnSpc>
              <a:buNone/>
            </a:pPr>
            <a:r>
              <a:rPr lang="en-US" sz="2495" b="1" spc="-7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495" dirty="0"/>
          </a:p>
        </p:txBody>
      </p:sp>
      <p:sp>
        <p:nvSpPr>
          <p:cNvPr id="10" name="Text 7"/>
          <p:cNvSpPr/>
          <p:nvPr/>
        </p:nvSpPr>
        <p:spPr>
          <a:xfrm>
            <a:off x="2218253" y="2600206"/>
            <a:ext cx="2640925" cy="3300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99"/>
              </a:lnSpc>
              <a:buNone/>
            </a:pPr>
            <a:r>
              <a:rPr lang="en-US" sz="2080" b="1" spc="-62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Taxation</a:t>
            </a:r>
            <a:endParaRPr lang="en-US" sz="2080" dirty="0"/>
          </a:p>
        </p:txBody>
      </p:sp>
      <p:sp>
        <p:nvSpPr>
          <p:cNvPr id="11" name="Text 8"/>
          <p:cNvSpPr/>
          <p:nvPr/>
        </p:nvSpPr>
        <p:spPr>
          <a:xfrm>
            <a:off x="2218253" y="3056930"/>
            <a:ext cx="6186368" cy="676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62"/>
              </a:lnSpc>
              <a:buNone/>
            </a:pPr>
            <a:r>
              <a:rPr lang="en-US" sz="1664" spc="-33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GST rates adjusted to address affordability, with some products becoming cheaper and others more expensive.</a:t>
            </a:r>
            <a:endParaRPr lang="en-US" sz="1664" dirty="0"/>
          </a:p>
        </p:txBody>
      </p:sp>
      <p:sp>
        <p:nvSpPr>
          <p:cNvPr id="12" name="Shape 9"/>
          <p:cNvSpPr/>
          <p:nvPr/>
        </p:nvSpPr>
        <p:spPr>
          <a:xfrm>
            <a:off x="1293852" y="4617780"/>
            <a:ext cx="739378" cy="26313"/>
          </a:xfrm>
          <a:prstGeom prst="roundRect">
            <a:avLst>
              <a:gd name="adj" fmla="val 337243"/>
            </a:avLst>
          </a:prstGeom>
          <a:solidFill>
            <a:srgbClr val="2A1999"/>
          </a:solidFill>
          <a:ln/>
        </p:spPr>
      </p:sp>
      <p:sp>
        <p:nvSpPr>
          <p:cNvPr id="13" name="Shape 10"/>
          <p:cNvSpPr/>
          <p:nvPr/>
        </p:nvSpPr>
        <p:spPr>
          <a:xfrm>
            <a:off x="818555" y="4393287"/>
            <a:ext cx="475298" cy="475298"/>
          </a:xfrm>
          <a:prstGeom prst="roundRect">
            <a:avLst>
              <a:gd name="adj" fmla="val 1867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961073" y="4472464"/>
            <a:ext cx="190143" cy="3169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495"/>
              </a:lnSpc>
              <a:buNone/>
            </a:pPr>
            <a:r>
              <a:rPr lang="en-US" sz="2495" b="1" spc="-7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495" dirty="0"/>
          </a:p>
        </p:txBody>
      </p:sp>
      <p:sp>
        <p:nvSpPr>
          <p:cNvPr id="15" name="Text 12"/>
          <p:cNvSpPr/>
          <p:nvPr/>
        </p:nvSpPr>
        <p:spPr>
          <a:xfrm>
            <a:off x="2218253" y="4366855"/>
            <a:ext cx="2640925" cy="3300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99"/>
              </a:lnSpc>
              <a:buNone/>
            </a:pPr>
            <a:r>
              <a:rPr lang="en-US" sz="2080" b="1" spc="-62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Policies</a:t>
            </a:r>
            <a:endParaRPr lang="en-US" sz="2080" dirty="0"/>
          </a:p>
        </p:txBody>
      </p:sp>
      <p:sp>
        <p:nvSpPr>
          <p:cNvPr id="16" name="Text 13"/>
          <p:cNvSpPr/>
          <p:nvPr/>
        </p:nvSpPr>
        <p:spPr>
          <a:xfrm>
            <a:off x="2218253" y="4823579"/>
            <a:ext cx="6186368" cy="676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62"/>
              </a:lnSpc>
              <a:buNone/>
            </a:pPr>
            <a:r>
              <a:rPr lang="en-US" sz="1664" spc="-33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Relaxation of licensing rules, Food Security Bill, E-Way Bill, and FDI allowances to boost the sector.</a:t>
            </a:r>
            <a:endParaRPr lang="en-US" sz="1664" dirty="0"/>
          </a:p>
        </p:txBody>
      </p:sp>
      <p:sp>
        <p:nvSpPr>
          <p:cNvPr id="17" name="Shape 14"/>
          <p:cNvSpPr/>
          <p:nvPr/>
        </p:nvSpPr>
        <p:spPr>
          <a:xfrm>
            <a:off x="1293852" y="6384429"/>
            <a:ext cx="739378" cy="26313"/>
          </a:xfrm>
          <a:prstGeom prst="roundRect">
            <a:avLst>
              <a:gd name="adj" fmla="val 337243"/>
            </a:avLst>
          </a:prstGeom>
          <a:solidFill>
            <a:srgbClr val="2A1999"/>
          </a:solidFill>
          <a:ln/>
        </p:spPr>
      </p:sp>
      <p:sp>
        <p:nvSpPr>
          <p:cNvPr id="18" name="Shape 15"/>
          <p:cNvSpPr/>
          <p:nvPr/>
        </p:nvSpPr>
        <p:spPr>
          <a:xfrm>
            <a:off x="818555" y="6159937"/>
            <a:ext cx="475298" cy="475298"/>
          </a:xfrm>
          <a:prstGeom prst="roundRect">
            <a:avLst>
              <a:gd name="adj" fmla="val 1867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956429" y="6239113"/>
            <a:ext cx="199430" cy="3169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495"/>
              </a:lnSpc>
              <a:buNone/>
            </a:pPr>
            <a:r>
              <a:rPr lang="en-US" sz="2495" b="1" spc="-7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495" dirty="0"/>
          </a:p>
        </p:txBody>
      </p:sp>
      <p:sp>
        <p:nvSpPr>
          <p:cNvPr id="20" name="Text 17"/>
          <p:cNvSpPr/>
          <p:nvPr/>
        </p:nvSpPr>
        <p:spPr>
          <a:xfrm>
            <a:off x="2218253" y="6133505"/>
            <a:ext cx="2640925" cy="3300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99"/>
              </a:lnSpc>
              <a:buNone/>
            </a:pPr>
            <a:r>
              <a:rPr lang="en-US" sz="2080" b="1" spc="-62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Regulatory Agencies</a:t>
            </a:r>
            <a:endParaRPr lang="en-US" sz="2080" dirty="0"/>
          </a:p>
        </p:txBody>
      </p:sp>
      <p:sp>
        <p:nvSpPr>
          <p:cNvPr id="21" name="Text 18"/>
          <p:cNvSpPr/>
          <p:nvPr/>
        </p:nvSpPr>
        <p:spPr>
          <a:xfrm>
            <a:off x="2218253" y="6590228"/>
            <a:ext cx="6186368" cy="676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62"/>
              </a:lnSpc>
              <a:buNone/>
            </a:pPr>
            <a:r>
              <a:rPr lang="en-US" sz="1664" spc="-33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FSSAI and National Anti-Profiteering Authority oversee food safety and prevent profiteering.</a:t>
            </a:r>
            <a:endParaRPr lang="en-US" sz="1664" dirty="0"/>
          </a:p>
        </p:txBody>
      </p:sp>
      <p:pic>
        <p:nvPicPr>
          <p:cNvPr id="2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324017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324017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79" y="2344460"/>
            <a:ext cx="5054322" cy="363497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091238" y="475178"/>
            <a:ext cx="4320540" cy="5400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253"/>
              </a:lnSpc>
              <a:buNone/>
            </a:pPr>
            <a:r>
              <a:rPr lang="en-US" sz="3402" b="1" spc="-102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Market Drivers</a:t>
            </a:r>
            <a:endParaRPr lang="en-US" sz="3402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238" y="1274445"/>
            <a:ext cx="431959" cy="431959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091238" y="1879163"/>
            <a:ext cx="2478524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126"/>
              </a:lnSpc>
              <a:buNone/>
            </a:pPr>
            <a:r>
              <a:rPr lang="en-US" sz="1701" b="1" spc="-51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Changing Demographics</a:t>
            </a:r>
            <a:endParaRPr lang="en-US" sz="1701" dirty="0"/>
          </a:p>
        </p:txBody>
      </p:sp>
      <p:sp>
        <p:nvSpPr>
          <p:cNvPr id="9" name="Text 4"/>
          <p:cNvSpPr/>
          <p:nvPr/>
        </p:nvSpPr>
        <p:spPr>
          <a:xfrm>
            <a:off x="6091238" y="2252663"/>
            <a:ext cx="7934325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177"/>
              </a:lnSpc>
              <a:buNone/>
            </a:pPr>
            <a:r>
              <a:rPr lang="en-US" sz="1361" spc="-27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Growing middle class and young population driving consumption.</a:t>
            </a:r>
            <a:endParaRPr lang="en-US" sz="1361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238" y="3047643"/>
            <a:ext cx="431959" cy="431959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091238" y="3652361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126"/>
              </a:lnSpc>
              <a:buNone/>
            </a:pPr>
            <a:r>
              <a:rPr lang="en-US" sz="1701" b="1" spc="-51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Rural Market</a:t>
            </a:r>
            <a:endParaRPr lang="en-US" sz="1701" dirty="0"/>
          </a:p>
        </p:txBody>
      </p:sp>
      <p:sp>
        <p:nvSpPr>
          <p:cNvPr id="12" name="Text 6"/>
          <p:cNvSpPr/>
          <p:nvPr/>
        </p:nvSpPr>
        <p:spPr>
          <a:xfrm>
            <a:off x="6091238" y="4025860"/>
            <a:ext cx="7934325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177"/>
              </a:lnSpc>
              <a:buNone/>
            </a:pPr>
            <a:r>
              <a:rPr lang="en-US" sz="1361" spc="-27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Increasing rural incomes and consumption, accounting for 45-50% of the market by 2025.</a:t>
            </a:r>
            <a:endParaRPr lang="en-US" sz="1361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1238" y="4820841"/>
            <a:ext cx="431959" cy="431959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6091238" y="5425559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126"/>
              </a:lnSpc>
              <a:buNone/>
            </a:pPr>
            <a:r>
              <a:rPr lang="en-US" sz="1701" b="1" spc="-51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Changing Lifestyle</a:t>
            </a:r>
            <a:endParaRPr lang="en-US" sz="1701" dirty="0"/>
          </a:p>
        </p:txBody>
      </p:sp>
      <p:sp>
        <p:nvSpPr>
          <p:cNvPr id="15" name="Text 8"/>
          <p:cNvSpPr/>
          <p:nvPr/>
        </p:nvSpPr>
        <p:spPr>
          <a:xfrm>
            <a:off x="6091238" y="5799058"/>
            <a:ext cx="7934325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177"/>
              </a:lnSpc>
              <a:buNone/>
            </a:pPr>
            <a:r>
              <a:rPr lang="en-US" sz="1361" spc="-27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Rising health and environmental consciousness shaping consumer preferences.</a:t>
            </a:r>
            <a:endParaRPr lang="en-US" sz="1361" dirty="0"/>
          </a:p>
        </p:txBody>
      </p:sp>
      <p:pic>
        <p:nvPicPr>
          <p:cNvPr id="16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1238" y="6594038"/>
            <a:ext cx="431959" cy="431959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6091238" y="7198757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126"/>
              </a:lnSpc>
              <a:buNone/>
            </a:pPr>
            <a:r>
              <a:rPr lang="en-US" sz="1701" b="1" spc="-51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E-commerce Growth</a:t>
            </a:r>
            <a:endParaRPr lang="en-US" sz="1701" dirty="0"/>
          </a:p>
        </p:txBody>
      </p:sp>
      <p:sp>
        <p:nvSpPr>
          <p:cNvPr id="18" name="Text 10"/>
          <p:cNvSpPr/>
          <p:nvPr/>
        </p:nvSpPr>
        <p:spPr>
          <a:xfrm>
            <a:off x="6091238" y="7572256"/>
            <a:ext cx="7934325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177"/>
              </a:lnSpc>
              <a:buNone/>
            </a:pPr>
            <a:r>
              <a:rPr lang="en-US" sz="1361" spc="-27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Online sales contributing 6-7% of FMCG companies' revenues.</a:t>
            </a:r>
            <a:endParaRPr lang="en-US" sz="1361" dirty="0"/>
          </a:p>
        </p:txBody>
      </p:sp>
      <p:pic>
        <p:nvPicPr>
          <p:cNvPr id="19" name="Image 6" descr="preencoded.png">
            <a:hlinkClick r:id="rId8" tooltip="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47" y="1961912"/>
            <a:ext cx="4883587" cy="430577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330077" y="664488"/>
            <a:ext cx="6027063" cy="7533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932"/>
              </a:lnSpc>
              <a:buNone/>
            </a:pPr>
            <a:r>
              <a:rPr lang="en-US" sz="4746" b="1" spc="-142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Market Strategies</a:t>
            </a:r>
            <a:endParaRPr lang="en-US" sz="4746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077" y="1779389"/>
            <a:ext cx="1205389" cy="192857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897058" y="2020372"/>
            <a:ext cx="3013472" cy="3765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966"/>
              </a:lnSpc>
              <a:buNone/>
            </a:pPr>
            <a:r>
              <a:rPr lang="en-US" sz="2373" b="1" spc="-71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Product Innovation</a:t>
            </a:r>
            <a:endParaRPr lang="en-US" sz="2373" dirty="0"/>
          </a:p>
        </p:txBody>
      </p:sp>
      <p:sp>
        <p:nvSpPr>
          <p:cNvPr id="9" name="Text 4"/>
          <p:cNvSpPr/>
          <p:nvPr/>
        </p:nvSpPr>
        <p:spPr>
          <a:xfrm>
            <a:off x="7897058" y="2541508"/>
            <a:ext cx="5889665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3037"/>
              </a:lnSpc>
              <a:buNone/>
            </a:pPr>
            <a:r>
              <a:rPr lang="en-US" sz="1898" spc="-38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Launching new and innovative products to cater to evolving consumer needs.</a:t>
            </a:r>
            <a:endParaRPr lang="en-US" sz="1898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077" y="3707963"/>
            <a:ext cx="1205389" cy="192857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897058" y="3948946"/>
            <a:ext cx="3013472" cy="3765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966"/>
              </a:lnSpc>
              <a:buNone/>
            </a:pPr>
            <a:r>
              <a:rPr lang="en-US" sz="2373" b="1" spc="-71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Promotions &amp; Offers</a:t>
            </a:r>
            <a:endParaRPr lang="en-US" sz="2373" dirty="0"/>
          </a:p>
        </p:txBody>
      </p:sp>
      <p:sp>
        <p:nvSpPr>
          <p:cNvPr id="12" name="Text 6"/>
          <p:cNvSpPr/>
          <p:nvPr/>
        </p:nvSpPr>
        <p:spPr>
          <a:xfrm>
            <a:off x="7897058" y="4470082"/>
            <a:ext cx="5889665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3037"/>
              </a:lnSpc>
              <a:buNone/>
            </a:pPr>
            <a:r>
              <a:rPr lang="en-US" sz="1898" spc="-38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Leveraging promotions and offers to drive sales and brand loyalty.</a:t>
            </a:r>
            <a:endParaRPr lang="en-US" sz="1898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0077" y="5636538"/>
            <a:ext cx="1205389" cy="1928574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897058" y="5877520"/>
            <a:ext cx="3013472" cy="3765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966"/>
              </a:lnSpc>
              <a:buNone/>
            </a:pPr>
            <a:r>
              <a:rPr lang="en-US" sz="2373" b="1" spc="-71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Cost Reduction</a:t>
            </a:r>
            <a:endParaRPr lang="en-US" sz="2373" dirty="0"/>
          </a:p>
        </p:txBody>
      </p:sp>
      <p:sp>
        <p:nvSpPr>
          <p:cNvPr id="15" name="Text 8"/>
          <p:cNvSpPr/>
          <p:nvPr/>
        </p:nvSpPr>
        <p:spPr>
          <a:xfrm>
            <a:off x="7897058" y="6398657"/>
            <a:ext cx="5889665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3037"/>
              </a:lnSpc>
              <a:buNone/>
            </a:pPr>
            <a:r>
              <a:rPr lang="en-US" sz="1898" spc="-38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Optimizing costs to maintain competitive pricing and margins.</a:t>
            </a:r>
            <a:endParaRPr lang="en-US" sz="1898" dirty="0"/>
          </a:p>
        </p:txBody>
      </p:sp>
      <p:pic>
        <p:nvPicPr>
          <p:cNvPr id="16" name="Image 5" descr="preencoded.png">
            <a:hlinkClick r:id="rId7" tooltip="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610" y="2288858"/>
            <a:ext cx="4869180" cy="365188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64037" y="774740"/>
            <a:ext cx="6918722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075"/>
              </a:lnSpc>
              <a:buNone/>
            </a:pPr>
            <a:r>
              <a:rPr lang="en-US" sz="4860" b="1" spc="-146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Major FMCG Companies</a:t>
            </a:r>
            <a:endParaRPr lang="en-US" sz="4860" dirty="0"/>
          </a:p>
        </p:txBody>
      </p:sp>
      <p:sp>
        <p:nvSpPr>
          <p:cNvPr id="7" name="Shape 3"/>
          <p:cNvSpPr/>
          <p:nvPr/>
        </p:nvSpPr>
        <p:spPr>
          <a:xfrm>
            <a:off x="864037" y="1916549"/>
            <a:ext cx="7415927" cy="5538311"/>
          </a:xfrm>
          <a:prstGeom prst="roundRect">
            <a:avLst>
              <a:gd name="adj" fmla="val 1872"/>
            </a:avLst>
          </a:prstGeom>
          <a:noFill/>
          <a:ln w="1524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8" name="Shape 4"/>
          <p:cNvSpPr/>
          <p:nvPr/>
        </p:nvSpPr>
        <p:spPr>
          <a:xfrm>
            <a:off x="879277" y="1931789"/>
            <a:ext cx="7385447" cy="110156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9" name="Text 5"/>
          <p:cNvSpPr/>
          <p:nvPr/>
        </p:nvSpPr>
        <p:spPr>
          <a:xfrm>
            <a:off x="1126093" y="2087523"/>
            <a:ext cx="319528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spc="-3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Hindustan Unilever</a:t>
            </a:r>
            <a:endParaRPr lang="en-US" sz="1944" dirty="0"/>
          </a:p>
        </p:txBody>
      </p:sp>
      <p:sp>
        <p:nvSpPr>
          <p:cNvPr id="10" name="Text 6"/>
          <p:cNvSpPr/>
          <p:nvPr/>
        </p:nvSpPr>
        <p:spPr>
          <a:xfrm>
            <a:off x="4822627" y="2087523"/>
            <a:ext cx="3195280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spc="-3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Revenue: ₹37,660 cr, Profit: ₹6,036 cr, Growth: 12%</a:t>
            </a:r>
            <a:endParaRPr lang="en-US" sz="1944" dirty="0"/>
          </a:p>
        </p:txBody>
      </p:sp>
      <p:sp>
        <p:nvSpPr>
          <p:cNvPr id="11" name="Shape 7"/>
          <p:cNvSpPr/>
          <p:nvPr/>
        </p:nvSpPr>
        <p:spPr>
          <a:xfrm>
            <a:off x="879277" y="3033355"/>
            <a:ext cx="7385447" cy="110156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2" name="Text 8"/>
          <p:cNvSpPr/>
          <p:nvPr/>
        </p:nvSpPr>
        <p:spPr>
          <a:xfrm>
            <a:off x="1126093" y="3189089"/>
            <a:ext cx="319528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spc="-3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Britannia</a:t>
            </a:r>
            <a:endParaRPr lang="en-US" sz="1944" dirty="0"/>
          </a:p>
        </p:txBody>
      </p:sp>
      <p:sp>
        <p:nvSpPr>
          <p:cNvPr id="13" name="Text 9"/>
          <p:cNvSpPr/>
          <p:nvPr/>
        </p:nvSpPr>
        <p:spPr>
          <a:xfrm>
            <a:off x="4822627" y="3189089"/>
            <a:ext cx="3195280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spc="-3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Revenue: ₹12,535 cr, Profit: ₹688 cr, Growth: 6.6%</a:t>
            </a:r>
            <a:endParaRPr lang="en-US" sz="1944" dirty="0"/>
          </a:p>
        </p:txBody>
      </p:sp>
      <p:sp>
        <p:nvSpPr>
          <p:cNvPr id="14" name="Shape 10"/>
          <p:cNvSpPr/>
          <p:nvPr/>
        </p:nvSpPr>
        <p:spPr>
          <a:xfrm>
            <a:off x="879277" y="4134922"/>
            <a:ext cx="7385447" cy="110156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5" name="Text 11"/>
          <p:cNvSpPr/>
          <p:nvPr/>
        </p:nvSpPr>
        <p:spPr>
          <a:xfrm>
            <a:off x="1126093" y="4290655"/>
            <a:ext cx="319528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spc="-3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ITC</a:t>
            </a:r>
            <a:endParaRPr lang="en-US" sz="1944" dirty="0"/>
          </a:p>
        </p:txBody>
      </p:sp>
      <p:sp>
        <p:nvSpPr>
          <p:cNvPr id="16" name="Text 12"/>
          <p:cNvSpPr/>
          <p:nvPr/>
        </p:nvSpPr>
        <p:spPr>
          <a:xfrm>
            <a:off x="4822627" y="4290655"/>
            <a:ext cx="3195280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spc="-3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Revenue: ₹11,216 cr, Profit: ₹1,606 cr, Growth: 10.7%</a:t>
            </a:r>
            <a:endParaRPr lang="en-US" sz="1944" dirty="0"/>
          </a:p>
        </p:txBody>
      </p:sp>
      <p:sp>
        <p:nvSpPr>
          <p:cNvPr id="17" name="Shape 13"/>
          <p:cNvSpPr/>
          <p:nvPr/>
        </p:nvSpPr>
        <p:spPr>
          <a:xfrm>
            <a:off x="879277" y="5236488"/>
            <a:ext cx="7385447" cy="110156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8" name="Text 14"/>
          <p:cNvSpPr/>
          <p:nvPr/>
        </p:nvSpPr>
        <p:spPr>
          <a:xfrm>
            <a:off x="1126093" y="5392222"/>
            <a:ext cx="319528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spc="-3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Nestle</a:t>
            </a:r>
            <a:endParaRPr lang="en-US" sz="1944" dirty="0"/>
          </a:p>
        </p:txBody>
      </p:sp>
      <p:sp>
        <p:nvSpPr>
          <p:cNvPr id="19" name="Text 15"/>
          <p:cNvSpPr/>
          <p:nvPr/>
        </p:nvSpPr>
        <p:spPr>
          <a:xfrm>
            <a:off x="4822627" y="5392222"/>
            <a:ext cx="3195280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spc="-3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Revenue: ₹10,482 cr, Profit: ₹1,122 cr, Growth: 6.2%</a:t>
            </a:r>
            <a:endParaRPr lang="en-US" sz="1944" dirty="0"/>
          </a:p>
        </p:txBody>
      </p:sp>
      <p:sp>
        <p:nvSpPr>
          <p:cNvPr id="20" name="Shape 16"/>
          <p:cNvSpPr/>
          <p:nvPr/>
        </p:nvSpPr>
        <p:spPr>
          <a:xfrm>
            <a:off x="879277" y="6338054"/>
            <a:ext cx="7385447" cy="110156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1" name="Text 17"/>
          <p:cNvSpPr/>
          <p:nvPr/>
        </p:nvSpPr>
        <p:spPr>
          <a:xfrm>
            <a:off x="1126093" y="6493788"/>
            <a:ext cx="319528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spc="-3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Dabur</a:t>
            </a:r>
            <a:endParaRPr lang="en-US" sz="1944" dirty="0"/>
          </a:p>
        </p:txBody>
      </p:sp>
      <p:sp>
        <p:nvSpPr>
          <p:cNvPr id="22" name="Text 18"/>
          <p:cNvSpPr/>
          <p:nvPr/>
        </p:nvSpPr>
        <p:spPr>
          <a:xfrm>
            <a:off x="4822627" y="6493788"/>
            <a:ext cx="3195280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spc="-3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Revenue: ₹8,533 cr, Profit: ₹1,442 cr, Growth: 11%</a:t>
            </a:r>
            <a:endParaRPr lang="en-US" sz="1944" dirty="0"/>
          </a:p>
        </p:txBody>
      </p:sp>
      <p:pic>
        <p:nvPicPr>
          <p:cNvPr id="23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C72EC0614034419D014CB91AE215DE" ma:contentTypeVersion="4" ma:contentTypeDescription="Create a new document." ma:contentTypeScope="" ma:versionID="0fb2db696701e52a6d9ab6bff5d173a9">
  <xsd:schema xmlns:xsd="http://www.w3.org/2001/XMLSchema" xmlns:xs="http://www.w3.org/2001/XMLSchema" xmlns:p="http://schemas.microsoft.com/office/2006/metadata/properties" xmlns:ns2="c327ac0f-4e30-4e20-9734-5efd08a2be5c" targetNamespace="http://schemas.microsoft.com/office/2006/metadata/properties" ma:root="true" ma:fieldsID="52c31fba2530c29bddb49434328069d6" ns2:_="">
    <xsd:import namespace="c327ac0f-4e30-4e20-9734-5efd08a2be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27ac0f-4e30-4e20-9734-5efd08a2be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0EEA661-0930-44ED-8350-2883329BB950}"/>
</file>

<file path=customXml/itemProps2.xml><?xml version="1.0" encoding="utf-8"?>
<ds:datastoreItem xmlns:ds="http://schemas.openxmlformats.org/officeDocument/2006/customXml" ds:itemID="{BD4FD00F-3316-4872-AE7C-2A02FFFF6D89}"/>
</file>

<file path=customXml/itemProps3.xml><?xml version="1.0" encoding="utf-8"?>
<ds:datastoreItem xmlns:ds="http://schemas.openxmlformats.org/officeDocument/2006/customXml" ds:itemID="{45FDB1C8-62E1-4261-AF34-AC9B60C438D7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2024-07-16T05:43:28Z</dcterms:created>
  <dcterms:modified xsi:type="dcterms:W3CDTF">2024-07-16T05:43:28Z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0x0101008EC72EC0614034419D014CB91AE215DE</vt:lpwstr>
  </property>
</Properties>
</file>