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ibre Franklin"/>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regular.fntdata"/><Relationship Id="rId21" Type="http://schemas.openxmlformats.org/officeDocument/2006/relationships/slide" Target="slides/slide17.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ibreFranklin-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d7be4348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d7be43481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8d7be43481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d7be4348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d7be43481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8d7be43481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d7be43481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d7be43481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8d7be43481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d7be4348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d7be43481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8d7be43481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d7be43481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d7be43481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8d7be43481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193631b91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193631b91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3193631b91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accf4694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accf4694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5accf4694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accf4694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accf46942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5accf46942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f64a9df34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f64a9df34_0_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5f64a9df34_0_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193631b91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193631b91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3193631b91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f64a9df34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f64a9df34_0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5f64a9df34_0_1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93631b91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93631b91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3193631b91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193631b91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193631b91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3193631b91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d7be4348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d7be4348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8d7be43481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dk2"/>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lvl1pPr lvl="0" rt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p13"/>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lvl1pPr indent="-228600" lvl="0" marL="457200" rtl="0" algn="r">
              <a:lnSpc>
                <a:spcPct val="112000"/>
              </a:lnSpc>
              <a:spcBef>
                <a:spcPts val="0"/>
              </a:spcBef>
              <a:spcAft>
                <a:spcPts val="0"/>
              </a:spcAft>
              <a:buClr>
                <a:schemeClr val="lt2"/>
              </a:buClr>
              <a:buSzPts val="2400"/>
              <a:buNone/>
              <a:defRPr sz="2400">
                <a:solidFill>
                  <a:schemeClr val="lt2"/>
                </a:solidFill>
              </a:defRPr>
            </a:lvl1pPr>
            <a:lvl2pPr indent="-228600" lvl="1" marL="914400" rtl="0" algn="l">
              <a:lnSpc>
                <a:spcPct val="94000"/>
              </a:lnSpc>
              <a:spcBef>
                <a:spcPts val="500"/>
              </a:spcBef>
              <a:spcAft>
                <a:spcPts val="0"/>
              </a:spcAft>
              <a:buClr>
                <a:schemeClr val="lt1"/>
              </a:buClr>
              <a:buSzPts val="2000"/>
              <a:buNone/>
              <a:defRPr sz="2000">
                <a:solidFill>
                  <a:schemeClr val="lt1"/>
                </a:solidFill>
              </a:defRPr>
            </a:lvl2pPr>
            <a:lvl3pPr indent="-228600" lvl="2" marL="1371600" rtl="0" algn="l">
              <a:lnSpc>
                <a:spcPct val="94000"/>
              </a:lnSpc>
              <a:spcBef>
                <a:spcPts val="500"/>
              </a:spcBef>
              <a:spcAft>
                <a:spcPts val="0"/>
              </a:spcAft>
              <a:buClr>
                <a:schemeClr val="lt1"/>
              </a:buClr>
              <a:buSzPts val="1800"/>
              <a:buNone/>
              <a:defRPr sz="1800">
                <a:solidFill>
                  <a:schemeClr val="lt1"/>
                </a:solidFill>
              </a:defRPr>
            </a:lvl3pPr>
            <a:lvl4pPr indent="-228600" lvl="3" marL="1828800" rtl="0" algn="l">
              <a:lnSpc>
                <a:spcPct val="94000"/>
              </a:lnSpc>
              <a:spcBef>
                <a:spcPts val="500"/>
              </a:spcBef>
              <a:spcAft>
                <a:spcPts val="0"/>
              </a:spcAft>
              <a:buClr>
                <a:schemeClr val="lt1"/>
              </a:buClr>
              <a:buSzPts val="1600"/>
              <a:buNone/>
              <a:defRPr sz="1600">
                <a:solidFill>
                  <a:schemeClr val="lt1"/>
                </a:solidFill>
              </a:defRPr>
            </a:lvl4pPr>
            <a:lvl5pPr indent="-228600" lvl="4" marL="2286000" rtl="0" algn="l">
              <a:lnSpc>
                <a:spcPct val="94000"/>
              </a:lnSpc>
              <a:spcBef>
                <a:spcPts val="500"/>
              </a:spcBef>
              <a:spcAft>
                <a:spcPts val="0"/>
              </a:spcAft>
              <a:buClr>
                <a:schemeClr val="lt1"/>
              </a:buClr>
              <a:buSzPts val="1600"/>
              <a:buNone/>
              <a:defRPr sz="1600">
                <a:solidFill>
                  <a:schemeClr val="lt1"/>
                </a:solidFill>
              </a:defRPr>
            </a:lvl5pPr>
            <a:lvl6pPr indent="-228600" lvl="5" marL="2743200" rtl="0" algn="l">
              <a:lnSpc>
                <a:spcPct val="94000"/>
              </a:lnSpc>
              <a:spcBef>
                <a:spcPts val="500"/>
              </a:spcBef>
              <a:spcAft>
                <a:spcPts val="0"/>
              </a:spcAft>
              <a:buClr>
                <a:schemeClr val="lt1"/>
              </a:buClr>
              <a:buSzPts val="1600"/>
              <a:buNone/>
              <a:defRPr sz="1600">
                <a:solidFill>
                  <a:schemeClr val="lt1"/>
                </a:solidFill>
              </a:defRPr>
            </a:lvl6pPr>
            <a:lvl7pPr indent="-228600" lvl="6" marL="3200400" rtl="0" algn="l">
              <a:lnSpc>
                <a:spcPct val="94000"/>
              </a:lnSpc>
              <a:spcBef>
                <a:spcPts val="500"/>
              </a:spcBef>
              <a:spcAft>
                <a:spcPts val="0"/>
              </a:spcAft>
              <a:buClr>
                <a:schemeClr val="lt1"/>
              </a:buClr>
              <a:buSzPts val="1600"/>
              <a:buNone/>
              <a:defRPr sz="1600">
                <a:solidFill>
                  <a:schemeClr val="lt1"/>
                </a:solidFill>
              </a:defRPr>
            </a:lvl7pPr>
            <a:lvl8pPr indent="-228600" lvl="7" marL="3657600" rtl="0" algn="l">
              <a:lnSpc>
                <a:spcPct val="94000"/>
              </a:lnSpc>
              <a:spcBef>
                <a:spcPts val="500"/>
              </a:spcBef>
              <a:spcAft>
                <a:spcPts val="0"/>
              </a:spcAft>
              <a:buClr>
                <a:schemeClr val="lt1"/>
              </a:buClr>
              <a:buSzPts val="1600"/>
              <a:buNone/>
              <a:defRPr sz="1600">
                <a:solidFill>
                  <a:schemeClr val="lt1"/>
                </a:solidFill>
              </a:defRPr>
            </a:lvl8pPr>
            <a:lvl9pPr indent="-228600" lvl="8" marL="4114800" rtl="0" algn="l">
              <a:lnSpc>
                <a:spcPct val="94000"/>
              </a:lnSpc>
              <a:spcBef>
                <a:spcPts val="500"/>
              </a:spcBef>
              <a:spcAft>
                <a:spcPts val="200"/>
              </a:spcAft>
              <a:buClr>
                <a:schemeClr val="lt1"/>
              </a:buClr>
              <a:buSzPts val="1600"/>
              <a:buNone/>
              <a:defRPr sz="1600">
                <a:solidFill>
                  <a:schemeClr val="lt1"/>
                </a:solidFill>
              </a:defRPr>
            </a:lvl9pPr>
          </a:lstStyle>
          <a:p/>
        </p:txBody>
      </p:sp>
      <p:sp>
        <p:nvSpPr>
          <p:cNvPr id="57" name="Google Shape;57;p13"/>
          <p:cNvSpPr txBox="1"/>
          <p:nvPr>
            <p:ph idx="10" type="dt"/>
          </p:nvPr>
        </p:nvSpPr>
        <p:spPr>
          <a:xfrm>
            <a:off x="738908" y="6453386"/>
            <a:ext cx="16224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lt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3"/>
          <p:cNvSpPr txBox="1"/>
          <p:nvPr>
            <p:ph idx="11" type="ftr"/>
          </p:nvPr>
        </p:nvSpPr>
        <p:spPr>
          <a:xfrm>
            <a:off x="2584312" y="6453386"/>
            <a:ext cx="7023300" cy="4047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lt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rt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rt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rt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rt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rt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rt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rt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rt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13"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rtl="0" algn="l">
              <a:lnSpc>
                <a:spcPct val="89000"/>
              </a:lnSpc>
              <a:spcBef>
                <a:spcPts val="0"/>
              </a:spcBef>
              <a:spcAft>
                <a:spcPts val="0"/>
              </a:spcAft>
              <a:buClr>
                <a:schemeClr val="dk2"/>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3" name="Google Shape;63;p1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rtl="0" algn="l">
              <a:lnSpc>
                <a:spcPct val="94000"/>
              </a:lnSpc>
              <a:spcBef>
                <a:spcPts val="1000"/>
              </a:spcBef>
              <a:spcAft>
                <a:spcPts val="0"/>
              </a:spcAft>
              <a:buClr>
                <a:schemeClr val="dk2"/>
              </a:buClr>
              <a:buSzPts val="1800"/>
              <a:buChar char="●"/>
              <a:defRPr/>
            </a:lvl1pPr>
            <a:lvl2pPr indent="-342900" lvl="1" marL="914400" rtl="0" algn="l">
              <a:lnSpc>
                <a:spcPct val="94000"/>
              </a:lnSpc>
              <a:spcBef>
                <a:spcPts val="500"/>
              </a:spcBef>
              <a:spcAft>
                <a:spcPts val="0"/>
              </a:spcAft>
              <a:buClr>
                <a:schemeClr val="dk2"/>
              </a:buClr>
              <a:buSzPts val="1800"/>
              <a:buChar char="○"/>
              <a:defRPr/>
            </a:lvl2pPr>
            <a:lvl3pPr indent="-342900" lvl="2" marL="1371600" rtl="0" algn="l">
              <a:lnSpc>
                <a:spcPct val="94000"/>
              </a:lnSpc>
              <a:spcBef>
                <a:spcPts val="500"/>
              </a:spcBef>
              <a:spcAft>
                <a:spcPts val="0"/>
              </a:spcAft>
              <a:buClr>
                <a:schemeClr val="dk2"/>
              </a:buClr>
              <a:buSzPts val="1800"/>
              <a:buChar char="■"/>
              <a:defRPr/>
            </a:lvl3pPr>
            <a:lvl4pPr indent="-342900" lvl="3" marL="1828800" rtl="0" algn="l">
              <a:lnSpc>
                <a:spcPct val="94000"/>
              </a:lnSpc>
              <a:spcBef>
                <a:spcPts val="500"/>
              </a:spcBef>
              <a:spcAft>
                <a:spcPts val="0"/>
              </a:spcAft>
              <a:buClr>
                <a:schemeClr val="dk2"/>
              </a:buClr>
              <a:buSzPts val="1800"/>
              <a:buChar char="●"/>
              <a:defRPr/>
            </a:lvl4pPr>
            <a:lvl5pPr indent="-342900" lvl="4" marL="2286000" rtl="0" algn="l">
              <a:lnSpc>
                <a:spcPct val="94000"/>
              </a:lnSpc>
              <a:spcBef>
                <a:spcPts val="500"/>
              </a:spcBef>
              <a:spcAft>
                <a:spcPts val="0"/>
              </a:spcAft>
              <a:buClr>
                <a:schemeClr val="dk2"/>
              </a:buClr>
              <a:buSzPts val="1800"/>
              <a:buChar char="○"/>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64" name="Google Shape;64;p14"/>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4"/>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docs.google.com/spreadsheets/d/1QfDRT-GVZk0D7HTAnl_NZRTDmDM9XLK3/edit?usp=drive_link&amp;ouid=112349825885166255529&amp;rtpof=true&amp;sd=tru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sp>
        <p:nvSpPr>
          <p:cNvPr id="71" name="Google Shape;71;p1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extreme close up of line chart graphic" id="72" name="Google Shape;72;p15"/>
          <p:cNvPicPr preferRelativeResize="0"/>
          <p:nvPr/>
        </p:nvPicPr>
        <p:blipFill rotWithShape="1">
          <a:blip r:embed="rId3">
            <a:alphaModFix/>
          </a:blip>
          <a:srcRect b="0" l="0" r="0" t="10000"/>
          <a:stretch/>
        </p:blipFill>
        <p:spPr>
          <a:xfrm>
            <a:off x="20" y="10"/>
            <a:ext cx="12191980" cy="6857990"/>
          </a:xfrm>
          <a:prstGeom prst="rect">
            <a:avLst/>
          </a:prstGeom>
          <a:noFill/>
          <a:ln>
            <a:noFill/>
          </a:ln>
        </p:spPr>
      </p:pic>
      <p:sp>
        <p:nvSpPr>
          <p:cNvPr id="73" name="Google Shape;73;p15"/>
          <p:cNvSpPr/>
          <p:nvPr/>
        </p:nvSpPr>
        <p:spPr>
          <a:xfrm rot="10800000">
            <a:off x="5670146" y="3710250"/>
            <a:ext cx="2131466" cy="1830903"/>
          </a:xfrm>
          <a:custGeom>
            <a:rect b="b" l="l" r="r" t="t"/>
            <a:pathLst>
              <a:path extrusionOk="0" h="1983044" w="2308583">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6138004" y="4166755"/>
            <a:ext cx="5607908" cy="2040066"/>
          </a:xfrm>
          <a:prstGeom prst="rect">
            <a:avLst/>
          </a:prstGeom>
          <a:solidFill>
            <a:srgbClr val="000000">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5" name="Google Shape;75;p15"/>
          <p:cNvSpPr txBox="1"/>
          <p:nvPr>
            <p:ph type="ctrTitle"/>
          </p:nvPr>
        </p:nvSpPr>
        <p:spPr>
          <a:xfrm>
            <a:off x="6298010" y="4333009"/>
            <a:ext cx="5268177" cy="1086237"/>
          </a:xfrm>
          <a:prstGeom prst="rect">
            <a:avLst/>
          </a:prstGeom>
          <a:noFill/>
          <a:ln>
            <a:noFill/>
          </a:ln>
        </p:spPr>
        <p:txBody>
          <a:bodyPr anchorCtr="0" anchor="b" bIns="45700" lIns="91425" spcFirstLastPara="1" rIns="91425" wrap="square" tIns="45700">
            <a:normAutofit/>
          </a:bodyPr>
          <a:lstStyle/>
          <a:p>
            <a:pPr indent="0" lvl="0" marL="0" rtl="0" algn="l">
              <a:lnSpc>
                <a:spcPct val="89000"/>
              </a:lnSpc>
              <a:spcBef>
                <a:spcPts val="0"/>
              </a:spcBef>
              <a:spcAft>
                <a:spcPts val="0"/>
              </a:spcAft>
              <a:buClr>
                <a:srgbClr val="FFFFFF"/>
              </a:buClr>
              <a:buSzPts val="3600"/>
              <a:buFont typeface="Libre Franklin"/>
              <a:buNone/>
            </a:pPr>
            <a:r>
              <a:rPr lang="en-US" sz="3600">
                <a:solidFill>
                  <a:srgbClr val="FFFFFF"/>
                </a:solidFill>
              </a:rPr>
              <a:t>BANK LOAN ANALYSIS	</a:t>
            </a:r>
            <a:endParaRPr sz="3600">
              <a:solidFill>
                <a:srgbClr val="FFFFFF"/>
              </a:solidFill>
            </a:endParaRPr>
          </a:p>
        </p:txBody>
      </p:sp>
      <p:sp>
        <p:nvSpPr>
          <p:cNvPr id="76" name="Google Shape;76;p15"/>
          <p:cNvSpPr txBox="1"/>
          <p:nvPr>
            <p:ph idx="1" type="subTitle"/>
          </p:nvPr>
        </p:nvSpPr>
        <p:spPr>
          <a:xfrm>
            <a:off x="6298010" y="5419246"/>
            <a:ext cx="5268177" cy="531866"/>
          </a:xfrm>
          <a:prstGeom prst="rect">
            <a:avLst/>
          </a:prstGeom>
          <a:noFill/>
          <a:ln>
            <a:noFill/>
          </a:ln>
        </p:spPr>
        <p:txBody>
          <a:bodyPr anchorCtr="0" anchor="t" bIns="45700" lIns="91425" spcFirstLastPara="1" rIns="91425" wrap="square" tIns="45700">
            <a:normAutofit/>
          </a:bodyPr>
          <a:lstStyle/>
          <a:p>
            <a:pPr indent="0" lvl="0" marL="0" rtl="0" algn="l">
              <a:lnSpc>
                <a:spcPct val="112000"/>
              </a:lnSpc>
              <a:spcBef>
                <a:spcPts val="0"/>
              </a:spcBef>
              <a:spcAft>
                <a:spcPts val="0"/>
              </a:spcAft>
              <a:buClr>
                <a:srgbClr val="FFFFFF"/>
              </a:buClr>
              <a:buSzPts val="1800"/>
              <a:buNone/>
            </a:pPr>
            <a:r>
              <a:rPr lang="en-US" sz="1800">
                <a:solidFill>
                  <a:srgbClr val="FFFFFF"/>
                </a:solidFill>
              </a:rPr>
              <a:t>BY SARFARAZ AHMED MULLA</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INSIGHT 3  DATA IMBALANCE </a:t>
            </a:r>
            <a:endParaRPr/>
          </a:p>
        </p:txBody>
      </p:sp>
      <p:pic>
        <p:nvPicPr>
          <p:cNvPr id="144" name="Google Shape;144;p24"/>
          <p:cNvPicPr preferRelativeResize="0"/>
          <p:nvPr/>
        </p:nvPicPr>
        <p:blipFill>
          <a:blip r:embed="rId3">
            <a:alphaModFix/>
          </a:blip>
          <a:stretch>
            <a:fillRect/>
          </a:stretch>
        </p:blipFill>
        <p:spPr>
          <a:xfrm>
            <a:off x="1371600" y="2055675"/>
            <a:ext cx="7162800" cy="430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379400" y="1501750"/>
            <a:ext cx="9390775" cy="5004700"/>
          </a:xfrm>
          <a:prstGeom prst="rect">
            <a:avLst/>
          </a:prstGeom>
          <a:noFill/>
          <a:ln>
            <a:noFill/>
          </a:ln>
        </p:spPr>
      </p:pic>
      <p:sp>
        <p:nvSpPr>
          <p:cNvPr id="151" name="Google Shape;151;p25"/>
          <p:cNvSpPr txBox="1"/>
          <p:nvPr>
            <p:ph type="title"/>
          </p:nvPr>
        </p:nvSpPr>
        <p:spPr>
          <a:xfrm>
            <a:off x="1295400" y="2182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INSIGHT 4 </a:t>
            </a:r>
            <a:endParaRPr/>
          </a:p>
          <a:p>
            <a:pPr indent="0" lvl="0" marL="0" rtl="0" algn="l">
              <a:spcBef>
                <a:spcPts val="0"/>
              </a:spcBef>
              <a:spcAft>
                <a:spcPts val="0"/>
              </a:spcAft>
              <a:buNone/>
            </a:pPr>
            <a:r>
              <a:rPr lang="en-US" sz="2477"/>
              <a:t>UNIVARIATE ANALYSIS</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6"/>
          <p:cNvPicPr preferRelativeResize="0"/>
          <p:nvPr/>
        </p:nvPicPr>
        <p:blipFill>
          <a:blip r:embed="rId3">
            <a:alphaModFix/>
          </a:blip>
          <a:stretch>
            <a:fillRect/>
          </a:stretch>
        </p:blipFill>
        <p:spPr>
          <a:xfrm>
            <a:off x="171450" y="1571625"/>
            <a:ext cx="11849100" cy="4551225"/>
          </a:xfrm>
          <a:prstGeom prst="rect">
            <a:avLst/>
          </a:prstGeom>
          <a:noFill/>
          <a:ln>
            <a:noFill/>
          </a:ln>
        </p:spPr>
      </p:pic>
      <p:sp>
        <p:nvSpPr>
          <p:cNvPr id="158" name="Google Shape;158;p26"/>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477"/>
              <a:t>SEGMENTED UNIVARIATE ANALYSIS </a:t>
            </a:r>
            <a:endParaRPr sz="2477"/>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477"/>
              <a:t>BIVARIATE ANALYSIS</a:t>
            </a:r>
            <a:endParaRPr/>
          </a:p>
        </p:txBody>
      </p:sp>
      <p:pic>
        <p:nvPicPr>
          <p:cNvPr id="165" name="Google Shape;165;p27"/>
          <p:cNvPicPr preferRelativeResize="0"/>
          <p:nvPr/>
        </p:nvPicPr>
        <p:blipFill>
          <a:blip r:embed="rId3">
            <a:alphaModFix/>
          </a:blip>
          <a:stretch>
            <a:fillRect/>
          </a:stretch>
        </p:blipFill>
        <p:spPr>
          <a:xfrm>
            <a:off x="528100" y="1214000"/>
            <a:ext cx="11135801" cy="512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241600" y="4676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INSIGHT 5  CORRELATION </a:t>
            </a:r>
            <a:endParaRPr/>
          </a:p>
        </p:txBody>
      </p:sp>
      <p:pic>
        <p:nvPicPr>
          <p:cNvPr id="172" name="Google Shape;172;p28"/>
          <p:cNvPicPr preferRelativeResize="0"/>
          <p:nvPr/>
        </p:nvPicPr>
        <p:blipFill>
          <a:blip r:embed="rId3">
            <a:alphaModFix/>
          </a:blip>
          <a:stretch>
            <a:fillRect/>
          </a:stretch>
        </p:blipFill>
        <p:spPr>
          <a:xfrm>
            <a:off x="152400" y="1953500"/>
            <a:ext cx="11887200" cy="431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idx="1" type="body"/>
          </p:nvPr>
        </p:nvSpPr>
        <p:spPr>
          <a:xfrm>
            <a:off x="982650" y="381000"/>
            <a:ext cx="10967100" cy="6307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Arial"/>
                <a:ea typeface="Arial"/>
                <a:cs typeface="Arial"/>
                <a:sym typeface="Arial"/>
              </a:rPr>
              <a:t>DEFAULTERS </a:t>
            </a:r>
            <a:endParaRPr sz="2200">
              <a:latin typeface="Arial"/>
              <a:ea typeface="Arial"/>
              <a:cs typeface="Arial"/>
              <a:sym typeface="Arial"/>
            </a:endParaRPr>
          </a:p>
          <a:p>
            <a:pPr indent="0" lvl="0" marL="0" rtl="0" algn="l">
              <a:spcBef>
                <a:spcPts val="1000"/>
              </a:spcBef>
              <a:spcAft>
                <a:spcPts val="0"/>
              </a:spcAft>
              <a:buNone/>
            </a:pPr>
            <a:r>
              <a:rPr lang="en-US" sz="2200">
                <a:latin typeface="Arial"/>
                <a:ea typeface="Arial"/>
                <a:cs typeface="Arial"/>
                <a:sym typeface="Arial"/>
              </a:rPr>
              <a:t>Maximum defaulters are from the the following category</a:t>
            </a:r>
            <a:endParaRPr sz="2200">
              <a:latin typeface="Arial"/>
              <a:ea typeface="Arial"/>
              <a:cs typeface="Arial"/>
              <a:sym typeface="Arial"/>
            </a:endParaRPr>
          </a:p>
          <a:p>
            <a:pPr indent="-355600" lvl="0" marL="457200" rtl="0" algn="l">
              <a:spcBef>
                <a:spcPts val="1000"/>
              </a:spcBef>
              <a:spcAft>
                <a:spcPts val="0"/>
              </a:spcAft>
              <a:buSzPts val="2000"/>
              <a:buFont typeface="Arial"/>
              <a:buChar char="●"/>
            </a:pPr>
            <a:r>
              <a:rPr lang="en-US" sz="2200">
                <a:latin typeface="Arial"/>
                <a:ea typeface="Arial"/>
                <a:cs typeface="Arial"/>
                <a:sym typeface="Arial"/>
              </a:rPr>
              <a:t>NAME_INCOME_TYPE                            WORKING CATEGORY  (15224)</a:t>
            </a:r>
            <a:endParaRPr sz="2200">
              <a:latin typeface="Arial"/>
              <a:ea typeface="Arial"/>
              <a:cs typeface="Arial"/>
              <a:sym typeface="Arial"/>
            </a:endParaRPr>
          </a:p>
          <a:p>
            <a:pPr indent="-355600" lvl="0" marL="457200" rtl="0" algn="l">
              <a:spcBef>
                <a:spcPts val="0"/>
              </a:spcBef>
              <a:spcAft>
                <a:spcPts val="0"/>
              </a:spcAft>
              <a:buSzPts val="2000"/>
              <a:buFont typeface="Arial"/>
              <a:buChar char="●"/>
            </a:pPr>
            <a:r>
              <a:rPr lang="en-US" sz="2200">
                <a:latin typeface="Arial"/>
                <a:ea typeface="Arial"/>
                <a:cs typeface="Arial"/>
                <a:sym typeface="Arial"/>
              </a:rPr>
              <a:t>NAME_EDUCATION_TYPE                     SECONDARY/</a:t>
            </a:r>
            <a:r>
              <a:rPr lang="en-US" sz="2200">
                <a:latin typeface="Arial"/>
                <a:ea typeface="Arial"/>
                <a:cs typeface="Arial"/>
                <a:sym typeface="Arial"/>
              </a:rPr>
              <a:t>SECONDARY</a:t>
            </a:r>
            <a:r>
              <a:rPr lang="en-US" sz="2200">
                <a:latin typeface="Arial"/>
                <a:ea typeface="Arial"/>
                <a:cs typeface="Arial"/>
                <a:sym typeface="Arial"/>
              </a:rPr>
              <a:t> SPL(19524)</a:t>
            </a:r>
            <a:endParaRPr sz="2200">
              <a:latin typeface="Arial"/>
              <a:ea typeface="Arial"/>
              <a:cs typeface="Arial"/>
              <a:sym typeface="Arial"/>
            </a:endParaRPr>
          </a:p>
          <a:p>
            <a:pPr indent="-355600" lvl="0" marL="457200" rtl="0" algn="l">
              <a:spcBef>
                <a:spcPts val="0"/>
              </a:spcBef>
              <a:spcAft>
                <a:spcPts val="0"/>
              </a:spcAft>
              <a:buSzPts val="2000"/>
              <a:buFont typeface="Arial"/>
              <a:buChar char="●"/>
            </a:pPr>
            <a:r>
              <a:rPr lang="en-US" sz="2200">
                <a:latin typeface="Arial"/>
                <a:ea typeface="Arial"/>
                <a:cs typeface="Arial"/>
                <a:sym typeface="Arial"/>
              </a:rPr>
              <a:t>NAME_HOUSING_TYPE                          HOUSE / APARTMENT (21272)</a:t>
            </a:r>
            <a:endParaRPr sz="2200">
              <a:latin typeface="Arial"/>
              <a:ea typeface="Arial"/>
              <a:cs typeface="Arial"/>
              <a:sym typeface="Arial"/>
            </a:endParaRPr>
          </a:p>
          <a:p>
            <a:pPr indent="-355600" lvl="0" marL="457200" rtl="0" algn="l">
              <a:spcBef>
                <a:spcPts val="0"/>
              </a:spcBef>
              <a:spcAft>
                <a:spcPts val="0"/>
              </a:spcAft>
              <a:buSzPts val="2000"/>
              <a:buFont typeface="Arial"/>
              <a:buChar char="●"/>
            </a:pPr>
            <a:r>
              <a:rPr lang="en-US" sz="2200">
                <a:latin typeface="Arial"/>
                <a:ea typeface="Arial"/>
                <a:cs typeface="Arial"/>
                <a:sym typeface="Arial"/>
              </a:rPr>
              <a:t>NAME_FAMILY_STATUS                          MARRIED (14850)</a:t>
            </a:r>
            <a:endParaRPr sz="2200">
              <a:latin typeface="Arial"/>
              <a:ea typeface="Arial"/>
              <a:cs typeface="Arial"/>
              <a:sym typeface="Arial"/>
            </a:endParaRPr>
          </a:p>
          <a:p>
            <a:pPr indent="0" lvl="0" marL="0" rtl="0" algn="l">
              <a:spcBef>
                <a:spcPts val="1000"/>
              </a:spcBef>
              <a:spcAft>
                <a:spcPts val="0"/>
              </a:spcAft>
              <a:buNone/>
            </a:pPr>
            <a:r>
              <a:rPr lang="en-US" sz="2200">
                <a:latin typeface="Arial"/>
                <a:ea typeface="Arial"/>
                <a:cs typeface="Arial"/>
                <a:sym typeface="Arial"/>
              </a:rPr>
              <a:t>In these following categories have the highest number of defaulters bank should review applications from these categories before passing loan and charge premium if they fall under all the following categories as high chance of </a:t>
            </a:r>
            <a:r>
              <a:rPr lang="en-US" sz="2200">
                <a:latin typeface="Arial"/>
                <a:ea typeface="Arial"/>
                <a:cs typeface="Arial"/>
                <a:sym typeface="Arial"/>
              </a:rPr>
              <a:t>defaulting</a:t>
            </a:r>
            <a:r>
              <a:rPr lang="en-US" sz="2200">
                <a:latin typeface="Arial"/>
                <a:ea typeface="Arial"/>
                <a:cs typeface="Arial"/>
                <a:sym typeface="Arial"/>
              </a:rPr>
              <a:t> the payments .</a:t>
            </a:r>
            <a:endParaRPr sz="2200">
              <a:latin typeface="Arial"/>
              <a:ea typeface="Arial"/>
              <a:cs typeface="Arial"/>
              <a:sym typeface="Arial"/>
            </a:endParaRPr>
          </a:p>
          <a:p>
            <a:pPr indent="0" lvl="0" marL="0" rtl="0" algn="l">
              <a:spcBef>
                <a:spcPts val="1000"/>
              </a:spcBef>
              <a:spcAft>
                <a:spcPts val="0"/>
              </a:spcAft>
              <a:buNone/>
            </a:pPr>
            <a:r>
              <a:t/>
            </a:r>
            <a:endParaRPr sz="2200">
              <a:latin typeface="Arial"/>
              <a:ea typeface="Arial"/>
              <a:cs typeface="Arial"/>
              <a:sym typeface="Arial"/>
            </a:endParaRPr>
          </a:p>
          <a:p>
            <a:pPr indent="0" lvl="0" marL="0" rtl="0" algn="l">
              <a:spcBef>
                <a:spcPts val="1000"/>
              </a:spcBef>
              <a:spcAft>
                <a:spcPts val="0"/>
              </a:spcAft>
              <a:buNone/>
            </a:pPr>
            <a:r>
              <a:rPr lang="en-US" sz="2200">
                <a:latin typeface="Arial"/>
                <a:ea typeface="Arial"/>
                <a:cs typeface="Arial"/>
                <a:sym typeface="Arial"/>
              </a:rPr>
              <a:t>From previous application data compare if the client has </a:t>
            </a:r>
            <a:r>
              <a:rPr lang="en-US" sz="2200">
                <a:latin typeface="Arial"/>
                <a:ea typeface="Arial"/>
                <a:cs typeface="Arial"/>
                <a:sym typeface="Arial"/>
              </a:rPr>
              <a:t>repaid</a:t>
            </a:r>
            <a:r>
              <a:rPr lang="en-US" sz="2200">
                <a:latin typeface="Arial"/>
                <a:ea typeface="Arial"/>
                <a:cs typeface="Arial"/>
                <a:sym typeface="Arial"/>
              </a:rPr>
              <a:t> all his loans or not and check for application </a:t>
            </a:r>
            <a:r>
              <a:rPr lang="en-US" sz="2200">
                <a:latin typeface="Arial"/>
                <a:ea typeface="Arial"/>
                <a:cs typeface="Arial"/>
                <a:sym typeface="Arial"/>
              </a:rPr>
              <a:t>rejected</a:t>
            </a:r>
            <a:r>
              <a:rPr lang="en-US" sz="2200">
                <a:latin typeface="Arial"/>
                <a:ea typeface="Arial"/>
                <a:cs typeface="Arial"/>
                <a:sym typeface="Arial"/>
              </a:rPr>
              <a:t> but has cleared all the loans so that bank does not loose any </a:t>
            </a:r>
            <a:r>
              <a:rPr lang="en-US" sz="2200">
                <a:latin typeface="Arial"/>
                <a:ea typeface="Arial"/>
                <a:cs typeface="Arial"/>
                <a:sym typeface="Arial"/>
              </a:rPr>
              <a:t>potential</a:t>
            </a:r>
            <a:r>
              <a:rPr lang="en-US" sz="2200">
                <a:latin typeface="Arial"/>
                <a:ea typeface="Arial"/>
                <a:cs typeface="Arial"/>
                <a:sym typeface="Arial"/>
              </a:rPr>
              <a:t> customers </a:t>
            </a:r>
            <a:endParaRPr sz="2200">
              <a:latin typeface="Arial"/>
              <a:ea typeface="Arial"/>
              <a:cs typeface="Arial"/>
              <a:sym typeface="Arial"/>
            </a:endParaRPr>
          </a:p>
          <a:p>
            <a:pPr indent="0" lvl="0" marL="0" rtl="0" algn="l">
              <a:spcBef>
                <a:spcPts val="1000"/>
              </a:spcBef>
              <a:spcAft>
                <a:spcPts val="200"/>
              </a:spcAft>
              <a:buNone/>
            </a:pPr>
            <a:r>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ctrTitle"/>
          </p:nvPr>
        </p:nvSpPr>
        <p:spPr>
          <a:xfrm>
            <a:off x="1915353" y="800254"/>
            <a:ext cx="8361300" cy="20982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n-US"/>
              <a:t>Final dataset link</a:t>
            </a:r>
            <a:endParaRPr/>
          </a:p>
        </p:txBody>
      </p:sp>
      <p:sp>
        <p:nvSpPr>
          <p:cNvPr id="185" name="Google Shape;185;p30"/>
          <p:cNvSpPr txBox="1"/>
          <p:nvPr/>
        </p:nvSpPr>
        <p:spPr>
          <a:xfrm>
            <a:off x="2795250" y="2898450"/>
            <a:ext cx="7481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hlinkClick r:id="rId3"/>
              </a:rPr>
              <a:t>https://docs.google.com/spreadsheets/d/1QfDRT-GVZk0D7HTAnl_NZRTDmDM9XLK3/edit?usp=drive_link&amp;ouid=112349825885166255529&amp;rtpof=true&amp;sd=true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ctrTitle"/>
          </p:nvPr>
        </p:nvSpPr>
        <p:spPr>
          <a:xfrm>
            <a:off x="1915053" y="685804"/>
            <a:ext cx="8361300" cy="20982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n-US"/>
              <a:t>V</a:t>
            </a:r>
            <a:r>
              <a:rPr lang="en-US"/>
              <a:t>ideo link</a:t>
            </a:r>
            <a:endParaRPr/>
          </a:p>
        </p:txBody>
      </p:sp>
      <p:sp>
        <p:nvSpPr>
          <p:cNvPr id="192" name="Google Shape;192;p31"/>
          <p:cNvSpPr txBox="1"/>
          <p:nvPr>
            <p:ph idx="1" type="subTitle"/>
          </p:nvPr>
        </p:nvSpPr>
        <p:spPr>
          <a:xfrm>
            <a:off x="2679906" y="2784004"/>
            <a:ext cx="6831600" cy="1086300"/>
          </a:xfrm>
          <a:prstGeom prst="rect">
            <a:avLst/>
          </a:prstGeom>
        </p:spPr>
        <p:txBody>
          <a:bodyPr anchorCtr="0" anchor="t" bIns="121900" lIns="121900" spcFirstLastPara="1" rIns="121900" wrap="square" tIns="121900">
            <a:normAutofit fontScale="92500" lnSpcReduction="20000"/>
          </a:bodyPr>
          <a:lstStyle/>
          <a:p>
            <a:pPr indent="0" lvl="0" marL="0" rtl="0" algn="ctr">
              <a:spcBef>
                <a:spcPts val="0"/>
              </a:spcBef>
              <a:spcAft>
                <a:spcPts val="0"/>
              </a:spcAft>
              <a:buNone/>
            </a:pPr>
            <a:r>
              <a:rPr lang="en-US"/>
              <a:t>https://loom.com/share/folder/c177fb7f0c4b4bc39cdfc07effa1cfc4</a:t>
            </a:r>
            <a:endParaRPr/>
          </a:p>
        </p:txBody>
      </p:sp>
      <p:sp>
        <p:nvSpPr>
          <p:cNvPr id="193" name="Google Shape;193;p31"/>
          <p:cNvSpPr txBox="1"/>
          <p:nvPr/>
        </p:nvSpPr>
        <p:spPr>
          <a:xfrm>
            <a:off x="2774025" y="4105325"/>
            <a:ext cx="94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Libre Franklin"/>
                <a:ea typeface="Libre Franklin"/>
                <a:cs typeface="Libre Franklin"/>
                <a:sym typeface="Libre Franklin"/>
              </a:rPr>
              <a:t>NOTE :The video was shot in 3 parts as there was a time limit in loop </a:t>
            </a:r>
            <a:endParaRPr b="1">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1187350" y="539475"/>
            <a:ext cx="10589100" cy="1056900"/>
          </a:xfrm>
          <a:prstGeom prst="rect">
            <a:avLst/>
          </a:prstGeom>
        </p:spPr>
        <p:txBody>
          <a:bodyPr anchorCtr="0" anchor="b" bIns="121900" lIns="121900" spcFirstLastPara="1" rIns="121900" wrap="square" tIns="121900">
            <a:normAutofit/>
          </a:bodyPr>
          <a:lstStyle/>
          <a:p>
            <a:pPr indent="0" lvl="0" marL="0" rtl="0" algn="l">
              <a:lnSpc>
                <a:spcPct val="89000"/>
              </a:lnSpc>
              <a:spcBef>
                <a:spcPts val="0"/>
              </a:spcBef>
              <a:spcAft>
                <a:spcPts val="0"/>
              </a:spcAft>
              <a:buClr>
                <a:schemeClr val="dk2"/>
              </a:buClr>
              <a:buSzPts val="4400"/>
              <a:buFont typeface="Libre Franklin"/>
              <a:buNone/>
            </a:pPr>
            <a:r>
              <a:rPr lang="en-US" sz="4500"/>
              <a:t>PROJECT DESCRIPTION</a:t>
            </a:r>
            <a:endParaRPr b="1" sz="4700"/>
          </a:p>
        </p:txBody>
      </p:sp>
      <p:sp>
        <p:nvSpPr>
          <p:cNvPr id="83" name="Google Shape;83;p16"/>
          <p:cNvSpPr txBox="1"/>
          <p:nvPr>
            <p:ph idx="1" type="subTitle"/>
          </p:nvPr>
        </p:nvSpPr>
        <p:spPr>
          <a:xfrm>
            <a:off x="1187200" y="1687425"/>
            <a:ext cx="10309200" cy="4533000"/>
          </a:xfrm>
          <a:prstGeom prst="rect">
            <a:avLst/>
          </a:prstGeom>
        </p:spPr>
        <p:txBody>
          <a:bodyPr anchorCtr="0" anchor="t" bIns="121900" lIns="121900" spcFirstLastPara="1" rIns="121900" wrap="square" tIns="121900">
            <a:normAutofit/>
          </a:bodyPr>
          <a:lstStyle/>
          <a:p>
            <a:pPr indent="0" lvl="0" marL="0" rtl="0" algn="just">
              <a:lnSpc>
                <a:spcPct val="94000"/>
              </a:lnSpc>
              <a:spcBef>
                <a:spcPts val="0"/>
              </a:spcBef>
              <a:spcAft>
                <a:spcPts val="0"/>
              </a:spcAft>
              <a:buNone/>
            </a:pPr>
            <a:r>
              <a:rPr lang="en-US" sz="2400">
                <a:solidFill>
                  <a:schemeClr val="dk1"/>
                </a:solidFill>
                <a:highlight>
                  <a:schemeClr val="lt1"/>
                </a:highlight>
              </a:rPr>
              <a:t>Being a data analyst perform exploratory data analysis to analyze patterns in the data to ensure that capable </a:t>
            </a:r>
            <a:r>
              <a:rPr lang="en-US" sz="2400">
                <a:solidFill>
                  <a:schemeClr val="dk1"/>
                </a:solidFill>
                <a:highlight>
                  <a:schemeClr val="lt1"/>
                </a:highlight>
              </a:rPr>
              <a:t>applicants</a:t>
            </a:r>
            <a:r>
              <a:rPr lang="en-US" sz="2400">
                <a:solidFill>
                  <a:schemeClr val="dk1"/>
                </a:solidFill>
                <a:highlight>
                  <a:schemeClr val="lt1"/>
                </a:highlight>
              </a:rPr>
              <a:t> are not rejected . Analyzing </a:t>
            </a:r>
            <a:r>
              <a:rPr lang="en-US" sz="2400">
                <a:solidFill>
                  <a:schemeClr val="dk1"/>
                </a:solidFill>
                <a:highlight>
                  <a:schemeClr val="lt1"/>
                </a:highlight>
              </a:rPr>
              <a:t>whether</a:t>
            </a:r>
            <a:r>
              <a:rPr lang="en-US" sz="2400">
                <a:solidFill>
                  <a:schemeClr val="dk1"/>
                </a:solidFill>
                <a:highlight>
                  <a:schemeClr val="lt1"/>
                </a:highlight>
              </a:rPr>
              <a:t> the applicant can repay the loan or not or applicant cannot repay the loan and is approved . checking for payment difficulties and make decisions such as denying the loan, reducing the amount of loan, or lending at a higher interest rate to risky applicants. The company wants to understand the key factors behind loan default so it can make better decisions about loan approval.</a:t>
            </a:r>
            <a:endParaRPr sz="2400">
              <a:solidFill>
                <a:schemeClr val="dk1"/>
              </a:solidFill>
              <a:highlight>
                <a:schemeClr val="lt1"/>
              </a:highlight>
            </a:endParaRPr>
          </a:p>
          <a:p>
            <a:pPr indent="0" lvl="0" marL="0" rtl="0" algn="just">
              <a:lnSpc>
                <a:spcPct val="94000"/>
              </a:lnSpc>
              <a:spcBef>
                <a:spcPts val="0"/>
              </a:spcBef>
              <a:spcAft>
                <a:spcPts val="0"/>
              </a:spcAft>
              <a:buNone/>
            </a:pPr>
            <a:r>
              <a:rPr lang="en-US" sz="2400">
                <a:solidFill>
                  <a:schemeClr val="dk1"/>
                </a:solidFill>
                <a:highlight>
                  <a:schemeClr val="lt1"/>
                </a:highlight>
              </a:rPr>
              <a:t>dataset used for analysis is : 1. application_data</a:t>
            </a:r>
            <a:endParaRPr sz="2400">
              <a:solidFill>
                <a:schemeClr val="dk1"/>
              </a:solidFill>
              <a:highlight>
                <a:schemeClr val="lt1"/>
              </a:highlight>
            </a:endParaRPr>
          </a:p>
          <a:p>
            <a:pPr indent="0" lvl="0" marL="0" rtl="0" algn="just">
              <a:lnSpc>
                <a:spcPct val="94000"/>
              </a:lnSpc>
              <a:spcBef>
                <a:spcPts val="0"/>
              </a:spcBef>
              <a:spcAft>
                <a:spcPts val="0"/>
              </a:spcAft>
              <a:buNone/>
            </a:pPr>
            <a:r>
              <a:rPr lang="en-US" sz="2400">
                <a:solidFill>
                  <a:schemeClr val="dk1"/>
                </a:solidFill>
                <a:highlight>
                  <a:schemeClr val="lt1"/>
                </a:highlight>
              </a:rPr>
              <a:t>								   2. perviousapplicaion_data.</a:t>
            </a:r>
            <a:endParaRPr sz="2400">
              <a:solidFill>
                <a:schemeClr val="dk1"/>
              </a:solidFill>
              <a:highlight>
                <a:schemeClr val="lt1"/>
              </a:highlight>
            </a:endParaRPr>
          </a:p>
          <a:p>
            <a:pPr indent="0" lvl="0" marL="0" rtl="0" algn="just">
              <a:lnSpc>
                <a:spcPct val="94000"/>
              </a:lnSpc>
              <a:spcBef>
                <a:spcPts val="0"/>
              </a:spcBef>
              <a:spcAft>
                <a:spcPts val="0"/>
              </a:spcAft>
              <a:buClr>
                <a:schemeClr val="dk1"/>
              </a:buClr>
              <a:buSzPts val="2400"/>
              <a:buFont typeface="Arial"/>
              <a:buNone/>
            </a:pPr>
            <a:r>
              <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APPROACH</a:t>
            </a:r>
            <a:endParaRPr/>
          </a:p>
        </p:txBody>
      </p:sp>
      <p:pic>
        <p:nvPicPr>
          <p:cNvPr id="89" name="Google Shape;89;p17"/>
          <p:cNvPicPr preferRelativeResize="0"/>
          <p:nvPr/>
        </p:nvPicPr>
        <p:blipFill rotWithShape="1">
          <a:blip r:embed="rId3">
            <a:alphaModFix/>
          </a:blip>
          <a:srcRect b="0" l="0" r="-1112" t="0"/>
          <a:stretch/>
        </p:blipFill>
        <p:spPr>
          <a:xfrm>
            <a:off x="810425" y="1867400"/>
            <a:ext cx="11381575" cy="3732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223525" y="784500"/>
            <a:ext cx="9232200" cy="12354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61111"/>
              <a:buFont typeface="Libre Franklin"/>
              <a:buNone/>
            </a:pPr>
            <a:r>
              <a:t/>
            </a:r>
            <a:endParaRPr>
              <a:solidFill>
                <a:schemeClr val="dk1"/>
              </a:solidFill>
            </a:endParaRPr>
          </a:p>
          <a:p>
            <a:pPr indent="0" lvl="0" marL="0" rtl="0" algn="l">
              <a:lnSpc>
                <a:spcPct val="89000"/>
              </a:lnSpc>
              <a:spcBef>
                <a:spcPts val="0"/>
              </a:spcBef>
              <a:spcAft>
                <a:spcPts val="0"/>
              </a:spcAft>
              <a:buClr>
                <a:schemeClr val="dk2"/>
              </a:buClr>
              <a:buSzPct val="61111"/>
              <a:buFont typeface="Libre Franklin"/>
              <a:buNone/>
            </a:pPr>
            <a:r>
              <a:rPr lang="en-US">
                <a:solidFill>
                  <a:schemeClr val="dk1"/>
                </a:solidFill>
              </a:rPr>
              <a:t>Tech – Stack Used </a:t>
            </a:r>
            <a:endParaRPr>
              <a:solidFill>
                <a:schemeClr val="dk1"/>
              </a:solidFill>
            </a:endParaRPr>
          </a:p>
        </p:txBody>
      </p:sp>
      <p:sp>
        <p:nvSpPr>
          <p:cNvPr id="95" name="Google Shape;95;p18"/>
          <p:cNvSpPr txBox="1"/>
          <p:nvPr>
            <p:ph idx="1" type="body"/>
          </p:nvPr>
        </p:nvSpPr>
        <p:spPr>
          <a:xfrm>
            <a:off x="1223525" y="2857350"/>
            <a:ext cx="9422400" cy="1577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4000"/>
              </a:lnSpc>
              <a:spcBef>
                <a:spcPts val="0"/>
              </a:spcBef>
              <a:spcAft>
                <a:spcPts val="0"/>
              </a:spcAft>
              <a:buClr>
                <a:schemeClr val="dk1"/>
              </a:buClr>
              <a:buSzPts val="3200"/>
              <a:buNone/>
            </a:pPr>
            <a:r>
              <a:rPr lang="en-US" sz="3200">
                <a:solidFill>
                  <a:schemeClr val="dk1"/>
                </a:solidFill>
              </a:rPr>
              <a:t>MICROSOFT EXCEL 2016 </a:t>
            </a:r>
            <a:endParaRPr>
              <a:solidFill>
                <a:schemeClr val="dk1"/>
              </a:solidFill>
            </a:endParaRPr>
          </a:p>
          <a:p>
            <a:pPr indent="0" lvl="0" marL="0" rtl="0" algn="l">
              <a:lnSpc>
                <a:spcPct val="94000"/>
              </a:lnSpc>
              <a:spcBef>
                <a:spcPts val="1200"/>
              </a:spcBef>
              <a:spcAft>
                <a:spcPts val="0"/>
              </a:spcAft>
              <a:buClr>
                <a:schemeClr val="dk1"/>
              </a:buClr>
              <a:buSzPts val="3200"/>
              <a:buNone/>
            </a:pPr>
            <a:r>
              <a:rPr lang="en-US" sz="3200">
                <a:solidFill>
                  <a:schemeClr val="dk1"/>
                </a:solidFill>
              </a:rPr>
              <a:t>Used for data cleaning and insight analysis using pivot tables and other excel </a:t>
            </a:r>
            <a:r>
              <a:rPr lang="en-US" sz="3200">
                <a:solidFill>
                  <a:schemeClr val="dk1"/>
                </a:solidFill>
              </a:rPr>
              <a:t>features.</a:t>
            </a:r>
            <a:endParaRPr sz="32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896225" y="1691275"/>
            <a:ext cx="5223900" cy="4682100"/>
          </a:xfrm>
          <a:prstGeom prst="rect">
            <a:avLst/>
          </a:prstGeom>
          <a:noFill/>
          <a:ln>
            <a:noFill/>
          </a:ln>
        </p:spPr>
        <p:txBody>
          <a:bodyPr anchorCtr="0" anchor="t" bIns="91425" lIns="91425" spcFirstLastPara="1" rIns="91425" wrap="square" tIns="91425">
            <a:spAutoFit/>
          </a:bodyPr>
          <a:lstStyle/>
          <a:p>
            <a:pPr indent="-364998" lvl="0" marL="384048" rtl="0" algn="just">
              <a:lnSpc>
                <a:spcPct val="94000"/>
              </a:lnSpc>
              <a:spcBef>
                <a:spcPts val="0"/>
              </a:spcBef>
              <a:spcAft>
                <a:spcPts val="0"/>
              </a:spcAft>
              <a:buClr>
                <a:schemeClr val="dk1"/>
              </a:buClr>
              <a:buSzPts val="1500"/>
              <a:buChar char="●"/>
            </a:pPr>
            <a:r>
              <a:rPr lang="en-US" sz="1500">
                <a:solidFill>
                  <a:schemeClr val="dk1"/>
                </a:solidFill>
              </a:rPr>
              <a:t>Application Data and previous application data</a:t>
            </a:r>
            <a:endParaRPr sz="1500">
              <a:solidFill>
                <a:schemeClr val="dk1"/>
              </a:solidFill>
            </a:endParaRPr>
          </a:p>
          <a:p>
            <a:pPr indent="-352298" lvl="0" marL="384048" rtl="0" algn="just">
              <a:lnSpc>
                <a:spcPct val="94000"/>
              </a:lnSpc>
              <a:spcBef>
                <a:spcPts val="1200"/>
              </a:spcBef>
              <a:spcAft>
                <a:spcPts val="0"/>
              </a:spcAft>
              <a:buClr>
                <a:schemeClr val="dk1"/>
              </a:buClr>
              <a:buSzPts val="1500"/>
              <a:buChar char="●"/>
            </a:pPr>
            <a:r>
              <a:rPr lang="en-US" sz="1500">
                <a:solidFill>
                  <a:schemeClr val="dk1"/>
                </a:solidFill>
              </a:rPr>
              <a:t>Checked columns for null values and removed columns having null values greater than 40% for application data and removed columns having null values greater than 30% for previous application data and the columns which are not necessary for analysis from both the datasets.</a:t>
            </a:r>
            <a:endParaRPr sz="1500">
              <a:solidFill>
                <a:schemeClr val="dk1"/>
              </a:solidFill>
            </a:endParaRPr>
          </a:p>
          <a:p>
            <a:pPr indent="-352298" lvl="0" marL="384048" rtl="0" algn="just">
              <a:lnSpc>
                <a:spcPct val="94000"/>
              </a:lnSpc>
              <a:spcBef>
                <a:spcPts val="1200"/>
              </a:spcBef>
              <a:spcAft>
                <a:spcPts val="0"/>
              </a:spcAft>
              <a:buClr>
                <a:schemeClr val="dk1"/>
              </a:buClr>
              <a:buSzPts val="1500"/>
              <a:buChar char="●"/>
            </a:pPr>
            <a:r>
              <a:rPr lang="en-US" sz="1500">
                <a:solidFill>
                  <a:schemeClr val="dk1"/>
                </a:solidFill>
              </a:rPr>
              <a:t>Imputing null values with suitable values (mean or median)</a:t>
            </a:r>
            <a:endParaRPr sz="1500">
              <a:solidFill>
                <a:schemeClr val="dk1"/>
              </a:solidFill>
            </a:endParaRPr>
          </a:p>
          <a:p>
            <a:pPr indent="-352298" lvl="0" marL="384048" rtl="0" algn="just">
              <a:lnSpc>
                <a:spcPct val="94000"/>
              </a:lnSpc>
              <a:spcBef>
                <a:spcPts val="1200"/>
              </a:spcBef>
              <a:spcAft>
                <a:spcPts val="0"/>
              </a:spcAft>
              <a:buClr>
                <a:schemeClr val="dk1"/>
              </a:buClr>
              <a:buSzPts val="1500"/>
              <a:buChar char="●"/>
            </a:pPr>
            <a:r>
              <a:rPr lang="en-US" sz="1500">
                <a:solidFill>
                  <a:schemeClr val="dk1"/>
                </a:solidFill>
              </a:rPr>
              <a:t>Binning certain columns into categorical columns which will be used for analysis.</a:t>
            </a:r>
            <a:endParaRPr sz="1500">
              <a:solidFill>
                <a:schemeClr val="dk1"/>
              </a:solidFill>
            </a:endParaRPr>
          </a:p>
          <a:p>
            <a:pPr indent="-352298" lvl="0" marL="384048" rtl="0" algn="just">
              <a:lnSpc>
                <a:spcPct val="94000"/>
              </a:lnSpc>
              <a:spcBef>
                <a:spcPts val="1200"/>
              </a:spcBef>
              <a:spcAft>
                <a:spcPts val="0"/>
              </a:spcAft>
              <a:buClr>
                <a:schemeClr val="dk1"/>
              </a:buClr>
              <a:buSzPts val="1500"/>
              <a:buChar char="●"/>
            </a:pPr>
            <a:r>
              <a:rPr lang="en-US" sz="1500">
                <a:solidFill>
                  <a:schemeClr val="dk1"/>
                </a:solidFill>
              </a:rPr>
              <a:t>Checked the datatype of variables and converted them into suitable data types.</a:t>
            </a:r>
            <a:endParaRPr sz="1500">
              <a:solidFill>
                <a:schemeClr val="dk1"/>
              </a:solidFill>
            </a:endParaRPr>
          </a:p>
          <a:p>
            <a:pPr indent="-352298" lvl="0" marL="384048" rtl="0" algn="just">
              <a:lnSpc>
                <a:spcPct val="94000"/>
              </a:lnSpc>
              <a:spcBef>
                <a:spcPts val="1200"/>
              </a:spcBef>
              <a:spcAft>
                <a:spcPts val="0"/>
              </a:spcAft>
              <a:buClr>
                <a:schemeClr val="dk1"/>
              </a:buClr>
              <a:buSzPts val="1500"/>
              <a:buChar char="●"/>
            </a:pPr>
            <a:r>
              <a:rPr lang="en-US" sz="1500">
                <a:solidFill>
                  <a:schemeClr val="dk1"/>
                </a:solidFill>
              </a:rPr>
              <a:t>Checked the dataset for duplicates and found that there are no duplicate values.</a:t>
            </a:r>
            <a:endParaRPr sz="1500">
              <a:solidFill>
                <a:schemeClr val="dk1"/>
              </a:solidFill>
            </a:endParaRPr>
          </a:p>
          <a:p>
            <a:pPr indent="-352298" lvl="0" marL="384048" rtl="0" algn="just">
              <a:lnSpc>
                <a:spcPct val="94000"/>
              </a:lnSpc>
              <a:spcBef>
                <a:spcPts val="1200"/>
              </a:spcBef>
              <a:spcAft>
                <a:spcPts val="0"/>
              </a:spcAft>
              <a:buClr>
                <a:schemeClr val="dk1"/>
              </a:buClr>
              <a:buSzPts val="1500"/>
              <a:buChar char="●"/>
            </a:pPr>
            <a:r>
              <a:rPr lang="en-US" sz="1500">
                <a:solidFill>
                  <a:schemeClr val="dk1"/>
                </a:solidFill>
              </a:rPr>
              <a:t>total rows 307512 after data </a:t>
            </a:r>
            <a:r>
              <a:rPr lang="en-US" sz="1500">
                <a:solidFill>
                  <a:schemeClr val="dk1"/>
                </a:solidFill>
              </a:rPr>
              <a:t>cleaning</a:t>
            </a:r>
            <a:r>
              <a:rPr lang="en-US" sz="1500">
                <a:solidFill>
                  <a:schemeClr val="dk1"/>
                </a:solidFill>
              </a:rPr>
              <a:t> </a:t>
            </a:r>
            <a:r>
              <a:rPr lang="en-US" sz="2200">
                <a:solidFill>
                  <a:schemeClr val="dk1"/>
                </a:solidFill>
              </a:rPr>
              <a:t>49834</a:t>
            </a:r>
            <a:endParaRPr sz="2200">
              <a:solidFill>
                <a:schemeClr val="dk1"/>
              </a:solidFill>
            </a:endParaRPr>
          </a:p>
        </p:txBody>
      </p:sp>
      <p:sp>
        <p:nvSpPr>
          <p:cNvPr id="102" name="Google Shape;102;p19"/>
          <p:cNvSpPr txBox="1"/>
          <p:nvPr>
            <p:ph type="title"/>
          </p:nvPr>
        </p:nvSpPr>
        <p:spPr>
          <a:xfrm>
            <a:off x="4137450" y="257200"/>
            <a:ext cx="3917100" cy="9948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sz="6300"/>
              <a:t>INSIGHTS </a:t>
            </a:r>
            <a:endParaRPr sz="6300"/>
          </a:p>
        </p:txBody>
      </p:sp>
      <p:sp>
        <p:nvSpPr>
          <p:cNvPr id="103" name="Google Shape;103;p19"/>
          <p:cNvSpPr txBox="1"/>
          <p:nvPr/>
        </p:nvSpPr>
        <p:spPr>
          <a:xfrm>
            <a:off x="896225" y="1183375"/>
            <a:ext cx="7481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rPr>
              <a:t>A. </a:t>
            </a:r>
            <a:r>
              <a:rPr lang="en-US" sz="2100">
                <a:solidFill>
                  <a:schemeClr val="dk1"/>
                </a:solidFill>
              </a:rPr>
              <a:t>D</a:t>
            </a:r>
            <a:r>
              <a:rPr lang="en-US" sz="2100">
                <a:solidFill>
                  <a:schemeClr val="dk1"/>
                </a:solidFill>
              </a:rPr>
              <a:t>ata Cleaning</a:t>
            </a:r>
            <a:endParaRPr sz="2100">
              <a:solidFill>
                <a:schemeClr val="dk1"/>
              </a:solidFill>
            </a:endParaRPr>
          </a:p>
        </p:txBody>
      </p:sp>
      <p:sp>
        <p:nvSpPr>
          <p:cNvPr id="104" name="Google Shape;104;p19"/>
          <p:cNvSpPr txBox="1"/>
          <p:nvPr/>
        </p:nvSpPr>
        <p:spPr>
          <a:xfrm>
            <a:off x="6598225" y="1183375"/>
            <a:ext cx="5016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rPr>
              <a:t>B. Identify Outliers in the Dataset:</a:t>
            </a:r>
            <a:endParaRPr sz="2100">
              <a:solidFill>
                <a:schemeClr val="dk1"/>
              </a:solidFill>
            </a:endParaRPr>
          </a:p>
        </p:txBody>
      </p:sp>
      <p:sp>
        <p:nvSpPr>
          <p:cNvPr id="105" name="Google Shape;105;p19"/>
          <p:cNvSpPr txBox="1"/>
          <p:nvPr/>
        </p:nvSpPr>
        <p:spPr>
          <a:xfrm>
            <a:off x="6481325" y="1691275"/>
            <a:ext cx="55938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US" sz="1500">
                <a:solidFill>
                  <a:schemeClr val="dk1"/>
                </a:solidFill>
              </a:rPr>
              <a:t>AMT_INCOME_TOTAL has huge number of outliers which indicate that few of the loan applicants have high income when compared to the others using the </a:t>
            </a:r>
            <a:r>
              <a:rPr lang="en-US" sz="1500">
                <a:solidFill>
                  <a:schemeClr val="dk1"/>
                </a:solidFill>
              </a:rPr>
              <a:t>QUARTILE, IQR.</a:t>
            </a:r>
            <a:endParaRPr sz="1500">
              <a:solidFill>
                <a:schemeClr val="dk1"/>
              </a:solidFill>
            </a:endParaRPr>
          </a:p>
          <a:p>
            <a:pPr indent="0" lvl="0" marL="457200" rtl="0" algn="l">
              <a:lnSpc>
                <a:spcPct val="115000"/>
              </a:lnSpc>
              <a:spcBef>
                <a:spcPts val="0"/>
              </a:spcBef>
              <a:spcAft>
                <a:spcPts val="0"/>
              </a:spcAft>
              <a:buNone/>
            </a:pPr>
            <a:r>
              <a:rPr lang="en-US" sz="1500">
                <a:solidFill>
                  <a:schemeClr val="dk1"/>
                </a:solidFill>
              </a:rPr>
              <a:t>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YEARS_EMPLOYED has 8893 outliers when calculated the calculation were about -1001 years which is impossible.</a:t>
            </a:r>
            <a:endParaRPr sz="1500">
              <a:solidFill>
                <a:schemeClr val="dk1"/>
              </a:solidFill>
            </a:endParaRPr>
          </a:p>
          <a:p>
            <a:pPr indent="0" lvl="0" marL="457200" rtl="0" algn="l">
              <a:lnSpc>
                <a:spcPct val="115000"/>
              </a:lnSpc>
              <a:spcBef>
                <a:spcPts val="0"/>
              </a:spcBef>
              <a:spcAft>
                <a:spcPts val="0"/>
              </a:spcAft>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AMT_GOODS_PRICE the price of an average goods is around 2000000 there are few outliers in that particular where product cost over 2000000.</a:t>
            </a:r>
            <a:endParaRPr sz="1500">
              <a:solidFill>
                <a:schemeClr val="dk1"/>
              </a:solidFill>
            </a:endParaRPr>
          </a:p>
          <a:p>
            <a:pPr indent="0" lvl="0" marL="457200" rtl="0" algn="l">
              <a:lnSpc>
                <a:spcPct val="115000"/>
              </a:lnSpc>
              <a:spcBef>
                <a:spcPts val="0"/>
              </a:spcBef>
              <a:spcAft>
                <a:spcPts val="0"/>
              </a:spcAft>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AMT_ANNUITY 70000 is the average amount there are few outliers in that particular dataset.</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1" type="body"/>
          </p:nvPr>
        </p:nvSpPr>
        <p:spPr>
          <a:xfrm>
            <a:off x="379275" y="467575"/>
            <a:ext cx="10183200" cy="1096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solidFill>
                  <a:schemeClr val="dk1"/>
                </a:solidFill>
              </a:rPr>
              <a:t>C. Analyze data Imbalance</a:t>
            </a:r>
            <a:endParaRPr sz="2200">
              <a:solidFill>
                <a:schemeClr val="dk1"/>
              </a:solidFill>
            </a:endParaRPr>
          </a:p>
          <a:p>
            <a:pPr indent="-342900" lvl="0" marL="457200" rtl="0" algn="l">
              <a:spcBef>
                <a:spcPts val="1000"/>
              </a:spcBef>
              <a:spcAft>
                <a:spcPts val="0"/>
              </a:spcAft>
              <a:buClr>
                <a:schemeClr val="dk1"/>
              </a:buClr>
              <a:buSzPts val="1800"/>
              <a:buChar char="●"/>
            </a:pPr>
            <a:r>
              <a:rPr lang="en-US" sz="1800">
                <a:solidFill>
                  <a:schemeClr val="dk1"/>
                </a:solidFill>
              </a:rPr>
              <a:t>Repayers percentage is 92%</a:t>
            </a:r>
            <a:endParaRPr sz="1800">
              <a:solidFill>
                <a:schemeClr val="dk1"/>
              </a:solidFill>
            </a:endParaRPr>
          </a:p>
          <a:p>
            <a:pPr indent="-342900" lvl="0" marL="457200" rtl="0" algn="just">
              <a:spcBef>
                <a:spcPts val="0"/>
              </a:spcBef>
              <a:spcAft>
                <a:spcPts val="0"/>
              </a:spcAft>
              <a:buClr>
                <a:schemeClr val="dk1"/>
              </a:buClr>
              <a:buSzPts val="1800"/>
              <a:buChar char="●"/>
            </a:pPr>
            <a:r>
              <a:rPr lang="en-US" sz="1800">
                <a:solidFill>
                  <a:schemeClr val="dk1"/>
                </a:solidFill>
              </a:rPr>
              <a:t>Defaulter percentage is 8%.</a:t>
            </a:r>
            <a:endParaRPr sz="1800"/>
          </a:p>
        </p:txBody>
      </p:sp>
      <p:sp>
        <p:nvSpPr>
          <p:cNvPr id="112" name="Google Shape;112;p20"/>
          <p:cNvSpPr txBox="1"/>
          <p:nvPr/>
        </p:nvSpPr>
        <p:spPr>
          <a:xfrm>
            <a:off x="5535750" y="337700"/>
            <a:ext cx="6364500" cy="6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D. Univariate Analysis , </a:t>
            </a:r>
            <a:r>
              <a:rPr lang="en-US" sz="2000">
                <a:solidFill>
                  <a:schemeClr val="dk1"/>
                </a:solidFill>
              </a:rPr>
              <a:t>segmented</a:t>
            </a:r>
            <a:r>
              <a:rPr lang="en-US" sz="2000">
                <a:solidFill>
                  <a:schemeClr val="dk1"/>
                </a:solidFill>
              </a:rPr>
              <a:t> Univariate Analysis , Bivariate Analysis</a:t>
            </a:r>
            <a:endParaRPr sz="2000">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AMT_INCOME_TOTAL , AMT_GOODS_PRICE, AMT_ANNUITY , AMT_CREDIT have been used to scatter plot the data to analysis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Data is segmented in data set so that it was all the data points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In Bivariate analysis I have compared 2 data variables such as </a:t>
            </a:r>
            <a:r>
              <a:rPr lang="en-US" sz="1800">
                <a:solidFill>
                  <a:srgbClr val="FFFFFF"/>
                </a:solidFill>
              </a:rPr>
              <a:t>NAME_TYPE_SUITE, NAME_INCOME_TYPE, NAME_EDUCATION_TYPE, NAME_HOUSING_TYPE</a:t>
            </a:r>
            <a:endParaRPr sz="1800">
              <a:solidFill>
                <a:srgbClr val="FFFFFF"/>
              </a:solidFill>
            </a:endParaRPr>
          </a:p>
          <a:p>
            <a:pPr indent="-342900" lvl="0" marL="457200" rtl="0" algn="l">
              <a:spcBef>
                <a:spcPts val="0"/>
              </a:spcBef>
              <a:spcAft>
                <a:spcPts val="0"/>
              </a:spcAft>
              <a:buClr>
                <a:srgbClr val="FFFFFF"/>
              </a:buClr>
              <a:buSzPts val="1800"/>
              <a:buChar char="●"/>
            </a:pPr>
            <a:r>
              <a:rPr lang="en-US" sz="1800">
                <a:solidFill>
                  <a:srgbClr val="FFFFFF"/>
                </a:solidFill>
              </a:rPr>
              <a:t>Different types of defaulters and non defaulters o have a better perspective about defaulters </a:t>
            </a:r>
            <a:endParaRPr sz="1800">
              <a:solidFill>
                <a:srgbClr val="FFFFFF"/>
              </a:solidFill>
            </a:endParaRPr>
          </a:p>
          <a:p>
            <a:pPr indent="-342900" lvl="0" marL="457200" rtl="0" algn="l">
              <a:spcBef>
                <a:spcPts val="0"/>
              </a:spcBef>
              <a:spcAft>
                <a:spcPts val="0"/>
              </a:spcAft>
              <a:buClr>
                <a:srgbClr val="FFFFFF"/>
              </a:buClr>
              <a:buSzPts val="1800"/>
              <a:buChar char="●"/>
            </a:pPr>
            <a:r>
              <a:rPr lang="en-US" sz="1800">
                <a:solidFill>
                  <a:srgbClr val="FFFFFF"/>
                </a:solidFill>
              </a:rPr>
              <a:t>maximum defaulters are from following </a:t>
            </a:r>
            <a:r>
              <a:rPr lang="en-US" sz="1800">
                <a:solidFill>
                  <a:srgbClr val="FFFFFF"/>
                </a:solidFill>
              </a:rPr>
              <a:t>categories </a:t>
            </a:r>
            <a:endParaRPr sz="1800">
              <a:solidFill>
                <a:srgbClr val="FFFFFF"/>
              </a:solidFill>
            </a:endParaRPr>
          </a:p>
          <a:p>
            <a:pPr indent="-323850" lvl="1" marL="914400" rtl="0" algn="l">
              <a:spcBef>
                <a:spcPts val="0"/>
              </a:spcBef>
              <a:spcAft>
                <a:spcPts val="0"/>
              </a:spcAft>
              <a:buClr>
                <a:srgbClr val="FFFFFF"/>
              </a:buClr>
              <a:buSzPts val="1500"/>
              <a:buFont typeface="Calibri"/>
              <a:buChar char="○"/>
            </a:pPr>
            <a:r>
              <a:rPr lang="en-US" sz="1500">
                <a:solidFill>
                  <a:srgbClr val="FFFFFF"/>
                </a:solidFill>
              </a:rPr>
              <a:t>unaccompanied , family            - </a:t>
            </a:r>
            <a:r>
              <a:rPr lang="en-US" sz="1500">
                <a:solidFill>
                  <a:srgbClr val="FFFFFF"/>
                </a:solidFill>
              </a:rPr>
              <a:t>NAME_TYPE_SUITE</a:t>
            </a:r>
            <a:endParaRPr sz="1500">
              <a:solidFill>
                <a:srgbClr val="FFFFFF"/>
              </a:solidFill>
            </a:endParaRPr>
          </a:p>
          <a:p>
            <a:pPr indent="-323850" lvl="1" marL="914400" rtl="0" algn="l">
              <a:spcBef>
                <a:spcPts val="0"/>
              </a:spcBef>
              <a:spcAft>
                <a:spcPts val="0"/>
              </a:spcAft>
              <a:buClr>
                <a:srgbClr val="FFFFFF"/>
              </a:buClr>
              <a:buSzPts val="1500"/>
              <a:buChar char="○"/>
            </a:pPr>
            <a:r>
              <a:rPr lang="en-US" sz="1500">
                <a:solidFill>
                  <a:srgbClr val="FFFFFF"/>
                </a:solidFill>
              </a:rPr>
              <a:t>working                                      -  NAME_INCOME_TYPE</a:t>
            </a:r>
            <a:endParaRPr sz="1500">
              <a:solidFill>
                <a:srgbClr val="FFFFFF"/>
              </a:solidFill>
            </a:endParaRPr>
          </a:p>
          <a:p>
            <a:pPr indent="-323850" lvl="1" marL="914400" rtl="0" algn="l">
              <a:spcBef>
                <a:spcPts val="0"/>
              </a:spcBef>
              <a:spcAft>
                <a:spcPts val="0"/>
              </a:spcAft>
              <a:buClr>
                <a:srgbClr val="FFFFFF"/>
              </a:buClr>
              <a:buSzPts val="1500"/>
              <a:buChar char="○"/>
            </a:pPr>
            <a:r>
              <a:rPr lang="en-US" sz="1500">
                <a:solidFill>
                  <a:srgbClr val="FFFFFF"/>
                </a:solidFill>
              </a:rPr>
              <a:t>secondary/secondary special    - NAME_EDUCATION_TYPE</a:t>
            </a:r>
            <a:endParaRPr sz="1500">
              <a:solidFill>
                <a:srgbClr val="FFFFFF"/>
              </a:solidFill>
            </a:endParaRPr>
          </a:p>
          <a:p>
            <a:pPr indent="-323850" lvl="1" marL="914400" rtl="0" algn="l">
              <a:spcBef>
                <a:spcPts val="0"/>
              </a:spcBef>
              <a:spcAft>
                <a:spcPts val="0"/>
              </a:spcAft>
              <a:buClr>
                <a:srgbClr val="FFFFFF"/>
              </a:buClr>
              <a:buSzPts val="1500"/>
              <a:buChar char="○"/>
            </a:pPr>
            <a:r>
              <a:rPr lang="en-US" sz="1500">
                <a:solidFill>
                  <a:srgbClr val="FFFFFF"/>
                </a:solidFill>
              </a:rPr>
              <a:t>house /apartment                      - NAME_HOUSING_TYPE</a:t>
            </a:r>
            <a:endParaRPr sz="1500">
              <a:solidFill>
                <a:srgbClr val="FFFFFF"/>
              </a:solidFill>
            </a:endParaRPr>
          </a:p>
          <a:p>
            <a:pPr indent="0" lvl="0" marL="457200" rtl="0" algn="l">
              <a:spcBef>
                <a:spcPts val="0"/>
              </a:spcBef>
              <a:spcAft>
                <a:spcPts val="0"/>
              </a:spcAft>
              <a:buNone/>
            </a:pPr>
            <a:r>
              <a:t/>
            </a:r>
            <a:endParaRPr sz="1500">
              <a:solidFill>
                <a:schemeClr val="dk1"/>
              </a:solidFill>
            </a:endParaRPr>
          </a:p>
        </p:txBody>
      </p:sp>
      <p:sp>
        <p:nvSpPr>
          <p:cNvPr id="113" name="Google Shape;113;p20"/>
          <p:cNvSpPr txBox="1"/>
          <p:nvPr/>
        </p:nvSpPr>
        <p:spPr>
          <a:xfrm>
            <a:off x="379275" y="1784650"/>
            <a:ext cx="5221500" cy="46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E. CORRELATION </a:t>
            </a:r>
            <a:endParaRPr sz="1800">
              <a:solidFill>
                <a:schemeClr val="dk1"/>
              </a:solidFill>
            </a:endParaRPr>
          </a:p>
          <a:p>
            <a:pPr indent="0" lvl="0" marL="0" rtl="0" algn="l">
              <a:spcBef>
                <a:spcPts val="0"/>
              </a:spcBef>
              <a:spcAft>
                <a:spcPts val="0"/>
              </a:spcAft>
              <a:buNone/>
            </a:pPr>
            <a:r>
              <a:rPr lang="en-US" sz="1800">
                <a:solidFill>
                  <a:schemeClr val="dk1"/>
                </a:solidFill>
              </a:rPr>
              <a:t>   TOP CORRELATION ARE BETWEEN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17500" lvl="0" marL="457200" rtl="0" algn="l">
              <a:spcBef>
                <a:spcPts val="0"/>
              </a:spcBef>
              <a:spcAft>
                <a:spcPts val="0"/>
              </a:spcAft>
              <a:buClr>
                <a:srgbClr val="FFFFFF"/>
              </a:buClr>
              <a:buSzPts val="1400"/>
              <a:buChar char="●"/>
            </a:pPr>
            <a:r>
              <a:rPr lang="en-US">
                <a:solidFill>
                  <a:srgbClr val="FFFFFF"/>
                </a:solidFill>
              </a:rPr>
              <a:t>AMT_GOODS_PRICE AND  AMT_CREDIT</a:t>
            </a:r>
            <a:endParaRPr>
              <a:solidFill>
                <a:srgbClr val="FFFFFF"/>
              </a:solidFill>
            </a:endParaRPr>
          </a:p>
          <a:p>
            <a:pPr indent="-317500" lvl="0" marL="457200" rtl="0" algn="l">
              <a:spcBef>
                <a:spcPts val="0"/>
              </a:spcBef>
              <a:spcAft>
                <a:spcPts val="0"/>
              </a:spcAft>
              <a:buClr>
                <a:srgbClr val="FFFFFF"/>
              </a:buClr>
              <a:buSzPts val="1400"/>
              <a:buChar char="●"/>
            </a:pPr>
            <a:r>
              <a:rPr lang="en-US">
                <a:solidFill>
                  <a:srgbClr val="FFFFFF"/>
                </a:solidFill>
              </a:rPr>
              <a:t>AMT_GOODS_PRICE AND  AMT_ANNUITY</a:t>
            </a:r>
            <a:endParaRPr>
              <a:solidFill>
                <a:srgbClr val="FFFFFF"/>
              </a:solidFill>
            </a:endParaRPr>
          </a:p>
          <a:p>
            <a:pPr indent="-317500" lvl="0" marL="457200" rtl="0" algn="l">
              <a:spcBef>
                <a:spcPts val="0"/>
              </a:spcBef>
              <a:spcAft>
                <a:spcPts val="0"/>
              </a:spcAft>
              <a:buClr>
                <a:srgbClr val="FFFFFF"/>
              </a:buClr>
              <a:buSzPts val="1400"/>
              <a:buChar char="●"/>
            </a:pPr>
            <a:r>
              <a:rPr lang="en-US">
                <a:solidFill>
                  <a:srgbClr val="FFFFFF"/>
                </a:solidFill>
              </a:rPr>
              <a:t>AMT_ANNUITY  AND  AMT_CREDIT</a:t>
            </a:r>
            <a:endParaRPr>
              <a:solidFill>
                <a:srgbClr val="FFFFFF"/>
              </a:solidFill>
            </a:endParaRPr>
          </a:p>
          <a:p>
            <a:pPr indent="0" lvl="0" marL="0" rtl="0" algn="l">
              <a:spcBef>
                <a:spcPts val="0"/>
              </a:spcBef>
              <a:spcAft>
                <a:spcPts val="0"/>
              </a:spcAft>
              <a:buNone/>
            </a:pPr>
            <a:r>
              <a:t/>
            </a:r>
            <a:endParaRPr b="1" sz="1800">
              <a:solidFill>
                <a:srgbClr val="FFFFFF"/>
              </a:solidFill>
            </a:endParaRPr>
          </a:p>
          <a:p>
            <a:pPr indent="0" lvl="0" marL="0" rtl="0" algn="l">
              <a:spcBef>
                <a:spcPts val="0"/>
              </a:spcBef>
              <a:spcAft>
                <a:spcPts val="0"/>
              </a:spcAft>
              <a:buNone/>
            </a:pPr>
            <a:r>
              <a:rPr b="1" lang="en-US" sz="1800">
                <a:solidFill>
                  <a:srgbClr val="FFFFFF"/>
                </a:solidFill>
              </a:rPr>
              <a:t>  </a:t>
            </a:r>
            <a:r>
              <a:rPr lang="en-US" sz="1800">
                <a:solidFill>
                  <a:srgbClr val="FFFFFF"/>
                </a:solidFill>
              </a:rPr>
              <a:t>LEAST CORRELATION IS BETWEEN</a:t>
            </a:r>
            <a:endParaRPr sz="1800">
              <a:solidFill>
                <a:srgbClr val="FFFFFF"/>
              </a:solidFill>
            </a:endParaRPr>
          </a:p>
          <a:p>
            <a:pPr indent="-355600" lvl="0" marL="457200" rtl="0" algn="l">
              <a:spcBef>
                <a:spcPts val="0"/>
              </a:spcBef>
              <a:spcAft>
                <a:spcPts val="0"/>
              </a:spcAft>
              <a:buClr>
                <a:srgbClr val="FFFFFF"/>
              </a:buClr>
              <a:buSzPts val="2000"/>
              <a:buChar char="●"/>
            </a:pPr>
            <a:r>
              <a:rPr baseline="-25000" lang="en-US" sz="2000">
                <a:solidFill>
                  <a:srgbClr val="FFFFFF"/>
                </a:solidFill>
              </a:rPr>
              <a:t>REGION_POPULATION_RELATIVE AND REGION_RATING_CLIENT</a:t>
            </a:r>
            <a:endParaRPr baseline="-25000" sz="2000">
              <a:solidFill>
                <a:srgbClr val="FFFFFF"/>
              </a:solidFill>
            </a:endParaRPr>
          </a:p>
          <a:p>
            <a:pPr indent="-355600" lvl="0" marL="457200" rtl="0" algn="l">
              <a:spcBef>
                <a:spcPts val="0"/>
              </a:spcBef>
              <a:spcAft>
                <a:spcPts val="0"/>
              </a:spcAft>
              <a:buClr>
                <a:srgbClr val="FFFFFF"/>
              </a:buClr>
              <a:buSzPts val="2000"/>
              <a:buChar char="●"/>
            </a:pPr>
            <a:r>
              <a:rPr baseline="-25000" lang="en-US" sz="2000">
                <a:solidFill>
                  <a:srgbClr val="FFFFFF"/>
                </a:solidFill>
              </a:rPr>
              <a:t>INCOME TYPE AND ORGANISATION TYPE </a:t>
            </a:r>
            <a:endParaRPr baseline="-25000" sz="2000">
              <a:solidFill>
                <a:srgbClr val="FFFFFF"/>
              </a:solidFill>
            </a:endParaRPr>
          </a:p>
          <a:p>
            <a:pPr indent="-355600" lvl="0" marL="457200" rtl="0" algn="l">
              <a:spcBef>
                <a:spcPts val="0"/>
              </a:spcBef>
              <a:spcAft>
                <a:spcPts val="0"/>
              </a:spcAft>
              <a:buClr>
                <a:srgbClr val="FFFFFF"/>
              </a:buClr>
              <a:buSzPts val="2000"/>
              <a:buChar char="●"/>
            </a:pPr>
            <a:r>
              <a:rPr baseline="-25000" lang="en-US" sz="2000">
                <a:solidFill>
                  <a:srgbClr val="FFFFFF"/>
                </a:solidFill>
              </a:rPr>
              <a:t>REGION_RATING_CLIENT AND AMT_ANNUITY</a:t>
            </a:r>
            <a:endParaRPr baseline="-25000" sz="2000">
              <a:solidFill>
                <a:srgbClr val="FFFFFF"/>
              </a:solidFill>
            </a:endParaRPr>
          </a:p>
          <a:p>
            <a:pPr indent="0" lvl="0" marL="0" rtl="0" algn="l">
              <a:spcBef>
                <a:spcPts val="0"/>
              </a:spcBef>
              <a:spcAft>
                <a:spcPts val="0"/>
              </a:spcAft>
              <a:buNone/>
            </a:pPr>
            <a:r>
              <a:t/>
            </a:r>
            <a:endParaRPr b="1" baseline="-25000"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292800" y="2686050"/>
            <a:ext cx="5606400" cy="14859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sz="10300"/>
              <a:t>RESULTS</a:t>
            </a: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52400" y="1581150"/>
            <a:ext cx="11887201" cy="5160020"/>
          </a:xfrm>
          <a:prstGeom prst="rect">
            <a:avLst/>
          </a:prstGeom>
          <a:noFill/>
          <a:ln>
            <a:noFill/>
          </a:ln>
        </p:spPr>
      </p:pic>
      <p:sp>
        <p:nvSpPr>
          <p:cNvPr id="126" name="Google Shape;126;p22"/>
          <p:cNvSpPr txBox="1"/>
          <p:nvPr/>
        </p:nvSpPr>
        <p:spPr>
          <a:xfrm>
            <a:off x="262375" y="316925"/>
            <a:ext cx="115338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INSIGHT 1 : DATA CLEANING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500">
                <a:solidFill>
                  <a:schemeClr val="dk1"/>
                </a:solidFill>
              </a:rPr>
              <a:t>X AXIS : EACH COLUMN IS REPRESENTED WITH NUMBER IN </a:t>
            </a:r>
            <a:r>
              <a:rPr lang="en-US" sz="1500">
                <a:solidFill>
                  <a:schemeClr val="dk1"/>
                </a:solidFill>
              </a:rPr>
              <a:t>SEQUENTIAL</a:t>
            </a:r>
            <a:r>
              <a:rPr lang="en-US" sz="1500">
                <a:solidFill>
                  <a:schemeClr val="dk1"/>
                </a:solidFill>
              </a:rPr>
              <a:t> ORDER</a:t>
            </a:r>
            <a:endParaRPr sz="1500">
              <a:solidFill>
                <a:schemeClr val="dk1"/>
              </a:solidFill>
            </a:endParaRPr>
          </a:p>
          <a:p>
            <a:pPr indent="0" lvl="0" marL="0" rtl="0" algn="l">
              <a:spcBef>
                <a:spcPts val="0"/>
              </a:spcBef>
              <a:spcAft>
                <a:spcPts val="0"/>
              </a:spcAft>
              <a:buNone/>
            </a:pPr>
            <a:r>
              <a:rPr lang="en-US" sz="1500">
                <a:solidFill>
                  <a:schemeClr val="dk1"/>
                </a:solidFill>
              </a:rPr>
              <a:t>Y AXIS : </a:t>
            </a:r>
            <a:r>
              <a:rPr lang="en-US" sz="1500">
                <a:solidFill>
                  <a:schemeClr val="dk1"/>
                </a:solidFill>
              </a:rPr>
              <a:t>PERCENTAGE</a:t>
            </a:r>
            <a:r>
              <a:rPr lang="en-US" sz="1500">
                <a:solidFill>
                  <a:schemeClr val="dk1"/>
                </a:solidFill>
              </a:rPr>
              <a:t> OF EMPTY COLUMNS </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371600" y="685800"/>
            <a:ext cx="9601200" cy="709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INSIGHT 2  OUTLIERS </a:t>
            </a:r>
            <a:endParaRPr/>
          </a:p>
          <a:p>
            <a:pPr indent="0" lvl="0" marL="0" rtl="0" algn="l">
              <a:spcBef>
                <a:spcPts val="0"/>
              </a:spcBef>
              <a:spcAft>
                <a:spcPts val="0"/>
              </a:spcAft>
              <a:buNone/>
            </a:pPr>
            <a:r>
              <a:t/>
            </a:r>
            <a:endParaRPr/>
          </a:p>
        </p:txBody>
      </p:sp>
      <p:pic>
        <p:nvPicPr>
          <p:cNvPr id="133" name="Google Shape;133;p23"/>
          <p:cNvPicPr preferRelativeResize="0"/>
          <p:nvPr/>
        </p:nvPicPr>
        <p:blipFill>
          <a:blip r:embed="rId3">
            <a:alphaModFix/>
          </a:blip>
          <a:stretch>
            <a:fillRect/>
          </a:stretch>
        </p:blipFill>
        <p:spPr>
          <a:xfrm>
            <a:off x="1306625" y="3746325"/>
            <a:ext cx="5000170" cy="2958150"/>
          </a:xfrm>
          <a:prstGeom prst="rect">
            <a:avLst/>
          </a:prstGeom>
          <a:noFill/>
          <a:ln>
            <a:noFill/>
          </a:ln>
        </p:spPr>
      </p:pic>
      <p:pic>
        <p:nvPicPr>
          <p:cNvPr id="134" name="Google Shape;134;p23"/>
          <p:cNvPicPr preferRelativeResize="0"/>
          <p:nvPr/>
        </p:nvPicPr>
        <p:blipFill>
          <a:blip r:embed="rId4">
            <a:alphaModFix/>
          </a:blip>
          <a:stretch>
            <a:fillRect/>
          </a:stretch>
        </p:blipFill>
        <p:spPr>
          <a:xfrm>
            <a:off x="6623349" y="3746325"/>
            <a:ext cx="5416252" cy="2899483"/>
          </a:xfrm>
          <a:prstGeom prst="rect">
            <a:avLst/>
          </a:prstGeom>
          <a:noFill/>
          <a:ln>
            <a:noFill/>
          </a:ln>
        </p:spPr>
      </p:pic>
      <p:pic>
        <p:nvPicPr>
          <p:cNvPr id="135" name="Google Shape;135;p23"/>
          <p:cNvPicPr preferRelativeResize="0"/>
          <p:nvPr/>
        </p:nvPicPr>
        <p:blipFill>
          <a:blip r:embed="rId5">
            <a:alphaModFix/>
          </a:blip>
          <a:stretch>
            <a:fillRect/>
          </a:stretch>
        </p:blipFill>
        <p:spPr>
          <a:xfrm>
            <a:off x="6623350" y="1057375"/>
            <a:ext cx="5416249" cy="2558626"/>
          </a:xfrm>
          <a:prstGeom prst="rect">
            <a:avLst/>
          </a:prstGeom>
          <a:noFill/>
          <a:ln>
            <a:noFill/>
          </a:ln>
        </p:spPr>
      </p:pic>
      <p:pic>
        <p:nvPicPr>
          <p:cNvPr id="136" name="Google Shape;136;p23"/>
          <p:cNvPicPr preferRelativeResize="0"/>
          <p:nvPr/>
        </p:nvPicPr>
        <p:blipFill>
          <a:blip r:embed="rId6">
            <a:alphaModFix/>
          </a:blip>
          <a:stretch>
            <a:fillRect/>
          </a:stretch>
        </p:blipFill>
        <p:spPr>
          <a:xfrm>
            <a:off x="1306625" y="2002000"/>
            <a:ext cx="3409950" cy="390525"/>
          </a:xfrm>
          <a:prstGeom prst="rect">
            <a:avLst/>
          </a:prstGeom>
          <a:noFill/>
          <a:ln>
            <a:noFill/>
          </a:ln>
        </p:spPr>
      </p:pic>
      <p:pic>
        <p:nvPicPr>
          <p:cNvPr id="137" name="Google Shape;137;p23"/>
          <p:cNvPicPr preferRelativeResize="0"/>
          <p:nvPr/>
        </p:nvPicPr>
        <p:blipFill>
          <a:blip r:embed="rId7">
            <a:alphaModFix/>
          </a:blip>
          <a:stretch>
            <a:fillRect/>
          </a:stretch>
        </p:blipFill>
        <p:spPr>
          <a:xfrm>
            <a:off x="1306625" y="2665913"/>
            <a:ext cx="4657725" cy="35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