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8" r:id="rId3"/>
    <p:sldId id="290" r:id="rId4"/>
    <p:sldId id="298" r:id="rId5"/>
    <p:sldId id="257" r:id="rId6"/>
    <p:sldId id="258" r:id="rId7"/>
    <p:sldId id="287" r:id="rId8"/>
    <p:sldId id="296" r:id="rId9"/>
    <p:sldId id="291" r:id="rId10"/>
    <p:sldId id="292" r:id="rId11"/>
    <p:sldId id="293" r:id="rId12"/>
    <p:sldId id="294" r:id="rId13"/>
    <p:sldId id="295" r:id="rId14"/>
    <p:sldId id="300" r:id="rId15"/>
    <p:sldId id="29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48129-CBED-477A-9AED-8815DE0F11D6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007CD-D974-4696-87BA-84620EC1D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7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4264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7953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9838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1124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4693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2496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3375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142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4465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507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5219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9183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7580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5407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F4AD9-4653-417C-A387-2AA1F414110A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7431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CF9B-813B-42E4-B4E4-BBBF2F41A3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7481-6249-4878-926D-F1421F95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9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CF9B-813B-42E4-B4E4-BBBF2F41A3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7481-6249-4878-926D-F1421F95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5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CF9B-813B-42E4-B4E4-BBBF2F41A3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7481-6249-4878-926D-F1421F95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4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CF9B-813B-42E4-B4E4-BBBF2F41A3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7481-6249-4878-926D-F1421F95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5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CF9B-813B-42E4-B4E4-BBBF2F41A3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7481-6249-4878-926D-F1421F95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CF9B-813B-42E4-B4E4-BBBF2F41A3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7481-6249-4878-926D-F1421F95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8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CF9B-813B-42E4-B4E4-BBBF2F41A3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7481-6249-4878-926D-F1421F95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CF9B-813B-42E4-B4E4-BBBF2F41A3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7481-6249-4878-926D-F1421F95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6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CF9B-813B-42E4-B4E4-BBBF2F41A3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7481-6249-4878-926D-F1421F95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5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CF9B-813B-42E4-B4E4-BBBF2F41A3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7481-6249-4878-926D-F1421F95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0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CF9B-813B-42E4-B4E4-BBBF2F41A3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7481-6249-4878-926D-F1421F95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7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6CF9B-813B-42E4-B4E4-BBBF2F41A3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37481-6249-4878-926D-F1421F95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7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42840" y="2261062"/>
            <a:ext cx="7124616" cy="3749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AND Flash 101: Flash Device Interfaces - Phison Bl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9" t="22182" r="12127" b="9272"/>
          <a:stretch/>
        </p:blipFill>
        <p:spPr bwMode="auto">
          <a:xfrm>
            <a:off x="4691872" y="3142311"/>
            <a:ext cx="402627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47762" y="2261062"/>
            <a:ext cx="1797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UUT 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(test bench - VHDL)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16040" y="5234575"/>
            <a:ext cx="777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ONFI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45834" y="5234575"/>
            <a:ext cx="1289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 model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(RTL)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77632" y="5234575"/>
            <a:ext cx="1368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 controller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(VHDL)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03964" y="3300761"/>
            <a:ext cx="1053604" cy="1933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bench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77440" y="3568098"/>
            <a:ext cx="544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47180" y="4375398"/>
            <a:ext cx="544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974588" y="4640438"/>
            <a:ext cx="903044" cy="4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974588" y="3867328"/>
            <a:ext cx="903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4952" y="1201190"/>
            <a:ext cx="484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Diagram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74588" y="4134028"/>
            <a:ext cx="903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77440" y="3875875"/>
            <a:ext cx="544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89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4952" y="1201190"/>
            <a:ext cx="3984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Interface Timing Diagram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637" y="1971675"/>
            <a:ext cx="7324725" cy="29146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5778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4952" y="1201190"/>
            <a:ext cx="3984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Interface Timing Diagram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850" y="2073418"/>
            <a:ext cx="7400925" cy="4124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1667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4952" y="1201190"/>
            <a:ext cx="3984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Interface Timing Diagram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605" y="2176981"/>
            <a:ext cx="6448425" cy="39338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374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4952" y="1201190"/>
            <a:ext cx="3984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Interface Timing Diagram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466" y="1953750"/>
            <a:ext cx="7077075" cy="39147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6313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4952" y="1201190"/>
            <a:ext cx="3984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Specifications 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426074"/>
              </p:ext>
            </p:extLst>
          </p:nvPr>
        </p:nvGraphicFramePr>
        <p:xfrm>
          <a:off x="4352587" y="2444876"/>
          <a:ext cx="3208042" cy="2976880"/>
        </p:xfrm>
        <a:graphic>
          <a:graphicData uri="http://schemas.openxmlformats.org/drawingml/2006/table">
            <a:tbl>
              <a:tblPr firstRow="1" bandRow="1"/>
              <a:tblGrid>
                <a:gridCol w="1709065">
                  <a:extLst>
                    <a:ext uri="{9D8B030D-6E8A-4147-A177-3AD203B41FA5}">
                      <a16:colId xmlns:a16="http://schemas.microsoft.com/office/drawing/2014/main" val="2668372786"/>
                    </a:ext>
                  </a:extLst>
                </a:gridCol>
                <a:gridCol w="1498977">
                  <a:extLst>
                    <a:ext uri="{9D8B030D-6E8A-4147-A177-3AD203B41FA5}">
                      <a16:colId xmlns:a16="http://schemas.microsoft.com/office/drawing/2014/main" val="2232263924"/>
                    </a:ext>
                  </a:extLst>
                </a:gridCol>
              </a:tblGrid>
              <a:tr h="348200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Specifications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b="1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160746"/>
                  </a:ext>
                </a:extLst>
              </a:tr>
              <a:tr h="353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Interface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Asynchronous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784375"/>
                  </a:ext>
                </a:extLst>
              </a:tr>
              <a:tr h="3512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System Clock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100Mhz</a:t>
                      </a:r>
                      <a:endParaRPr lang="en-US" sz="1400" dirty="0" smtClean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794617"/>
                  </a:ext>
                </a:extLst>
              </a:tr>
              <a:tr h="3512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Device Clock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10Mhz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345507"/>
                  </a:ext>
                </a:extLst>
              </a:tr>
              <a:tr h="351246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Timing Mode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695030"/>
                  </a:ext>
                </a:extLst>
              </a:tr>
              <a:tr h="351246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Page</a:t>
                      </a:r>
                      <a:r>
                        <a:rPr lang="en-US" sz="1400" baseline="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 size</a:t>
                      </a:r>
                      <a:endParaRPr lang="en-US" sz="1400" dirty="0" smtClean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8K </a:t>
                      </a: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byte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275305"/>
                  </a:ext>
                </a:extLst>
              </a:tr>
              <a:tr h="3538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Write page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320us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966335"/>
                  </a:ext>
                </a:extLst>
              </a:tr>
              <a:tr h="353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Read page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25us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93344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7709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334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/>
          </a:p>
        </p:txBody>
      </p:sp>
      <p:sp>
        <p:nvSpPr>
          <p:cNvPr id="6" name="Google Shape;322;p30"/>
          <p:cNvSpPr txBox="1">
            <a:spLocks/>
          </p:cNvSpPr>
          <p:nvPr/>
        </p:nvSpPr>
        <p:spPr>
          <a:xfrm>
            <a:off x="2712322" y="3166117"/>
            <a:ext cx="5021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A08"/>
              </a:buClr>
              <a:buSzPts val="2400"/>
              <a:buFont typeface="Quattrocento Sans"/>
              <a:buNone/>
              <a:tabLst/>
              <a:defRPr/>
            </a:pPr>
            <a:r>
              <a:rPr kumimoji="0" lang="en-US" sz="3600" b="1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ora"/>
                <a:ea typeface="Lora"/>
                <a:cs typeface="Lora"/>
                <a:sym typeface="Lora"/>
              </a:rPr>
              <a:t>Any </a:t>
            </a:r>
            <a:r>
              <a:rPr kumimoji="0" lang="en-US" sz="3600" b="1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CA08"/>
                </a:highlight>
                <a:uLnTx/>
                <a:uFillTx/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kumimoji="0" lang="en-US" sz="3600" b="1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ora"/>
                <a:ea typeface="Lora"/>
                <a:cs typeface="Lora"/>
                <a:sym typeface="Lora"/>
              </a:rPr>
              <a:t>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A08"/>
              </a:buClr>
              <a:buSzPts val="2400"/>
              <a:buFont typeface="Quattrocento Sans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Quattrocento Sans"/>
              <a:sym typeface="Quattrocento Sans"/>
            </a:endParaRPr>
          </a:p>
        </p:txBody>
      </p:sp>
      <p:cxnSp>
        <p:nvCxnSpPr>
          <p:cNvPr id="7" name="Google Shape;323;p30"/>
          <p:cNvCxnSpPr/>
          <p:nvPr/>
        </p:nvCxnSpPr>
        <p:spPr>
          <a:xfrm>
            <a:off x="347272" y="2501092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324;p30"/>
          <p:cNvSpPr txBox="1">
            <a:spLocks/>
          </p:cNvSpPr>
          <p:nvPr/>
        </p:nvSpPr>
        <p:spPr>
          <a:xfrm>
            <a:off x="2712447" y="1888892"/>
            <a:ext cx="4908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ts val="2000"/>
              <a:buFont typeface="Lora"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ora"/>
                <a:sym typeface="Lora"/>
              </a:rPr>
              <a:t>Thanks!</a:t>
            </a:r>
            <a:endParaRPr kumimoji="0" lang="en-US" sz="60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ora"/>
              <a:sym typeface="Lora"/>
            </a:endParaRPr>
          </a:p>
        </p:txBody>
      </p:sp>
      <p:sp>
        <p:nvSpPr>
          <p:cNvPr id="9" name="Google Shape;326;p30"/>
          <p:cNvSpPr/>
          <p:nvPr/>
        </p:nvSpPr>
        <p:spPr>
          <a:xfrm>
            <a:off x="1172747" y="1931517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0" name="Google Shape;327;p30"/>
          <p:cNvGrpSpPr/>
          <p:nvPr/>
        </p:nvGrpSpPr>
        <p:grpSpPr>
          <a:xfrm>
            <a:off x="1489710" y="2263101"/>
            <a:ext cx="505722" cy="475767"/>
            <a:chOff x="5972700" y="2330200"/>
            <a:chExt cx="411625" cy="387275"/>
          </a:xfrm>
        </p:grpSpPr>
        <p:sp>
          <p:nvSpPr>
            <p:cNvPr id="11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3" name="Google Shape;323;p30"/>
          <p:cNvCxnSpPr/>
          <p:nvPr/>
        </p:nvCxnSpPr>
        <p:spPr>
          <a:xfrm>
            <a:off x="5817046" y="2501092"/>
            <a:ext cx="6135468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0563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16200" y="1879600"/>
            <a:ext cx="7569200" cy="3200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58156" y="3060700"/>
            <a:ext cx="1465532" cy="1701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94250" y="3046184"/>
            <a:ext cx="1257300" cy="1680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596962" y="1868884"/>
            <a:ext cx="1797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(test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bench)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64570" y="3358636"/>
            <a:ext cx="1492746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Nand_master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18523" y="3046184"/>
            <a:ext cx="1257300" cy="6624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499508" y="4102100"/>
            <a:ext cx="1257300" cy="660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800386" y="4443537"/>
            <a:ext cx="9727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DQ[7:0]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05274" y="4102100"/>
            <a:ext cx="972798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IO_Unit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82552" y="3351772"/>
            <a:ext cx="16197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Nand_Flash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/>
              <a:t> MT29F64G08AECABH1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775823" y="3251200"/>
            <a:ext cx="782333" cy="253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7775823" y="4262578"/>
            <a:ext cx="858433" cy="263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7739332" y="4269486"/>
            <a:ext cx="284502" cy="256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6064746" y="3251200"/>
            <a:ext cx="453777" cy="253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6085405" y="4262578"/>
            <a:ext cx="453777" cy="253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0800000">
            <a:off x="6048914" y="4269486"/>
            <a:ext cx="284502" cy="256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800386" y="2956834"/>
            <a:ext cx="972798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Ctrl[6:0]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05274" y="3188993"/>
            <a:ext cx="972798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Latch_Unit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906768" y="3525111"/>
            <a:ext cx="920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34769" y="3197883"/>
            <a:ext cx="100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[3:0]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906768" y="4332937"/>
            <a:ext cx="920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94101" y="4005709"/>
            <a:ext cx="1242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Data_in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[3:0]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34769" y="3676937"/>
            <a:ext cx="100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906768" y="3913837"/>
            <a:ext cx="920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24168" y="2813460"/>
            <a:ext cx="100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cmd_add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37724" y="4454723"/>
            <a:ext cx="100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792422" y="2738407"/>
            <a:ext cx="1066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Sim_model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27684" y="2421262"/>
            <a:ext cx="3259264" cy="25113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579282" y="2400730"/>
            <a:ext cx="2498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Nand_controller  (ONFI 4.x 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53820" y="6198388"/>
            <a:ext cx="8831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https://opencores.org/websvn/listing?repname=nand_controller&amp;path=%2Fnand_controller%2Ftrunk%2FVHDL%2F#path_nand_controller_trunk_VHDL_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4953" y="1201190"/>
            <a:ext cx="1797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Opencores.com (Reference)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3717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33128" y="1924911"/>
            <a:ext cx="7569200" cy="3200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95433" y="3060700"/>
            <a:ext cx="1465532" cy="1701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94250" y="3046184"/>
            <a:ext cx="1257300" cy="1680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596962" y="1868884"/>
            <a:ext cx="1797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(test bench)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64570" y="3358636"/>
            <a:ext cx="100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Nand_flash_controller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99508" y="3177264"/>
            <a:ext cx="1257300" cy="6632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837758" y="4101787"/>
            <a:ext cx="9727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DQ[7:0]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82552" y="3351772"/>
            <a:ext cx="16197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Nand_Flash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/>
              <a:t> MT29F64G08AECABH1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899829" y="3632752"/>
            <a:ext cx="682723" cy="253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7894941" y="3965786"/>
            <a:ext cx="712924" cy="263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7878448" y="3965786"/>
            <a:ext cx="284502" cy="256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827763" y="3281945"/>
            <a:ext cx="972798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Ctrl[6:0]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906768" y="3525111"/>
            <a:ext cx="920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34769" y="3197883"/>
            <a:ext cx="100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906768" y="4332937"/>
            <a:ext cx="920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28375" y="4009192"/>
            <a:ext cx="780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34769" y="3676937"/>
            <a:ext cx="100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906768" y="3913837"/>
            <a:ext cx="920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676282" y="3324975"/>
            <a:ext cx="973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fifo_tx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792422" y="2738407"/>
            <a:ext cx="1066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Sim_model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27684" y="2421262"/>
            <a:ext cx="3259264" cy="25113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579282" y="2400730"/>
            <a:ext cx="2498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Nand_controller  (ONFI)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499508" y="3965786"/>
            <a:ext cx="1257300" cy="6632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76282" y="4090436"/>
            <a:ext cx="973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fifo_rx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051550" y="3525111"/>
            <a:ext cx="4479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051550" y="3314406"/>
            <a:ext cx="4479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051550" y="3646004"/>
            <a:ext cx="4479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051550" y="3422047"/>
            <a:ext cx="4479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051550" y="4340959"/>
            <a:ext cx="4479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051550" y="4130254"/>
            <a:ext cx="4479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051550" y="4237895"/>
            <a:ext cx="4479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6051550" y="3735470"/>
            <a:ext cx="447958" cy="105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051550" y="4461344"/>
            <a:ext cx="4479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ight Arrow 60"/>
          <p:cNvSpPr/>
          <p:nvPr/>
        </p:nvSpPr>
        <p:spPr>
          <a:xfrm rot="10800000">
            <a:off x="6051550" y="4521174"/>
            <a:ext cx="447958" cy="105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54952" y="1201190"/>
            <a:ext cx="293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Design</a:t>
            </a: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(Host-Target)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6752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54952" y="1201190"/>
            <a:ext cx="2935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 Flash Memory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914" y="1354472"/>
            <a:ext cx="4572000" cy="4915766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8182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352" y="1552208"/>
            <a:ext cx="6562725" cy="50196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4952" y="1201190"/>
            <a:ext cx="2935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Signals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5097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8073"/>
          <a:stretch/>
        </p:blipFill>
        <p:spPr>
          <a:xfrm>
            <a:off x="2056057" y="1571105"/>
            <a:ext cx="7315200" cy="48274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4952" y="1201190"/>
            <a:ext cx="3576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 Flash (LUT) Functional Diagram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5548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586" b="39337"/>
          <a:stretch/>
        </p:blipFill>
        <p:spPr>
          <a:xfrm>
            <a:off x="1909762" y="2219497"/>
            <a:ext cx="7915275" cy="32918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35876" y="3765665"/>
            <a:ext cx="7198822" cy="249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4952" y="1201190"/>
            <a:ext cx="3984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 ID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8587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4952" y="1201190"/>
            <a:ext cx="3984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 Sets (Datasheet: table5)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100865"/>
              </p:ext>
            </p:extLst>
          </p:nvPr>
        </p:nvGraphicFramePr>
        <p:xfrm>
          <a:off x="1933584" y="1937800"/>
          <a:ext cx="8469590" cy="2749077"/>
        </p:xfrm>
        <a:graphic>
          <a:graphicData uri="http://schemas.openxmlformats.org/drawingml/2006/table">
            <a:tbl>
              <a:tblPr firstRow="1" bandRow="1"/>
              <a:tblGrid>
                <a:gridCol w="2029698">
                  <a:extLst>
                    <a:ext uri="{9D8B030D-6E8A-4147-A177-3AD203B41FA5}">
                      <a16:colId xmlns:a16="http://schemas.microsoft.com/office/drawing/2014/main" val="2668372786"/>
                    </a:ext>
                  </a:extLst>
                </a:gridCol>
                <a:gridCol w="1478148">
                  <a:extLst>
                    <a:ext uri="{9D8B030D-6E8A-4147-A177-3AD203B41FA5}">
                      <a16:colId xmlns:a16="http://schemas.microsoft.com/office/drawing/2014/main" val="2232263924"/>
                    </a:ext>
                  </a:extLst>
                </a:gridCol>
                <a:gridCol w="2068642">
                  <a:extLst>
                    <a:ext uri="{9D8B030D-6E8A-4147-A177-3AD203B41FA5}">
                      <a16:colId xmlns:a16="http://schemas.microsoft.com/office/drawing/2014/main" val="1760016134"/>
                    </a:ext>
                  </a:extLst>
                </a:gridCol>
                <a:gridCol w="1304144">
                  <a:extLst>
                    <a:ext uri="{9D8B030D-6E8A-4147-A177-3AD203B41FA5}">
                      <a16:colId xmlns:a16="http://schemas.microsoft.com/office/drawing/2014/main" val="1871154255"/>
                    </a:ext>
                  </a:extLst>
                </a:gridCol>
                <a:gridCol w="1588958">
                  <a:extLst>
                    <a:ext uri="{9D8B030D-6E8A-4147-A177-3AD203B41FA5}">
                      <a16:colId xmlns:a16="http://schemas.microsoft.com/office/drawing/2014/main" val="3752158744"/>
                    </a:ext>
                  </a:extLst>
                </a:gridCol>
              </a:tblGrid>
              <a:tr h="88852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Command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Command Cycle 1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Number</a:t>
                      </a:r>
                      <a:r>
                        <a:rPr lang="en-US" sz="1400" b="1" baseline="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of Address Cycles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Command Cycle 2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Valid During Busy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160746"/>
                  </a:ext>
                </a:extLst>
              </a:tr>
              <a:tr h="353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RESET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FFh</a:t>
                      </a:r>
                      <a:endParaRPr lang="en-US" sz="1400" dirty="0" smtClean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---------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---------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784375"/>
                  </a:ext>
                </a:extLst>
              </a:tr>
              <a:tr h="3512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DEVICE</a:t>
                      </a:r>
                      <a:r>
                        <a:rPr lang="en-US" sz="1400" baseline="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 ID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90h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 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---------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---------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794617"/>
                  </a:ext>
                </a:extLst>
              </a:tr>
              <a:tr h="351246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WRITE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80h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 5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10h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No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695030"/>
                  </a:ext>
                </a:extLst>
              </a:tr>
              <a:tr h="3512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READ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00h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 5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30h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275305"/>
                  </a:ext>
                </a:extLst>
              </a:tr>
              <a:tr h="353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ERASE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60h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 3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D0h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Batang" panose="02030600000101010101" pitchFamily="18" charset="-127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51435" marR="51435" marT="26035" marB="260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96633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3445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4952" y="1201190"/>
            <a:ext cx="3984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Interface Timing Diagram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737" y="1847850"/>
            <a:ext cx="7248525" cy="3162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0396" y="244232"/>
            <a:ext cx="11727180" cy="73548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Nand Controller Design – Nand Flash Memory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3253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12822</TotalTime>
  <Words>318</Words>
  <Application>Microsoft Office PowerPoint</Application>
  <PresentationFormat>Widescreen</PresentationFormat>
  <Paragraphs>131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Batang</vt:lpstr>
      <vt:lpstr>Lora</vt:lpstr>
      <vt:lpstr>맑은 고딕</vt:lpstr>
      <vt:lpstr>Quattrocento Sans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SARFARAZ</dc:creator>
  <cp:lastModifiedBy>SARFARAZ</cp:lastModifiedBy>
  <cp:revision>137</cp:revision>
  <dcterms:created xsi:type="dcterms:W3CDTF">2024-06-10T15:18:44Z</dcterms:created>
  <dcterms:modified xsi:type="dcterms:W3CDTF">2024-06-21T07:59:38Z</dcterms:modified>
</cp:coreProperties>
</file>