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59" r:id="rId3"/>
    <p:sldId id="260" r:id="rId4"/>
    <p:sldId id="261" r:id="rId5"/>
    <p:sldId id="293" r:id="rId6"/>
    <p:sldId id="294" r:id="rId7"/>
    <p:sldId id="262" r:id="rId8"/>
    <p:sldId id="264" r:id="rId9"/>
    <p:sldId id="267" r:id="rId10"/>
    <p:sldId id="297" r:id="rId11"/>
    <p:sldId id="298" r:id="rId12"/>
    <p:sldId id="269" r:id="rId13"/>
    <p:sldId id="300" r:id="rId14"/>
    <p:sldId id="299" r:id="rId15"/>
    <p:sldId id="295" r:id="rId16"/>
    <p:sldId id="302" r:id="rId17"/>
    <p:sldId id="303" r:id="rId18"/>
    <p:sldId id="305" r:id="rId19"/>
    <p:sldId id="308" r:id="rId20"/>
    <p:sldId id="309" r:id="rId21"/>
    <p:sldId id="311" r:id="rId22"/>
    <p:sldId id="306" r:id="rId23"/>
    <p:sldId id="310" r:id="rId24"/>
    <p:sldId id="313" r:id="rId25"/>
    <p:sldId id="314" r:id="rId26"/>
    <p:sldId id="315" r:id="rId27"/>
    <p:sldId id="316" r:id="rId28"/>
    <p:sldId id="320" r:id="rId29"/>
    <p:sldId id="317" r:id="rId30"/>
    <p:sldId id="318" r:id="rId31"/>
    <p:sldId id="319" r:id="rId32"/>
    <p:sldId id="324" r:id="rId33"/>
    <p:sldId id="322" r:id="rId34"/>
    <p:sldId id="325" r:id="rId35"/>
    <p:sldId id="326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72131" autoAdjust="0"/>
  </p:normalViewPr>
  <p:slideViewPr>
    <p:cSldViewPr snapToGrid="0">
      <p:cViewPr varScale="1">
        <p:scale>
          <a:sx n="54" d="100"/>
          <a:sy n="54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6F168-7292-498E-B393-B18000822AE6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BE68-3184-4AE5-BDD5-6EBE7C3AF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8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7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C8BCA-30E7-4888-A67D-4678375941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96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C8BCA-30E7-4888-A67D-4678375941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23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C8BCA-30E7-4888-A67D-4678375941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26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4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C8BCA-30E7-4888-A67D-4678375941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927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0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9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75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2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08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57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80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99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74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03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99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24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3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6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BE68-3184-4AE5-BDD5-6EBE7C3AF3F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68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57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C8BCA-30E7-4888-A67D-4678375941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83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9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1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 provides rich semantics for reading and manipulating data. CRUD stands for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1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4550" y="512763"/>
            <a:ext cx="2374900" cy="13366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0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7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C8BCA-30E7-4888-A67D-4678375941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C88F02-C409-4F0C-BC4B-844C8153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5051BB-4101-4F9C-9881-FE1DC453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055C9F-CDC8-4A0D-ADF7-B1D79C2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E27551-66E7-46AE-AD5C-5B8BB054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DFAC3F-D6B4-469F-B60C-8D1AF926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4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E0F2C-9ACF-405E-A35C-1B0DFAE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40A558-DEE3-4CF1-B4E5-9074FCF0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284236-332D-483D-BBFC-BC55AE76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5830E-17A0-4EDF-8F9D-D3C684DD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55A83D-F495-4B10-AF7C-06AA6F0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7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45EFCCD-D378-4B3E-9907-BDCC5E57E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CAA07-17A9-48FC-9321-E7BC8983E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5B9A09-F9C1-4620-B00E-614F1499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BEBB83-D7FC-4F53-8E41-DE98B8A0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183C7-771A-4F9B-A86E-4F27AFFD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2678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9"/>
          <p:cNvSpPr>
            <a:spLocks noGrp="1"/>
          </p:cNvSpPr>
          <p:nvPr>
            <p:ph type="title"/>
          </p:nvPr>
        </p:nvSpPr>
        <p:spPr>
          <a:xfrm>
            <a:off x="609600" y="371178"/>
            <a:ext cx="10972800" cy="657556"/>
          </a:xfrm>
        </p:spPr>
        <p:txBody>
          <a:bodyPr/>
          <a:lstStyle>
            <a:lvl1pPr algn="ctr">
              <a:defRPr sz="3200" b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09696" y="1028733"/>
            <a:ext cx="10958912" cy="384043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433"/>
          </a:xfrm>
        </p:spPr>
        <p:txBody>
          <a:bodyPr/>
          <a:lstStyle>
            <a:lvl1pPr marL="380990" indent="-380990">
              <a:buSzPct val="90000"/>
              <a:buFont typeface="FontAwesome" pitchFamily="2" charset="0"/>
              <a:buChar char=""/>
              <a:defRPr sz="2133" baseline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990575" indent="-380990">
              <a:buSzPct val="90000"/>
              <a:buFont typeface="FontAwesome" pitchFamily="2" charset="0"/>
              <a:buChar char=""/>
              <a:defRPr sz="2133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1219170" indent="0">
              <a:buNone/>
              <a:defRPr>
                <a:latin typeface="Roboto" pitchFamily="2" charset="0"/>
                <a:ea typeface="Roboto" pitchFamily="2" charset="0"/>
              </a:defRPr>
            </a:lvl3pPr>
            <a:lvl4pPr marL="1828754" indent="0">
              <a:buNone/>
              <a:defRPr>
                <a:latin typeface="Roboto" pitchFamily="2" charset="0"/>
                <a:ea typeface="Roboto" pitchFamily="2" charset="0"/>
              </a:defRPr>
            </a:lvl4pPr>
            <a:lvl5pPr marL="2438339" indent="0">
              <a:buNone/>
              <a:defRPr>
                <a:latin typeface="Roboto" pitchFamily="2" charset="0"/>
                <a:ea typeface="Roboto" pitchFamily="2" charset="0"/>
              </a:defRPr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</p:spPr>
        <p:txBody>
          <a:bodyPr/>
          <a:lstStyle>
            <a:lvl1pPr>
              <a:defRPr sz="1333" smtClean="0">
                <a:latin typeface="+mj-lt"/>
              </a:defRPr>
            </a:lvl1pPr>
          </a:lstStyle>
          <a:p>
            <a:pPr>
              <a:defRPr/>
            </a:pPr>
            <a:fld id="{51FF428C-A7BB-401A-A22B-9FD04DEDAE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5928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9"/>
          <p:cNvSpPr>
            <a:spLocks noGrp="1"/>
          </p:cNvSpPr>
          <p:nvPr>
            <p:ph type="title"/>
          </p:nvPr>
        </p:nvSpPr>
        <p:spPr>
          <a:xfrm>
            <a:off x="609600" y="371178"/>
            <a:ext cx="10972800" cy="657556"/>
          </a:xfrm>
        </p:spPr>
        <p:txBody>
          <a:bodyPr/>
          <a:lstStyle>
            <a:lvl1pPr algn="ctr">
              <a:defRPr sz="3200" b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433"/>
          </a:xfrm>
        </p:spPr>
        <p:txBody>
          <a:bodyPr/>
          <a:lstStyle>
            <a:lvl1pPr marL="380990" indent="-380990">
              <a:buSzPct val="90000"/>
              <a:buFont typeface="FontAwesome" pitchFamily="2" charset="0"/>
              <a:buChar char=""/>
              <a:defRPr sz="2133" baseline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990575" indent="-380990">
              <a:buSzPct val="90000"/>
              <a:buFont typeface="FontAwesome" pitchFamily="2" charset="0"/>
              <a:buChar char=""/>
              <a:defRPr sz="2133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1219170" indent="0">
              <a:buNone/>
              <a:defRPr>
                <a:latin typeface="Roboto" pitchFamily="2" charset="0"/>
                <a:ea typeface="Roboto" pitchFamily="2" charset="0"/>
              </a:defRPr>
            </a:lvl3pPr>
            <a:lvl4pPr marL="1828754" indent="0">
              <a:buNone/>
              <a:defRPr>
                <a:latin typeface="Roboto" pitchFamily="2" charset="0"/>
                <a:ea typeface="Roboto" pitchFamily="2" charset="0"/>
              </a:defRPr>
            </a:lvl4pPr>
            <a:lvl5pPr marL="2438339" indent="0">
              <a:buNone/>
              <a:defRPr>
                <a:latin typeface="Roboto" pitchFamily="2" charset="0"/>
                <a:ea typeface="Roboto" pitchFamily="2" charset="0"/>
              </a:defRPr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 sz="1333" smtClean="0">
                <a:latin typeface="+mj-lt"/>
              </a:defRPr>
            </a:lvl1pPr>
          </a:lstStyle>
          <a:p>
            <a:pPr>
              <a:defRPr/>
            </a:pPr>
            <a:fld id="{51FF428C-A7BB-401A-A22B-9FD04DEDAE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5328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3C96B-8FA5-4921-A1DF-0136D6E1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AAA8A5-04C8-4623-B680-FEACB0BB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C3D5AA-E148-477E-AF20-0E4C004F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7F984A-2A4E-49A1-86EB-EA13E35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ACBD17-D4F0-4270-950E-FFB08A51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3D64D-155F-440A-812B-23D4AF84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D3CAD9-741F-4FD5-9061-BEBCF737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EE9489-D43A-464D-949C-FCFEB979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8A3EEB-0DB7-4971-B46D-5E9E3B14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0C3105-3BE7-4133-A39A-4D9CCA07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6EDE5-08F0-4748-9A67-C51A1336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DBE87-7E31-460D-AFA4-8457B9F3D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925035-B4B7-42FB-AA35-CDEEC32D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AB3C64-5E0D-43A7-9444-36907133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F82E9D-4873-4212-9F2A-68BA6D29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34728E-7372-43CE-9B38-5EA6C771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10BEE-F7A9-4C93-B240-F1992F6E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17AE69-DB63-4DA7-AAF9-A2BDD18C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29D1EF-1329-4251-A196-ED19CE42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EEA6B97-06F0-48A1-827D-2C516358B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851A105-8CEF-4232-9164-4F1ADD51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332DC8A-50DE-4230-A380-7ECB15B5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030FEE-3C1E-45B0-AA6A-0E61C9BB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4159640-0AC5-4A50-AF69-9EB0CB61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3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BDD424-2600-4844-BF9E-E9DF9B8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FA34BF4-E731-4D94-86C2-06A228B5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F9D4A8-C66D-4BFF-A98C-3F915818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BA90C7-066C-4D8C-ADFE-8770B22B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DB45393-99A2-406F-BD33-395E1A21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80C1D7-C7DC-4E3E-A43A-774C3816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3E62BD-9B3B-4F2E-855E-E7366E35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E525C-AD23-4D6B-9B51-C8922F6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6615C2-4391-4EBC-9B5F-9F271C48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8D4204-438E-4DA9-9769-5DF11DD7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E9B3F7-6436-485A-8828-2431A8DF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8935BB-91EC-471C-BD8D-FD1612C8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E36966-8D12-401C-B860-BE208EC5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9BB98D-DFF6-4B3E-90BE-BEEFC5C7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8F3DF52-4895-4EC1-AC7D-970B70D65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62B80D1-7709-4A0E-9DBF-907E9ABD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F859E8-261F-45CE-B0D9-A00E9A5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902969-AE8D-4C2D-A334-2C09586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1C9B19-34BB-4DD4-AF4B-891DB7FE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8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38AC8FA-688F-44AF-A216-C5692AA1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F52AF3-C3D4-49D4-BD84-72B1C2F5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56159A-025D-469D-B326-73C7965EB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BF0A2-A8F4-4052-B1A8-AA0D74257EA9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C3191E-046E-4B15-A9AA-9340CBB4E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468390-3ECA-407D-B8DC-5524FF625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7CAE-5762-4431-9ADC-6A4E0007A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3349" y="3876042"/>
            <a:ext cx="12192000" cy="60959"/>
          </a:xfrm>
          <a:prstGeom prst="rect">
            <a:avLst/>
          </a:prstGeom>
          <a:solidFill>
            <a:srgbClr val="1B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937000"/>
            <a:ext cx="12192000" cy="2133600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6801" y="3937000"/>
            <a:ext cx="9705911" cy="213360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Mastering Blockchain with JS</a:t>
            </a:r>
            <a:b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333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Concepts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40121"/>
            <a:ext cx="12192000" cy="60959"/>
          </a:xfrm>
          <a:prstGeom prst="rect">
            <a:avLst/>
          </a:prstGeom>
          <a:solidFill>
            <a:srgbClr val="1B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A23B5A3-AD89-4EFD-A2F1-EE0321F30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64" y="2176273"/>
            <a:ext cx="3093816" cy="16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60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6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18">
            <a:extLst>
              <a:ext uri="{FF2B5EF4-FFF2-40B4-BE49-F238E27FC236}">
                <a16:creationId xmlns="" xmlns:a16="http://schemas.microsoft.com/office/drawing/2014/main" id="{283A93BD-A469-4D4C-8A1F-5668AE9758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28565" y="503573"/>
            <a:ext cx="7134870" cy="3599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47F79CF-93DA-4FFF-B244-06F58978C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" r="1991" b="-2"/>
          <a:stretch/>
        </p:blipFill>
        <p:spPr>
          <a:xfrm>
            <a:off x="2310383" y="501649"/>
            <a:ext cx="7964439" cy="3832351"/>
          </a:xfrm>
          <a:prstGeom prst="rect">
            <a:avLst/>
          </a:prstGeom>
          <a:effectLst/>
        </p:spPr>
      </p:pic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50449" y="4882895"/>
            <a:ext cx="10706399" cy="91306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</a:rPr>
              <a:t>Transaction records with blocks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+mn-lt"/>
                <a:ea typeface="+mn-ea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2526361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747F79CF-93DA-4FFF-B244-06F58978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1" y="1041761"/>
            <a:ext cx="8870524" cy="2727687"/>
          </a:xfrm>
          <a:prstGeom prst="rect">
            <a:avLst/>
          </a:prstGeom>
        </p:spPr>
      </p:pic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Terminologies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3423410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872" y="2682896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Permissions</a:t>
            </a: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872" y="1943532"/>
            <a:ext cx="5952661" cy="619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Shared Ledger</a:t>
            </a: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3429000"/>
            <a:ext cx="5952661" cy="655159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Consensus</a:t>
            </a:r>
          </a:p>
        </p:txBody>
      </p:sp>
      <p:sp>
        <p:nvSpPr>
          <p:cNvPr id="33" name="Rounded Rectangle 14"/>
          <p:cNvSpPr/>
          <p:nvPr/>
        </p:nvSpPr>
        <p:spPr bwMode="gray">
          <a:xfrm>
            <a:off x="5230677" y="4211890"/>
            <a:ext cx="5953856" cy="619200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Smart Contracts</a:t>
            </a: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Terminologies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4" y="2113686"/>
            <a:ext cx="2630627" cy="26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5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3" grpId="0" animBg="1"/>
      <p:bldP spid="18" grpId="0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3">
            <a:extLst>
              <a:ext uri="{FF2B5EF4-FFF2-40B4-BE49-F238E27FC236}">
                <a16:creationId xmlns=""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47F79CF-93DA-4FFF-B244-06F58978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01" y="244894"/>
            <a:ext cx="7078311" cy="4866340"/>
          </a:xfrm>
          <a:prstGeom prst="rect">
            <a:avLst/>
          </a:prstGeom>
        </p:spPr>
      </p:pic>
      <p:sp>
        <p:nvSpPr>
          <p:cNvPr id="29" name="Freeform: Shape 25">
            <a:extLst>
              <a:ext uri="{FF2B5EF4-FFF2-40B4-BE49-F238E27FC236}">
                <a16:creationId xmlns=""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Participants and Roles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767240" y="6275067"/>
            <a:ext cx="9095651" cy="3474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29819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904" y="2540200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Regulator</a:t>
            </a: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904" y="1796819"/>
            <a:ext cx="5952661" cy="619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Blockchain user</a:t>
            </a: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3282755"/>
            <a:ext cx="5952661" cy="743381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Blockchain developer</a:t>
            </a:r>
          </a:p>
        </p:txBody>
      </p:sp>
      <p:sp>
        <p:nvSpPr>
          <p:cNvPr id="33" name="Rounded Rectangle 14"/>
          <p:cNvSpPr/>
          <p:nvPr/>
        </p:nvSpPr>
        <p:spPr bwMode="gray">
          <a:xfrm>
            <a:off x="5230728" y="4092168"/>
            <a:ext cx="5953856" cy="619200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Network operator</a:t>
            </a: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Participants and Roles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sp>
        <p:nvSpPr>
          <p:cNvPr id="36" name="Rounded Rectangle 14"/>
          <p:cNvSpPr/>
          <p:nvPr/>
        </p:nvSpPr>
        <p:spPr bwMode="gray">
          <a:xfrm>
            <a:off x="5230753" y="4850123"/>
            <a:ext cx="5953805" cy="87461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Platforms and  </a:t>
            </a:r>
            <a:r>
              <a:rPr lang="en-US" sz="2133">
                <a:solidFill>
                  <a:schemeClr val="bg1"/>
                </a:solidFill>
                <a:latin typeface="Roboto" panose="02000000000000000000"/>
              </a:rPr>
              <a:t>data sources</a:t>
            </a:r>
            <a:endParaRPr lang="en-US" sz="2133" dirty="0">
              <a:solidFill>
                <a:schemeClr val="bg1"/>
              </a:solidFill>
              <a:latin typeface="Roboto" panose="0200000000000000000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16" y="2743264"/>
            <a:ext cx="2961340" cy="1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91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3" grpId="0" animBg="1"/>
      <p:bldP spid="18" grpId="0"/>
      <p:bldP spid="19" grpId="0" build="p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="" xmlns:a16="http://schemas.microsoft.com/office/drawing/2014/main" id="{B68A33C0-91FA-461C-981F-B2EF52762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348" y="-272710"/>
            <a:ext cx="6885384" cy="6885384"/>
          </a:xfrm>
          <a:prstGeom prst="rect">
            <a:avLst/>
          </a:prstGeom>
        </p:spPr>
      </p:pic>
      <p:sp>
        <p:nvSpPr>
          <p:cNvPr id="9" name="Arrow: Pentagon 6"/>
          <p:cNvSpPr/>
          <p:nvPr/>
        </p:nvSpPr>
        <p:spPr>
          <a:xfrm flipH="1">
            <a:off x="5731727" y="2413000"/>
            <a:ext cx="6460273" cy="1016000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</a:t>
            </a:r>
            <a:endParaRPr lang="en-IN" sz="36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89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686289"/>
            <a:ext cx="12192000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621378" y="1686289"/>
            <a:ext cx="6523295" cy="4608512"/>
          </a:xfrm>
          <a:prstGeom prst="rect">
            <a:avLst/>
          </a:prstGeom>
        </p:spPr>
        <p:txBody>
          <a:bodyPr anchor="ctr"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FontAwesome" pitchFamily="2" charset="0"/>
              <a:buChar char=""/>
              <a:tabLst/>
              <a:defRPr sz="1600" kern="1200" baseline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Bitcoin and Blockchain the same thing?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Bitcoin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is bitcoin for blockchain different?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Transformation</a:t>
            </a:r>
          </a:p>
        </p:txBody>
      </p:sp>
      <p:sp>
        <p:nvSpPr>
          <p:cNvPr id="18" name="Title 19"/>
          <p:cNvSpPr txBox="1">
            <a:spLocks/>
          </p:cNvSpPr>
          <p:nvPr/>
        </p:nvSpPr>
        <p:spPr>
          <a:xfrm>
            <a:off x="609600" y="371178"/>
            <a:ext cx="10972800" cy="657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3733" dirty="0"/>
              <a:t>How Bitcoin and Blockchain different?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09696" y="1028733"/>
            <a:ext cx="10958912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Blockchain Concepts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5A3279B-7512-4107-B36D-8E5E92F9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329" y="3048047"/>
            <a:ext cx="1770696" cy="17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70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allAtOnce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872" y="3283148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Friction-Free Business Networks</a:t>
            </a: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872" y="2580797"/>
            <a:ext cx="5952661" cy="619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Types of Market Friction</a:t>
            </a: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4067823"/>
            <a:ext cx="5952661" cy="655159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Ecosystems Transformation</a:t>
            </a: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Propelling Business with Blockchain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4" y="2441464"/>
            <a:ext cx="2630627" cy="26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08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18" grpId="0"/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904" y="2540200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Insurance</a:t>
            </a: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904" y="1796819"/>
            <a:ext cx="5952661" cy="619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Financial Services</a:t>
            </a: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3282755"/>
            <a:ext cx="5951517" cy="618373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Government</a:t>
            </a:r>
          </a:p>
        </p:txBody>
      </p:sp>
      <p:sp>
        <p:nvSpPr>
          <p:cNvPr id="33" name="Rounded Rectangle 14"/>
          <p:cNvSpPr/>
          <p:nvPr/>
        </p:nvSpPr>
        <p:spPr bwMode="gray">
          <a:xfrm>
            <a:off x="5229610" y="4025309"/>
            <a:ext cx="5952661" cy="618373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Supply Chain Management</a:t>
            </a: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Use Cases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sp>
        <p:nvSpPr>
          <p:cNvPr id="36" name="Rounded Rectangle 14"/>
          <p:cNvSpPr/>
          <p:nvPr/>
        </p:nvSpPr>
        <p:spPr bwMode="gray">
          <a:xfrm>
            <a:off x="5230754" y="4827668"/>
            <a:ext cx="5953779" cy="61920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Healthcare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05" y="2743264"/>
            <a:ext cx="1822362" cy="1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1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3" grpId="0" animBg="1"/>
      <p:bldP spid="18" grpId="0"/>
      <p:bldP spid="19" grpId="0" build="p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Steps to create Blockchain Application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889000"/>
            <a:ext cx="10958912" cy="331755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sp>
        <p:nvSpPr>
          <p:cNvPr id="20" name="Rounded Rectangle 12"/>
          <p:cNvSpPr/>
          <p:nvPr/>
        </p:nvSpPr>
        <p:spPr bwMode="gray">
          <a:xfrm>
            <a:off x="7282301" y="3857255"/>
            <a:ext cx="4503300" cy="618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latin typeface="Roboto" panose="02000000000000000000"/>
              </a:rPr>
              <a:t>Goal of Blockchain Network</a:t>
            </a:r>
          </a:p>
        </p:txBody>
      </p:sp>
      <p:sp>
        <p:nvSpPr>
          <p:cNvPr id="28" name="Rounded Rectangle 10"/>
          <p:cNvSpPr/>
          <p:nvPr/>
        </p:nvSpPr>
        <p:spPr bwMode="gray">
          <a:xfrm>
            <a:off x="7282301" y="3152827"/>
            <a:ext cx="4503300" cy="6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latin typeface="Roboto" panose="02000000000000000000"/>
              </a:rPr>
              <a:t>Choosing a proper Use Case</a:t>
            </a:r>
          </a:p>
        </p:txBody>
      </p:sp>
      <p:sp>
        <p:nvSpPr>
          <p:cNvPr id="31" name="Rounded Rectangle 14"/>
          <p:cNvSpPr/>
          <p:nvPr/>
        </p:nvSpPr>
        <p:spPr bwMode="gray">
          <a:xfrm>
            <a:off x="7282301" y="4543995"/>
            <a:ext cx="4503300" cy="6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latin typeface="Roboto" panose="02000000000000000000"/>
              </a:rPr>
              <a:t>Blockchain Provider and Platform</a:t>
            </a:r>
          </a:p>
        </p:txBody>
      </p:sp>
      <p:cxnSp>
        <p:nvCxnSpPr>
          <p:cNvPr id="35" name="7 Conector angular"/>
          <p:cNvCxnSpPr/>
          <p:nvPr/>
        </p:nvCxnSpPr>
        <p:spPr>
          <a:xfrm>
            <a:off x="6450966" y="3102871"/>
            <a:ext cx="679569" cy="438021"/>
          </a:xfrm>
          <a:prstGeom prst="bentConnector3">
            <a:avLst>
              <a:gd name="adj1" fmla="val 808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8 Conector angular"/>
          <p:cNvCxnSpPr/>
          <p:nvPr/>
        </p:nvCxnSpPr>
        <p:spPr>
          <a:xfrm rot="16200000" flipH="1">
            <a:off x="6198243" y="3284675"/>
            <a:ext cx="1185020" cy="679568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0 Conector angular"/>
          <p:cNvCxnSpPr/>
          <p:nvPr/>
        </p:nvCxnSpPr>
        <p:spPr>
          <a:xfrm rot="16200000" flipH="1">
            <a:off x="5829451" y="3571667"/>
            <a:ext cx="1932024" cy="688988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4"/>
          <p:cNvSpPr/>
          <p:nvPr/>
        </p:nvSpPr>
        <p:spPr bwMode="gray">
          <a:xfrm>
            <a:off x="7282301" y="5213066"/>
            <a:ext cx="4503300" cy="895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2133" dirty="0">
              <a:latin typeface="Roboto" panose="02000000000000000000"/>
            </a:endParaRPr>
          </a:p>
          <a:p>
            <a:pPr algn="ctr"/>
            <a:r>
              <a:rPr lang="en-US" sz="2133" dirty="0">
                <a:latin typeface="Roboto" panose="02000000000000000000"/>
              </a:rPr>
              <a:t>Developing and Deploying Chain code</a:t>
            </a:r>
          </a:p>
          <a:p>
            <a:pPr algn="ctr"/>
            <a:endParaRPr lang="en-US" sz="2133" dirty="0">
              <a:latin typeface="Roboto" panose="02000000000000000000"/>
            </a:endParaRPr>
          </a:p>
        </p:txBody>
      </p:sp>
      <p:cxnSp>
        <p:nvCxnSpPr>
          <p:cNvPr id="40" name="20 Conector angular"/>
          <p:cNvCxnSpPr/>
          <p:nvPr/>
        </p:nvCxnSpPr>
        <p:spPr>
          <a:xfrm rot="16200000" flipH="1">
            <a:off x="5829449" y="4229965"/>
            <a:ext cx="1932024" cy="688988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8"/>
          <p:cNvSpPr/>
          <p:nvPr/>
        </p:nvSpPr>
        <p:spPr bwMode="gray">
          <a:xfrm>
            <a:off x="6383283" y="2330988"/>
            <a:ext cx="5486400" cy="619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Steps to your Blockchain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60" y="3321881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3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  <p:bldP spid="20" grpId="0" animBg="1"/>
      <p:bldP spid="28" grpId="0" animBg="1"/>
      <p:bldP spid="31" grpId="0" animBg="1"/>
      <p:bldP spid="3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686289"/>
            <a:ext cx="12192000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621378" y="1686289"/>
            <a:ext cx="6523295" cy="4608512"/>
          </a:xfrm>
          <a:prstGeom prst="rect">
            <a:avLst/>
          </a:prstGeom>
        </p:spPr>
        <p:txBody>
          <a:bodyPr anchor="ctr"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FontAwesome" pitchFamily="2" charset="0"/>
              <a:buChar char=""/>
              <a:tabLst/>
              <a:defRPr sz="1600" kern="1200" baseline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of Blockchain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Web application</a:t>
            </a:r>
          </a:p>
        </p:txBody>
      </p:sp>
      <p:sp>
        <p:nvSpPr>
          <p:cNvPr id="18" name="Title 19"/>
          <p:cNvSpPr txBox="1">
            <a:spLocks/>
          </p:cNvSpPr>
          <p:nvPr/>
        </p:nvSpPr>
        <p:spPr>
          <a:xfrm>
            <a:off x="609600" y="371178"/>
            <a:ext cx="10972800" cy="657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3733" dirty="0"/>
              <a:t>Overview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09696" y="1028733"/>
            <a:ext cx="10958912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Blockchain Concepts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5A3279B-7512-4107-B36D-8E5E92F9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329" y="3048047"/>
            <a:ext cx="1770696" cy="17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05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allAtOnce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Decentralized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dirty="0"/>
              <a:t>Blockchain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8EE059-4C6F-41DA-91FC-E7218A16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runs on decentralized peer-to-peer network which has a source code as open-source.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No single node has complete control over </a:t>
            </a:r>
            <a:r>
              <a:rPr lang="en-IN" dirty="0" err="1"/>
              <a:t>DApp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       Bitcoin </a:t>
            </a:r>
            <a:r>
              <a:rPr lang="en-IN" dirty="0" err="1"/>
              <a:t>DApp</a:t>
            </a:r>
            <a:r>
              <a:rPr lang="en-IN" dirty="0"/>
              <a:t> uses the blockchain data structure.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CC18FF02-AE1B-4777-85B4-E10EB37F3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4810422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382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2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0687D15-FF5E-4989-91CB-1BBEF3C8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1849"/>
            <a:ext cx="5459470" cy="3835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BDCF7-5758-410D-833F-CC4DFB9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AA0797-2737-413D-A86A-D184A6E8550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210366333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2CB45-6EBF-4F29-A2E5-EF64097B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178"/>
            <a:ext cx="10972800" cy="657556"/>
          </a:xfrm>
        </p:spPr>
        <p:txBody>
          <a:bodyPr/>
          <a:lstStyle/>
          <a:p>
            <a:r>
              <a:rPr lang="en-IN"/>
              <a:t>Smart Contract Structure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A50800-F1CE-4E29-A849-A3B40A13F1B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96" y="1028733"/>
            <a:ext cx="10958912" cy="384043"/>
          </a:xfrm>
        </p:spPr>
        <p:txBody>
          <a:bodyPr/>
          <a:lstStyle/>
          <a:p>
            <a:r>
              <a:rPr lang="en-IN"/>
              <a:t>Blockchain Concepts</a:t>
            </a:r>
            <a:endParaRPr lang="en-IN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9EBBE26-2ECD-4E01-A805-30C5D37A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43" y="1600200"/>
            <a:ext cx="7895513" cy="4525963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47E20C5-03C3-4C3D-AAA2-499AA174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0" y="1495845"/>
            <a:ext cx="8710257" cy="49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930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904" y="2540200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Written using smart contracts</a:t>
            </a: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904" y="1796819"/>
            <a:ext cx="5952661" cy="61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Decentralized Platform</a:t>
            </a: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3282755"/>
            <a:ext cx="5951517" cy="6183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Internal currency called Ether</a:t>
            </a:r>
          </a:p>
        </p:txBody>
      </p:sp>
      <p:sp>
        <p:nvSpPr>
          <p:cNvPr id="33" name="Rounded Rectangle 14"/>
          <p:cNvSpPr/>
          <p:nvPr/>
        </p:nvSpPr>
        <p:spPr bwMode="gray">
          <a:xfrm>
            <a:off x="5229610" y="4767864"/>
            <a:ext cx="5952661" cy="618373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Blockchain based</a:t>
            </a: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Ethereum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sp>
        <p:nvSpPr>
          <p:cNvPr id="36" name="Rounded Rectangle 14"/>
          <p:cNvSpPr/>
          <p:nvPr/>
        </p:nvSpPr>
        <p:spPr bwMode="gray">
          <a:xfrm>
            <a:off x="5229610" y="4024895"/>
            <a:ext cx="5953779" cy="6192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Ether is best example of crypto-currency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05" y="2743264"/>
            <a:ext cx="1822362" cy="1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77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3" grpId="0" animBg="1"/>
      <p:bldP spid="18" grpId="0"/>
      <p:bldP spid="19" grpId="0" build="p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Geth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dirty="0"/>
              <a:t>Blockchain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8EE059-4C6F-41DA-91FC-E7218A16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Go-Ethereum.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Written in Go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Available for major operating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Geth</a:t>
            </a:r>
            <a:r>
              <a:rPr lang="en-IN" dirty="0"/>
              <a:t> is available for OS X, Linux and Windows.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CC18FF02-AE1B-4777-85B4-E10EB37F3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4810422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876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dirty="0"/>
              <a:t>Blockchain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8EE059-4C6F-41DA-91FC-E7218A16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High level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designed to compile to code Ethereum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use the latest stable version of the Solidity compiler via Node.js you can install it via </a:t>
            </a:r>
            <a:r>
              <a:rPr lang="en-IN" dirty="0" err="1"/>
              <a:t>npm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i="1" dirty="0"/>
              <a:t>        </a:t>
            </a:r>
            <a:r>
              <a:rPr lang="en-IN" i="1" dirty="0" err="1"/>
              <a:t>npm</a:t>
            </a:r>
            <a:r>
              <a:rPr lang="en-IN" i="1" dirty="0"/>
              <a:t> install </a:t>
            </a:r>
            <a:r>
              <a:rPr lang="en-IN" i="1" dirty="0" err="1"/>
              <a:t>solc</a:t>
            </a:r>
            <a:endParaRPr lang="en-IN" i="1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CC18FF02-AE1B-4777-85B4-E10EB37F3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4810422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8812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872" y="2682896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Strings</a:t>
            </a: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872" y="1943532"/>
            <a:ext cx="5952661" cy="619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Arrays</a:t>
            </a: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3429000"/>
            <a:ext cx="5952661" cy="655159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Structs</a:t>
            </a:r>
          </a:p>
        </p:txBody>
      </p:sp>
      <p:sp>
        <p:nvSpPr>
          <p:cNvPr id="33" name="Rounded Rectangle 14"/>
          <p:cNvSpPr/>
          <p:nvPr/>
        </p:nvSpPr>
        <p:spPr bwMode="gray">
          <a:xfrm>
            <a:off x="5230677" y="4211890"/>
            <a:ext cx="5953856" cy="619200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 err="1">
                <a:solidFill>
                  <a:schemeClr val="bg1"/>
                </a:solidFill>
                <a:latin typeface="Roboto" panose="02000000000000000000"/>
              </a:rPr>
              <a:t>Enums</a:t>
            </a:r>
            <a:endParaRPr lang="en-US" sz="2133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Different Data Types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4" y="2113686"/>
            <a:ext cx="2630627" cy="2630627"/>
          </a:xfrm>
          <a:prstGeom prst="rect">
            <a:avLst/>
          </a:prstGeom>
        </p:spPr>
      </p:pic>
      <p:sp>
        <p:nvSpPr>
          <p:cNvPr id="9" name="Rounded Rectangle 14">
            <a:extLst>
              <a:ext uri="{FF2B5EF4-FFF2-40B4-BE49-F238E27FC236}">
                <a16:creationId xmlns="" xmlns:a16="http://schemas.microsoft.com/office/drawing/2014/main" id="{9C7CB082-E7CE-46DB-AEAA-6BEF10F69E46}"/>
              </a:ext>
            </a:extLst>
          </p:cNvPr>
          <p:cNvSpPr/>
          <p:nvPr/>
        </p:nvSpPr>
        <p:spPr bwMode="gray">
          <a:xfrm>
            <a:off x="5230677" y="4958821"/>
            <a:ext cx="5953856" cy="6192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Mappings</a:t>
            </a:r>
          </a:p>
        </p:txBody>
      </p:sp>
    </p:spTree>
    <p:extLst>
      <p:ext uri="{BB962C8B-B14F-4D97-AF65-F5344CB8AC3E}">
        <p14:creationId xmlns:p14="http://schemas.microsoft.com/office/powerpoint/2010/main" val="2913910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3" grpId="0" animBg="1"/>
      <p:bldP spid="18" grpId="0"/>
      <p:bldP spid="19" grpId="0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21B8C61-C5FD-474F-A05F-F50C1CA9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49" y="1225297"/>
            <a:ext cx="6723452" cy="4993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Bitcoin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3480085354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FDF208EE-7BFB-4CB7-88C0-98827D40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90" y="1060069"/>
            <a:ext cx="6963226" cy="47378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Blockchain Proof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DFF5A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1927705874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178"/>
            <a:ext cx="10972800" cy="657556"/>
          </a:xfrm>
        </p:spPr>
        <p:txBody>
          <a:bodyPr/>
          <a:lstStyle/>
          <a:p>
            <a:r>
              <a:rPr lang="en-IN" dirty="0"/>
              <a:t>Bitcoin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96" y="1028733"/>
            <a:ext cx="10958912" cy="384043"/>
          </a:xfrm>
        </p:spPr>
        <p:txBody>
          <a:bodyPr/>
          <a:lstStyle/>
          <a:p>
            <a:r>
              <a:rPr lang="en-IN"/>
              <a:t>Blockchain Concepts</a:t>
            </a:r>
            <a:endParaRPr lang="en-IN" dirty="0"/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3630D621-9FE2-40C7-8614-72B67612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7" y="1600200"/>
            <a:ext cx="8233205" cy="4525963"/>
          </a:xfrm>
        </p:spPr>
      </p:pic>
    </p:spTree>
    <p:extLst>
      <p:ext uri="{BB962C8B-B14F-4D97-AF65-F5344CB8AC3E}">
        <p14:creationId xmlns:p14="http://schemas.microsoft.com/office/powerpoint/2010/main" val="34361020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686289"/>
            <a:ext cx="12192000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621378" y="1686289"/>
            <a:ext cx="6523295" cy="4608512"/>
          </a:xfrm>
          <a:prstGeom prst="rect">
            <a:avLst/>
          </a:prstGeom>
        </p:spPr>
        <p:txBody>
          <a:bodyPr anchor="ctr"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FontAwesome" pitchFamily="2" charset="0"/>
              <a:buChar char=""/>
              <a:tabLst/>
              <a:defRPr sz="1600" kern="1200" baseline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Tracing origin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Shortcomings of current transaction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Emergence of Bitcoin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Birth of blockchain</a:t>
            </a:r>
          </a:p>
        </p:txBody>
      </p:sp>
      <p:sp>
        <p:nvSpPr>
          <p:cNvPr id="18" name="Title 19"/>
          <p:cNvSpPr txBox="1">
            <a:spLocks/>
          </p:cNvSpPr>
          <p:nvPr/>
        </p:nvSpPr>
        <p:spPr>
          <a:xfrm>
            <a:off x="609600" y="371178"/>
            <a:ext cx="10972800" cy="657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3733" dirty="0"/>
              <a:t>Fundamentals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09696" y="1028733"/>
            <a:ext cx="10958912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Blockchain Concepts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5A3279B-7512-4107-B36D-8E5E92F9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329" y="3048047"/>
            <a:ext cx="1770696" cy="17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07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allAtOnce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3DF6B06A-E596-444E-8E54-705E354D6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6656"/>
            <a:ext cx="6940964" cy="58240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Bitcoin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Proof- of-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73B3D5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83674451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A28D56B0-CD27-4F5D-A610-AD018DC5F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64" y="659319"/>
            <a:ext cx="8815671" cy="445191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Solving of Proof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67240" y="6275067"/>
            <a:ext cx="9095651" cy="3474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986230592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=""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6">
            <a:extLst>
              <a:ext uri="{FF2B5EF4-FFF2-40B4-BE49-F238E27FC236}">
                <a16:creationId xmlns=""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FC2BF04-F0E4-4807-9EDD-AC5D7916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1" y="559900"/>
            <a:ext cx="6191743" cy="5801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4C8D66-05A9-48F6-A073-15D9512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Transaction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C3DD10-A47B-472E-8E0F-FAF996838F8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365902566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3630D621-9FE2-40C7-8614-72B67612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" y="10"/>
            <a:ext cx="12109594" cy="4571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ABB9-2B3B-4D19-9912-A7CA169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  <a:latin typeface="+mj-lt"/>
                <a:ea typeface="+mj-ea"/>
              </a:rPr>
              <a:t>UTXO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0F41E-4127-497C-AA8A-1DBE00579A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+mn-lt"/>
                <a:ea typeface="+mn-ea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3401955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B26EB2F-C857-4AF1-89F8-54C70CBF5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9" y="473368"/>
            <a:ext cx="10483131" cy="3446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75859E-1D08-419E-A2E6-588F273A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Transactions on the Blockchain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C35B4D-053E-4B20-BC75-408F5513BBF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561386334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B6B61BF-C08E-42CC-8809-DBE982E9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19" y="803706"/>
            <a:ext cx="5699760" cy="5220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9484-D076-460B-B7BB-A3141944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on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5D5457-2BDE-4378-880B-20134D4A91A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4194827466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=""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9B9BC37-D04B-43F4-BACA-7E49499C2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2" y="582934"/>
            <a:ext cx="9396314" cy="42988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DBBE7B-CDAA-4E00-9144-B2A5AC6D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Merkle Root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719E0F-74F3-41B3-A4D8-6ACF544D32D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67240" y="6275067"/>
            <a:ext cx="9095651" cy="3474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108031683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93D2EB-35E8-4A02-8E05-52AB573A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71998"/>
            <a:ext cx="6553545" cy="45219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0DFD72-1736-4DDD-9662-1396AD08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a transaction using Merkle Root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706609-AAA5-4159-9F68-32077072A38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1A657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2356900227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E8218121-257B-4736-8BC3-FEA233162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649000"/>
            <a:ext cx="10901471" cy="3270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7D29E-CA50-494C-8FBC-D24FDA37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Forks on Blockchain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DC78C7-147B-4419-A6B1-6B768F3C3EE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4168986827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black background&#10;&#10;Description generated with high confidence">
            <a:extLst>
              <a:ext uri="{FF2B5EF4-FFF2-40B4-BE49-F238E27FC236}">
                <a16:creationId xmlns="" xmlns:a16="http://schemas.microsoft.com/office/drawing/2014/main" id="{CB7CEF2C-10F2-4843-AD91-5E477A89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212958"/>
            <a:ext cx="6553545" cy="444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503B43-9B3F-4E6D-91FC-A7671F58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Decentralized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879D12-9248-4AC3-BB4F-BB58C3149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41494395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A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9DC7D149-62CB-4FD9-A19A-174ECA65A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5296"/>
            <a:ext cx="5459470" cy="3248384"/>
          </a:xfrm>
          <a:prstGeom prst="rect">
            <a:avLst/>
          </a:prstGeom>
        </p:spPr>
      </p:pic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Business Network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613546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E7B80006-988B-462F-8B20-1664E75B5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83221"/>
            <a:ext cx="11496821" cy="3046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5F99C-5BF1-40EB-AA50-7821834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0CDE1B-16F1-4E00-A6FB-38541BC424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5BD82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2453304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6C58ED8-7D16-45AC-AD0D-4C912B45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91" y="963797"/>
            <a:ext cx="9464575" cy="2763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B1BDC4-5710-4B28-B632-F260DD81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Structure of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12BFF0-11DE-4131-B8C7-F3B58D76B91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3629692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F48BF3-F35A-463E-8869-3DC074F3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NPM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84BD4E-26A8-4D25-BB50-9CEC003CF83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dirty="0"/>
              <a:t>Blockchain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33008E-2864-4167-B492-96756D97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Cryptography Plugin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npm</a:t>
            </a:r>
            <a:r>
              <a:rPr lang="en-IN" dirty="0"/>
              <a:t> install crypto-</a:t>
            </a:r>
            <a:r>
              <a:rPr lang="en-IN" dirty="0" err="1"/>
              <a:t>js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Express JS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npm</a:t>
            </a:r>
            <a:r>
              <a:rPr lang="en-IN" dirty="0"/>
              <a:t> install 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Body Parser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npm</a:t>
            </a:r>
            <a:r>
              <a:rPr lang="en-IN" dirty="0"/>
              <a:t> install body-parser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WebSocket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npm</a:t>
            </a:r>
            <a:r>
              <a:rPr lang="en-IN" dirty="0"/>
              <a:t> install –save </a:t>
            </a:r>
            <a:r>
              <a:rPr lang="en-IN" dirty="0" err="1"/>
              <a:t>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935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A3F72A81-2F78-47CD-8AC5-2AEBE2395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4" y="1676470"/>
            <a:ext cx="6773064" cy="3846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829EA-FD31-4BC7-8D9B-42816F02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Blockchain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E9B46E-9B06-4F22-BF44-C4DF086E541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4672" y="3930160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377702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="" xmlns:a16="http://schemas.microsoft.com/office/drawing/2014/main" id="{76E6212F-EB21-4328-8386-832840CB43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="" xmlns:a16="http://schemas.microsoft.com/office/drawing/2014/main" id="{9E74304E-CF2D-41E1-92CF-7FC508311B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4717401F-8127-4697-8085-3D6C69B5D2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77F5173-22DB-418D-9131-C44B534B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359005"/>
            <a:ext cx="6542117" cy="398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AB34A-367D-4A0A-89E1-87D6E29B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AF219E-6A06-48B8-92AE-D38482EA455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1047321165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5FA8754-0355-424D-9112-0A0C4E0B3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3E0DC5-4C2A-4387-BB9C-84FC36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  <a:latin typeface="+mj-lt"/>
                <a:ea typeface="+mj-ea"/>
              </a:rPr>
              <a:t>Genesis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76DEC3-CF09-42EC-BCBD-DA6D39BCF68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+mn-lt"/>
                <a:ea typeface="+mn-ea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91811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904" y="2540200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 smtClean="0">
                <a:solidFill>
                  <a:schemeClr val="bg1"/>
                </a:solidFill>
                <a:latin typeface="Roboto" panose="02000000000000000000"/>
              </a:rPr>
              <a:t>Smart Contracts to trade derivatives</a:t>
            </a:r>
            <a:endParaRPr lang="en-US" sz="2133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904" y="1796819"/>
            <a:ext cx="5952661" cy="619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 smtClean="0">
                <a:solidFill>
                  <a:schemeClr val="bg1"/>
                </a:solidFill>
                <a:latin typeface="Roboto" panose="02000000000000000000"/>
              </a:rPr>
              <a:t>Ripple</a:t>
            </a:r>
            <a:endParaRPr lang="en-US" sz="2133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3282755"/>
            <a:ext cx="5952662" cy="670657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 smtClean="0">
                <a:solidFill>
                  <a:schemeClr val="bg1"/>
                </a:solidFill>
                <a:latin typeface="Roboto" panose="02000000000000000000"/>
              </a:rPr>
              <a:t>Scope of blockchain</a:t>
            </a:r>
            <a:endParaRPr lang="en-US" sz="2133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33" name="Rounded Rectangle 14"/>
          <p:cNvSpPr/>
          <p:nvPr/>
        </p:nvSpPr>
        <p:spPr bwMode="gray">
          <a:xfrm>
            <a:off x="5230728" y="4092168"/>
            <a:ext cx="5953856" cy="619200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 smtClean="0">
                <a:solidFill>
                  <a:schemeClr val="bg1"/>
                </a:solidFill>
                <a:latin typeface="Roboto" panose="02000000000000000000"/>
              </a:rPr>
              <a:t>Fraud reduction</a:t>
            </a:r>
            <a:endParaRPr lang="en-US" sz="2133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 smtClean="0"/>
              <a:t>Impact of Blockchain in Financial Sector</a:t>
            </a:r>
            <a:endParaRPr lang="en-US" sz="3733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sp>
        <p:nvSpPr>
          <p:cNvPr id="36" name="Rounded Rectangle 14"/>
          <p:cNvSpPr/>
          <p:nvPr/>
        </p:nvSpPr>
        <p:spPr bwMode="gray">
          <a:xfrm>
            <a:off x="5230754" y="4850124"/>
            <a:ext cx="5953780" cy="7948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 smtClean="0">
                <a:solidFill>
                  <a:schemeClr val="bg1"/>
                </a:solidFill>
                <a:latin typeface="Roboto" panose="02000000000000000000"/>
              </a:rPr>
              <a:t>KYC and Trading platforms</a:t>
            </a:r>
            <a:endParaRPr lang="en-US" sz="2133" dirty="0">
              <a:solidFill>
                <a:schemeClr val="bg1"/>
              </a:solidFill>
              <a:latin typeface="Roboto" panose="0200000000000000000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16" y="2743264"/>
            <a:ext cx="2961340" cy="1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73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3" grpId="0" animBg="1"/>
      <p:bldP spid="18" grpId="0"/>
      <p:bldP spid="19" grpId="0" build="p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="" xmlns:a16="http://schemas.microsoft.com/office/drawing/2014/main" id="{B68A33C0-91FA-461C-981F-B2EF52762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348" y="-272710"/>
            <a:ext cx="6885384" cy="6885384"/>
          </a:xfrm>
          <a:prstGeom prst="rect">
            <a:avLst/>
          </a:prstGeom>
        </p:spPr>
      </p:pic>
      <p:sp>
        <p:nvSpPr>
          <p:cNvPr id="9" name="Arrow: Pentagon 6"/>
          <p:cNvSpPr/>
          <p:nvPr/>
        </p:nvSpPr>
        <p:spPr>
          <a:xfrm flipH="1">
            <a:off x="5731727" y="2413000"/>
            <a:ext cx="6460273" cy="1016000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/>
              <a:t>Health Sector</a:t>
            </a:r>
            <a:endParaRPr lang="en-IN" sz="36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Arrow: Pentagon 6"/>
          <p:cNvSpPr/>
          <p:nvPr/>
        </p:nvSpPr>
        <p:spPr>
          <a:xfrm flipH="1">
            <a:off x="5731727" y="1072843"/>
            <a:ext cx="6460273" cy="1016000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Impact</a:t>
            </a:r>
            <a:endParaRPr lang="en-IN" sz="36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54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919D4AC9-63F7-4344-B249-F669DA1C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6523"/>
            <a:ext cx="5459470" cy="3205929"/>
          </a:xfrm>
          <a:prstGeom prst="rect">
            <a:avLst/>
          </a:prstGeom>
        </p:spPr>
      </p:pic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Tracking Ownership without Blockchain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</p:spTree>
    <p:extLst>
      <p:ext uri="{BB962C8B-B14F-4D97-AF65-F5344CB8AC3E}">
        <p14:creationId xmlns:p14="http://schemas.microsoft.com/office/powerpoint/2010/main" val="24251860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Tracking Ownership with Blockchain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Blockchain Concepts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0E2F4FE7-42A0-44F8-914B-DA4C81FCE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52" y="1718992"/>
            <a:ext cx="5943734" cy="35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1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Key Business Benefits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889000"/>
            <a:ext cx="10958912" cy="331755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sp>
        <p:nvSpPr>
          <p:cNvPr id="20" name="Rounded Rectangle 12"/>
          <p:cNvSpPr/>
          <p:nvPr/>
        </p:nvSpPr>
        <p:spPr bwMode="gray">
          <a:xfrm>
            <a:off x="7282301" y="3857255"/>
            <a:ext cx="4503300" cy="618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latin typeface="Roboto" panose="02000000000000000000"/>
              </a:rPr>
              <a:t>Cost savings</a:t>
            </a:r>
          </a:p>
        </p:txBody>
      </p:sp>
      <p:sp>
        <p:nvSpPr>
          <p:cNvPr id="28" name="Rounded Rectangle 10"/>
          <p:cNvSpPr/>
          <p:nvPr/>
        </p:nvSpPr>
        <p:spPr bwMode="gray">
          <a:xfrm>
            <a:off x="7282301" y="3152827"/>
            <a:ext cx="4503300" cy="6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latin typeface="Roboto" panose="02000000000000000000"/>
              </a:rPr>
              <a:t>Time savings</a:t>
            </a:r>
          </a:p>
        </p:txBody>
      </p:sp>
      <p:sp>
        <p:nvSpPr>
          <p:cNvPr id="31" name="Rounded Rectangle 14"/>
          <p:cNvSpPr/>
          <p:nvPr/>
        </p:nvSpPr>
        <p:spPr bwMode="gray">
          <a:xfrm>
            <a:off x="7282301" y="4543995"/>
            <a:ext cx="4503300" cy="6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latin typeface="Roboto" panose="02000000000000000000"/>
              </a:rPr>
              <a:t>Tighter security and privacy</a:t>
            </a:r>
          </a:p>
        </p:txBody>
      </p:sp>
      <p:cxnSp>
        <p:nvCxnSpPr>
          <p:cNvPr id="35" name="7 Conector angular"/>
          <p:cNvCxnSpPr/>
          <p:nvPr/>
        </p:nvCxnSpPr>
        <p:spPr>
          <a:xfrm>
            <a:off x="6450966" y="3102871"/>
            <a:ext cx="679569" cy="438021"/>
          </a:xfrm>
          <a:prstGeom prst="bentConnector3">
            <a:avLst>
              <a:gd name="adj1" fmla="val 808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8 Conector angular"/>
          <p:cNvCxnSpPr/>
          <p:nvPr/>
        </p:nvCxnSpPr>
        <p:spPr>
          <a:xfrm rot="16200000" flipH="1">
            <a:off x="6198243" y="3284675"/>
            <a:ext cx="1185020" cy="679568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0 Conector angular"/>
          <p:cNvCxnSpPr/>
          <p:nvPr/>
        </p:nvCxnSpPr>
        <p:spPr>
          <a:xfrm rot="16200000" flipH="1">
            <a:off x="5829451" y="3571667"/>
            <a:ext cx="1932024" cy="688988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4"/>
          <p:cNvSpPr/>
          <p:nvPr/>
        </p:nvSpPr>
        <p:spPr bwMode="gray">
          <a:xfrm>
            <a:off x="7282301" y="5213066"/>
            <a:ext cx="4503300" cy="895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2133" dirty="0">
              <a:latin typeface="Roboto" panose="02000000000000000000"/>
            </a:endParaRPr>
          </a:p>
          <a:p>
            <a:pPr algn="ctr"/>
            <a:r>
              <a:rPr lang="en-US" sz="2133" dirty="0">
                <a:latin typeface="Roboto" panose="02000000000000000000"/>
              </a:rPr>
              <a:t>Improved auditability and efficiency</a:t>
            </a:r>
          </a:p>
          <a:p>
            <a:pPr algn="ctr"/>
            <a:endParaRPr lang="en-US" sz="2133" dirty="0">
              <a:latin typeface="Roboto" panose="02000000000000000000"/>
            </a:endParaRPr>
          </a:p>
        </p:txBody>
      </p:sp>
      <p:cxnSp>
        <p:nvCxnSpPr>
          <p:cNvPr id="40" name="20 Conector angular"/>
          <p:cNvCxnSpPr/>
          <p:nvPr/>
        </p:nvCxnSpPr>
        <p:spPr>
          <a:xfrm rot="16200000" flipH="1">
            <a:off x="5829449" y="4229965"/>
            <a:ext cx="1932024" cy="688988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8"/>
          <p:cNvSpPr/>
          <p:nvPr/>
        </p:nvSpPr>
        <p:spPr bwMode="gray">
          <a:xfrm>
            <a:off x="6383283" y="2330988"/>
            <a:ext cx="5486400" cy="619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Benefits with Blockchain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60" y="3321881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2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  <p:bldP spid="20" grpId="0" animBg="1"/>
      <p:bldP spid="28" grpId="0" animBg="1"/>
      <p:bldP spid="31" grpId="0" animBg="1"/>
      <p:bldP spid="3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2"/>
          <p:cNvSpPr/>
          <p:nvPr/>
        </p:nvSpPr>
        <p:spPr bwMode="gray">
          <a:xfrm>
            <a:off x="5231904" y="2540200"/>
            <a:ext cx="5952661" cy="618373"/>
          </a:xfrm>
          <a:prstGeom prst="roundRect">
            <a:avLst/>
          </a:prstGeom>
          <a:solidFill>
            <a:schemeClr val="accent3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Secure, private and indelible</a:t>
            </a:r>
          </a:p>
        </p:txBody>
      </p:sp>
      <p:sp>
        <p:nvSpPr>
          <p:cNvPr id="30" name="Rounded Rectangle 10"/>
          <p:cNvSpPr/>
          <p:nvPr/>
        </p:nvSpPr>
        <p:spPr bwMode="gray">
          <a:xfrm>
            <a:off x="5231904" y="1796819"/>
            <a:ext cx="5952661" cy="619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Distributed and sustainable</a:t>
            </a:r>
          </a:p>
        </p:txBody>
      </p:sp>
      <p:sp>
        <p:nvSpPr>
          <p:cNvPr id="32" name="Rounded Rectangle 14"/>
          <p:cNvSpPr/>
          <p:nvPr/>
        </p:nvSpPr>
        <p:spPr bwMode="gray">
          <a:xfrm>
            <a:off x="5231872" y="3282755"/>
            <a:ext cx="5952661" cy="743381"/>
          </a:xfrm>
          <a:prstGeom prst="roundRect">
            <a:avLst/>
          </a:prstGeom>
          <a:solidFill>
            <a:schemeClr val="accent1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Transparent and auditable</a:t>
            </a:r>
          </a:p>
        </p:txBody>
      </p:sp>
      <p:sp>
        <p:nvSpPr>
          <p:cNvPr id="33" name="Rounded Rectangle 14"/>
          <p:cNvSpPr/>
          <p:nvPr/>
        </p:nvSpPr>
        <p:spPr bwMode="gray">
          <a:xfrm>
            <a:off x="5230728" y="4092168"/>
            <a:ext cx="5953856" cy="619200"/>
          </a:xfrm>
          <a:prstGeom prst="roundRect">
            <a:avLst/>
          </a:prstGeom>
          <a:solidFill>
            <a:schemeClr val="accent6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Consensus based and transactional</a:t>
            </a:r>
          </a:p>
        </p:txBody>
      </p:sp>
      <p:sp>
        <p:nvSpPr>
          <p:cNvPr id="18" name="Title 12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57556"/>
          </a:xfrm>
        </p:spPr>
        <p:txBody>
          <a:bodyPr>
            <a:noAutofit/>
          </a:bodyPr>
          <a:lstStyle/>
          <a:p>
            <a:r>
              <a:rPr lang="en-US" sz="3733" dirty="0"/>
              <a:t>Building Trust with Blockchain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idx="13"/>
          </p:nvPr>
        </p:nvSpPr>
        <p:spPr>
          <a:xfrm>
            <a:off x="609696" y="932723"/>
            <a:ext cx="10958912" cy="288032"/>
          </a:xfrm>
        </p:spPr>
        <p:txBody>
          <a:bodyPr>
            <a:noAutofit/>
          </a:bodyPr>
          <a:lstStyle/>
          <a:p>
            <a:r>
              <a:rPr lang="ms-MY" dirty="0"/>
              <a:t>Blockchain Concepts</a:t>
            </a:r>
          </a:p>
        </p:txBody>
      </p:sp>
      <p:sp>
        <p:nvSpPr>
          <p:cNvPr id="36" name="Rounded Rectangle 14"/>
          <p:cNvSpPr/>
          <p:nvPr/>
        </p:nvSpPr>
        <p:spPr bwMode="gray">
          <a:xfrm>
            <a:off x="5230753" y="4850123"/>
            <a:ext cx="5953805" cy="87461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  <a:latin typeface="Roboto" panose="02000000000000000000"/>
              </a:rPr>
              <a:t>Flexible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16" y="2743264"/>
            <a:ext cx="2961340" cy="1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8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3" grpId="0" animBg="1"/>
      <p:bldP spid="18" grpId="0"/>
      <p:bldP spid="19" grpId="0" build="p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5"/>
          <p:cNvSpPr/>
          <p:nvPr/>
        </p:nvSpPr>
        <p:spPr>
          <a:xfrm>
            <a:off x="0" y="1498600"/>
            <a:ext cx="7620000" cy="14224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</a:p>
        </p:txBody>
      </p:sp>
      <p:sp>
        <p:nvSpPr>
          <p:cNvPr id="8" name="Arrow: Pentagon 6"/>
          <p:cNvSpPr/>
          <p:nvPr/>
        </p:nvSpPr>
        <p:spPr>
          <a:xfrm flipH="1">
            <a:off x="1015997" y="4241800"/>
            <a:ext cx="11176002" cy="1262888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/>
                <a:ea typeface="Roboto" panose="02000000000000000000" pitchFamily="2" charset="0"/>
              </a:rPr>
              <a:t>Why its called blockchain?</a:t>
            </a:r>
          </a:p>
        </p:txBody>
      </p:sp>
    </p:spTree>
    <p:extLst>
      <p:ext uri="{BB962C8B-B14F-4D97-AF65-F5344CB8AC3E}">
        <p14:creationId xmlns:p14="http://schemas.microsoft.com/office/powerpoint/2010/main" val="674093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530</Words>
  <Application>Microsoft Office PowerPoint</Application>
  <PresentationFormat>Widescreen</PresentationFormat>
  <Paragraphs>207</Paragraphs>
  <Slides>47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FontAwesome</vt:lpstr>
      <vt:lpstr>Roboto</vt:lpstr>
      <vt:lpstr>Office Theme</vt:lpstr>
      <vt:lpstr>Mastering Blockchain with JS  Blockchain Concepts</vt:lpstr>
      <vt:lpstr>PowerPoint Presentation</vt:lpstr>
      <vt:lpstr>PowerPoint Presentation</vt:lpstr>
      <vt:lpstr>Traditional Business Network</vt:lpstr>
      <vt:lpstr>Tracking Ownership without Blockchain</vt:lpstr>
      <vt:lpstr>Tracking Ownership with Blockchain</vt:lpstr>
      <vt:lpstr>Key Business Benefits</vt:lpstr>
      <vt:lpstr>Building Trust with Blockchain</vt:lpstr>
      <vt:lpstr>PowerPoint Presentation</vt:lpstr>
      <vt:lpstr>Transaction records with blocks</vt:lpstr>
      <vt:lpstr>Terminologies</vt:lpstr>
      <vt:lpstr>Terminologies</vt:lpstr>
      <vt:lpstr>Participants and Roles</vt:lpstr>
      <vt:lpstr>Participants and Roles</vt:lpstr>
      <vt:lpstr>PowerPoint Presentation</vt:lpstr>
      <vt:lpstr>PowerPoint Presentation</vt:lpstr>
      <vt:lpstr>Propelling Business with Blockchain</vt:lpstr>
      <vt:lpstr>Use Cases</vt:lpstr>
      <vt:lpstr>Steps to create Blockchain Application</vt:lpstr>
      <vt:lpstr>Decentralized Application</vt:lpstr>
      <vt:lpstr>DApps</vt:lpstr>
      <vt:lpstr>Smart Contract Structure</vt:lpstr>
      <vt:lpstr>Ethereum</vt:lpstr>
      <vt:lpstr>Geth</vt:lpstr>
      <vt:lpstr>Solidity</vt:lpstr>
      <vt:lpstr>Different Data Types</vt:lpstr>
      <vt:lpstr>Bitcoin</vt:lpstr>
      <vt:lpstr>Blockchain Proof of Work</vt:lpstr>
      <vt:lpstr>Bitcoin</vt:lpstr>
      <vt:lpstr>Bitcoin Proof- of- Work</vt:lpstr>
      <vt:lpstr>Solving of Proof of Work</vt:lpstr>
      <vt:lpstr>Transaction Workflow</vt:lpstr>
      <vt:lpstr>UTXO </vt:lpstr>
      <vt:lpstr>Transactions on the Blockchain</vt:lpstr>
      <vt:lpstr>Transaction on Network</vt:lpstr>
      <vt:lpstr>Merkle Root</vt:lpstr>
      <vt:lpstr>Finding a transaction using Merkle Root</vt:lpstr>
      <vt:lpstr>Forks on Blockchain</vt:lpstr>
      <vt:lpstr>Decentralized Applications</vt:lpstr>
      <vt:lpstr>Structure</vt:lpstr>
      <vt:lpstr>Structure of Block</vt:lpstr>
      <vt:lpstr>NPM packages</vt:lpstr>
      <vt:lpstr>Blockchain Structure</vt:lpstr>
      <vt:lpstr>Components</vt:lpstr>
      <vt:lpstr>Genesis Block</vt:lpstr>
      <vt:lpstr>Impact of Blockchain in Financial Sector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Krishnakumar Karancherry</dc:creator>
  <cp:lastModifiedBy>Cabin 3</cp:lastModifiedBy>
  <cp:revision>665</cp:revision>
  <dcterms:created xsi:type="dcterms:W3CDTF">2017-12-15T08:48:33Z</dcterms:created>
  <dcterms:modified xsi:type="dcterms:W3CDTF">2018-02-15T11:19:33Z</dcterms:modified>
</cp:coreProperties>
</file>