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175450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F9B9C-D558-4A2F-BC5C-09F8CA9BD80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389010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343141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817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324467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1036331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112330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408385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283278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56267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311791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F9B9C-D558-4A2F-BC5C-09F8CA9BD80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64356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F9B9C-D558-4A2F-BC5C-09F8CA9BD808}"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269486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132422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169036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EF9B9C-D558-4A2F-BC5C-09F8CA9BD808}" type="datetimeFigureOut">
              <a:rPr lang="en-US" smtClean="0"/>
              <a:t>9/21/2020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322741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F9B9C-D558-4A2F-BC5C-09F8CA9BD808}"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4558-32CA-4BD2-85C4-44B77A8A8A2C}" type="slidenum">
              <a:rPr lang="en-US" smtClean="0"/>
              <a:t>‹#›</a:t>
            </a:fld>
            <a:endParaRPr lang="en-US"/>
          </a:p>
        </p:txBody>
      </p:sp>
    </p:spTree>
    <p:extLst>
      <p:ext uri="{BB962C8B-B14F-4D97-AF65-F5344CB8AC3E}">
        <p14:creationId xmlns:p14="http://schemas.microsoft.com/office/powerpoint/2010/main" val="231982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EF9B9C-D558-4A2F-BC5C-09F8CA9BD808}" type="datetimeFigureOut">
              <a:rPr lang="en-US" smtClean="0"/>
              <a:t>9/21/2020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844558-32CA-4BD2-85C4-44B77A8A8A2C}" type="slidenum">
              <a:rPr lang="en-US" smtClean="0"/>
              <a:t>‹#›</a:t>
            </a:fld>
            <a:endParaRPr lang="en-US"/>
          </a:p>
        </p:txBody>
      </p:sp>
    </p:spTree>
    <p:extLst>
      <p:ext uri="{BB962C8B-B14F-4D97-AF65-F5344CB8AC3E}">
        <p14:creationId xmlns:p14="http://schemas.microsoft.com/office/powerpoint/2010/main" val="2204649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EA80-37AD-4DE0-A739-658E11F66A15}"/>
              </a:ext>
            </a:extLst>
          </p:cNvPr>
          <p:cNvSpPr>
            <a:spLocks noGrp="1"/>
          </p:cNvSpPr>
          <p:nvPr>
            <p:ph type="ctrTitle"/>
          </p:nvPr>
        </p:nvSpPr>
        <p:spPr>
          <a:xfrm>
            <a:off x="1597891" y="1948872"/>
            <a:ext cx="9144000" cy="3482109"/>
          </a:xfrm>
        </p:spPr>
        <p:txBody>
          <a:bodyPr>
            <a:normAutofit fontScale="90000"/>
          </a:bodyPr>
          <a:lstStyle/>
          <a:p>
            <a:br>
              <a:rPr lang="en-US" b="1" dirty="0"/>
            </a:br>
            <a:br>
              <a:rPr lang="en-US" b="1" dirty="0"/>
            </a:br>
            <a:r>
              <a:rPr lang="en-US" b="1" dirty="0"/>
              <a:t>PREDICTING SEVERITY OF ACCIDENT</a:t>
            </a:r>
            <a:br>
              <a:rPr lang="en-US" dirty="0"/>
            </a:br>
            <a:endParaRPr lang="en-US" dirty="0"/>
          </a:p>
        </p:txBody>
      </p:sp>
    </p:spTree>
    <p:extLst>
      <p:ext uri="{BB962C8B-B14F-4D97-AF65-F5344CB8AC3E}">
        <p14:creationId xmlns:p14="http://schemas.microsoft.com/office/powerpoint/2010/main" val="189450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2492-2C87-41CB-A1B8-B507720042B1}"/>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622EF8FB-5951-43E0-A489-F7D7516DEE4A}"/>
              </a:ext>
            </a:extLst>
          </p:cNvPr>
          <p:cNvSpPr>
            <a:spLocks noGrp="1"/>
          </p:cNvSpPr>
          <p:nvPr>
            <p:ph idx="1"/>
          </p:nvPr>
        </p:nvSpPr>
        <p:spPr>
          <a:xfrm>
            <a:off x="1104293" y="1609573"/>
            <a:ext cx="8946541" cy="4195481"/>
          </a:xfrm>
        </p:spPr>
        <p:txBody>
          <a:bodyPr/>
          <a:lstStyle/>
          <a:p>
            <a:r>
              <a:rPr lang="en-US" b="1" dirty="0"/>
              <a:t>Background</a:t>
            </a:r>
          </a:p>
          <a:p>
            <a:pPr lvl="1"/>
            <a:r>
              <a:rPr lang="en-US" b="1" dirty="0"/>
              <a:t>Accidents occur due to some environmental factor, road nature, or certain point on road. Also drivers carelessness and relaxation during driving is the key factor for accident. There should be some mechanism by which government alerts drivers in particular weather, on certain point of road to be careful or change route of travelling</a:t>
            </a:r>
          </a:p>
          <a:p>
            <a:r>
              <a:rPr lang="en-US" b="1" dirty="0"/>
              <a:t>Problem</a:t>
            </a:r>
          </a:p>
          <a:p>
            <a:pPr lvl="1"/>
            <a:r>
              <a:rPr lang="en-US" b="1" dirty="0"/>
              <a:t>Problem is how to predict chances of accident severity using past data.</a:t>
            </a:r>
          </a:p>
          <a:p>
            <a:r>
              <a:rPr lang="en-US" b="1" dirty="0"/>
              <a:t>Interest</a:t>
            </a:r>
          </a:p>
          <a:p>
            <a:pPr lvl="1"/>
            <a:r>
              <a:rPr lang="en-US" b="1" dirty="0"/>
              <a:t>People travelling on daily basis particularly out of the city will take it as critical alert. Secondly helps government officials in taking care of roads.</a:t>
            </a:r>
          </a:p>
        </p:txBody>
      </p:sp>
    </p:spTree>
    <p:extLst>
      <p:ext uri="{BB962C8B-B14F-4D97-AF65-F5344CB8AC3E}">
        <p14:creationId xmlns:p14="http://schemas.microsoft.com/office/powerpoint/2010/main" val="202855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58B1-4EA0-4866-BFA3-2958AC43BD80}"/>
              </a:ext>
            </a:extLst>
          </p:cNvPr>
          <p:cNvSpPr>
            <a:spLocks noGrp="1"/>
          </p:cNvSpPr>
          <p:nvPr>
            <p:ph type="title"/>
          </p:nvPr>
        </p:nvSpPr>
        <p:spPr/>
        <p:txBody>
          <a:bodyPr/>
          <a:lstStyle/>
          <a:p>
            <a:r>
              <a:rPr lang="en-US" b="1" dirty="0"/>
              <a:t>Data Acquisition and Feature Selection</a:t>
            </a:r>
            <a:br>
              <a:rPr lang="en-US" b="1" dirty="0"/>
            </a:br>
            <a:endParaRPr lang="en-US" dirty="0"/>
          </a:p>
        </p:txBody>
      </p:sp>
      <p:sp>
        <p:nvSpPr>
          <p:cNvPr id="3" name="Content Placeholder 2">
            <a:extLst>
              <a:ext uri="{FF2B5EF4-FFF2-40B4-BE49-F238E27FC236}">
                <a16:creationId xmlns:a16="http://schemas.microsoft.com/office/drawing/2014/main" id="{7CBD8A89-D4BB-492D-BF80-F59359E9A4F5}"/>
              </a:ext>
            </a:extLst>
          </p:cNvPr>
          <p:cNvSpPr>
            <a:spLocks noGrp="1"/>
          </p:cNvSpPr>
          <p:nvPr>
            <p:ph idx="1"/>
          </p:nvPr>
        </p:nvSpPr>
        <p:spPr/>
        <p:txBody>
          <a:bodyPr>
            <a:normAutofit fontScale="92500" lnSpcReduction="10000"/>
          </a:bodyPr>
          <a:lstStyle/>
          <a:p>
            <a:r>
              <a:rPr lang="en-US" dirty="0"/>
              <a:t>Data Source</a:t>
            </a:r>
          </a:p>
          <a:p>
            <a:pPr lvl="1"/>
            <a:r>
              <a:rPr lang="en-US" dirty="0"/>
              <a:t>Data downloaded from an online source.</a:t>
            </a:r>
          </a:p>
          <a:p>
            <a:pPr lvl="1"/>
            <a:r>
              <a:rPr lang="en-US" dirty="0"/>
              <a:t>http://data-seattlecitygis.opendata.arcgis.com/datasets/5b5c745e0f1f48e7a53acec63a0022ab_0.csv</a:t>
            </a:r>
          </a:p>
          <a:p>
            <a:r>
              <a:rPr lang="en-US" dirty="0"/>
              <a:t>Feature Selection</a:t>
            </a:r>
          </a:p>
          <a:p>
            <a:pPr lvl="1"/>
            <a:r>
              <a:rPr lang="en-US" dirty="0"/>
              <a:t>From a big data source only those features are selected which can easily be categorized and are corelated with forecasted knowledge.</a:t>
            </a:r>
          </a:p>
          <a:p>
            <a:pPr lvl="2"/>
            <a:r>
              <a:rPr lang="en-US" dirty="0"/>
              <a:t>SEVERITYCODE (Target Data)</a:t>
            </a:r>
          </a:p>
          <a:p>
            <a:pPr lvl="2"/>
            <a:r>
              <a:rPr lang="en-US" dirty="0"/>
              <a:t>WEATHER</a:t>
            </a:r>
          </a:p>
          <a:p>
            <a:pPr lvl="2"/>
            <a:r>
              <a:rPr lang="en-US" dirty="0"/>
              <a:t>ROADCOND</a:t>
            </a:r>
          </a:p>
          <a:p>
            <a:pPr lvl="2"/>
            <a:r>
              <a:rPr lang="en-US" dirty="0"/>
              <a:t>LIGHTCOND</a:t>
            </a:r>
          </a:p>
          <a:p>
            <a:pPr lvl="2"/>
            <a:r>
              <a:rPr lang="en-US" dirty="0"/>
              <a:t>JUNCTIONTYPE</a:t>
            </a:r>
          </a:p>
        </p:txBody>
      </p:sp>
    </p:spTree>
    <p:extLst>
      <p:ext uri="{BB962C8B-B14F-4D97-AF65-F5344CB8AC3E}">
        <p14:creationId xmlns:p14="http://schemas.microsoft.com/office/powerpoint/2010/main" val="427067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54F7-2043-4750-98A2-66DF75BDB2AD}"/>
              </a:ext>
            </a:extLst>
          </p:cNvPr>
          <p:cNvSpPr>
            <a:spLocks noGrp="1"/>
          </p:cNvSpPr>
          <p:nvPr>
            <p:ph type="title"/>
          </p:nvPr>
        </p:nvSpPr>
        <p:spPr/>
        <p:txBody>
          <a:bodyPr/>
          <a:lstStyle/>
          <a:p>
            <a:r>
              <a:rPr lang="en-US" dirty="0"/>
              <a:t>Target Data</a:t>
            </a:r>
          </a:p>
        </p:txBody>
      </p:sp>
      <p:sp>
        <p:nvSpPr>
          <p:cNvPr id="3" name="Content Placeholder 2">
            <a:extLst>
              <a:ext uri="{FF2B5EF4-FFF2-40B4-BE49-F238E27FC236}">
                <a16:creationId xmlns:a16="http://schemas.microsoft.com/office/drawing/2014/main" id="{399A0E2F-0E3E-4D95-BF5C-CA239A2964B7}"/>
              </a:ext>
            </a:extLst>
          </p:cNvPr>
          <p:cNvSpPr>
            <a:spLocks noGrp="1"/>
          </p:cNvSpPr>
          <p:nvPr>
            <p:ph idx="1"/>
          </p:nvPr>
        </p:nvSpPr>
        <p:spPr/>
        <p:txBody>
          <a:bodyPr/>
          <a:lstStyle/>
          <a:p>
            <a:r>
              <a:rPr lang="en-US" dirty="0"/>
              <a:t>Our target data was initially composed of 5 categories, which were reduced to two after eliminating the values whose frequency is less than 0.5% in overall data. Secondly values that were similar to each other were placed in one category. Value 0 and 3 were insignificant in overall data, while 2b was much similar to 2.</a:t>
            </a:r>
          </a:p>
          <a:p>
            <a:pPr lvl="1"/>
            <a:r>
              <a:rPr lang="en-US" dirty="0"/>
              <a:t>1.	Property Damage Only. Collision</a:t>
            </a:r>
          </a:p>
          <a:p>
            <a:pPr lvl="1"/>
            <a:r>
              <a:rPr lang="en-US" dirty="0"/>
              <a:t>2.	Injury Collision</a:t>
            </a:r>
          </a:p>
          <a:p>
            <a:pPr lvl="1"/>
            <a:r>
              <a:rPr lang="en-US" dirty="0"/>
              <a:t>2b.	Serious Injury Collision</a:t>
            </a:r>
          </a:p>
          <a:p>
            <a:pPr lvl="1"/>
            <a:r>
              <a:rPr lang="en-US" dirty="0"/>
              <a:t>3.	Fatality</a:t>
            </a:r>
          </a:p>
          <a:p>
            <a:pPr lvl="1"/>
            <a:r>
              <a:rPr lang="en-US" dirty="0"/>
              <a:t>0.	Unknown</a:t>
            </a:r>
          </a:p>
        </p:txBody>
      </p:sp>
    </p:spTree>
    <p:extLst>
      <p:ext uri="{BB962C8B-B14F-4D97-AF65-F5344CB8AC3E}">
        <p14:creationId xmlns:p14="http://schemas.microsoft.com/office/powerpoint/2010/main" val="308844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F1D7-1C64-49E4-9828-B539A20FB8FB}"/>
              </a:ext>
            </a:extLst>
          </p:cNvPr>
          <p:cNvSpPr>
            <a:spLocks noGrp="1"/>
          </p:cNvSpPr>
          <p:nvPr>
            <p:ph type="title"/>
          </p:nvPr>
        </p:nvSpPr>
        <p:spPr/>
        <p:txBody>
          <a:bodyPr/>
          <a:lstStyle/>
          <a:p>
            <a:r>
              <a:rPr lang="en-US" dirty="0"/>
              <a:t>Predictive Modeling</a:t>
            </a:r>
          </a:p>
        </p:txBody>
      </p:sp>
      <p:sp>
        <p:nvSpPr>
          <p:cNvPr id="3" name="Content Placeholder 2">
            <a:extLst>
              <a:ext uri="{FF2B5EF4-FFF2-40B4-BE49-F238E27FC236}">
                <a16:creationId xmlns:a16="http://schemas.microsoft.com/office/drawing/2014/main" id="{07D0C216-C118-4D69-94F4-4FC8F5F04B8A}"/>
              </a:ext>
            </a:extLst>
          </p:cNvPr>
          <p:cNvSpPr>
            <a:spLocks noGrp="1"/>
          </p:cNvSpPr>
          <p:nvPr>
            <p:ph idx="1"/>
          </p:nvPr>
        </p:nvSpPr>
        <p:spPr/>
        <p:txBody>
          <a:bodyPr/>
          <a:lstStyle/>
          <a:p>
            <a:r>
              <a:rPr lang="en-US" dirty="0"/>
              <a:t>Logistic Regression and Decision tree is used since our target data is based on two values and independent variables are also converted into binary values using one-hot encoding.</a:t>
            </a:r>
          </a:p>
          <a:p>
            <a:r>
              <a:rPr lang="en-US" dirty="0"/>
              <a:t>For accuracy measurement we used following metrics.</a:t>
            </a:r>
          </a:p>
          <a:p>
            <a:pPr lvl="1"/>
            <a:r>
              <a:rPr lang="en-US" dirty="0" err="1"/>
              <a:t>Jaccard_similarity</a:t>
            </a:r>
            <a:endParaRPr lang="en-US" dirty="0"/>
          </a:p>
          <a:p>
            <a:pPr lvl="1"/>
            <a:r>
              <a:rPr lang="en-US" dirty="0"/>
              <a:t>F1_score</a:t>
            </a:r>
          </a:p>
          <a:p>
            <a:pPr lvl="1"/>
            <a:r>
              <a:rPr lang="en-US" dirty="0" err="1"/>
              <a:t>Accuracy_score</a:t>
            </a:r>
            <a:endParaRPr lang="en-US" dirty="0"/>
          </a:p>
          <a:p>
            <a:r>
              <a:rPr lang="en-US" dirty="0"/>
              <a:t>At the end we used confusion metrics to have a clear image of our overall data distribution.</a:t>
            </a:r>
          </a:p>
          <a:p>
            <a:endParaRPr lang="en-US" dirty="0"/>
          </a:p>
        </p:txBody>
      </p:sp>
    </p:spTree>
    <p:extLst>
      <p:ext uri="{BB962C8B-B14F-4D97-AF65-F5344CB8AC3E}">
        <p14:creationId xmlns:p14="http://schemas.microsoft.com/office/powerpoint/2010/main" val="167767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0EA7-B753-455B-9FDE-DABDED2BC670}"/>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7C73C49-AA56-40F2-AE10-6FBCCBB49B75}"/>
              </a:ext>
            </a:extLst>
          </p:cNvPr>
          <p:cNvSpPr>
            <a:spLocks noGrp="1"/>
          </p:cNvSpPr>
          <p:nvPr>
            <p:ph idx="1"/>
          </p:nvPr>
        </p:nvSpPr>
        <p:spPr/>
        <p:txBody>
          <a:bodyPr/>
          <a:lstStyle/>
          <a:p>
            <a:pPr marL="0" indent="0">
              <a:buNone/>
            </a:pPr>
            <a:r>
              <a:rPr lang="en-US" dirty="0"/>
              <a:t>We have below result of our accuracy metrics.</a:t>
            </a:r>
          </a:p>
          <a:p>
            <a:pPr marL="0" indent="0">
              <a:buNone/>
            </a:pPr>
            <a:endParaRPr lang="en-US" dirty="0"/>
          </a:p>
          <a:p>
            <a:pPr lvl="1"/>
            <a:endParaRPr lang="en-US" dirty="0"/>
          </a:p>
        </p:txBody>
      </p:sp>
      <p:graphicFrame>
        <p:nvGraphicFramePr>
          <p:cNvPr id="4" name="Table 3">
            <a:extLst>
              <a:ext uri="{FF2B5EF4-FFF2-40B4-BE49-F238E27FC236}">
                <a16:creationId xmlns:a16="http://schemas.microsoft.com/office/drawing/2014/main" id="{985F139D-E4A1-4086-8CF5-61C59E27F309}"/>
              </a:ext>
            </a:extLst>
          </p:cNvPr>
          <p:cNvGraphicFramePr>
            <a:graphicFrameLocks noGrp="1"/>
          </p:cNvGraphicFramePr>
          <p:nvPr>
            <p:extLst>
              <p:ext uri="{D42A27DB-BD31-4B8C-83A1-F6EECF244321}">
                <p14:modId xmlns:p14="http://schemas.microsoft.com/office/powerpoint/2010/main" val="1723279002"/>
              </p:ext>
            </p:extLst>
          </p:nvPr>
        </p:nvGraphicFramePr>
        <p:xfrm>
          <a:off x="1755919" y="2895827"/>
          <a:ext cx="7258772" cy="1343664"/>
        </p:xfrm>
        <a:graphic>
          <a:graphicData uri="http://schemas.openxmlformats.org/drawingml/2006/table">
            <a:tbl>
              <a:tblPr firstRow="1" firstCol="1" bandRow="1">
                <a:tableStyleId>{5C22544A-7EE6-4342-B048-85BDC9FD1C3A}</a:tableStyleId>
              </a:tblPr>
              <a:tblGrid>
                <a:gridCol w="2241377">
                  <a:extLst>
                    <a:ext uri="{9D8B030D-6E8A-4147-A177-3AD203B41FA5}">
                      <a16:colId xmlns:a16="http://schemas.microsoft.com/office/drawing/2014/main" val="1655110662"/>
                    </a:ext>
                  </a:extLst>
                </a:gridCol>
                <a:gridCol w="2117999">
                  <a:extLst>
                    <a:ext uri="{9D8B030D-6E8A-4147-A177-3AD203B41FA5}">
                      <a16:colId xmlns:a16="http://schemas.microsoft.com/office/drawing/2014/main" val="274628689"/>
                    </a:ext>
                  </a:extLst>
                </a:gridCol>
                <a:gridCol w="1069280">
                  <a:extLst>
                    <a:ext uri="{9D8B030D-6E8A-4147-A177-3AD203B41FA5}">
                      <a16:colId xmlns:a16="http://schemas.microsoft.com/office/drawing/2014/main" val="554017131"/>
                    </a:ext>
                  </a:extLst>
                </a:gridCol>
                <a:gridCol w="1830116">
                  <a:extLst>
                    <a:ext uri="{9D8B030D-6E8A-4147-A177-3AD203B41FA5}">
                      <a16:colId xmlns:a16="http://schemas.microsoft.com/office/drawing/2014/main" val="3641413144"/>
                    </a:ext>
                  </a:extLst>
                </a:gridCol>
              </a:tblGrid>
              <a:tr h="447888">
                <a:tc>
                  <a:txBody>
                    <a:bodyPr/>
                    <a:lstStyle/>
                    <a:p>
                      <a:pPr marL="0" marR="0">
                        <a:lnSpc>
                          <a:spcPct val="107000"/>
                        </a:lnSpc>
                        <a:spcBef>
                          <a:spcPts val="0"/>
                        </a:spcBef>
                        <a:spcAft>
                          <a:spcPts val="0"/>
                        </a:spcAft>
                      </a:pPr>
                      <a:r>
                        <a:rPr lang="en-US" sz="13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300">
                          <a:effectLst/>
                        </a:rPr>
                        <a:t>Jaccard_similarity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300">
                          <a:effectLst/>
                        </a:rPr>
                        <a:t>f1_score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300">
                          <a:effectLst/>
                        </a:rPr>
                        <a:t>accuracy_score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69709057"/>
                  </a:ext>
                </a:extLst>
              </a:tr>
              <a:tr h="447888">
                <a:tc>
                  <a:txBody>
                    <a:bodyPr/>
                    <a:lstStyle/>
                    <a:p>
                      <a:pPr marL="0" marR="0">
                        <a:lnSpc>
                          <a:spcPct val="107000"/>
                        </a:lnSpc>
                        <a:spcBef>
                          <a:spcPts val="0"/>
                        </a:spcBef>
                        <a:spcAft>
                          <a:spcPts val="0"/>
                        </a:spcAft>
                      </a:pPr>
                      <a:r>
                        <a:rPr lang="en-US" sz="13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a:effectLst/>
                        </a:rPr>
                        <a:t>0.585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a:effectLst/>
                        </a:rPr>
                        <a:t>0.619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dirty="0">
                          <a:effectLst/>
                        </a:rPr>
                        <a:t>0.585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5096169"/>
                  </a:ext>
                </a:extLst>
              </a:tr>
              <a:tr h="447888">
                <a:tc>
                  <a:txBody>
                    <a:bodyPr/>
                    <a:lstStyle/>
                    <a:p>
                      <a:pPr marL="0" marR="0">
                        <a:lnSpc>
                          <a:spcPct val="107000"/>
                        </a:lnSpc>
                        <a:spcBef>
                          <a:spcPts val="0"/>
                        </a:spcBef>
                        <a:spcAft>
                          <a:spcPts val="0"/>
                        </a:spcAft>
                      </a:pPr>
                      <a:r>
                        <a:rPr lang="en-US" sz="1300">
                          <a:effectLst/>
                        </a:rPr>
                        <a:t>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a:effectLst/>
                        </a:rPr>
                        <a:t>0.586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a:effectLst/>
                        </a:rPr>
                        <a:t>0.597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300" dirty="0">
                          <a:effectLst/>
                        </a:rPr>
                        <a:t>0.586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43079060"/>
                  </a:ext>
                </a:extLst>
              </a:tr>
            </a:tbl>
          </a:graphicData>
        </a:graphic>
      </p:graphicFrame>
    </p:spTree>
    <p:extLst>
      <p:ext uri="{BB962C8B-B14F-4D97-AF65-F5344CB8AC3E}">
        <p14:creationId xmlns:p14="http://schemas.microsoft.com/office/powerpoint/2010/main" val="32124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CB46-D877-4A2A-B88F-766183E35CB5}"/>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7E5B1BE2-8217-4CCC-9C76-48F96D9FD05D}"/>
              </a:ext>
            </a:extLst>
          </p:cNvPr>
          <p:cNvSpPr>
            <a:spLocks noGrp="1"/>
          </p:cNvSpPr>
          <p:nvPr>
            <p:ph idx="1"/>
          </p:nvPr>
        </p:nvSpPr>
        <p:spPr/>
        <p:txBody>
          <a:bodyPr/>
          <a:lstStyle/>
          <a:p>
            <a:pPr marL="0" indent="0">
              <a:buNone/>
            </a:pPr>
            <a:r>
              <a:rPr lang="en-US" dirty="0"/>
              <a:t>Results of all accuracy measures shows almost same values for both models. This shows that there is almost 60% accuracy in the selected data and the target data. Initially I have chosen only weather, road condition and light as independent variables but I observed that with the addition of fourth variable i.e. Junction type we have got some better results. </a:t>
            </a:r>
          </a:p>
          <a:p>
            <a:endParaRPr lang="en-US" dirty="0"/>
          </a:p>
        </p:txBody>
      </p:sp>
    </p:spTree>
    <p:extLst>
      <p:ext uri="{BB962C8B-B14F-4D97-AF65-F5344CB8AC3E}">
        <p14:creationId xmlns:p14="http://schemas.microsoft.com/office/powerpoint/2010/main" val="130639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665-B798-41BE-A780-94FDC47E8EB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49E6FF-2788-4E64-ABCB-2C1716CE4175}"/>
              </a:ext>
            </a:extLst>
          </p:cNvPr>
          <p:cNvSpPr>
            <a:spLocks noGrp="1"/>
          </p:cNvSpPr>
          <p:nvPr>
            <p:ph idx="1"/>
          </p:nvPr>
        </p:nvSpPr>
        <p:spPr/>
        <p:txBody>
          <a:bodyPr/>
          <a:lstStyle/>
          <a:p>
            <a:pPr marL="0" indent="0">
              <a:buNone/>
            </a:pPr>
            <a:r>
              <a:rPr lang="en-US" dirty="0"/>
              <a:t>With the results and data, we have for analysis, it is observed that accident count due to normal weather and normal road condition with normal light status are more as compared to other reasons. This shows that in these circumstances, drivers may show more carelessness and relaxed while driving and face accident. For other reason behind accidents are darkness and wet road with rainy weather. When we put junction types into analysis, we observed that in all these weathers, accidents occurrences are more at some junctions as compared to others. So, drivers should be more careful while arriving at these points to avoid accidents. Or drivers can change their route, if feasible, to avoid certain junctions.</a:t>
            </a:r>
          </a:p>
          <a:p>
            <a:endParaRPr lang="en-US" dirty="0"/>
          </a:p>
        </p:txBody>
      </p:sp>
    </p:spTree>
    <p:extLst>
      <p:ext uri="{BB962C8B-B14F-4D97-AF65-F5344CB8AC3E}">
        <p14:creationId xmlns:p14="http://schemas.microsoft.com/office/powerpoint/2010/main" val="651562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527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  PREDICTING SEVERITY OF ACCIDENT </vt:lpstr>
      <vt:lpstr>Introduction </vt:lpstr>
      <vt:lpstr>Data Acquisition and Feature Selection </vt:lpstr>
      <vt:lpstr>Target Data</vt:lpstr>
      <vt:lpstr>Predictive Modeling</vt:lpstr>
      <vt:lpstr>Results </vt:lpstr>
      <vt:lpstr>Observation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SEVERITY OF ACCIDENT </dc:title>
  <dc:creator>Sarfaraz Nawaz/TEC/LHR</dc:creator>
  <cp:lastModifiedBy>Sarfaraz Nawaz/TEC/LHR</cp:lastModifiedBy>
  <cp:revision>10</cp:revision>
  <dcterms:created xsi:type="dcterms:W3CDTF">2020-09-21T16:58:20Z</dcterms:created>
  <dcterms:modified xsi:type="dcterms:W3CDTF">2020-09-21T17:56:19Z</dcterms:modified>
</cp:coreProperties>
</file>