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37E7134-2489-414F-8ADA-00423754212E}" type="datetimeFigureOut">
              <a:rPr lang="en-US" smtClean="0"/>
              <a:t>2/1/2013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7803E-41A3-4D57-9C34-DF1C6F937A1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7E7134-2489-414F-8ADA-00423754212E}" type="datetimeFigureOut">
              <a:rPr lang="en-US" smtClean="0"/>
              <a:t>2/1/2013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7803E-41A3-4D57-9C34-DF1C6F937A1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7E7134-2489-414F-8ADA-00423754212E}" type="datetimeFigureOut">
              <a:rPr lang="en-US" smtClean="0"/>
              <a:t>2/1/2013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7803E-41A3-4D57-9C34-DF1C6F937A1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7E7134-2489-414F-8ADA-00423754212E}" type="datetimeFigureOut">
              <a:rPr lang="en-US" smtClean="0"/>
              <a:t>2/1/2013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7803E-41A3-4D57-9C34-DF1C6F937A1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7E7134-2489-414F-8ADA-00423754212E}" type="datetimeFigureOut">
              <a:rPr lang="en-US" smtClean="0"/>
              <a:t>2/1/2013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7803E-41A3-4D57-9C34-DF1C6F937A1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37E7134-2489-414F-8ADA-00423754212E}" type="datetimeFigureOut">
              <a:rPr lang="en-US" smtClean="0"/>
              <a:t>2/1/2013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47803E-41A3-4D57-9C34-DF1C6F937A1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37E7134-2489-414F-8ADA-00423754212E}" type="datetimeFigureOut">
              <a:rPr lang="en-US" smtClean="0"/>
              <a:t>2/1/2013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47803E-41A3-4D57-9C34-DF1C6F937A1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37E7134-2489-414F-8ADA-00423754212E}" type="datetimeFigureOut">
              <a:rPr lang="en-US" smtClean="0"/>
              <a:t>2/1/2013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47803E-41A3-4D57-9C34-DF1C6F937A1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E7134-2489-414F-8ADA-00423754212E}" type="datetimeFigureOut">
              <a:rPr lang="en-US" smtClean="0"/>
              <a:t>2/1/2013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47803E-41A3-4D57-9C34-DF1C6F937A1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7E7134-2489-414F-8ADA-00423754212E}" type="datetimeFigureOut">
              <a:rPr lang="en-US" smtClean="0"/>
              <a:t>2/1/2013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47803E-41A3-4D57-9C34-DF1C6F937A1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7E7134-2489-414F-8ADA-00423754212E}" type="datetimeFigureOut">
              <a:rPr lang="en-US" smtClean="0"/>
              <a:t>2/1/2013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47803E-41A3-4D57-9C34-DF1C6F937A1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E7134-2489-414F-8ADA-00423754212E}" type="datetimeFigureOut">
              <a:rPr lang="en-US" smtClean="0"/>
              <a:t>2/1/2013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7803E-41A3-4D57-9C34-DF1C6F937A1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00166" y="642918"/>
            <a:ext cx="6212983" cy="1754326"/>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VIT Sounding Rocket </a:t>
            </a:r>
          </a:p>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Team </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 name="Rectangle 5"/>
          <p:cNvSpPr/>
          <p:nvPr/>
        </p:nvSpPr>
        <p:spPr>
          <a:xfrm>
            <a:off x="0" y="4857760"/>
            <a:ext cx="9265870" cy="1754326"/>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Cross </a:t>
            </a:r>
            <a:r>
              <a:rPr lang="en-US" sz="5400" b="1" cap="none" spc="0" dirty="0">
                <a:ln/>
                <a:solidFill>
                  <a:schemeClr val="accent3"/>
                </a:solidFill>
                <a:effectLst/>
              </a:rPr>
              <a:t>over between an Air Ship </a:t>
            </a:r>
            <a:endParaRPr lang="en-US" sz="5400" b="1" cap="none" spc="0" dirty="0" smtClean="0">
              <a:ln/>
              <a:solidFill>
                <a:schemeClr val="accent3"/>
              </a:solidFill>
              <a:effectLst/>
            </a:endParaRPr>
          </a:p>
          <a:p>
            <a:pPr algn="ctr"/>
            <a:r>
              <a:rPr lang="en-US" sz="5400" b="1" cap="none" spc="0" dirty="0" smtClean="0">
                <a:ln/>
                <a:solidFill>
                  <a:schemeClr val="accent3"/>
                </a:solidFill>
                <a:effectLst/>
              </a:rPr>
              <a:t>and a </a:t>
            </a:r>
            <a:r>
              <a:rPr lang="en-US" sz="5400" b="1" cap="none" spc="0" dirty="0">
                <a:ln/>
                <a:solidFill>
                  <a:schemeClr val="accent3"/>
                </a:solidFill>
                <a:effectLst/>
              </a:rPr>
              <a:t>R C Plane</a:t>
            </a:r>
            <a:endParaRPr lang="en-IN" sz="5400" b="1" cap="none" spc="0" dirty="0">
              <a:ln/>
              <a:solidFill>
                <a:schemeClr val="accent3"/>
              </a:solidFill>
              <a:effectLst/>
            </a:endParaRPr>
          </a:p>
        </p:txBody>
      </p:sp>
      <p:pic>
        <p:nvPicPr>
          <p:cNvPr id="7" name="Picture 6" descr="Capture.PNG"/>
          <p:cNvPicPr>
            <a:picLocks noChangeAspect="1"/>
          </p:cNvPicPr>
          <p:nvPr/>
        </p:nvPicPr>
        <p:blipFill>
          <a:blip r:embed="rId2"/>
          <a:stretch>
            <a:fillRect/>
          </a:stretch>
        </p:blipFill>
        <p:spPr>
          <a:xfrm>
            <a:off x="2357422" y="2428868"/>
            <a:ext cx="4572449" cy="239014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0232" y="214290"/>
            <a:ext cx="4929222" cy="584775"/>
          </a:xfrm>
          <a:prstGeom prst="rect">
            <a:avLst/>
          </a:prstGeom>
          <a:noFill/>
        </p:spPr>
        <p:txBody>
          <a:bodyPr wrap="square" rtlCol="0">
            <a:spAutoFit/>
          </a:bodyPr>
          <a:lstStyle/>
          <a:p>
            <a:pPr algn="ctr"/>
            <a:r>
              <a:rPr lang="en-US" sz="3200" dirty="0" smtClean="0">
                <a:solidFill>
                  <a:srgbClr val="FF0000"/>
                </a:solidFill>
              </a:rPr>
              <a:t>Blimp</a:t>
            </a:r>
            <a:endParaRPr lang="en-IN" sz="3200" dirty="0">
              <a:solidFill>
                <a:srgbClr val="FF0000"/>
              </a:solidFill>
            </a:endParaRPr>
          </a:p>
        </p:txBody>
      </p:sp>
      <p:sp>
        <p:nvSpPr>
          <p:cNvPr id="3" name="TextBox 2"/>
          <p:cNvSpPr txBox="1"/>
          <p:nvPr/>
        </p:nvSpPr>
        <p:spPr>
          <a:xfrm>
            <a:off x="571472" y="1000108"/>
            <a:ext cx="8143932" cy="1015663"/>
          </a:xfrm>
          <a:prstGeom prst="rect">
            <a:avLst/>
          </a:prstGeom>
          <a:noFill/>
        </p:spPr>
        <p:txBody>
          <a:bodyPr wrap="square" rtlCol="0">
            <a:spAutoFit/>
          </a:bodyPr>
          <a:lstStyle/>
          <a:p>
            <a:r>
              <a:rPr lang="en-IN" sz="2000" dirty="0" smtClean="0"/>
              <a:t>Airships are called lighter-than-air (LTA) craft because to generate lift, they use gases that are lighter than air. The most common gas in use today is helium</a:t>
            </a:r>
            <a:endParaRPr lang="en-IN" sz="2000" dirty="0"/>
          </a:p>
        </p:txBody>
      </p:sp>
      <p:pic>
        <p:nvPicPr>
          <p:cNvPr id="4" name="Picture 3" descr="blimp-goodyear-browns-stadium1.jpg"/>
          <p:cNvPicPr>
            <a:picLocks noChangeAspect="1"/>
          </p:cNvPicPr>
          <p:nvPr/>
        </p:nvPicPr>
        <p:blipFill>
          <a:blip r:embed="rId2"/>
          <a:stretch>
            <a:fillRect/>
          </a:stretch>
        </p:blipFill>
        <p:spPr>
          <a:xfrm>
            <a:off x="3214678" y="2000240"/>
            <a:ext cx="2394570" cy="2143140"/>
          </a:xfrm>
          <a:prstGeom prst="rect">
            <a:avLst/>
          </a:prstGeom>
        </p:spPr>
      </p:pic>
      <p:sp>
        <p:nvSpPr>
          <p:cNvPr id="5" name="TextBox 4"/>
          <p:cNvSpPr txBox="1"/>
          <p:nvPr/>
        </p:nvSpPr>
        <p:spPr>
          <a:xfrm>
            <a:off x="785786" y="4500570"/>
            <a:ext cx="7500990" cy="1631216"/>
          </a:xfrm>
          <a:prstGeom prst="rect">
            <a:avLst/>
          </a:prstGeom>
          <a:noFill/>
        </p:spPr>
        <p:txBody>
          <a:bodyPr wrap="square" rtlCol="0">
            <a:spAutoFit/>
          </a:bodyPr>
          <a:lstStyle/>
          <a:p>
            <a:r>
              <a:rPr lang="en-IN" sz="2000" dirty="0" smtClean="0"/>
              <a:t>Because gas provides the lift in an airship or blimp, rather than a wing with an engine as in an airplane, airships can fly and hover without expending fuel or energy. Furthermore, airships can stay aloft anywhere from hours to days, much longer than airplanes or helicopters.</a:t>
            </a:r>
            <a:endParaRPr lang="en-IN"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2.PNG"/>
          <p:cNvPicPr>
            <a:picLocks noChangeAspect="1"/>
          </p:cNvPicPr>
          <p:nvPr/>
        </p:nvPicPr>
        <p:blipFill>
          <a:blip r:embed="rId2"/>
          <a:stretch>
            <a:fillRect/>
          </a:stretch>
        </p:blipFill>
        <p:spPr>
          <a:xfrm>
            <a:off x="2643174" y="4429132"/>
            <a:ext cx="3357586" cy="2179679"/>
          </a:xfrm>
          <a:prstGeom prst="rect">
            <a:avLst/>
          </a:prstGeom>
        </p:spPr>
      </p:pic>
      <p:sp>
        <p:nvSpPr>
          <p:cNvPr id="2" name="TextBox 1"/>
          <p:cNvSpPr txBox="1"/>
          <p:nvPr/>
        </p:nvSpPr>
        <p:spPr>
          <a:xfrm>
            <a:off x="3428992" y="214290"/>
            <a:ext cx="2071702" cy="584775"/>
          </a:xfrm>
          <a:prstGeom prst="rect">
            <a:avLst/>
          </a:prstGeom>
          <a:noFill/>
        </p:spPr>
        <p:txBody>
          <a:bodyPr wrap="square" rtlCol="0">
            <a:spAutoFit/>
          </a:bodyPr>
          <a:lstStyle/>
          <a:p>
            <a:pPr algn="ctr"/>
            <a:r>
              <a:rPr lang="en-US" sz="3200" dirty="0" smtClean="0">
                <a:solidFill>
                  <a:srgbClr val="FF0000"/>
                </a:solidFill>
              </a:rPr>
              <a:t>Concept </a:t>
            </a:r>
            <a:endParaRPr lang="en-IN" sz="3200" dirty="0">
              <a:solidFill>
                <a:srgbClr val="FF0000"/>
              </a:solidFill>
            </a:endParaRPr>
          </a:p>
        </p:txBody>
      </p:sp>
      <p:sp>
        <p:nvSpPr>
          <p:cNvPr id="3" name="TextBox 2"/>
          <p:cNvSpPr txBox="1"/>
          <p:nvPr/>
        </p:nvSpPr>
        <p:spPr>
          <a:xfrm>
            <a:off x="285720" y="928670"/>
            <a:ext cx="8501122" cy="5078313"/>
          </a:xfrm>
          <a:prstGeom prst="rect">
            <a:avLst/>
          </a:prstGeom>
          <a:noFill/>
        </p:spPr>
        <p:txBody>
          <a:bodyPr wrap="square" rtlCol="0">
            <a:spAutoFit/>
          </a:bodyPr>
          <a:lstStyle/>
          <a:p>
            <a:pPr>
              <a:buFont typeface="Wingdings" pitchFamily="2" charset="2"/>
              <a:buChar char="Ø"/>
            </a:pPr>
            <a:r>
              <a:rPr lang="en-US" dirty="0" smtClean="0"/>
              <a:t>The Lighter than air gas filled in the envelope generates a upward force. So theoretically If  we attach an object which has a weight equal to the upward thrust both nullify each other. Creating a body which experiences zero force due to gravity. </a:t>
            </a:r>
          </a:p>
          <a:p>
            <a:endParaRPr lang="en-US" dirty="0" smtClean="0"/>
          </a:p>
          <a:p>
            <a:pPr>
              <a:buFont typeface="Wingdings" pitchFamily="2" charset="2"/>
              <a:buChar char="Ø"/>
            </a:pPr>
            <a:r>
              <a:rPr lang="en-US" dirty="0" smtClean="0"/>
              <a:t>Now if the object we  are attaching is able to generate thrust such as a propeller. Then we should be able to maneuver the blimp in air.</a:t>
            </a:r>
          </a:p>
          <a:p>
            <a:pPr>
              <a:buFont typeface="Wingdings" pitchFamily="2" charset="2"/>
              <a:buChar char="Ø"/>
            </a:pPr>
            <a:endParaRPr lang="en-US" dirty="0"/>
          </a:p>
          <a:p>
            <a:pPr>
              <a:buFont typeface="Wingdings" pitchFamily="2" charset="2"/>
              <a:buChar char="Ø"/>
            </a:pPr>
            <a:r>
              <a:rPr lang="en-US" dirty="0" smtClean="0"/>
              <a:t>But according this concept it does not define how the shape of the envelope should be. It practically works in any shape as long as it generates enough amount of thrust in the upward direction.</a:t>
            </a:r>
          </a:p>
          <a:p>
            <a:pPr>
              <a:buFont typeface="Wingdings" pitchFamily="2" charset="2"/>
              <a:buChar char="Ø"/>
            </a:pPr>
            <a:endParaRPr lang="en-US" dirty="0"/>
          </a:p>
          <a:p>
            <a:pPr>
              <a:buFont typeface="Wingdings" pitchFamily="2" charset="2"/>
              <a:buChar char="Ø"/>
            </a:pPr>
            <a:r>
              <a:rPr lang="en-US" dirty="0" smtClean="0"/>
              <a:t>So the design was to come up with a shape like a wing of a plane. Which is an aerofoil. According to aerofoil theory if the structure move in the horizontal direction a upward life is generated. Due to pressure difference.</a:t>
            </a:r>
          </a:p>
          <a:p>
            <a:endParaRPr lang="en-US" dirty="0" smtClean="0"/>
          </a:p>
          <a:p>
            <a:endParaRPr lang="en-US" dirty="0" smtClean="0"/>
          </a:p>
          <a:p>
            <a:endParaRPr lang="en-US"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apture4.PNG"/>
          <p:cNvPicPr>
            <a:picLocks noChangeAspect="1"/>
          </p:cNvPicPr>
          <p:nvPr/>
        </p:nvPicPr>
        <p:blipFill>
          <a:blip r:embed="rId2"/>
          <a:stretch>
            <a:fillRect/>
          </a:stretch>
        </p:blipFill>
        <p:spPr>
          <a:xfrm>
            <a:off x="5000628" y="4200154"/>
            <a:ext cx="3743848" cy="2657846"/>
          </a:xfrm>
          <a:prstGeom prst="rect">
            <a:avLst/>
          </a:prstGeom>
        </p:spPr>
      </p:pic>
      <p:pic>
        <p:nvPicPr>
          <p:cNvPr id="4" name="Picture 3" descr="Capture3.PNG"/>
          <p:cNvPicPr>
            <a:picLocks noChangeAspect="1"/>
          </p:cNvPicPr>
          <p:nvPr/>
        </p:nvPicPr>
        <p:blipFill>
          <a:blip r:embed="rId3"/>
          <a:stretch>
            <a:fillRect/>
          </a:stretch>
        </p:blipFill>
        <p:spPr>
          <a:xfrm>
            <a:off x="500034" y="3643314"/>
            <a:ext cx="4163155" cy="2972177"/>
          </a:xfrm>
          <a:prstGeom prst="rect">
            <a:avLst/>
          </a:prstGeom>
        </p:spPr>
      </p:pic>
      <p:sp>
        <p:nvSpPr>
          <p:cNvPr id="2" name="TextBox 1"/>
          <p:cNvSpPr txBox="1"/>
          <p:nvPr/>
        </p:nvSpPr>
        <p:spPr>
          <a:xfrm>
            <a:off x="2928926" y="142852"/>
            <a:ext cx="3571900" cy="584775"/>
          </a:xfrm>
          <a:prstGeom prst="rect">
            <a:avLst/>
          </a:prstGeom>
          <a:noFill/>
        </p:spPr>
        <p:txBody>
          <a:bodyPr wrap="square" rtlCol="0">
            <a:spAutoFit/>
          </a:bodyPr>
          <a:lstStyle/>
          <a:p>
            <a:r>
              <a:rPr lang="en-US" sz="3200" dirty="0" smtClean="0">
                <a:solidFill>
                  <a:srgbClr val="FF0000"/>
                </a:solidFill>
              </a:rPr>
              <a:t>Maneuverability </a:t>
            </a:r>
            <a:endParaRPr lang="en-IN" sz="3200" dirty="0">
              <a:solidFill>
                <a:srgbClr val="FF0000"/>
              </a:solidFill>
            </a:endParaRPr>
          </a:p>
        </p:txBody>
      </p:sp>
      <p:sp>
        <p:nvSpPr>
          <p:cNvPr id="3" name="TextBox 2"/>
          <p:cNvSpPr txBox="1"/>
          <p:nvPr/>
        </p:nvSpPr>
        <p:spPr>
          <a:xfrm>
            <a:off x="428596" y="1000109"/>
            <a:ext cx="8358246" cy="3693319"/>
          </a:xfrm>
          <a:prstGeom prst="rect">
            <a:avLst/>
          </a:prstGeom>
          <a:noFill/>
        </p:spPr>
        <p:txBody>
          <a:bodyPr wrap="square" rtlCol="0">
            <a:spAutoFit/>
          </a:bodyPr>
          <a:lstStyle/>
          <a:p>
            <a:r>
              <a:rPr lang="en-IN" dirty="0" smtClean="0"/>
              <a:t>A blimp or airship controls its </a:t>
            </a:r>
            <a:r>
              <a:rPr lang="en-IN" b="1" dirty="0" smtClean="0"/>
              <a:t>buoyancy</a:t>
            </a:r>
            <a:r>
              <a:rPr lang="en-IN" dirty="0" smtClean="0"/>
              <a:t> in the air. The ballonets act like ballast tanks holding "heavy" air. When the blimp takes off, the pilot vents air from the ballonets through the air valves. The helium makes the blimp </a:t>
            </a:r>
            <a:r>
              <a:rPr lang="en-IN" b="1" dirty="0" smtClean="0"/>
              <a:t>positively buoyant</a:t>
            </a:r>
            <a:r>
              <a:rPr lang="en-IN" dirty="0" smtClean="0"/>
              <a:t> in the surrounding air, so the blimp rises. </a:t>
            </a:r>
          </a:p>
          <a:p>
            <a:endParaRPr lang="en-IN" dirty="0"/>
          </a:p>
          <a:p>
            <a:r>
              <a:rPr lang="en-IN" dirty="0" smtClean="0"/>
              <a:t>As the blimp rises, outside air pressure decreases and the helium in the envelope expands. The pilots then pump air into the ballonets to maintain pressure against the helium. Adding air makes the blimp heavier, so to maintain a steady cruising altitude, the pilots must balance the air-pressure with the helium-pressure to create </a:t>
            </a:r>
            <a:r>
              <a:rPr lang="en-IN" b="1" dirty="0" smtClean="0"/>
              <a:t>neutral buoyancy</a:t>
            </a:r>
            <a:r>
              <a:rPr lang="en-IN" dirty="0" smtClean="0"/>
              <a:t>.</a:t>
            </a:r>
          </a:p>
          <a:p>
            <a:endParaRPr lang="en-IN" dirty="0"/>
          </a:p>
          <a:p>
            <a:r>
              <a:rPr lang="en-IN" dirty="0" smtClean="0"/>
              <a:t>To descend, the pilots fill the ballonets with air. This increases the density of the blimp, making it </a:t>
            </a:r>
            <a:r>
              <a:rPr lang="en-IN" b="1" dirty="0" smtClean="0"/>
              <a:t>negatively buoyant</a:t>
            </a:r>
            <a:r>
              <a:rPr lang="en-IN" dirty="0" smtClean="0"/>
              <a:t> so that it descends.</a:t>
            </a:r>
            <a:r>
              <a:rPr lang="en-US" dirty="0" smtClean="0"/>
              <a: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428604"/>
            <a:ext cx="8215370" cy="923330"/>
          </a:xfrm>
          <a:prstGeom prst="rect">
            <a:avLst/>
          </a:prstGeom>
          <a:noFill/>
        </p:spPr>
        <p:txBody>
          <a:bodyPr wrap="square" rtlCol="0">
            <a:spAutoFit/>
          </a:bodyPr>
          <a:lstStyle/>
          <a:p>
            <a:r>
              <a:rPr lang="en-US" dirty="0" smtClean="0"/>
              <a:t>In this design the blimp is controlled entirely  through the propellers. By a mechanism called thrust vectoring . In which we turn the propellers to get thrust at multiple direction. Which is more reliable and more simpler.</a:t>
            </a:r>
            <a:endParaRPr lang="en-IN" dirty="0"/>
          </a:p>
        </p:txBody>
      </p:sp>
      <p:pic>
        <p:nvPicPr>
          <p:cNvPr id="3" name="Picture 2" descr="Photo0239.jpg"/>
          <p:cNvPicPr>
            <a:picLocks noChangeAspect="1"/>
          </p:cNvPicPr>
          <p:nvPr/>
        </p:nvPicPr>
        <p:blipFill>
          <a:blip r:embed="rId2" cstate="print"/>
          <a:stretch>
            <a:fillRect/>
          </a:stretch>
        </p:blipFill>
        <p:spPr>
          <a:xfrm>
            <a:off x="214282" y="1714488"/>
            <a:ext cx="4000528" cy="3000396"/>
          </a:xfrm>
          <a:prstGeom prst="rect">
            <a:avLst/>
          </a:prstGeom>
        </p:spPr>
      </p:pic>
      <p:pic>
        <p:nvPicPr>
          <p:cNvPr id="4" name="Picture 3" descr="DSC04571.JPG"/>
          <p:cNvPicPr>
            <a:picLocks noChangeAspect="1"/>
          </p:cNvPicPr>
          <p:nvPr/>
        </p:nvPicPr>
        <p:blipFill>
          <a:blip r:embed="rId3" cstate="print"/>
          <a:stretch>
            <a:fillRect/>
          </a:stretch>
        </p:blipFill>
        <p:spPr>
          <a:xfrm>
            <a:off x="4786314" y="1714488"/>
            <a:ext cx="3976683" cy="298251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3174" y="214290"/>
            <a:ext cx="3714776" cy="584775"/>
          </a:xfrm>
          <a:prstGeom prst="rect">
            <a:avLst/>
          </a:prstGeom>
          <a:noFill/>
        </p:spPr>
        <p:txBody>
          <a:bodyPr wrap="square" rtlCol="0">
            <a:spAutoFit/>
          </a:bodyPr>
          <a:lstStyle/>
          <a:p>
            <a:pPr algn="ctr"/>
            <a:r>
              <a:rPr lang="en-US" sz="3200" dirty="0" smtClean="0">
                <a:solidFill>
                  <a:srgbClr val="FF0000"/>
                </a:solidFill>
              </a:rPr>
              <a:t>Advantages </a:t>
            </a:r>
            <a:endParaRPr lang="en-IN" sz="3200" dirty="0">
              <a:solidFill>
                <a:srgbClr val="FF0000"/>
              </a:solidFill>
            </a:endParaRPr>
          </a:p>
        </p:txBody>
      </p:sp>
      <p:sp>
        <p:nvSpPr>
          <p:cNvPr id="3" name="TextBox 2"/>
          <p:cNvSpPr txBox="1"/>
          <p:nvPr/>
        </p:nvSpPr>
        <p:spPr>
          <a:xfrm>
            <a:off x="357158" y="1000108"/>
            <a:ext cx="8501122" cy="5632311"/>
          </a:xfrm>
          <a:prstGeom prst="rect">
            <a:avLst/>
          </a:prstGeom>
          <a:noFill/>
        </p:spPr>
        <p:txBody>
          <a:bodyPr wrap="square" rtlCol="0">
            <a:spAutoFit/>
          </a:bodyPr>
          <a:lstStyle/>
          <a:p>
            <a:pPr>
              <a:buFont typeface="Wingdings" pitchFamily="2" charset="2"/>
              <a:buChar char="v"/>
            </a:pPr>
            <a:r>
              <a:rPr lang="en-US" dirty="0" smtClean="0"/>
              <a:t>we </a:t>
            </a:r>
            <a:r>
              <a:rPr lang="en-US" dirty="0"/>
              <a:t>will be able to achieve a huge power to weight ratio.</a:t>
            </a:r>
            <a:endParaRPr lang="en-IN" dirty="0"/>
          </a:p>
          <a:p>
            <a:pPr>
              <a:buFont typeface="Wingdings" pitchFamily="2" charset="2"/>
              <a:buChar char="v"/>
            </a:pPr>
            <a:endParaRPr lang="en-US" dirty="0" smtClean="0"/>
          </a:p>
          <a:p>
            <a:pPr>
              <a:buFont typeface="Wingdings" pitchFamily="2" charset="2"/>
              <a:buChar char="v"/>
            </a:pPr>
            <a:r>
              <a:rPr lang="en-US" dirty="0" smtClean="0"/>
              <a:t>Once </a:t>
            </a:r>
            <a:r>
              <a:rPr lang="en-US" dirty="0"/>
              <a:t>a huge power to weight ratio is obtained, we will require only a small amount of power to be able to cover long distances. </a:t>
            </a:r>
            <a:r>
              <a:rPr lang="en-US" dirty="0" smtClean="0"/>
              <a:t>So</a:t>
            </a:r>
            <a:r>
              <a:rPr lang="en-US" dirty="0"/>
              <a:t>, lighter the Plane, the greater range it will have</a:t>
            </a:r>
            <a:r>
              <a:rPr lang="en-US" dirty="0" smtClean="0"/>
              <a:t>.</a:t>
            </a:r>
          </a:p>
          <a:p>
            <a:pPr>
              <a:buFont typeface="Wingdings" pitchFamily="2" charset="2"/>
              <a:buChar char="v"/>
            </a:pPr>
            <a:endParaRPr lang="en-US" dirty="0"/>
          </a:p>
          <a:p>
            <a:pPr>
              <a:buFont typeface="Wingdings" pitchFamily="2" charset="2"/>
              <a:buChar char="v"/>
            </a:pPr>
            <a:r>
              <a:rPr lang="en-US" dirty="0"/>
              <a:t>As a major part of the uplift for the plane is provided by the helium balloon, we can obtain very low flying velocity as there is no worry of stalling.</a:t>
            </a:r>
            <a:endParaRPr lang="en-IN" dirty="0"/>
          </a:p>
          <a:p>
            <a:endParaRPr lang="en-IN" dirty="0"/>
          </a:p>
          <a:p>
            <a:pPr>
              <a:buFont typeface="Wingdings" pitchFamily="2" charset="2"/>
              <a:buChar char="v"/>
            </a:pPr>
            <a:r>
              <a:rPr lang="en-US" dirty="0"/>
              <a:t>This is a major advantage when it comes to search and rescue and surveillance missions.</a:t>
            </a:r>
            <a:endParaRPr lang="en-IN" dirty="0"/>
          </a:p>
          <a:p>
            <a:endParaRPr lang="en-IN" dirty="0"/>
          </a:p>
          <a:p>
            <a:pPr>
              <a:buFont typeface="Wingdings" pitchFamily="2" charset="2"/>
              <a:buChar char="v"/>
            </a:pPr>
            <a:r>
              <a:rPr lang="en-US" dirty="0"/>
              <a:t>If designed with more accuracy, then the plane will also be able to hover in mid air which will be  a boon for surveillance missions.</a:t>
            </a:r>
            <a:endParaRPr lang="en-IN" dirty="0"/>
          </a:p>
          <a:p>
            <a:endParaRPr lang="en-IN" dirty="0"/>
          </a:p>
          <a:p>
            <a:pPr>
              <a:buFont typeface="Wingdings" pitchFamily="2" charset="2"/>
              <a:buChar char="v"/>
            </a:pPr>
            <a:r>
              <a:rPr lang="en-US" dirty="0"/>
              <a:t>Another major advantage is the power </a:t>
            </a:r>
            <a:r>
              <a:rPr lang="en-US" dirty="0" smtClean="0"/>
              <a:t>consumption. As </a:t>
            </a:r>
            <a:r>
              <a:rPr lang="en-US" dirty="0"/>
              <a:t>there is no minimum air speed to be maintained, the motor need not be always running and can be switched on and off depending on the requirement.</a:t>
            </a:r>
            <a:endParaRPr lang="en-IN" dirty="0"/>
          </a:p>
          <a:p>
            <a:endParaRPr lang="en-IN"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542338_543929112298571_1723021209_n.jpg"/>
          <p:cNvPicPr>
            <a:picLocks noChangeAspect="1"/>
          </p:cNvPicPr>
          <p:nvPr/>
        </p:nvPicPr>
        <p:blipFill>
          <a:blip r:embed="rId2"/>
          <a:stretch>
            <a:fillRect/>
          </a:stretch>
        </p:blipFill>
        <p:spPr>
          <a:xfrm>
            <a:off x="0" y="-1"/>
            <a:ext cx="4643438" cy="3482579"/>
          </a:xfrm>
          <a:prstGeom prst="rect">
            <a:avLst/>
          </a:prstGeom>
        </p:spPr>
      </p:pic>
      <p:pic>
        <p:nvPicPr>
          <p:cNvPr id="3" name="Picture 2" descr="530664_543929228965226_1422839788_n.jpg"/>
          <p:cNvPicPr>
            <a:picLocks noChangeAspect="1"/>
          </p:cNvPicPr>
          <p:nvPr/>
        </p:nvPicPr>
        <p:blipFill>
          <a:blip r:embed="rId3"/>
          <a:stretch>
            <a:fillRect/>
          </a:stretch>
        </p:blipFill>
        <p:spPr>
          <a:xfrm>
            <a:off x="4572000" y="0"/>
            <a:ext cx="4572000" cy="3429000"/>
          </a:xfrm>
          <a:prstGeom prst="rect">
            <a:avLst/>
          </a:prstGeom>
        </p:spPr>
      </p:pic>
      <p:pic>
        <p:nvPicPr>
          <p:cNvPr id="4" name="Picture 3" descr="483866_543929048965244_1007086945_n.jpg"/>
          <p:cNvPicPr>
            <a:picLocks noChangeAspect="1"/>
          </p:cNvPicPr>
          <p:nvPr/>
        </p:nvPicPr>
        <p:blipFill>
          <a:blip r:embed="rId4"/>
          <a:stretch>
            <a:fillRect/>
          </a:stretch>
        </p:blipFill>
        <p:spPr>
          <a:xfrm>
            <a:off x="0" y="3357562"/>
            <a:ext cx="4667250" cy="3500438"/>
          </a:xfrm>
          <a:prstGeom prst="rect">
            <a:avLst/>
          </a:prstGeom>
        </p:spPr>
      </p:pic>
      <p:pic>
        <p:nvPicPr>
          <p:cNvPr id="5" name="Picture 4" descr="67950_543929198965229_961286129_n.jpg"/>
          <p:cNvPicPr>
            <a:picLocks noChangeAspect="1"/>
          </p:cNvPicPr>
          <p:nvPr/>
        </p:nvPicPr>
        <p:blipFill>
          <a:blip r:embed="rId5"/>
          <a:stretch>
            <a:fillRect/>
          </a:stretch>
        </p:blipFill>
        <p:spPr>
          <a:xfrm>
            <a:off x="4572001" y="3429000"/>
            <a:ext cx="4572000" cy="3429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28" y="142852"/>
            <a:ext cx="5857916" cy="584775"/>
          </a:xfrm>
          <a:prstGeom prst="rect">
            <a:avLst/>
          </a:prstGeom>
          <a:noFill/>
        </p:spPr>
        <p:txBody>
          <a:bodyPr wrap="square" rtlCol="0">
            <a:spAutoFit/>
          </a:bodyPr>
          <a:lstStyle/>
          <a:p>
            <a:pPr algn="ctr"/>
            <a:r>
              <a:rPr lang="en-US" sz="3200" dirty="0" smtClean="0">
                <a:solidFill>
                  <a:srgbClr val="FF0000"/>
                </a:solidFill>
              </a:rPr>
              <a:t>Conclusion </a:t>
            </a:r>
            <a:endParaRPr lang="en-IN" sz="3200" dirty="0">
              <a:solidFill>
                <a:srgbClr val="FF0000"/>
              </a:solidFill>
            </a:endParaRPr>
          </a:p>
        </p:txBody>
      </p:sp>
      <p:sp>
        <p:nvSpPr>
          <p:cNvPr id="4" name="TextBox 3"/>
          <p:cNvSpPr txBox="1"/>
          <p:nvPr/>
        </p:nvSpPr>
        <p:spPr>
          <a:xfrm>
            <a:off x="428596" y="1000108"/>
            <a:ext cx="8143932" cy="1200329"/>
          </a:xfrm>
          <a:prstGeom prst="rect">
            <a:avLst/>
          </a:prstGeom>
          <a:noFill/>
        </p:spPr>
        <p:txBody>
          <a:bodyPr wrap="square" rtlCol="0">
            <a:spAutoFit/>
          </a:bodyPr>
          <a:lstStyle/>
          <a:p>
            <a:r>
              <a:rPr lang="en-US" dirty="0"/>
              <a:t>With this innovation, a plane for search and rescue and surveillance mission can be created that has a very large range. If the motors are powered by solar power, then the plane can have an indefinite amount of flight time. </a:t>
            </a:r>
            <a:endParaRPr lang="en-IN" dirty="0"/>
          </a:p>
          <a:p>
            <a:endParaRPr lang="en-IN" dirty="0"/>
          </a:p>
        </p:txBody>
      </p:sp>
      <p:pic>
        <p:nvPicPr>
          <p:cNvPr id="5" name="Picture 4" descr="cavendish-press-manches-006.jpg"/>
          <p:cNvPicPr>
            <a:picLocks noChangeAspect="1"/>
          </p:cNvPicPr>
          <p:nvPr/>
        </p:nvPicPr>
        <p:blipFill>
          <a:blip r:embed="rId2"/>
          <a:stretch>
            <a:fillRect/>
          </a:stretch>
        </p:blipFill>
        <p:spPr>
          <a:xfrm>
            <a:off x="428596" y="2143116"/>
            <a:ext cx="4206240" cy="2523744"/>
          </a:xfrm>
          <a:prstGeom prst="rect">
            <a:avLst/>
          </a:prstGeom>
        </p:spPr>
      </p:pic>
      <p:pic>
        <p:nvPicPr>
          <p:cNvPr id="6" name="Picture 5" descr="LEMV_unblinking_eye_of_Army_surveillance.jpg"/>
          <p:cNvPicPr>
            <a:picLocks noChangeAspect="1"/>
          </p:cNvPicPr>
          <p:nvPr/>
        </p:nvPicPr>
        <p:blipFill>
          <a:blip r:embed="rId3"/>
          <a:stretch>
            <a:fillRect/>
          </a:stretch>
        </p:blipFill>
        <p:spPr>
          <a:xfrm>
            <a:off x="5143504" y="2071678"/>
            <a:ext cx="2987242" cy="379332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658</Words>
  <Application>Microsoft Office PowerPoint</Application>
  <PresentationFormat>On-screen Show (4:3)</PresentationFormat>
  <Paragraphs>38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Subramanian</dc:creator>
  <cp:lastModifiedBy>Subramanian</cp:lastModifiedBy>
  <cp:revision>7</cp:revision>
  <dcterms:created xsi:type="dcterms:W3CDTF">2013-02-01T03:03:09Z</dcterms:created>
  <dcterms:modified xsi:type="dcterms:W3CDTF">2013-02-01T04:04:04Z</dcterms:modified>
</cp:coreProperties>
</file>