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1DBF8-86C4-4057-B928-254E48B76E50}" type="datetimeFigureOut">
              <a:rPr lang="en-IN" smtClean="0"/>
              <a:t>01-08-2011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CF068E-12B4-4914-A6C3-82A5E0FD3CF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3751E-9C8A-481B-AF0C-3EE2C09A8E11}" type="slidenum">
              <a:rPr lang="en-US"/>
              <a:pPr/>
              <a:t>2</a:t>
            </a:fld>
            <a:endParaRPr lang="en-US"/>
          </a:p>
        </p:txBody>
      </p:sp>
      <p:sp>
        <p:nvSpPr>
          <p:cNvPr id="41986" name="Rectangle 2"/>
          <p:cNvSpPr>
            <a:spLocks noRot="1" noChangeArrowheads="1" noTextEdit="1"/>
          </p:cNvSpPr>
          <p:nvPr>
            <p:ph type="sldImg"/>
          </p:nvPr>
        </p:nvSpPr>
        <p:spPr>
          <a:xfrm>
            <a:off x="1144588" y="685800"/>
            <a:ext cx="4572000" cy="3429000"/>
          </a:xfrm>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B7F7C-A9B5-4C53-9D5F-89E9777A7B2B}" type="slidenum">
              <a:rPr lang="en-US"/>
              <a:pPr/>
              <a:t>3</a:t>
            </a:fld>
            <a:endParaRPr lang="en-US"/>
          </a:p>
        </p:txBody>
      </p:sp>
      <p:sp>
        <p:nvSpPr>
          <p:cNvPr id="44034" name="Rectangle 2"/>
          <p:cNvSpPr>
            <a:spLocks noRot="1" noChangeArrowheads="1" noTextEdit="1"/>
          </p:cNvSpPr>
          <p:nvPr>
            <p:ph type="sldImg"/>
          </p:nvPr>
        </p:nvSpPr>
        <p:spPr>
          <a:xfrm>
            <a:off x="1144588" y="685800"/>
            <a:ext cx="4572000" cy="3429000"/>
          </a:xfrm>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9910C8F-0E51-4C60-8E9D-E85A266EE902}" type="slidenum">
              <a:rPr lang="en-US"/>
              <a:pPr/>
              <a:t>4</a:t>
            </a:fld>
            <a:endParaRPr lang="en-US"/>
          </a:p>
        </p:txBody>
      </p:sp>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E3917D0-F3EB-49E3-95CB-45ADD8BDDD1C}" type="slidenum">
              <a:rPr lang="en-US" sz="1200">
                <a:latin typeface="+mn-lt"/>
              </a:rPr>
              <a:pPr algn="r" fontAlgn="auto">
                <a:spcBef>
                  <a:spcPts val="0"/>
                </a:spcBef>
                <a:spcAft>
                  <a:spcPts val="0"/>
                </a:spcAft>
                <a:defRPr/>
              </a:pPr>
              <a:t>4</a:t>
            </a:fld>
            <a:endParaRPr lang="en-US"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0B88DBC-19C5-47D7-A6A5-85C64D868B84}" type="slidenum">
              <a:rPr lang="en-US"/>
              <a:pPr/>
              <a:t>5</a:t>
            </a:fld>
            <a:endParaRPr lang="en-US"/>
          </a:p>
        </p:txBody>
      </p:sp>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p:txBody>
          <a:bodyPr/>
          <a:lstStyle/>
          <a:p>
            <a:endParaRPr 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3FBB9254-5778-4ABF-A4F4-5DFEC5DCA428}" type="slidenum">
              <a:rPr lang="en-US" sz="1200">
                <a:latin typeface="+mn-lt"/>
              </a:rPr>
              <a:pPr algn="r" fontAlgn="auto">
                <a:spcBef>
                  <a:spcPts val="0"/>
                </a:spcBef>
                <a:spcAft>
                  <a:spcPts val="0"/>
                </a:spcAft>
                <a:defRPr/>
              </a:pPr>
              <a:t>5</a:t>
            </a:fld>
            <a:endParaRPr lang="en-US"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402D6-D582-442E-96E6-FAF6655935C0}" type="slidenum">
              <a:rPr lang="en-US"/>
              <a:pPr/>
              <a:t>6</a:t>
            </a:fld>
            <a:endParaRPr 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A4EA25-314C-44E3-970F-F8DC8A8E6EAD}" type="slidenum">
              <a:rPr lang="en-US"/>
              <a:pPr/>
              <a:t>7</a:t>
            </a:fld>
            <a:endParaRPr lang="en-US"/>
          </a:p>
        </p:txBody>
      </p:sp>
      <p:sp>
        <p:nvSpPr>
          <p:cNvPr id="32770" name="Rectangle 2"/>
          <p:cNvSpPr>
            <a:spLocks noRo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16241-6DB1-4F14-B20C-7802945FAE2C}" type="slidenum">
              <a:rPr lang="en-US"/>
              <a:pPr/>
              <a:t>8</a:t>
            </a:fld>
            <a:endParaRPr lang="en-US"/>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FBFE7A-9F79-41EA-97E0-6604C94FAF55}" type="datetimeFigureOut">
              <a:rPr lang="en-IN" smtClean="0"/>
              <a:t>01-08-2011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FBFE7A-9F79-41EA-97E0-6604C94FAF55}" type="datetimeFigureOut">
              <a:rPr lang="en-IN" smtClean="0"/>
              <a:t>01-08-2011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FBFE7A-9F79-41EA-97E0-6604C94FAF55}" type="datetimeFigureOut">
              <a:rPr lang="en-IN" smtClean="0"/>
              <a:t>01-08-2011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FBFE7A-9F79-41EA-97E0-6604C94FAF55}" type="datetimeFigureOut">
              <a:rPr lang="en-IN" smtClean="0"/>
              <a:t>01-08-2011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BFE7A-9F79-41EA-97E0-6604C94FAF55}" type="datetimeFigureOut">
              <a:rPr lang="en-IN" smtClean="0"/>
              <a:t>01-08-2011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FBFE7A-9F79-41EA-97E0-6604C94FAF55}" type="datetimeFigureOut">
              <a:rPr lang="en-IN" smtClean="0"/>
              <a:t>01-08-2011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FBFE7A-9F79-41EA-97E0-6604C94FAF55}" type="datetimeFigureOut">
              <a:rPr lang="en-IN" smtClean="0"/>
              <a:t>01-08-2011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FBFE7A-9F79-41EA-97E0-6604C94FAF55}" type="datetimeFigureOut">
              <a:rPr lang="en-IN" smtClean="0"/>
              <a:t>01-08-2011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BFE7A-9F79-41EA-97E0-6604C94FAF55}" type="datetimeFigureOut">
              <a:rPr lang="en-IN" smtClean="0"/>
              <a:t>01-08-2011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BFE7A-9F79-41EA-97E0-6604C94FAF55}" type="datetimeFigureOut">
              <a:rPr lang="en-IN" smtClean="0"/>
              <a:t>01-08-2011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BFE7A-9F79-41EA-97E0-6604C94FAF55}" type="datetimeFigureOut">
              <a:rPr lang="en-IN" smtClean="0"/>
              <a:t>01-08-2011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63F1D-2765-4128-9C5D-12D72D3E6DF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BFE7A-9F79-41EA-97E0-6604C94FAF55}" type="datetimeFigureOut">
              <a:rPr lang="en-IN" smtClean="0"/>
              <a:t>01-08-2011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63F1D-2765-4128-9C5D-12D72D3E6DF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question </a:t>
            </a:r>
            <a:endParaRPr lang="en-IN" dirty="0"/>
          </a:p>
        </p:txBody>
      </p:sp>
      <p:sp>
        <p:nvSpPr>
          <p:cNvPr id="3" name="Subtitle 2"/>
          <p:cNvSpPr>
            <a:spLocks noGrp="1"/>
          </p:cNvSpPr>
          <p:nvPr>
            <p:ph type="subTitle" idx="1"/>
          </p:nvPr>
        </p:nvSpPr>
        <p:spPr/>
        <p:txBody>
          <a:bodyPr/>
          <a:lstStyle/>
          <a:p>
            <a:r>
              <a:rPr lang="en-US" smtClean="0"/>
              <a:t>Submission </a:t>
            </a:r>
            <a:r>
              <a:rPr lang="en-US" dirty="0" smtClean="0"/>
              <a:t>date: 5 august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r>
              <a:rPr lang="en-US"/>
              <a:t>Assignment</a:t>
            </a:r>
          </a:p>
        </p:txBody>
      </p:sp>
      <p:sp>
        <p:nvSpPr>
          <p:cNvPr id="13315" name="Content Placeholder 2"/>
          <p:cNvSpPr>
            <a:spLocks noGrp="1"/>
          </p:cNvSpPr>
          <p:nvPr>
            <p:ph idx="4294967295"/>
          </p:nvPr>
        </p:nvSpPr>
        <p:spPr>
          <a:xfrm>
            <a:off x="457200" y="1219200"/>
            <a:ext cx="8229600" cy="5334000"/>
          </a:xfrm>
        </p:spPr>
        <p:txBody>
          <a:bodyPr/>
          <a:lstStyle/>
          <a:p>
            <a:pPr algn="just"/>
            <a:r>
              <a:rPr lang="en-US" sz="2800"/>
              <a:t>Write an assembly language programming for the following code fragment and Interpret to IAS computer flow of operations.</a:t>
            </a:r>
          </a:p>
          <a:p>
            <a:pPr lvl="3" algn="just">
              <a:buFontTx/>
              <a:buNone/>
            </a:pPr>
            <a:r>
              <a:rPr lang="en-US" sz="2800"/>
              <a:t>	if(x </a:t>
            </a:r>
            <a:r>
              <a:rPr lang="en-US" sz="2800">
                <a:cs typeface="Arial" charset="0"/>
              </a:rPr>
              <a:t>≥ </a:t>
            </a:r>
            <a:r>
              <a:rPr lang="en-US" sz="2800"/>
              <a:t>0)</a:t>
            </a:r>
          </a:p>
          <a:p>
            <a:pPr lvl="3" algn="just">
              <a:buFontTx/>
              <a:buNone/>
            </a:pPr>
            <a:r>
              <a:rPr lang="en-US" sz="2800"/>
              <a:t>	c=a*b;</a:t>
            </a:r>
          </a:p>
          <a:p>
            <a:pPr lvl="3" algn="just">
              <a:buFontTx/>
              <a:buNone/>
            </a:pPr>
            <a:r>
              <a:rPr lang="en-US" sz="2800"/>
              <a:t>	else</a:t>
            </a:r>
          </a:p>
          <a:p>
            <a:pPr lvl="3" algn="just">
              <a:buFontTx/>
              <a:buNone/>
            </a:pPr>
            <a:r>
              <a:rPr lang="en-US" sz="2800"/>
              <a:t>	c=a/b;</a:t>
            </a:r>
            <a:r>
              <a:rPr lang="de-DE" sz="1800"/>
              <a:t>		</a:t>
            </a:r>
          </a:p>
          <a:p>
            <a:pPr algn="just">
              <a:buFontTx/>
              <a:buNone/>
            </a:pPr>
            <a:r>
              <a:rPr lang="de-DE" sz="2800"/>
              <a:t>Where </a:t>
            </a:r>
          </a:p>
          <a:p>
            <a:pPr algn="just">
              <a:buFontTx/>
              <a:buNone/>
            </a:pPr>
            <a:r>
              <a:rPr lang="de-DE" sz="2800"/>
              <a:t>Data variables are avaible from location address 500 onwards and program can be stored at memory location 200 onwards.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V.Saritha, SCSE, VIT University</a:t>
            </a:r>
          </a:p>
        </p:txBody>
      </p:sp>
      <p:sp>
        <p:nvSpPr>
          <p:cNvPr id="40962" name="Rectangle 2"/>
          <p:cNvSpPr>
            <a:spLocks noGrp="1" noChangeArrowheads="1"/>
          </p:cNvSpPr>
          <p:nvPr>
            <p:ph type="title"/>
          </p:nvPr>
        </p:nvSpPr>
        <p:spPr/>
        <p:txBody>
          <a:bodyPr/>
          <a:lstStyle/>
          <a:p>
            <a:r>
              <a:rPr lang="en-US"/>
              <a:t>Assignment</a:t>
            </a:r>
          </a:p>
        </p:txBody>
      </p:sp>
      <p:sp>
        <p:nvSpPr>
          <p:cNvPr id="40963" name="Rectangle 3"/>
          <p:cNvSpPr>
            <a:spLocks noGrp="1" noChangeArrowheads="1"/>
          </p:cNvSpPr>
          <p:nvPr>
            <p:ph type="body" idx="1"/>
          </p:nvPr>
        </p:nvSpPr>
        <p:spPr>
          <a:xfrm>
            <a:off x="457200" y="1524000"/>
            <a:ext cx="8229600" cy="4525963"/>
          </a:xfrm>
        </p:spPr>
        <p:txBody>
          <a:bodyPr/>
          <a:lstStyle/>
          <a:p>
            <a:pPr>
              <a:lnSpc>
                <a:spcPct val="90000"/>
              </a:lnSpc>
            </a:pPr>
            <a:r>
              <a:rPr lang="en-US" sz="2400"/>
              <a:t>Write an assembly language program using IAS instruction set for performing all arithmetic operations (+, -, *, /)</a:t>
            </a:r>
          </a:p>
          <a:p>
            <a:pPr>
              <a:lnSpc>
                <a:spcPct val="90000"/>
              </a:lnSpc>
            </a:pPr>
            <a:r>
              <a:rPr lang="en-US" sz="2400"/>
              <a:t>Show the register transfer operations using IAS machine registers for multiplication operation.</a:t>
            </a:r>
          </a:p>
          <a:p>
            <a:pPr algn="just">
              <a:lnSpc>
                <a:spcPct val="90000"/>
              </a:lnSpc>
            </a:pPr>
            <a:r>
              <a:rPr lang="en-US" sz="2400"/>
              <a:t>Interpret the following expression for IAS computer flow of operations.</a:t>
            </a:r>
          </a:p>
          <a:p>
            <a:pPr algn="just">
              <a:lnSpc>
                <a:spcPct val="90000"/>
              </a:lnSpc>
              <a:buFontTx/>
              <a:buNone/>
            </a:pPr>
            <a:r>
              <a:rPr lang="de-DE" sz="2400"/>
              <a:t>		X=(A-B+C*(D*E-F))</a:t>
            </a:r>
          </a:p>
          <a:p>
            <a:pPr algn="just">
              <a:lnSpc>
                <a:spcPct val="90000"/>
              </a:lnSpc>
              <a:buFontTx/>
              <a:buNone/>
            </a:pPr>
            <a:r>
              <a:rPr lang="de-DE" sz="2400"/>
              <a:t>	Where </a:t>
            </a:r>
          </a:p>
          <a:p>
            <a:pPr algn="just">
              <a:lnSpc>
                <a:spcPct val="90000"/>
              </a:lnSpc>
              <a:buFontTx/>
              <a:buNone/>
            </a:pPr>
            <a:r>
              <a:rPr lang="de-DE" sz="2400"/>
              <a:t>	Data variables are avaible from loation address 500 onwards and program can be stored at memory location 200 onwards.</a:t>
            </a: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V.Saritha, SCSE, VIT University</a:t>
            </a:r>
          </a:p>
        </p:txBody>
      </p:sp>
      <p:sp>
        <p:nvSpPr>
          <p:cNvPr id="43010" name="Rectangle 2"/>
          <p:cNvSpPr>
            <a:spLocks noGrp="1" noChangeArrowheads="1"/>
          </p:cNvSpPr>
          <p:nvPr>
            <p:ph type="title"/>
          </p:nvPr>
        </p:nvSpPr>
        <p:spPr>
          <a:xfrm>
            <a:off x="457200" y="122238"/>
            <a:ext cx="8229600" cy="792162"/>
          </a:xfrm>
        </p:spPr>
        <p:txBody>
          <a:bodyPr/>
          <a:lstStyle/>
          <a:p>
            <a:r>
              <a:rPr lang="en-US"/>
              <a:t>Quiz</a:t>
            </a:r>
          </a:p>
        </p:txBody>
      </p:sp>
      <p:sp>
        <p:nvSpPr>
          <p:cNvPr id="43011" name="Rectangle 3"/>
          <p:cNvSpPr>
            <a:spLocks noGrp="1" noChangeArrowheads="1"/>
          </p:cNvSpPr>
          <p:nvPr>
            <p:ph type="body" idx="1"/>
          </p:nvPr>
        </p:nvSpPr>
        <p:spPr>
          <a:xfrm>
            <a:off x="457200" y="914400"/>
            <a:ext cx="8229600" cy="5486400"/>
          </a:xfrm>
        </p:spPr>
        <p:txBody>
          <a:bodyPr/>
          <a:lstStyle/>
          <a:p>
            <a:pPr>
              <a:lnSpc>
                <a:spcPct val="80000"/>
              </a:lnSpc>
            </a:pPr>
            <a:r>
              <a:rPr lang="en-US" sz="2000"/>
              <a:t>MBR – </a:t>
            </a:r>
          </a:p>
          <a:p>
            <a:pPr>
              <a:lnSpc>
                <a:spcPct val="80000"/>
              </a:lnSpc>
            </a:pPr>
            <a:r>
              <a:rPr lang="en-US" sz="2000"/>
              <a:t>MAR – </a:t>
            </a:r>
          </a:p>
          <a:p>
            <a:pPr>
              <a:lnSpc>
                <a:spcPct val="80000"/>
              </a:lnSpc>
            </a:pPr>
            <a:r>
              <a:rPr lang="en-US" sz="2000"/>
              <a:t>AC – </a:t>
            </a:r>
          </a:p>
          <a:p>
            <a:pPr>
              <a:lnSpc>
                <a:spcPct val="80000"/>
              </a:lnSpc>
            </a:pPr>
            <a:r>
              <a:rPr lang="en-US" sz="2000"/>
              <a:t>IBR – </a:t>
            </a:r>
          </a:p>
          <a:p>
            <a:pPr>
              <a:lnSpc>
                <a:spcPct val="80000"/>
              </a:lnSpc>
            </a:pPr>
            <a:r>
              <a:rPr lang="en-US" sz="2000"/>
              <a:t>IR – </a:t>
            </a:r>
          </a:p>
          <a:p>
            <a:pPr>
              <a:lnSpc>
                <a:spcPct val="80000"/>
              </a:lnSpc>
            </a:pPr>
            <a:r>
              <a:rPr lang="en-US" sz="2000"/>
              <a:t>PC – </a:t>
            </a:r>
          </a:p>
          <a:p>
            <a:pPr>
              <a:lnSpc>
                <a:spcPct val="80000"/>
              </a:lnSpc>
            </a:pPr>
            <a:r>
              <a:rPr lang="en-US" sz="2000"/>
              <a:t>MQ – </a:t>
            </a:r>
          </a:p>
          <a:p>
            <a:pPr>
              <a:lnSpc>
                <a:spcPct val="80000"/>
              </a:lnSpc>
            </a:pPr>
            <a:r>
              <a:rPr lang="en-US" sz="2000"/>
              <a:t>IAS – </a:t>
            </a:r>
          </a:p>
          <a:p>
            <a:pPr>
              <a:lnSpc>
                <a:spcPct val="80000"/>
              </a:lnSpc>
            </a:pPr>
            <a:r>
              <a:rPr lang="en-US" sz="2000"/>
              <a:t>What is Computer Architecture?</a:t>
            </a:r>
          </a:p>
          <a:p>
            <a:pPr>
              <a:lnSpc>
                <a:spcPct val="80000"/>
              </a:lnSpc>
            </a:pPr>
            <a:r>
              <a:rPr lang="en-US" sz="2000"/>
              <a:t>What is Computer Organization?</a:t>
            </a:r>
          </a:p>
          <a:p>
            <a:pPr>
              <a:lnSpc>
                <a:spcPct val="80000"/>
              </a:lnSpc>
            </a:pPr>
            <a:r>
              <a:rPr lang="en-US" sz="2000"/>
              <a:t>Number of words in IAS machine?</a:t>
            </a:r>
          </a:p>
          <a:p>
            <a:pPr>
              <a:lnSpc>
                <a:spcPct val="80000"/>
              </a:lnSpc>
            </a:pPr>
            <a:r>
              <a:rPr lang="en-US" sz="2000"/>
              <a:t>Number of bits per word in IAS machine?</a:t>
            </a:r>
          </a:p>
          <a:p>
            <a:pPr>
              <a:lnSpc>
                <a:spcPct val="80000"/>
              </a:lnSpc>
            </a:pPr>
            <a:r>
              <a:rPr lang="en-US" sz="2000"/>
              <a:t>Data is represented in ____________ form in IAS machine</a:t>
            </a:r>
          </a:p>
          <a:p>
            <a:pPr>
              <a:lnSpc>
                <a:spcPct val="80000"/>
              </a:lnSpc>
            </a:pPr>
            <a:r>
              <a:rPr lang="en-US" sz="2000"/>
              <a:t>Explain Stored program concept.</a:t>
            </a:r>
          </a:p>
          <a:p>
            <a:pPr>
              <a:spcBef>
                <a:spcPct val="0"/>
              </a:spcBef>
            </a:pPr>
            <a:r>
              <a:rPr lang="en-US" sz="2000"/>
              <a:t>Distinguish between Computer Architecture and Organization.</a:t>
            </a:r>
          </a:p>
          <a:p>
            <a:pPr>
              <a:spcBef>
                <a:spcPct val="0"/>
              </a:spcBef>
            </a:pPr>
            <a:r>
              <a:rPr lang="en-US" sz="2000"/>
              <a:t>List the characteristics of IAS computer</a:t>
            </a:r>
          </a:p>
          <a:p>
            <a:pPr>
              <a:lnSpc>
                <a:spcPct val="80000"/>
              </a:lnSpc>
            </a:pPr>
            <a:r>
              <a:rPr lang="en-US" sz="2000"/>
              <a:t>In IAS computer, IAS stands for………..</a:t>
            </a:r>
          </a:p>
          <a:p>
            <a:pPr>
              <a:lnSpc>
                <a:spcPct val="80000"/>
              </a:lnSpc>
            </a:pPr>
            <a:endParaRPr lang="en-US" sz="2000"/>
          </a:p>
          <a:p>
            <a:pPr>
              <a:lnSpc>
                <a:spcPct val="80000"/>
              </a:lnSpc>
            </a:pPr>
            <a:endParaRPr 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a:t>Assignment</a:t>
            </a:r>
          </a:p>
        </p:txBody>
      </p:sp>
      <p:sp>
        <p:nvSpPr>
          <p:cNvPr id="45059" name="Content Placeholder 2"/>
          <p:cNvSpPr>
            <a:spLocks noGrp="1"/>
          </p:cNvSpPr>
          <p:nvPr>
            <p:ph idx="4294967295"/>
          </p:nvPr>
        </p:nvSpPr>
        <p:spPr>
          <a:xfrm>
            <a:off x="457200" y="1219200"/>
            <a:ext cx="8229600" cy="5334000"/>
          </a:xfrm>
        </p:spPr>
        <p:txBody>
          <a:bodyPr/>
          <a:lstStyle/>
          <a:p>
            <a:pPr algn="just"/>
            <a:r>
              <a:rPr lang="en-US" sz="2400" b="1"/>
              <a:t>Write an appropriate assembly language programming using 3-Address, 2-Address, 1-Address and 0-address machine instructions for the following expression ( with registers &amp; without registers). Assume that all are integer operations.</a:t>
            </a:r>
          </a:p>
          <a:p>
            <a:pPr>
              <a:buFontTx/>
              <a:buNone/>
            </a:pPr>
            <a:r>
              <a:rPr lang="en-US" sz="2400" b="1"/>
              <a:t>	X= (A / B + C * D) / (D * E - F + C / A) + G</a:t>
            </a:r>
          </a:p>
          <a:p>
            <a:pPr>
              <a:buFontTx/>
              <a:buNone/>
            </a:pPr>
            <a:r>
              <a:rPr lang="en-US" sz="2400" b="1"/>
              <a:t>	ii. </a:t>
            </a:r>
            <a:r>
              <a:rPr lang="de-DE" sz="2000"/>
              <a:t>Compute various performance factors such as memory to store a program, memory to encode a whole program, Memory access to fetch &amp; execute and memory traffic.</a:t>
            </a:r>
          </a:p>
          <a:p>
            <a:pPr lvl="1" algn="just">
              <a:buFontTx/>
              <a:buNone/>
            </a:pPr>
            <a:r>
              <a:rPr lang="de-DE" sz="2000"/>
              <a:t>iii. Draw the graphs for the compasison of the above said parameters and tell your observations from the graphs.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57200" y="152400"/>
            <a:ext cx="8229600" cy="1143000"/>
          </a:xfrm>
        </p:spPr>
        <p:txBody>
          <a:bodyPr/>
          <a:lstStyle/>
          <a:p>
            <a:r>
              <a:rPr lang="en-US"/>
              <a:t>Assignment</a:t>
            </a:r>
          </a:p>
        </p:txBody>
      </p:sp>
      <p:sp>
        <p:nvSpPr>
          <p:cNvPr id="24579" name="Content Placeholder 2"/>
          <p:cNvSpPr>
            <a:spLocks noGrp="1"/>
          </p:cNvSpPr>
          <p:nvPr>
            <p:ph idx="4294967295"/>
          </p:nvPr>
        </p:nvSpPr>
        <p:spPr>
          <a:xfrm>
            <a:off x="381000" y="1295400"/>
            <a:ext cx="8229600" cy="5334000"/>
          </a:xfrm>
        </p:spPr>
        <p:txBody>
          <a:bodyPr/>
          <a:lstStyle/>
          <a:p>
            <a:pPr algn="just"/>
            <a:r>
              <a:rPr lang="en-US" sz="2800"/>
              <a:t>Develop an comparative table for the performance parameters such as memory to store, memory to encode, M/As to fetch , M/As to execute and total memory Traffic for 4-,3-,2-,1-,0- address machine instructions. </a:t>
            </a:r>
          </a:p>
          <a:p>
            <a:pPr algn="just">
              <a:buFontTx/>
              <a:buNone/>
            </a:pPr>
            <a:r>
              <a:rPr lang="en-US" sz="2800"/>
              <a:t>	Consider the following specifications:</a:t>
            </a:r>
          </a:p>
          <a:p>
            <a:pPr lvl="1" algn="just"/>
            <a:r>
              <a:rPr lang="en-US" sz="2400"/>
              <a:t>Memory word size is 1 byte, Memory/register Address size is 2byte, Opcode size is 1 byte.</a:t>
            </a:r>
            <a:endParaRPr lang="de-DE" sz="2400"/>
          </a:p>
        </p:txBody>
      </p:sp>
      <p:sp>
        <p:nvSpPr>
          <p:cNvPr id="24580" name="Rectangle 4"/>
          <p:cNvSpPr>
            <a:spLocks noChangeArrowheads="1"/>
          </p:cNvSpPr>
          <p:nvPr/>
        </p:nvSpPr>
        <p:spPr bwMode="auto">
          <a:xfrm>
            <a:off x="1081088" y="4967288"/>
            <a:ext cx="7529512" cy="822325"/>
          </a:xfrm>
          <a:prstGeom prst="rect">
            <a:avLst/>
          </a:prstGeom>
          <a:noFill/>
          <a:ln w="9525">
            <a:noFill/>
            <a:miter lim="800000"/>
            <a:headEnd/>
            <a:tailEnd/>
          </a:ln>
          <a:effectLst/>
        </p:spPr>
        <p:txBody>
          <a:bodyPr>
            <a:spAutoFit/>
          </a:bodyPr>
          <a:lstStyle/>
          <a:p>
            <a:pPr>
              <a:spcBef>
                <a:spcPct val="20000"/>
              </a:spcBef>
            </a:pPr>
            <a:r>
              <a:rPr lang="en-US" sz="2400"/>
              <a:t>Evaluate a = (b+c)*d – e in 3-, 2-, 1-, 0- address machines and compute the memory traffic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229600" cy="792163"/>
          </a:xfrm>
        </p:spPr>
        <p:txBody>
          <a:bodyPr/>
          <a:lstStyle/>
          <a:p>
            <a:r>
              <a:rPr lang="en-US"/>
              <a:t>Assignment </a:t>
            </a:r>
          </a:p>
        </p:txBody>
      </p:sp>
      <p:sp>
        <p:nvSpPr>
          <p:cNvPr id="29699" name="Rectangle 3"/>
          <p:cNvSpPr>
            <a:spLocks noGrp="1" noChangeArrowheads="1"/>
          </p:cNvSpPr>
          <p:nvPr>
            <p:ph type="body" idx="1"/>
          </p:nvPr>
        </p:nvSpPr>
        <p:spPr>
          <a:xfrm>
            <a:off x="457200" y="1112838"/>
            <a:ext cx="8229600" cy="5135562"/>
          </a:xfrm>
        </p:spPr>
        <p:txBody>
          <a:bodyPr/>
          <a:lstStyle/>
          <a:p>
            <a:r>
              <a:rPr lang="en-US" sz="2200"/>
              <a:t>Evaluate the expression a = b * c + d * e. (feel free to use a temporary variable, called, say T, if you feel you need one). Assuming that addresses are 16 bits, data values are 16 bits and opcodes are 8 bits, compute the size of your program in bytes and the amount of memory traffic the program would generate, in bytes. Compute the traffic due to instruction fetch and instruction execution separately.</a:t>
            </a:r>
          </a:p>
          <a:p>
            <a:r>
              <a:rPr lang="en-US" sz="2200"/>
              <a:t>The memory unit of a computer has 256K words of 32 bits each. The computer has an instruction format with four fields: an operation code field, a mode field to specify one of seven addressing modes, a register address field to specify one of 60 processor registers, and a memory address. Specify the instruction format and the number of bits in each field if the instruction is in one memory word.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76200"/>
            <a:ext cx="8229600" cy="715963"/>
          </a:xfrm>
        </p:spPr>
        <p:txBody>
          <a:bodyPr/>
          <a:lstStyle/>
          <a:p>
            <a:r>
              <a:rPr lang="en-US" sz="4000"/>
              <a:t>Assignment </a:t>
            </a:r>
          </a:p>
        </p:txBody>
      </p:sp>
      <p:sp>
        <p:nvSpPr>
          <p:cNvPr id="31747" name="Rectangle 3"/>
          <p:cNvSpPr>
            <a:spLocks noGrp="1" noChangeArrowheads="1"/>
          </p:cNvSpPr>
          <p:nvPr>
            <p:ph type="body" idx="1"/>
          </p:nvPr>
        </p:nvSpPr>
        <p:spPr>
          <a:xfrm>
            <a:off x="457200" y="990600"/>
            <a:ext cx="8229600" cy="5135563"/>
          </a:xfrm>
        </p:spPr>
        <p:txBody>
          <a:bodyPr/>
          <a:lstStyle/>
          <a:p>
            <a:pPr>
              <a:lnSpc>
                <a:spcPct val="90000"/>
              </a:lnSpc>
            </a:pPr>
            <a:r>
              <a:rPr lang="en-US" sz="2400"/>
              <a:t>A computer has 32-bit instructions and 12-bit addresses. If there are 250 two-address instructions, how many one-address instructions can be formulated?</a:t>
            </a:r>
          </a:p>
          <a:p>
            <a:pPr>
              <a:lnSpc>
                <a:spcPct val="90000"/>
              </a:lnSpc>
            </a:pPr>
            <a:r>
              <a:rPr lang="en-US" sz="2400"/>
              <a:t>Write a program to evaluate the arithmetic statement:</a:t>
            </a:r>
          </a:p>
          <a:p>
            <a:pPr lvl="1">
              <a:lnSpc>
                <a:spcPct val="90000"/>
              </a:lnSpc>
            </a:pPr>
            <a:r>
              <a:rPr lang="en-US" sz="2000"/>
              <a:t>Using a general register computer with three address instructions</a:t>
            </a:r>
          </a:p>
          <a:p>
            <a:pPr lvl="1">
              <a:lnSpc>
                <a:spcPct val="90000"/>
              </a:lnSpc>
            </a:pPr>
            <a:r>
              <a:rPr lang="en-US" sz="2000"/>
              <a:t>Using a general register computer with two address instructions</a:t>
            </a:r>
          </a:p>
          <a:p>
            <a:pPr lvl="1">
              <a:lnSpc>
                <a:spcPct val="90000"/>
              </a:lnSpc>
            </a:pPr>
            <a:r>
              <a:rPr lang="en-US" sz="2000"/>
              <a:t>Using an accumulator type computer with one address instructions</a:t>
            </a:r>
          </a:p>
          <a:p>
            <a:pPr lvl="1">
              <a:lnSpc>
                <a:spcPct val="90000"/>
              </a:lnSpc>
            </a:pPr>
            <a:r>
              <a:rPr lang="en-US" sz="2000"/>
              <a:t>Using a stack organized computer with zero-address operation instructions</a:t>
            </a:r>
          </a:p>
          <a:p>
            <a:pPr>
              <a:lnSpc>
                <a:spcPct val="90000"/>
              </a:lnSpc>
              <a:buFontTx/>
              <a:buNone/>
            </a:pPr>
            <a:r>
              <a:rPr lang="en-US" sz="2400"/>
              <a:t>	</a:t>
            </a:r>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31749" name="Object 5"/>
          <p:cNvGraphicFramePr>
            <a:graphicFrameLocks noChangeAspect="1"/>
          </p:cNvGraphicFramePr>
          <p:nvPr/>
        </p:nvGraphicFramePr>
        <p:xfrm>
          <a:off x="2590800" y="4800600"/>
          <a:ext cx="3276600" cy="695325"/>
        </p:xfrm>
        <a:graphic>
          <a:graphicData uri="http://schemas.openxmlformats.org/presentationml/2006/ole">
            <p:oleObj spid="_x0000_s1026" name="Equation" r:id="rId4" imgW="1790700" imgH="3937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Assignment </a:t>
            </a:r>
          </a:p>
        </p:txBody>
      </p:sp>
      <p:sp>
        <p:nvSpPr>
          <p:cNvPr id="33795" name="Rectangle 3"/>
          <p:cNvSpPr>
            <a:spLocks noGrp="1" noChangeArrowheads="1"/>
          </p:cNvSpPr>
          <p:nvPr>
            <p:ph type="body" idx="1"/>
          </p:nvPr>
        </p:nvSpPr>
        <p:spPr/>
        <p:txBody>
          <a:bodyPr/>
          <a:lstStyle/>
          <a:p>
            <a:r>
              <a:rPr lang="en-US"/>
              <a:t>Assume an instruction set that uses a fixed 16-bit instruction length. Operands are 6 bits in length. There are K two-operand instructions and L zero-operand instructions. What is the maximum number of one operand instructions that can be supported?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a:t>Example Problems</a:t>
            </a:r>
          </a:p>
        </p:txBody>
      </p:sp>
      <p:sp>
        <p:nvSpPr>
          <p:cNvPr id="12291" name="Content Placeholder 2"/>
          <p:cNvSpPr>
            <a:spLocks noGrp="1"/>
          </p:cNvSpPr>
          <p:nvPr>
            <p:ph idx="4294967295"/>
          </p:nvPr>
        </p:nvSpPr>
        <p:spPr>
          <a:xfrm>
            <a:off x="457200" y="1295400"/>
            <a:ext cx="8458200" cy="4724400"/>
          </a:xfrm>
        </p:spPr>
        <p:txBody>
          <a:bodyPr>
            <a:normAutofit lnSpcReduction="10000"/>
          </a:bodyPr>
          <a:lstStyle/>
          <a:p>
            <a:pPr algn="just">
              <a:buFontTx/>
              <a:buNone/>
            </a:pPr>
            <a:r>
              <a:rPr lang="en-US" sz="2400"/>
              <a:t>1.	Write an Assembly language programming for the following expressions using IAS computer Instruction set and interpret to the flow of IAS computer </a:t>
            </a:r>
          </a:p>
          <a:p>
            <a:pPr lvl="1">
              <a:buFontTx/>
              <a:buNone/>
            </a:pPr>
            <a:r>
              <a:rPr lang="en-US" sz="2000"/>
              <a:t>1. A=(B-C)*D</a:t>
            </a:r>
          </a:p>
          <a:p>
            <a:pPr lvl="1">
              <a:buFontTx/>
              <a:buNone/>
            </a:pPr>
            <a:r>
              <a:rPr lang="en-US" sz="2000"/>
              <a:t>2. A=B*(C+D)</a:t>
            </a:r>
          </a:p>
          <a:p>
            <a:pPr lvl="1">
              <a:buFontTx/>
              <a:buNone/>
            </a:pPr>
            <a:r>
              <a:rPr lang="en-US" sz="2000"/>
              <a:t>3. A=(B-C)/D</a:t>
            </a:r>
          </a:p>
          <a:p>
            <a:pPr lvl="1">
              <a:buFontTx/>
              <a:buNone/>
            </a:pPr>
            <a:r>
              <a:rPr lang="en-US" sz="2000"/>
              <a:t>4. A=B/(C+D)</a:t>
            </a:r>
          </a:p>
          <a:p>
            <a:pPr lvl="1">
              <a:buFontTx/>
              <a:buNone/>
            </a:pPr>
            <a:r>
              <a:rPr lang="en-US" sz="2000"/>
              <a:t>5. A=-(B+C-D)</a:t>
            </a:r>
          </a:p>
          <a:p>
            <a:pPr lvl="1">
              <a:buFontTx/>
              <a:buNone/>
            </a:pPr>
            <a:r>
              <a:rPr lang="en-US" sz="2000"/>
              <a:t>6. A=(B*2)/2</a:t>
            </a:r>
          </a:p>
          <a:p>
            <a:pPr>
              <a:buFontTx/>
              <a:buNone/>
            </a:pPr>
            <a:r>
              <a:rPr lang="en-US" sz="2400"/>
              <a:t>	Make necessary assumptions.</a:t>
            </a:r>
          </a:p>
          <a:p>
            <a:pPr>
              <a:buFontTx/>
              <a:buNone/>
            </a:pPr>
            <a:r>
              <a:rPr lang="en-US" sz="1800"/>
              <a:t>2. Interpret the following expression for IAS computer flow of operations.</a:t>
            </a:r>
          </a:p>
          <a:p>
            <a:pPr algn="just">
              <a:buFontTx/>
              <a:buNone/>
            </a:pPr>
            <a:r>
              <a:rPr lang="de-DE" sz="1800"/>
              <a:t>			X = (A – B + C * (D * E - F))</a:t>
            </a:r>
          </a:p>
          <a:p>
            <a:pPr algn="just">
              <a:buFontTx/>
              <a:buNone/>
            </a:pPr>
            <a:r>
              <a:rPr lang="de-DE" sz="1800"/>
              <a:t>Where data variables are available from location address 500 onwards and program can be stored at memory location 200 onwards.</a:t>
            </a:r>
            <a:endParaRPr lang="en-US" sz="1400"/>
          </a:p>
          <a:p>
            <a:pPr>
              <a:buFontTx/>
              <a:buNone/>
            </a:pP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On-screen Show (4:3)</PresentationFormat>
  <Paragraphs>81</Paragraphs>
  <Slides>10</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Microsoft Equation 3.0</vt:lpstr>
      <vt:lpstr>Assignment question </vt:lpstr>
      <vt:lpstr>Assignment</vt:lpstr>
      <vt:lpstr>Quiz</vt:lpstr>
      <vt:lpstr>Assignment</vt:lpstr>
      <vt:lpstr>Assignment</vt:lpstr>
      <vt:lpstr>Assignment </vt:lpstr>
      <vt:lpstr>Assignment </vt:lpstr>
      <vt:lpstr>Assignment </vt:lpstr>
      <vt:lpstr>Example Problems</vt:lpstr>
      <vt:lpstr>Assignment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question </dc:title>
  <dc:creator>sargam</dc:creator>
  <cp:lastModifiedBy>sargam</cp:lastModifiedBy>
  <cp:revision>1</cp:revision>
  <dcterms:created xsi:type="dcterms:W3CDTF">2011-08-01T06:40:02Z</dcterms:created>
  <dcterms:modified xsi:type="dcterms:W3CDTF">2011-08-01T06:41:50Z</dcterms:modified>
</cp:coreProperties>
</file>